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0" r:id="rId2"/>
  </p:sldMasterIdLst>
  <p:notesMasterIdLst>
    <p:notesMasterId r:id="rId12"/>
  </p:notesMasterIdLst>
  <p:sldIdLst>
    <p:sldId id="289" r:id="rId3"/>
    <p:sldId id="256" r:id="rId4"/>
    <p:sldId id="663" r:id="rId5"/>
    <p:sldId id="662" r:id="rId6"/>
    <p:sldId id="385" r:id="rId7"/>
    <p:sldId id="307" r:id="rId8"/>
    <p:sldId id="661" r:id="rId9"/>
    <p:sldId id="352" r:id="rId10"/>
    <p:sldId id="3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ft, Andreas" initials="KA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42025"/>
    <a:srgbClr val="C63133"/>
    <a:srgbClr val="D9D9D9"/>
    <a:srgbClr val="E7E6E6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227" autoAdjust="0"/>
  </p:normalViewPr>
  <p:slideViewPr>
    <p:cSldViewPr snapToGrid="0">
      <p:cViewPr varScale="1">
        <p:scale>
          <a:sx n="80" d="100"/>
          <a:sy n="80" d="100"/>
        </p:scale>
        <p:origin x="60" y="1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0254D-5613-44FF-9259-FDC7F75D1DAC}" type="datetimeFigureOut">
              <a:rPr lang="de-DE" smtClean="0"/>
              <a:t>05.07.2021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60F4-66CC-4911-AF3C-563E2420F84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32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8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1241425"/>
            <a:ext cx="5956300" cy="3351213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76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99063" indent="-268870" defTabSz="88876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75482" indent="-215097" defTabSz="88876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05674" indent="-215097" defTabSz="88876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35868" indent="-215097" defTabSz="88876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66060" indent="-215097" defTabSz="888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96252" indent="-215097" defTabSz="888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26445" indent="-215097" defTabSz="888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638" indent="-215097" defTabSz="888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092B2EE-AD36-491F-BFCC-33807C25CA32}" type="slidenum">
              <a:rPr lang="en-GB" altLang="en-US" smtClean="0">
                <a:latin typeface="Times New Roman" pitchFamily="18" charset="0"/>
              </a:rPr>
              <a:pPr/>
              <a:t>9</a:t>
            </a:fld>
            <a:endParaRPr lang="en-GB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3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B598E-9703-4B70-9CA8-8256F95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3D882-2357-4F29-884F-9A5166F5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1B1FA-4166-4BED-8282-2B284060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BD933-0301-47B7-B005-5B27CD252CA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B3CE93-6AA2-4636-A459-D671F84FDF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0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5237-1627-4754-A6E3-08C9F925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B91C-D4C9-41E7-BE0E-C3318438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88452-C971-4AEB-B5FF-C97B02BE3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B49E-2F58-4FE7-9D68-4E0CC385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39607-FB1F-4326-87C3-B4601421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1BB64-A4F6-43CB-96AB-3CAD9CA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9437C2-AD9E-4ADF-A5C3-3FFE38DCCA7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4D9D2-592A-428B-864E-705FDEBEDC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6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ABEB8-EE52-422E-B442-21193A0C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BC77B-F4A5-4427-AFE7-8AD33A1B8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50635-E08B-402C-BE15-2928E0165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6A6AF-DC55-4238-A35C-B490048E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E587-BD67-4ABD-90CE-F1567C52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66B92-E585-4AFB-8B0F-39AE315D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628320-2664-41F1-9AF2-702A000FC36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30191-91D1-4FE3-A77E-79BF76A381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0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0609-91D5-4684-8D08-C1F640C2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190AE-A774-4F7F-B06F-5A2A6A211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6F37C-FCC6-4C03-9CF4-DD497E22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7A15-6D37-464C-A4B9-AD960C7C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14189-223A-4050-B27B-8A49D5DD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A1674-BB5E-4FA9-A74B-7AFE5459754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684AE7-9758-4BFD-BBB5-BD4FB59805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0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B2CF3-8380-4407-B9C6-42DC01F82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9AB8F-BE22-49B5-ABC6-4C004653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C9FCF-95B4-4209-AD4D-EDB8F493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F470-F75C-4CD5-A237-4F9790A6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B427-E843-482C-BDFE-12B97E8B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7A6C5-56D7-4842-B8AE-3DB6DCA3104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908C4-5D22-44A6-A296-CE750DD7C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7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850" y="64803"/>
            <a:ext cx="7850299" cy="11735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75" y="1537051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30175"/>
            <a:ext cx="9586384" cy="762001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12837"/>
            <a:ext cx="10972800" cy="5113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902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F23ED-0E0F-4C47-9B9F-24323C66C42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4B6FF-BD86-4643-99E0-D8B89F11E3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F02475-C8B8-4251-8C58-017BC0B0A63B}"/>
              </a:ext>
            </a:extLst>
          </p:cNvPr>
          <p:cNvSpPr txBox="1"/>
          <p:nvPr userDrawn="1"/>
        </p:nvSpPr>
        <p:spPr>
          <a:xfrm>
            <a:off x="1289915" y="704850"/>
            <a:ext cx="9672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C-DOT-TSDSI Webinar Series: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Standards for IoT – Smart Cities Perspective </a:t>
            </a:r>
            <a:endParaRPr lang="en-I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37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E0A-4F78-47F4-875B-EA1BB747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C693-FC65-4561-8343-DB6085280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2DBAF-EC9F-4E80-A0EB-40B6B866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46E4-9C71-4874-A73A-77FA4811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D75AB-6F6B-49AA-8294-8E5F8A61983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EBD5A2-2302-4F63-B622-649E4264A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6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6846-B9B1-4B16-BA2A-E8F16E5B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44AAD-D7B0-4154-B3AB-341D21423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C2714-08D5-4BA0-8034-2FE9EE49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6F655-47A4-44CE-82D9-3F013823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41BE1-C4B6-4F04-9EFF-9C540BDE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D85BE-957D-4311-9D1C-58F56DDECC4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4F2690-B530-4BD1-A639-EE732C17D1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7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2BC2-1FED-4CF6-B41E-2EBEE906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8581-4736-498F-945D-8F4D552A4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FBD4-CE0B-4529-982E-1EF656488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D2FFD-43BF-4A1B-BD23-CCBCFFFB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05416-EA7C-4BE8-8C7C-E5AC6345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18A4-0682-4064-ADE8-7C419517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FCF7D-C3E4-4EBB-8550-CD8DDE7D5B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1A0373-7965-40A0-8DC5-1B2DE242C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3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F6A8-A96D-460C-9DC7-8D1A8438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FCCDE-7546-4BD6-9E5A-17CB7758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2CCAA-34C9-4704-9BC0-D27D8F30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DCE2D-1166-41EE-9B9C-D86B3818D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ACDCC-053A-41B0-8D8B-83D5165F8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5928D-FC7F-4AC3-BE28-2E2131AB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A8F56-EEEA-4C2C-846D-0E3BDB29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5E292-5C2D-4610-A4ED-7F910C98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6372DE-3E61-4014-84D4-423AC58F2D1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1F176B-7011-4140-A106-1A8F3BF842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5BD1-EBF2-456C-8735-A47717BD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49864-C68F-4A0C-80CF-22169CB3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F5640-FC5D-4543-99A4-2531CF95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E6423-655F-4B31-A4FE-229F404F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B241D-50C2-41C2-905B-A5E233E1CBC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899B4-8BA7-4E09-8A84-5C6D0CBFE7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773" y="14963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2021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2AC271-76EE-48C7-BACF-B0E3D619DAA3}"/>
              </a:ext>
            </a:extLst>
          </p:cNvPr>
          <p:cNvSpPr/>
          <p:nvPr userDrawn="1"/>
        </p:nvSpPr>
        <p:spPr>
          <a:xfrm>
            <a:off x="11626816" y="646537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GB" dirty="0"/>
          </a:p>
        </p:txBody>
      </p:sp>
      <p:pic>
        <p:nvPicPr>
          <p:cNvPr id="11" name="Picture 2" descr="oneM2M Logo">
            <a:extLst>
              <a:ext uri="{FF2B5EF4-FFF2-40B4-BE49-F238E27FC236}">
                <a16:creationId xmlns:a16="http://schemas.microsoft.com/office/drawing/2014/main" id="{4965115B-8CC7-4344-92B5-D8E4CD9D7E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645" y="97198"/>
            <a:ext cx="1301965" cy="95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44ECE-5A3C-4806-8DD5-FD2908F9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8EFC4-A78C-42A5-9535-E084531B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A16B-73A3-4DB4-A81A-916FEEB38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EA8E-65FC-43F9-968E-3B57095C4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EAD58-B879-4721-9E0C-55037D2EC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9604BD-105F-4BED-82BA-A68631445B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550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www.onem2m.org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5" Type="http://schemas.openxmlformats.org/officeDocument/2006/relationships/image" Target="../media/image21.gi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22.png"/><Relationship Id="rId7" Type="http://schemas.openxmlformats.org/officeDocument/2006/relationships/image" Target="../media/image24.em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em2m.org/using-onem2m/what-is-onem2m#adoption" TargetMode="External"/><Relationship Id="rId3" Type="http://schemas.openxmlformats.org/officeDocument/2006/relationships/hyperlink" Target="https://www.onem2m.org/using-onem2m/what-is-onem2m" TargetMode="External"/><Relationship Id="rId7" Type="http://schemas.openxmlformats.org/officeDocument/2006/relationships/hyperlink" Target="https://www.onem2m.org/using-onem2m/devices-examples/onem2m-device-and-platform-software-resources" TargetMode="External"/><Relationship Id="rId2" Type="http://schemas.openxmlformats.org/officeDocument/2006/relationships/hyperlink" Target="http://www.onem2m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em2m.org/technical/published-specifications" TargetMode="External"/><Relationship Id="rId11" Type="http://schemas.openxmlformats.org/officeDocument/2006/relationships/hyperlink" Target="https://www.onem2m.org/using-onem2m/devices-examples" TargetMode="External"/><Relationship Id="rId5" Type="http://schemas.openxmlformats.org/officeDocument/2006/relationships/hyperlink" Target="https://www.onem2m.org/using-onem2m/what-is-onem2m#value" TargetMode="External"/><Relationship Id="rId10" Type="http://schemas.openxmlformats.org/officeDocument/2006/relationships/hyperlink" Target="https://www.onem2m.org/using-onem2m/developers" TargetMode="External"/><Relationship Id="rId4" Type="http://schemas.openxmlformats.org/officeDocument/2006/relationships/hyperlink" Target="https://www.onem2m.org/using-onem2m/what-is-onem2m#standard" TargetMode="External"/><Relationship Id="rId9" Type="http://schemas.openxmlformats.org/officeDocument/2006/relationships/hyperlink" Target="https://www.onem2m.org/using-onem2m/what-is-onem2m#implement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9DBDB-1139-4198-94E4-247D5495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7" y="1077403"/>
            <a:ext cx="11774186" cy="50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273EE5-9A00-41AA-81E1-41E767E37C36}"/>
              </a:ext>
            </a:extLst>
          </p:cNvPr>
          <p:cNvSpPr txBox="1"/>
          <p:nvPr/>
        </p:nvSpPr>
        <p:spPr>
          <a:xfrm>
            <a:off x="0" y="3018811"/>
            <a:ext cx="12192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Global Context of oneM2M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Enrico Scarrone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	Technology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Standardization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	oneM2M Steering Committee Chairman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	ETSI TC smartM2M Chairman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86F84-A986-4C8F-8BFD-17D3C45F3310}"/>
              </a:ext>
            </a:extLst>
          </p:cNvPr>
          <p:cNvSpPr txBox="1"/>
          <p:nvPr/>
        </p:nvSpPr>
        <p:spPr>
          <a:xfrm>
            <a:off x="4583124" y="1803954"/>
            <a:ext cx="29868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Inaugural Session </a:t>
            </a:r>
            <a:endParaRPr kumimoji="0" lang="en-IN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Immagine 12" descr="secondario_rgb.png">
            <a:extLst>
              <a:ext uri="{FF2B5EF4-FFF2-40B4-BE49-F238E27FC236}">
                <a16:creationId xmlns:a16="http://schemas.microsoft.com/office/drawing/2014/main" id="{508A93E8-6FC6-4E3E-9B80-70D5BB64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44" y="4976691"/>
            <a:ext cx="1052015" cy="27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99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6494-B64B-4D59-8106-AF2825F59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IoT: what is about!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3CF265-FC53-49F5-A45E-34932A3620EB}"/>
              </a:ext>
            </a:extLst>
          </p:cNvPr>
          <p:cNvSpPr/>
          <p:nvPr/>
        </p:nvSpPr>
        <p:spPr>
          <a:xfrm>
            <a:off x="4365011" y="2680078"/>
            <a:ext cx="3761613" cy="1527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Sharing </a:t>
            </a:r>
            <a:r>
              <a:rPr lang="en-GB" sz="2800" b="1" dirty="0" err="1"/>
              <a:t>informations</a:t>
            </a:r>
            <a:endParaRPr lang="en-GB" sz="28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0430D1-E3C8-4F08-9D78-A5192FBD5A3C}"/>
              </a:ext>
            </a:extLst>
          </p:cNvPr>
          <p:cNvSpPr/>
          <p:nvPr/>
        </p:nvSpPr>
        <p:spPr>
          <a:xfrm>
            <a:off x="363723" y="2867581"/>
            <a:ext cx="2623331" cy="10893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Things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CF602A-94EC-47E5-8213-A8A939991894}"/>
              </a:ext>
            </a:extLst>
          </p:cNvPr>
          <p:cNvSpPr/>
          <p:nvPr/>
        </p:nvSpPr>
        <p:spPr>
          <a:xfrm>
            <a:off x="2402669" y="3990419"/>
            <a:ext cx="2552198" cy="10893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Machines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BD7A3B-F21F-4077-9C01-E26107A83919}"/>
              </a:ext>
            </a:extLst>
          </p:cNvPr>
          <p:cNvSpPr/>
          <p:nvPr/>
        </p:nvSpPr>
        <p:spPr>
          <a:xfrm>
            <a:off x="894272" y="1667747"/>
            <a:ext cx="2623331" cy="10893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Humans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4C5560-B073-417E-9B23-1EE2333533D2}"/>
              </a:ext>
            </a:extLst>
          </p:cNvPr>
          <p:cNvSpPr/>
          <p:nvPr/>
        </p:nvSpPr>
        <p:spPr>
          <a:xfrm>
            <a:off x="126920" y="5948737"/>
            <a:ext cx="1290913" cy="482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Cloud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96F5EA-DA3F-4DF2-9118-0D9C3AC152D3}"/>
              </a:ext>
            </a:extLst>
          </p:cNvPr>
          <p:cNvSpPr/>
          <p:nvPr/>
        </p:nvSpPr>
        <p:spPr>
          <a:xfrm>
            <a:off x="1480724" y="5948737"/>
            <a:ext cx="2412775" cy="482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Connectivity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B59F5C-B5BF-4DB8-B349-CD32132C04DD}"/>
              </a:ext>
            </a:extLst>
          </p:cNvPr>
          <p:cNvSpPr/>
          <p:nvPr/>
        </p:nvSpPr>
        <p:spPr>
          <a:xfrm>
            <a:off x="4088647" y="5948736"/>
            <a:ext cx="2412775" cy="482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protocols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92BAFB-3D9A-4245-BC67-1421A90D8B3A}"/>
              </a:ext>
            </a:extLst>
          </p:cNvPr>
          <p:cNvSpPr/>
          <p:nvPr/>
        </p:nvSpPr>
        <p:spPr>
          <a:xfrm>
            <a:off x="6564314" y="5948736"/>
            <a:ext cx="1048838" cy="482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API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A7E142-5159-46D1-97D6-A7D950440C65}"/>
              </a:ext>
            </a:extLst>
          </p:cNvPr>
          <p:cNvSpPr/>
          <p:nvPr/>
        </p:nvSpPr>
        <p:spPr>
          <a:xfrm>
            <a:off x="7869537" y="5948736"/>
            <a:ext cx="1777897" cy="482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platforms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BC078A-FC12-4487-A00B-93A8962D72EA}"/>
              </a:ext>
            </a:extLst>
          </p:cNvPr>
          <p:cNvSpPr/>
          <p:nvPr/>
        </p:nvSpPr>
        <p:spPr>
          <a:xfrm>
            <a:off x="10375222" y="5823554"/>
            <a:ext cx="1777897" cy="482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Edges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911219-314B-4597-B78E-D3B1A107E23F}"/>
              </a:ext>
            </a:extLst>
          </p:cNvPr>
          <p:cNvSpPr/>
          <p:nvPr/>
        </p:nvSpPr>
        <p:spPr>
          <a:xfrm>
            <a:off x="9063557" y="3300907"/>
            <a:ext cx="2623331" cy="10893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New services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9CF511-AF53-4966-BE4A-6A7247F142AE}"/>
              </a:ext>
            </a:extLst>
          </p:cNvPr>
          <p:cNvSpPr/>
          <p:nvPr/>
        </p:nvSpPr>
        <p:spPr>
          <a:xfrm>
            <a:off x="9063557" y="2073295"/>
            <a:ext cx="2623331" cy="10893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Better services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31B5F1BC-89E3-4246-94D0-7AF08A84D622}"/>
              </a:ext>
            </a:extLst>
          </p:cNvPr>
          <p:cNvSpPr/>
          <p:nvPr/>
        </p:nvSpPr>
        <p:spPr>
          <a:xfrm>
            <a:off x="3141707" y="2621380"/>
            <a:ext cx="751792" cy="1089328"/>
          </a:xfrm>
          <a:prstGeom prst="leftRightArrow">
            <a:avLst>
              <a:gd name="adj1" fmla="val 46227"/>
              <a:gd name="adj2" fmla="val 30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1BB782F2-B9CE-4948-8278-F3EC6BCCEC8B}"/>
              </a:ext>
            </a:extLst>
          </p:cNvPr>
          <p:cNvSpPr/>
          <p:nvPr/>
        </p:nvSpPr>
        <p:spPr>
          <a:xfrm>
            <a:off x="8377697" y="2680078"/>
            <a:ext cx="751792" cy="1089328"/>
          </a:xfrm>
          <a:prstGeom prst="leftRightArrow">
            <a:avLst>
              <a:gd name="adj1" fmla="val 46227"/>
              <a:gd name="adj2" fmla="val 30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93481B-08E3-4C12-BF51-61E866347A2E}"/>
              </a:ext>
            </a:extLst>
          </p:cNvPr>
          <p:cNvSpPr/>
          <p:nvPr/>
        </p:nvSpPr>
        <p:spPr>
          <a:xfrm>
            <a:off x="54795" y="752584"/>
            <a:ext cx="12082409" cy="46899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6000" b="1" dirty="0">
                <a:solidFill>
                  <a:schemeClr val="tx1"/>
                </a:solidFill>
              </a:rPr>
              <a:t>IoT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B079D5-C8FC-498B-9B1E-34A4F8EED5A7}"/>
              </a:ext>
            </a:extLst>
          </p:cNvPr>
          <p:cNvSpPr/>
          <p:nvPr/>
        </p:nvSpPr>
        <p:spPr>
          <a:xfrm>
            <a:off x="3777693" y="935580"/>
            <a:ext cx="2623331" cy="10893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Vertical business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C9D047-3C79-4E56-8113-B2E617C93BFF}"/>
              </a:ext>
            </a:extLst>
          </p:cNvPr>
          <p:cNvSpPr/>
          <p:nvPr/>
        </p:nvSpPr>
        <p:spPr>
          <a:xfrm>
            <a:off x="6505530" y="969921"/>
            <a:ext cx="3018614" cy="10893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Ecosystems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CE2AE3DF-43D2-4922-85AB-D4C42B4BEF6D}"/>
              </a:ext>
            </a:extLst>
          </p:cNvPr>
          <p:cNvSpPr/>
          <p:nvPr/>
        </p:nvSpPr>
        <p:spPr>
          <a:xfrm rot="5400000">
            <a:off x="6079506" y="1697399"/>
            <a:ext cx="751792" cy="1089328"/>
          </a:xfrm>
          <a:prstGeom prst="leftRightArrow">
            <a:avLst>
              <a:gd name="adj1" fmla="val 46227"/>
              <a:gd name="adj2" fmla="val 30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00C0E6-080E-4692-B00B-6BC02EFA7BC8}"/>
              </a:ext>
            </a:extLst>
          </p:cNvPr>
          <p:cNvSpPr/>
          <p:nvPr/>
        </p:nvSpPr>
        <p:spPr>
          <a:xfrm>
            <a:off x="10195984" y="5884369"/>
            <a:ext cx="1777897" cy="482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Edges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7D3899-92D9-4CE0-A397-04C98C3657CD}"/>
              </a:ext>
            </a:extLst>
          </p:cNvPr>
          <p:cNvSpPr/>
          <p:nvPr/>
        </p:nvSpPr>
        <p:spPr>
          <a:xfrm>
            <a:off x="9870216" y="5945184"/>
            <a:ext cx="1777897" cy="482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Edges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8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A65D2746-1550-4AEC-AFA6-7B26F488A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2633" y="356451"/>
            <a:ext cx="9273720" cy="654050"/>
          </a:xfrm>
        </p:spPr>
        <p:txBody>
          <a:bodyPr anchor="b">
            <a:normAutofit fontScale="90000"/>
          </a:bodyPr>
          <a:lstStyle/>
          <a:p>
            <a:r>
              <a:rPr lang="it-IT" altLang="en-US" sz="3600" dirty="0">
                <a:latin typeface="+mn-lt"/>
              </a:rPr>
              <a:t>IOT: From Connectivity to Information sharing</a:t>
            </a:r>
            <a:endParaRPr lang="en-US" altLang="en-US" sz="3600" dirty="0">
              <a:latin typeface="+mn-lt"/>
            </a:endParaRPr>
          </a:p>
        </p:txBody>
      </p:sp>
      <p:grpSp>
        <p:nvGrpSpPr>
          <p:cNvPr id="60" name="Gruppo 5">
            <a:extLst>
              <a:ext uri="{FF2B5EF4-FFF2-40B4-BE49-F238E27FC236}">
                <a16:creationId xmlns:a16="http://schemas.microsoft.com/office/drawing/2014/main" id="{5C2DCD4E-F141-4C38-9D31-410121B37338}"/>
              </a:ext>
            </a:extLst>
          </p:cNvPr>
          <p:cNvGrpSpPr>
            <a:grpSpLocks/>
          </p:cNvGrpSpPr>
          <p:nvPr/>
        </p:nvGrpSpPr>
        <p:grpSpPr bwMode="auto">
          <a:xfrm>
            <a:off x="5481151" y="3277580"/>
            <a:ext cx="2315550" cy="2053757"/>
            <a:chOff x="1520825" y="1728056"/>
            <a:chExt cx="1827213" cy="3128107"/>
          </a:xfrm>
        </p:grpSpPr>
        <p:sp>
          <p:nvSpPr>
            <p:cNvPr id="77" name="AutoShape 8">
              <a:extLst>
                <a:ext uri="{FF2B5EF4-FFF2-40B4-BE49-F238E27FC236}">
                  <a16:creationId xmlns:a16="http://schemas.microsoft.com/office/drawing/2014/main" id="{703DBFE5-5E39-4E42-9DE7-6E2AF49809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94941" y="2430463"/>
              <a:ext cx="777875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8" name="AutoShape 8">
              <a:extLst>
                <a:ext uri="{FF2B5EF4-FFF2-40B4-BE49-F238E27FC236}">
                  <a16:creationId xmlns:a16="http://schemas.microsoft.com/office/drawing/2014/main" id="{0AB357FC-CD6F-4D03-8B0F-805F5F4DF5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87797" y="3740150"/>
              <a:ext cx="792163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9" name="AutoShape 8">
              <a:extLst>
                <a:ext uri="{FF2B5EF4-FFF2-40B4-BE49-F238E27FC236}">
                  <a16:creationId xmlns:a16="http://schemas.microsoft.com/office/drawing/2014/main" id="{FC25CE0D-8E4B-4083-937A-B6A2B2793D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94941" y="3079750"/>
              <a:ext cx="777875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0" name="Text Box 12">
              <a:extLst>
                <a:ext uri="{FF2B5EF4-FFF2-40B4-BE49-F238E27FC236}">
                  <a16:creationId xmlns:a16="http://schemas.microsoft.com/office/drawing/2014/main" id="{35CB1504-AB4F-4F0F-A517-BC9840D83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825" y="4346576"/>
              <a:ext cx="179228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Devices </a:t>
              </a:r>
            </a:p>
          </p:txBody>
        </p:sp>
        <p:sp>
          <p:nvSpPr>
            <p:cNvPr id="81" name="Text Box 15">
              <a:extLst>
                <a:ext uri="{FF2B5EF4-FFF2-40B4-BE49-F238E27FC236}">
                  <a16:creationId xmlns:a16="http://schemas.microsoft.com/office/drawing/2014/main" id="{FBC7FCC9-577A-45C8-9293-638F8862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8398" y="3694532"/>
              <a:ext cx="1397486" cy="47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Arial"/>
                </a:rPr>
                <a:t>Connectivity</a:t>
              </a:r>
              <a:endParaRPr kumimoji="0" lang="it-IT" altLang="en-US" sz="10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2" name="AutoShape 8">
              <a:extLst>
                <a:ext uri="{FF2B5EF4-FFF2-40B4-BE49-F238E27FC236}">
                  <a16:creationId xmlns:a16="http://schemas.microsoft.com/office/drawing/2014/main" id="{EBA68854-D372-4110-84E5-C6213366EE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07616" y="1584387"/>
              <a:ext cx="1152525" cy="1439863"/>
            </a:xfrm>
            <a:prstGeom prst="chevron">
              <a:avLst>
                <a:gd name="adj" fmla="val 10884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3" name="Text Box 7">
              <a:extLst>
                <a:ext uri="{FF2B5EF4-FFF2-40B4-BE49-F238E27FC236}">
                  <a16:creationId xmlns:a16="http://schemas.microsoft.com/office/drawing/2014/main" id="{DA87FA86-03F0-4957-A994-B6223FF5A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6863" y="1827213"/>
              <a:ext cx="1781175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Service Enablement</a:t>
              </a:r>
              <a:endParaRPr kumimoji="0" lang="it-IT" altLang="en-US" sz="13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84" name="AutoShape 14">
              <a:extLst>
                <a:ext uri="{FF2B5EF4-FFF2-40B4-BE49-F238E27FC236}">
                  <a16:creationId xmlns:a16="http://schemas.microsoft.com/office/drawing/2014/main" id="{72B6091A-9F91-4585-89FD-597BEE232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625" y="2330451"/>
              <a:ext cx="1223963" cy="431800"/>
            </a:xfrm>
            <a:prstGeom prst="can">
              <a:avLst>
                <a:gd name="adj" fmla="val 25000"/>
              </a:avLst>
            </a:prstGeom>
            <a:solidFill>
              <a:srgbClr val="00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MS PGothic" pitchFamily="34" charset="-128"/>
                  <a:cs typeface="Arial"/>
                </a:rPr>
                <a:t>Data</a:t>
              </a:r>
              <a:endPara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5" name="Text Box 7">
              <a:extLst>
                <a:ext uri="{FF2B5EF4-FFF2-40B4-BE49-F238E27FC236}">
                  <a16:creationId xmlns:a16="http://schemas.microsoft.com/office/drawing/2014/main" id="{B0FA8DE8-7BB8-4585-954C-BD00AEE29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620" y="2906713"/>
              <a:ext cx="132033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Management </a:t>
              </a:r>
            </a:p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Services</a:t>
              </a:r>
            </a:p>
          </p:txBody>
        </p:sp>
      </p:grpSp>
      <p:sp>
        <p:nvSpPr>
          <p:cNvPr id="61" name="AutoShape 11">
            <a:extLst>
              <a:ext uri="{FF2B5EF4-FFF2-40B4-BE49-F238E27FC236}">
                <a16:creationId xmlns:a16="http://schemas.microsoft.com/office/drawing/2014/main" id="{5FE1942C-9CB9-4E44-9A01-60CB74C23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10" y="5619867"/>
            <a:ext cx="2736010" cy="426313"/>
          </a:xfrm>
          <a:prstGeom prst="homePlate">
            <a:avLst>
              <a:gd name="adj" fmla="val 82786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/>
              </a:rPr>
              <a:t>Connectivity</a:t>
            </a:r>
            <a:endParaRPr kumimoji="0" lang="en-US" altLang="en-US" sz="1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2" name="AutoShape 8">
            <a:extLst>
              <a:ext uri="{FF2B5EF4-FFF2-40B4-BE49-F238E27FC236}">
                <a16:creationId xmlns:a16="http://schemas.microsoft.com/office/drawing/2014/main" id="{5DBBB97F-A7D5-4534-B0AB-54587DF3C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048" y="5619867"/>
            <a:ext cx="2736010" cy="426313"/>
          </a:xfrm>
          <a:prstGeom prst="chevron">
            <a:avLst>
              <a:gd name="adj" fmla="val 84078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Deployment</a:t>
            </a:r>
            <a:endParaRPr kumimoji="0" lang="en-US" altLang="en-US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" name="AutoShape 8">
            <a:extLst>
              <a:ext uri="{FF2B5EF4-FFF2-40B4-BE49-F238E27FC236}">
                <a16:creationId xmlns:a16="http://schemas.microsoft.com/office/drawing/2014/main" id="{F30E39B3-F520-4462-A771-E929A6B45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397" y="5619867"/>
            <a:ext cx="2667610" cy="426313"/>
          </a:xfrm>
          <a:prstGeom prst="chevron">
            <a:avLst>
              <a:gd name="adj" fmla="val 81976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1800" b="1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/>
              </a:rPr>
              <a:t>Data sharing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64" name="AutoShape 38">
            <a:extLst>
              <a:ext uri="{FF2B5EF4-FFF2-40B4-BE49-F238E27FC236}">
                <a16:creationId xmlns:a16="http://schemas.microsoft.com/office/drawing/2014/main" id="{28F787DC-E004-4C7A-BBC8-80C1D7535787}"/>
              </a:ext>
            </a:extLst>
          </p:cNvPr>
          <p:cNvSpPr>
            <a:spLocks noChangeArrowheads="1"/>
          </p:cNvSpPr>
          <p:nvPr/>
        </p:nvSpPr>
        <p:spPr bwMode="auto">
          <a:xfrm rot="10006679">
            <a:off x="1299804" y="2673049"/>
            <a:ext cx="8105184" cy="314466"/>
          </a:xfrm>
          <a:prstGeom prst="leftArrow">
            <a:avLst>
              <a:gd name="adj1" fmla="val 53704"/>
              <a:gd name="adj2" fmla="val 174855"/>
            </a:avLst>
          </a:prstGeom>
          <a:solidFill>
            <a:srgbClr val="3366FF"/>
          </a:solidFill>
          <a:ln>
            <a:noFill/>
          </a:ln>
          <a:effectLst>
            <a:prstShdw prst="shdw17" dist="17961" dir="2700000">
              <a:srgbClr val="1F3D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anose="020B0703020102020204" pitchFamily="34" charset="0"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82B9E6"/>
              </a:solidFill>
              <a:effectLst/>
              <a:uLnTx/>
              <a:uFillTx/>
              <a:latin typeface="Franklin Gothic Demi" panose="020B0703020102020204" pitchFamily="34" charset="0"/>
              <a:ea typeface="MS PGothic" pitchFamily="34" charset="-128"/>
              <a:cs typeface="Arial"/>
            </a:endParaRPr>
          </a:p>
        </p:txBody>
      </p:sp>
      <p:grpSp>
        <p:nvGrpSpPr>
          <p:cNvPr id="65" name="Gruppo 4">
            <a:extLst>
              <a:ext uri="{FF2B5EF4-FFF2-40B4-BE49-F238E27FC236}">
                <a16:creationId xmlns:a16="http://schemas.microsoft.com/office/drawing/2014/main" id="{3579AD13-0878-4239-BF1D-D35C6CEB0C81}"/>
              </a:ext>
            </a:extLst>
          </p:cNvPr>
          <p:cNvGrpSpPr>
            <a:grpSpLocks/>
          </p:cNvGrpSpPr>
          <p:nvPr/>
        </p:nvGrpSpPr>
        <p:grpSpPr bwMode="auto">
          <a:xfrm>
            <a:off x="3171636" y="3995665"/>
            <a:ext cx="2271291" cy="1376195"/>
            <a:chOff x="3283782" y="2774494"/>
            <a:chExt cx="1792288" cy="2094706"/>
          </a:xfrm>
        </p:grpSpPr>
        <p:sp>
          <p:nvSpPr>
            <p:cNvPr id="71" name="AutoShape 8">
              <a:extLst>
                <a:ext uri="{FF2B5EF4-FFF2-40B4-BE49-F238E27FC236}">
                  <a16:creationId xmlns:a16="http://schemas.microsoft.com/office/drawing/2014/main" id="{45FB0777-6084-43AE-937A-9988C7B32E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7898" y="2443500"/>
              <a:ext cx="777875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2" name="AutoShape 8">
              <a:extLst>
                <a:ext uri="{FF2B5EF4-FFF2-40B4-BE49-F238E27FC236}">
                  <a16:creationId xmlns:a16="http://schemas.microsoft.com/office/drawing/2014/main" id="{2D95059B-2431-47D0-86D7-CF6F8443F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0754" y="3753187"/>
              <a:ext cx="792163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3" name="AutoShape 8">
              <a:extLst>
                <a:ext uri="{FF2B5EF4-FFF2-40B4-BE49-F238E27FC236}">
                  <a16:creationId xmlns:a16="http://schemas.microsoft.com/office/drawing/2014/main" id="{9ADBE575-40EA-44FC-93B0-392D115CD6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7898" y="3092787"/>
              <a:ext cx="777875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4" name="Text Box 12">
              <a:extLst>
                <a:ext uri="{FF2B5EF4-FFF2-40B4-BE49-F238E27FC236}">
                  <a16:creationId xmlns:a16="http://schemas.microsoft.com/office/drawing/2014/main" id="{E2ABE461-5F93-462D-957F-B2D79CBB3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782" y="4359613"/>
              <a:ext cx="179228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Devices </a:t>
              </a:r>
            </a:p>
          </p:txBody>
        </p:sp>
        <p:sp>
          <p:nvSpPr>
            <p:cNvPr id="75" name="Text Box 15">
              <a:extLst>
                <a:ext uri="{FF2B5EF4-FFF2-40B4-BE49-F238E27FC236}">
                  <a16:creationId xmlns:a16="http://schemas.microsoft.com/office/drawing/2014/main" id="{20DE5E7A-15B1-42DA-98C7-A3BF09488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1356" y="3705781"/>
              <a:ext cx="1397496" cy="478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Arial"/>
                </a:rPr>
                <a:t>Connectivity</a:t>
              </a:r>
              <a:endParaRPr kumimoji="0" lang="it-IT" altLang="en-US" sz="10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6" name="Text Box 7">
              <a:extLst>
                <a:ext uri="{FF2B5EF4-FFF2-40B4-BE49-F238E27FC236}">
                  <a16:creationId xmlns:a16="http://schemas.microsoft.com/office/drawing/2014/main" id="{9E52C5AA-0C6C-470E-A1D1-961B1CB0D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577" y="2919750"/>
              <a:ext cx="132033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Management </a:t>
              </a:r>
            </a:p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Services</a:t>
              </a:r>
            </a:p>
          </p:txBody>
        </p:sp>
      </p:grpSp>
      <p:grpSp>
        <p:nvGrpSpPr>
          <p:cNvPr id="66" name="Gruppo 3">
            <a:extLst>
              <a:ext uri="{FF2B5EF4-FFF2-40B4-BE49-F238E27FC236}">
                <a16:creationId xmlns:a16="http://schemas.microsoft.com/office/drawing/2014/main" id="{D8EA4AA2-205D-41CB-84AD-F483AF39590D}"/>
              </a:ext>
            </a:extLst>
          </p:cNvPr>
          <p:cNvGrpSpPr>
            <a:grpSpLocks/>
          </p:cNvGrpSpPr>
          <p:nvPr/>
        </p:nvGrpSpPr>
        <p:grpSpPr bwMode="auto">
          <a:xfrm>
            <a:off x="763545" y="4417115"/>
            <a:ext cx="2271291" cy="948262"/>
            <a:chOff x="5156042" y="3429000"/>
            <a:chExt cx="1792288" cy="1445419"/>
          </a:xfrm>
        </p:grpSpPr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5EF4220B-C454-41AA-8C91-1B2F44667F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23014" y="3758406"/>
              <a:ext cx="792163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8" name="AutoShape 8">
              <a:extLst>
                <a:ext uri="{FF2B5EF4-FFF2-40B4-BE49-F238E27FC236}">
                  <a16:creationId xmlns:a16="http://schemas.microsoft.com/office/drawing/2014/main" id="{95A68FF4-6F71-441D-BDFD-F38433D85E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30158" y="3098006"/>
              <a:ext cx="777875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9" name="Text Box 12">
              <a:extLst>
                <a:ext uri="{FF2B5EF4-FFF2-40B4-BE49-F238E27FC236}">
                  <a16:creationId xmlns:a16="http://schemas.microsoft.com/office/drawing/2014/main" id="{AE62B2B2-6A51-4006-A2BC-574AFEF11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6042" y="4364832"/>
              <a:ext cx="179228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Devices </a:t>
              </a:r>
            </a:p>
          </p:txBody>
        </p:sp>
        <p:sp>
          <p:nvSpPr>
            <p:cNvPr id="70" name="Text Box 15">
              <a:extLst>
                <a:ext uri="{FF2B5EF4-FFF2-40B4-BE49-F238E27FC236}">
                  <a16:creationId xmlns:a16="http://schemas.microsoft.com/office/drawing/2014/main" id="{DE4CD8C4-D634-43C3-A5B5-BFBC3D118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3616" y="3644982"/>
              <a:ext cx="1397496" cy="47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Arial"/>
                </a:rPr>
                <a:t>Connectivity</a:t>
              </a:r>
              <a:endParaRPr kumimoji="0" lang="it-IT" altLang="en-US" sz="10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32" name="AutoShape 8">
            <a:extLst>
              <a:ext uri="{FF2B5EF4-FFF2-40B4-BE49-F238E27FC236}">
                <a16:creationId xmlns:a16="http://schemas.microsoft.com/office/drawing/2014/main" id="{82AA0774-09D3-4379-B859-A09AC7538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442" y="5619867"/>
            <a:ext cx="2736010" cy="426313"/>
          </a:xfrm>
          <a:prstGeom prst="chevron">
            <a:avLst>
              <a:gd name="adj" fmla="val 84078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Information sharing</a:t>
            </a:r>
            <a:endParaRPr kumimoji="0" lang="en-US" altLang="en-US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6E040863-EDEA-464F-900A-F95B622615F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97840" y="3307781"/>
            <a:ext cx="510713" cy="1824678"/>
          </a:xfrm>
          <a:prstGeom prst="chevron">
            <a:avLst>
              <a:gd name="adj" fmla="val 16009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72CECA8A-160B-4E52-AEC9-FC80FB1E876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93150" y="4167655"/>
            <a:ext cx="520094" cy="1824678"/>
          </a:xfrm>
          <a:prstGeom prst="chevron">
            <a:avLst>
              <a:gd name="adj" fmla="val 16009"/>
            </a:avLst>
          </a:prstGeom>
          <a:noFill/>
          <a:ln w="28575" algn="ctr">
            <a:solidFill>
              <a:srgbClr val="82B9E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AutoShape 8">
            <a:extLst>
              <a:ext uri="{FF2B5EF4-FFF2-40B4-BE49-F238E27FC236}">
                <a16:creationId xmlns:a16="http://schemas.microsoft.com/office/drawing/2014/main" id="{6BD2CD56-C976-46F0-82DB-03C85A213DA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97840" y="3734070"/>
            <a:ext cx="510713" cy="1824678"/>
          </a:xfrm>
          <a:prstGeom prst="chevron">
            <a:avLst>
              <a:gd name="adj" fmla="val 16009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 Box 12">
            <a:extLst>
              <a:ext uri="{FF2B5EF4-FFF2-40B4-BE49-F238E27FC236}">
                <a16:creationId xmlns:a16="http://schemas.microsoft.com/office/drawing/2014/main" id="{D7C3C840-95D8-4D87-8E15-107116DA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60" y="5005472"/>
            <a:ext cx="2271291" cy="23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Devices </a:t>
            </a:r>
          </a:p>
        </p:txBody>
      </p:sp>
      <p:sp>
        <p:nvSpPr>
          <p:cNvPr id="38" name="Text Box 15">
            <a:extLst>
              <a:ext uri="{FF2B5EF4-FFF2-40B4-BE49-F238E27FC236}">
                <a16:creationId xmlns:a16="http://schemas.microsoft.com/office/drawing/2014/main" id="{026C5793-8385-46F8-8E9C-1855793DA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826" y="4577373"/>
            <a:ext cx="1770975" cy="3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Connectivity</a:t>
            </a:r>
            <a:endParaRPr kumimoji="0" lang="it-IT" altLang="en-US" sz="1000" b="1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39" name="AutoShape 8">
            <a:extLst>
              <a:ext uri="{FF2B5EF4-FFF2-40B4-BE49-F238E27FC236}">
                <a16:creationId xmlns:a16="http://schemas.microsoft.com/office/drawing/2014/main" id="{6DE8EB89-D1D5-44A1-96B4-184001F38A8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74852" y="2752290"/>
            <a:ext cx="756690" cy="1824678"/>
          </a:xfrm>
          <a:prstGeom prst="chevron">
            <a:avLst>
              <a:gd name="adj" fmla="val 10884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51275466-49CD-45A6-8952-97F61A81B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102" y="3351385"/>
            <a:ext cx="2257208" cy="2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Service Enablement</a:t>
            </a:r>
            <a:endParaRPr kumimoji="0" lang="it-IT" altLang="en-US" sz="1300" b="1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41" name="AutoShape 14">
            <a:extLst>
              <a:ext uri="{FF2B5EF4-FFF2-40B4-BE49-F238E27FC236}">
                <a16:creationId xmlns:a16="http://schemas.microsoft.com/office/drawing/2014/main" id="{C5C64D7E-823E-4574-B53B-D7E3182AB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5778" y="3660090"/>
            <a:ext cx="1551077" cy="283498"/>
          </a:xfrm>
          <a:prstGeom prst="can">
            <a:avLst>
              <a:gd name="adj" fmla="val 25000"/>
            </a:avLst>
          </a:prstGeom>
          <a:solidFill>
            <a:srgbClr val="00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MS PGothic" pitchFamily="34" charset="-128"/>
                <a:cs typeface="Arial"/>
              </a:rPr>
              <a:t>Data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42" name="Text Box 7">
            <a:extLst>
              <a:ext uri="{FF2B5EF4-FFF2-40B4-BE49-F238E27FC236}">
                <a16:creationId xmlns:a16="http://schemas.microsoft.com/office/drawing/2014/main" id="{8A10EA6B-AA87-44BF-BD2A-D7D3A2827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686" y="4060131"/>
            <a:ext cx="1673199" cy="2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Management </a:t>
            </a:r>
          </a:p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Services</a:t>
            </a: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310C5871-C3FF-410A-82DA-10B646CD3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2713" y="2596009"/>
            <a:ext cx="1673199" cy="2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Semantic support</a:t>
            </a:r>
          </a:p>
        </p:txBody>
      </p:sp>
      <p:sp>
        <p:nvSpPr>
          <p:cNvPr id="45" name="AutoShape 14">
            <a:extLst>
              <a:ext uri="{FF2B5EF4-FFF2-40B4-BE49-F238E27FC236}">
                <a16:creationId xmlns:a16="http://schemas.microsoft.com/office/drawing/2014/main" id="{CFDD1575-0608-4DF0-9256-1745A2D45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773" y="2930129"/>
            <a:ext cx="1551077" cy="283498"/>
          </a:xfrm>
          <a:prstGeom prst="can">
            <a:avLst>
              <a:gd name="adj" fmla="val 25000"/>
            </a:avLst>
          </a:prstGeom>
          <a:solidFill>
            <a:srgbClr val="00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1800" b="1" kern="0" dirty="0">
                <a:solidFill>
                  <a:prstClr val="white"/>
                </a:solidFill>
                <a:latin typeface="Franklin Gothic Demi" panose="020B0703020102020204" pitchFamily="34" charset="0"/>
                <a:ea typeface="MS PGothic" pitchFamily="34" charset="-128"/>
                <a:cs typeface="Arial"/>
              </a:rPr>
              <a:t>Information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46" name="AutoShape 8">
            <a:extLst>
              <a:ext uri="{FF2B5EF4-FFF2-40B4-BE49-F238E27FC236}">
                <a16:creationId xmlns:a16="http://schemas.microsoft.com/office/drawing/2014/main" id="{B3F2BBCA-1C94-4441-8390-F344A206E47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76178" y="2069806"/>
            <a:ext cx="756690" cy="1824678"/>
          </a:xfrm>
          <a:prstGeom prst="chevron">
            <a:avLst>
              <a:gd name="adj" fmla="val 10884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004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">
            <a:extLst>
              <a:ext uri="{FF2B5EF4-FFF2-40B4-BE49-F238E27FC236}">
                <a16:creationId xmlns:a16="http://schemas.microsoft.com/office/drawing/2014/main" id="{17B741E9-A8BF-42A7-B947-736E0BB26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41093" y="1537885"/>
            <a:ext cx="8969376" cy="3954862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48" name="Connecteur droit 110">
            <a:extLst>
              <a:ext uri="{FF2B5EF4-FFF2-40B4-BE49-F238E27FC236}">
                <a16:creationId xmlns:a16="http://schemas.microsoft.com/office/drawing/2014/main" id="{A7C6D110-0A39-4CAB-840C-1753E521F881}"/>
              </a:ext>
            </a:extLst>
          </p:cNvPr>
          <p:cNvCxnSpPr>
            <a:cxnSpLocks/>
            <a:endCxn id="104" idx="0"/>
          </p:cNvCxnSpPr>
          <p:nvPr/>
        </p:nvCxnSpPr>
        <p:spPr>
          <a:xfrm flipH="1" flipV="1">
            <a:off x="4867863" y="1681804"/>
            <a:ext cx="3435352" cy="2239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38">
            <a:extLst>
              <a:ext uri="{FF2B5EF4-FFF2-40B4-BE49-F238E27FC236}">
                <a16:creationId xmlns:a16="http://schemas.microsoft.com/office/drawing/2014/main" id="{21C76DC4-F458-4E82-8185-FD7E1CFE12F8}"/>
              </a:ext>
            </a:extLst>
          </p:cNvPr>
          <p:cNvCxnSpPr>
            <a:cxnSpLocks/>
            <a:endCxn id="104" idx="0"/>
          </p:cNvCxnSpPr>
          <p:nvPr/>
        </p:nvCxnSpPr>
        <p:spPr>
          <a:xfrm flipV="1">
            <a:off x="1564276" y="1681804"/>
            <a:ext cx="3303587" cy="1933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105">
            <a:extLst>
              <a:ext uri="{FF2B5EF4-FFF2-40B4-BE49-F238E27FC236}">
                <a16:creationId xmlns:a16="http://schemas.microsoft.com/office/drawing/2014/main" id="{CE67FCC1-C7C6-4873-A616-0849FDE77B87}"/>
              </a:ext>
            </a:extLst>
          </p:cNvPr>
          <p:cNvCxnSpPr>
            <a:cxnSpLocks/>
            <a:endCxn id="104" idx="0"/>
          </p:cNvCxnSpPr>
          <p:nvPr/>
        </p:nvCxnSpPr>
        <p:spPr>
          <a:xfrm flipV="1">
            <a:off x="2445338" y="1681804"/>
            <a:ext cx="2422525" cy="1923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106">
            <a:extLst>
              <a:ext uri="{FF2B5EF4-FFF2-40B4-BE49-F238E27FC236}">
                <a16:creationId xmlns:a16="http://schemas.microsoft.com/office/drawing/2014/main" id="{DA1E8521-2BAF-49F0-BE05-8E45DA8D5AB9}"/>
              </a:ext>
            </a:extLst>
          </p:cNvPr>
          <p:cNvCxnSpPr>
            <a:cxnSpLocks/>
            <a:endCxn id="104" idx="2"/>
          </p:cNvCxnSpPr>
          <p:nvPr/>
        </p:nvCxnSpPr>
        <p:spPr>
          <a:xfrm flipV="1">
            <a:off x="4659900" y="2115191"/>
            <a:ext cx="207963" cy="1320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107">
            <a:extLst>
              <a:ext uri="{FF2B5EF4-FFF2-40B4-BE49-F238E27FC236}">
                <a16:creationId xmlns:a16="http://schemas.microsoft.com/office/drawing/2014/main" id="{C682DA06-8FA3-4FB3-9E20-7E3272DAE7BE}"/>
              </a:ext>
            </a:extLst>
          </p:cNvPr>
          <p:cNvCxnSpPr>
            <a:cxnSpLocks/>
            <a:endCxn id="104" idx="0"/>
          </p:cNvCxnSpPr>
          <p:nvPr/>
        </p:nvCxnSpPr>
        <p:spPr>
          <a:xfrm flipH="1" flipV="1">
            <a:off x="4867863" y="1681804"/>
            <a:ext cx="2001840" cy="20239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108">
            <a:extLst>
              <a:ext uri="{FF2B5EF4-FFF2-40B4-BE49-F238E27FC236}">
                <a16:creationId xmlns:a16="http://schemas.microsoft.com/office/drawing/2014/main" id="{45866D1B-4FE1-46AA-9829-26518B06DB82}"/>
              </a:ext>
            </a:extLst>
          </p:cNvPr>
          <p:cNvCxnSpPr>
            <a:cxnSpLocks/>
            <a:stCxn id="104" idx="0"/>
          </p:cNvCxnSpPr>
          <p:nvPr/>
        </p:nvCxnSpPr>
        <p:spPr>
          <a:xfrm>
            <a:off x="4867863" y="1681804"/>
            <a:ext cx="2636837" cy="2023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109">
            <a:extLst>
              <a:ext uri="{FF2B5EF4-FFF2-40B4-BE49-F238E27FC236}">
                <a16:creationId xmlns:a16="http://schemas.microsoft.com/office/drawing/2014/main" id="{4BFDA2F2-0E2C-4CA2-AAF7-8C32BE13CB48}"/>
              </a:ext>
            </a:extLst>
          </p:cNvPr>
          <p:cNvCxnSpPr>
            <a:cxnSpLocks/>
            <a:stCxn id="104" idx="0"/>
          </p:cNvCxnSpPr>
          <p:nvPr/>
        </p:nvCxnSpPr>
        <p:spPr>
          <a:xfrm>
            <a:off x="4867863" y="1681804"/>
            <a:ext cx="3435351" cy="1801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Groupe 18">
            <a:extLst>
              <a:ext uri="{FF2B5EF4-FFF2-40B4-BE49-F238E27FC236}">
                <a16:creationId xmlns:a16="http://schemas.microsoft.com/office/drawing/2014/main" id="{A4054D2E-81D1-4108-89FE-D4FEC86362DD}"/>
              </a:ext>
            </a:extLst>
          </p:cNvPr>
          <p:cNvGrpSpPr>
            <a:grpSpLocks/>
          </p:cNvGrpSpPr>
          <p:nvPr/>
        </p:nvGrpSpPr>
        <p:grpSpPr bwMode="auto">
          <a:xfrm>
            <a:off x="4132850" y="3148784"/>
            <a:ext cx="1055688" cy="433387"/>
            <a:chOff x="3886200" y="4881632"/>
            <a:chExt cx="1054800" cy="432000"/>
          </a:xfrm>
        </p:grpSpPr>
        <p:sp>
          <p:nvSpPr>
            <p:cNvPr id="56" name="Rounded Rectangle 13">
              <a:extLst>
                <a:ext uri="{FF2B5EF4-FFF2-40B4-BE49-F238E27FC236}">
                  <a16:creationId xmlns:a16="http://schemas.microsoft.com/office/drawing/2014/main" id="{2FE84369-4F3D-490D-9FEF-1F657380F4AC}"/>
                </a:ext>
              </a:extLst>
            </p:cNvPr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57" name="Picture 13">
              <a:extLst>
                <a:ext uri="{FF2B5EF4-FFF2-40B4-BE49-F238E27FC236}">
                  <a16:creationId xmlns:a16="http://schemas.microsoft.com/office/drawing/2014/main" id="{3D2C5CBB-94A5-485B-8BA8-8A47E8CF0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" name="Groupe 19">
            <a:extLst>
              <a:ext uri="{FF2B5EF4-FFF2-40B4-BE49-F238E27FC236}">
                <a16:creationId xmlns:a16="http://schemas.microsoft.com/office/drawing/2014/main" id="{CE070C8E-8598-4D29-9A8F-1D2B6F48BF91}"/>
              </a:ext>
            </a:extLst>
          </p:cNvPr>
          <p:cNvGrpSpPr>
            <a:grpSpLocks/>
          </p:cNvGrpSpPr>
          <p:nvPr/>
        </p:nvGrpSpPr>
        <p:grpSpPr bwMode="auto">
          <a:xfrm>
            <a:off x="7239588" y="3413895"/>
            <a:ext cx="684212" cy="431800"/>
            <a:chOff x="6912212" y="3380691"/>
            <a:chExt cx="684000" cy="432000"/>
          </a:xfrm>
        </p:grpSpPr>
        <p:sp>
          <p:nvSpPr>
            <p:cNvPr id="59" name="Rounded Rectangle 13">
              <a:extLst>
                <a:ext uri="{FF2B5EF4-FFF2-40B4-BE49-F238E27FC236}">
                  <a16:creationId xmlns:a16="http://schemas.microsoft.com/office/drawing/2014/main" id="{A48273F6-BC93-486B-92B3-A09CE48FC9BE}"/>
                </a:ext>
              </a:extLst>
            </p:cNvPr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87" name="Picture 14">
              <a:extLst>
                <a:ext uri="{FF2B5EF4-FFF2-40B4-BE49-F238E27FC236}">
                  <a16:creationId xmlns:a16="http://schemas.microsoft.com/office/drawing/2014/main" id="{D8DDADA4-E6FD-4BFD-BFA7-7CAD8B29E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8" name="Groupe 20">
            <a:extLst>
              <a:ext uri="{FF2B5EF4-FFF2-40B4-BE49-F238E27FC236}">
                <a16:creationId xmlns:a16="http://schemas.microsoft.com/office/drawing/2014/main" id="{B5B0813C-942B-4B20-B597-CAAC6268B620}"/>
              </a:ext>
            </a:extLst>
          </p:cNvPr>
          <p:cNvGrpSpPr>
            <a:grpSpLocks/>
          </p:cNvGrpSpPr>
          <p:nvPr/>
        </p:nvGrpSpPr>
        <p:grpSpPr bwMode="auto">
          <a:xfrm>
            <a:off x="6730000" y="3420245"/>
            <a:ext cx="431800" cy="431800"/>
            <a:chOff x="5221831" y="4419600"/>
            <a:chExt cx="432000" cy="432000"/>
          </a:xfrm>
        </p:grpSpPr>
        <p:sp>
          <p:nvSpPr>
            <p:cNvPr id="89" name="Rounded Rectangle 13">
              <a:extLst>
                <a:ext uri="{FF2B5EF4-FFF2-40B4-BE49-F238E27FC236}">
                  <a16:creationId xmlns:a16="http://schemas.microsoft.com/office/drawing/2014/main" id="{81897E5B-CC13-49CB-8FDB-C6C2A0B94EA1}"/>
                </a:ext>
              </a:extLst>
            </p:cNvPr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90" name="Picture 17">
              <a:extLst>
                <a:ext uri="{FF2B5EF4-FFF2-40B4-BE49-F238E27FC236}">
                  <a16:creationId xmlns:a16="http://schemas.microsoft.com/office/drawing/2014/main" id="{657D8F5D-F9D3-43AA-BA0A-6E347A8AE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e 65">
            <a:extLst>
              <a:ext uri="{FF2B5EF4-FFF2-40B4-BE49-F238E27FC236}">
                <a16:creationId xmlns:a16="http://schemas.microsoft.com/office/drawing/2014/main" id="{D718A38D-E2A0-4432-8CC7-B50180AEB005}"/>
              </a:ext>
            </a:extLst>
          </p:cNvPr>
          <p:cNvGrpSpPr>
            <a:grpSpLocks/>
          </p:cNvGrpSpPr>
          <p:nvPr/>
        </p:nvGrpSpPr>
        <p:grpSpPr bwMode="auto">
          <a:xfrm>
            <a:off x="2181813" y="3328170"/>
            <a:ext cx="679450" cy="431800"/>
            <a:chOff x="1975800" y="3295184"/>
            <a:chExt cx="680400" cy="432000"/>
          </a:xfrm>
        </p:grpSpPr>
        <p:sp>
          <p:nvSpPr>
            <p:cNvPr id="92" name="Rounded Rectangle 13">
              <a:extLst>
                <a:ext uri="{FF2B5EF4-FFF2-40B4-BE49-F238E27FC236}">
                  <a16:creationId xmlns:a16="http://schemas.microsoft.com/office/drawing/2014/main" id="{9AA54AE1-E5A9-4A49-B276-0E51517D2146}"/>
                </a:ext>
              </a:extLst>
            </p:cNvPr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93" name="Picture 8">
              <a:extLst>
                <a:ext uri="{FF2B5EF4-FFF2-40B4-BE49-F238E27FC236}">
                  <a16:creationId xmlns:a16="http://schemas.microsoft.com/office/drawing/2014/main" id="{C62866B8-A815-447A-ABDD-18500BD58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4" name="Groupe 66">
            <a:extLst>
              <a:ext uri="{FF2B5EF4-FFF2-40B4-BE49-F238E27FC236}">
                <a16:creationId xmlns:a16="http://schemas.microsoft.com/office/drawing/2014/main" id="{83ABB861-7837-478E-B7DF-B20BDB76C352}"/>
              </a:ext>
            </a:extLst>
          </p:cNvPr>
          <p:cNvGrpSpPr>
            <a:grpSpLocks/>
          </p:cNvGrpSpPr>
          <p:nvPr/>
        </p:nvGrpSpPr>
        <p:grpSpPr bwMode="auto">
          <a:xfrm>
            <a:off x="1176926" y="3329758"/>
            <a:ext cx="792163" cy="431800"/>
            <a:chOff x="971400" y="3296484"/>
            <a:chExt cx="792000" cy="432000"/>
          </a:xfrm>
        </p:grpSpPr>
        <p:sp>
          <p:nvSpPr>
            <p:cNvPr id="95" name="Rounded Rectangle 13">
              <a:extLst>
                <a:ext uri="{FF2B5EF4-FFF2-40B4-BE49-F238E27FC236}">
                  <a16:creationId xmlns:a16="http://schemas.microsoft.com/office/drawing/2014/main" id="{9FF14B3D-16C3-4E6B-BEBB-3C810259D5A1}"/>
                </a:ext>
              </a:extLst>
            </p:cNvPr>
            <p:cNvSpPr/>
            <p:nvPr/>
          </p:nvSpPr>
          <p:spPr>
            <a:xfrm>
              <a:off x="971400" y="3296484"/>
              <a:ext cx="79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96" name="Picture 32">
              <a:extLst>
                <a:ext uri="{FF2B5EF4-FFF2-40B4-BE49-F238E27FC236}">
                  <a16:creationId xmlns:a16="http://schemas.microsoft.com/office/drawing/2014/main" id="{477100C7-70F4-4935-AB8B-C531B475A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7" name="Groupe 5">
            <a:extLst>
              <a:ext uri="{FF2B5EF4-FFF2-40B4-BE49-F238E27FC236}">
                <a16:creationId xmlns:a16="http://schemas.microsoft.com/office/drawing/2014/main" id="{4C99B2C4-1E12-4BAD-B407-0F3A59CFC5B0}"/>
              </a:ext>
            </a:extLst>
          </p:cNvPr>
          <p:cNvGrpSpPr>
            <a:grpSpLocks/>
          </p:cNvGrpSpPr>
          <p:nvPr/>
        </p:nvGrpSpPr>
        <p:grpSpPr bwMode="auto">
          <a:xfrm>
            <a:off x="8019051" y="3639320"/>
            <a:ext cx="720725" cy="431800"/>
            <a:chOff x="7737806" y="3683697"/>
            <a:chExt cx="720000" cy="432000"/>
          </a:xfrm>
        </p:grpSpPr>
        <p:sp>
          <p:nvSpPr>
            <p:cNvPr id="98" name="Rounded Rectangle 13">
              <a:extLst>
                <a:ext uri="{FF2B5EF4-FFF2-40B4-BE49-F238E27FC236}">
                  <a16:creationId xmlns:a16="http://schemas.microsoft.com/office/drawing/2014/main" id="{816F41F5-5809-4E9D-A648-197317DA98D5}"/>
                </a:ext>
              </a:extLst>
            </p:cNvPr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99" name="Picture 6">
              <a:extLst>
                <a:ext uri="{FF2B5EF4-FFF2-40B4-BE49-F238E27FC236}">
                  <a16:creationId xmlns:a16="http://schemas.microsoft.com/office/drawing/2014/main" id="{A9E654B0-1084-4EFB-90D2-83690B619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0" name="Groupe 4">
            <a:extLst>
              <a:ext uri="{FF2B5EF4-FFF2-40B4-BE49-F238E27FC236}">
                <a16:creationId xmlns:a16="http://schemas.microsoft.com/office/drawing/2014/main" id="{EBCF90BF-C3C0-41E3-94D8-0F769BA49DE4}"/>
              </a:ext>
            </a:extLst>
          </p:cNvPr>
          <p:cNvGrpSpPr>
            <a:grpSpLocks/>
          </p:cNvGrpSpPr>
          <p:nvPr/>
        </p:nvGrpSpPr>
        <p:grpSpPr bwMode="auto">
          <a:xfrm>
            <a:off x="8019051" y="3171009"/>
            <a:ext cx="720725" cy="433387"/>
            <a:chOff x="7883605" y="3235816"/>
            <a:chExt cx="720000" cy="432000"/>
          </a:xfrm>
        </p:grpSpPr>
        <p:sp>
          <p:nvSpPr>
            <p:cNvPr id="101" name="Rounded Rectangle 13">
              <a:extLst>
                <a:ext uri="{FF2B5EF4-FFF2-40B4-BE49-F238E27FC236}">
                  <a16:creationId xmlns:a16="http://schemas.microsoft.com/office/drawing/2014/main" id="{169CCF32-EFE9-4D39-B877-166C687A4154}"/>
                </a:ext>
              </a:extLst>
            </p:cNvPr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02" name="Picture 2">
              <a:extLst>
                <a:ext uri="{FF2B5EF4-FFF2-40B4-BE49-F238E27FC236}">
                  <a16:creationId xmlns:a16="http://schemas.microsoft.com/office/drawing/2014/main" id="{680A1D54-B90C-4F6B-994E-9EEE7E6EE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3" name="Connecteur droit 53">
            <a:extLst>
              <a:ext uri="{FF2B5EF4-FFF2-40B4-BE49-F238E27FC236}">
                <a16:creationId xmlns:a16="http://schemas.microsoft.com/office/drawing/2014/main" id="{7C903CA3-24AB-4301-B159-86E57AA9BAD5}"/>
              </a:ext>
            </a:extLst>
          </p:cNvPr>
          <p:cNvCxnSpPr>
            <a:cxnSpLocks/>
            <a:endCxn id="104" idx="0"/>
          </p:cNvCxnSpPr>
          <p:nvPr/>
        </p:nvCxnSpPr>
        <p:spPr>
          <a:xfrm flipH="1" flipV="1">
            <a:off x="4867863" y="1681804"/>
            <a:ext cx="1552578" cy="2492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ounded Rectangle 14">
            <a:extLst>
              <a:ext uri="{FF2B5EF4-FFF2-40B4-BE49-F238E27FC236}">
                <a16:creationId xmlns:a16="http://schemas.microsoft.com/office/drawing/2014/main" id="{7FA93B8E-EC3D-46CC-9C83-B33C7095B2BB}"/>
              </a:ext>
            </a:extLst>
          </p:cNvPr>
          <p:cNvSpPr/>
          <p:nvPr/>
        </p:nvSpPr>
        <p:spPr>
          <a:xfrm>
            <a:off x="2719976" y="1681804"/>
            <a:ext cx="4295774" cy="43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Myriad Pro"/>
              </a:rPr>
              <a:t>More than 200 member organizations in oneM2M</a:t>
            </a:r>
          </a:p>
        </p:txBody>
      </p:sp>
      <p:grpSp>
        <p:nvGrpSpPr>
          <p:cNvPr id="105" name="Groupe 2">
            <a:extLst>
              <a:ext uri="{FF2B5EF4-FFF2-40B4-BE49-F238E27FC236}">
                <a16:creationId xmlns:a16="http://schemas.microsoft.com/office/drawing/2014/main" id="{ACBCF09F-E4B9-4660-8965-53A0A8E4C120}"/>
              </a:ext>
            </a:extLst>
          </p:cNvPr>
          <p:cNvGrpSpPr>
            <a:grpSpLocks/>
          </p:cNvGrpSpPr>
          <p:nvPr/>
        </p:nvGrpSpPr>
        <p:grpSpPr bwMode="auto">
          <a:xfrm>
            <a:off x="6120401" y="3886970"/>
            <a:ext cx="752475" cy="433388"/>
            <a:chOff x="479713" y="5004453"/>
            <a:chExt cx="752400" cy="433387"/>
          </a:xfrm>
        </p:grpSpPr>
        <p:sp>
          <p:nvSpPr>
            <p:cNvPr id="106" name="Rounded Rectangle 13">
              <a:extLst>
                <a:ext uri="{FF2B5EF4-FFF2-40B4-BE49-F238E27FC236}">
                  <a16:creationId xmlns:a16="http://schemas.microsoft.com/office/drawing/2014/main" id="{47AC5EE1-962A-4FFF-91D1-E85CF046E259}"/>
                </a:ext>
              </a:extLst>
            </p:cNvPr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07" name="Picture 2">
              <a:extLst>
                <a:ext uri="{FF2B5EF4-FFF2-40B4-BE49-F238E27FC236}">
                  <a16:creationId xmlns:a16="http://schemas.microsoft.com/office/drawing/2014/main" id="{5C52D559-FBB3-4066-94E7-DD0171F04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" name="Titel 2">
            <a:extLst>
              <a:ext uri="{FF2B5EF4-FFF2-40B4-BE49-F238E27FC236}">
                <a16:creationId xmlns:a16="http://schemas.microsoft.com/office/drawing/2014/main" id="{D76DCCAB-B257-4C69-A12E-5A45D48A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73" y="221578"/>
            <a:ext cx="8639690" cy="741983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oneM2M Partnership Project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76A2549-5187-43D6-BAD4-E78D6DAC3F90}"/>
              </a:ext>
            </a:extLst>
          </p:cNvPr>
          <p:cNvGrpSpPr/>
          <p:nvPr/>
        </p:nvGrpSpPr>
        <p:grpSpPr>
          <a:xfrm>
            <a:off x="3759391" y="5187191"/>
            <a:ext cx="2008980" cy="524632"/>
            <a:chOff x="8558214" y="5488508"/>
            <a:chExt cx="2008980" cy="524632"/>
          </a:xfrm>
        </p:grpSpPr>
        <p:sp>
          <p:nvSpPr>
            <p:cNvPr id="110" name="Rounded Rectangle 14">
              <a:extLst>
                <a:ext uri="{FF2B5EF4-FFF2-40B4-BE49-F238E27FC236}">
                  <a16:creationId xmlns:a16="http://schemas.microsoft.com/office/drawing/2014/main" id="{E4674AB9-C651-4A4B-A801-1356C4D8080D}"/>
                </a:ext>
              </a:extLst>
            </p:cNvPr>
            <p:cNvSpPr/>
            <p:nvPr/>
          </p:nvSpPr>
          <p:spPr bwMode="auto">
            <a:xfrm>
              <a:off x="8558214" y="5488508"/>
              <a:ext cx="2008980" cy="5246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F9591EB2-0C7A-4DF1-987B-98FA96838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224" y="5601324"/>
              <a:ext cx="1895676" cy="318984"/>
            </a:xfrm>
            <a:prstGeom prst="rect">
              <a:avLst/>
            </a:prstGeom>
          </p:spPr>
        </p:pic>
      </p:grpSp>
      <p:sp>
        <p:nvSpPr>
          <p:cNvPr id="112" name="Textfeld 53">
            <a:extLst>
              <a:ext uri="{FF2B5EF4-FFF2-40B4-BE49-F238E27FC236}">
                <a16:creationId xmlns:a16="http://schemas.microsoft.com/office/drawing/2014/main" id="{E925C4D3-DE2A-451F-98F3-0EAE54EAFD55}"/>
              </a:ext>
            </a:extLst>
          </p:cNvPr>
          <p:cNvSpPr txBox="1"/>
          <p:nvPr/>
        </p:nvSpPr>
        <p:spPr>
          <a:xfrm>
            <a:off x="9063861" y="1395095"/>
            <a:ext cx="246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founded</a:t>
            </a:r>
            <a:r>
              <a:rPr lang="en-US" sz="1600" baseline="30000" dirty="0">
                <a:latin typeface="Myriad Pro"/>
              </a:rPr>
              <a:t>1</a:t>
            </a:r>
            <a:r>
              <a:rPr lang="en-US" sz="1600" dirty="0">
                <a:latin typeface="Myriad Pro"/>
              </a:rPr>
              <a:t> July, 24</a:t>
            </a:r>
            <a:r>
              <a:rPr lang="en-US" sz="1600" baseline="30000" dirty="0">
                <a:latin typeface="Myriad Pro"/>
              </a:rPr>
              <a:t>th</a:t>
            </a:r>
            <a:r>
              <a:rPr lang="en-US" sz="1600" dirty="0">
                <a:latin typeface="Myriad Pro"/>
              </a:rPr>
              <a:t> 2012</a:t>
            </a:r>
          </a:p>
        </p:txBody>
      </p:sp>
      <p:sp>
        <p:nvSpPr>
          <p:cNvPr id="113" name="Textfeld 55">
            <a:extLst>
              <a:ext uri="{FF2B5EF4-FFF2-40B4-BE49-F238E27FC236}">
                <a16:creationId xmlns:a16="http://schemas.microsoft.com/office/drawing/2014/main" id="{EA0DFC84-811D-4730-ACB9-682A04A924FA}"/>
              </a:ext>
            </a:extLst>
          </p:cNvPr>
          <p:cNvSpPr txBox="1"/>
          <p:nvPr/>
        </p:nvSpPr>
        <p:spPr>
          <a:xfrm>
            <a:off x="9086088" y="1676469"/>
            <a:ext cx="2585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Myriad Pro"/>
              </a:rPr>
              <a:t>Based on ETSI M2M  </a:t>
            </a:r>
            <a:r>
              <a:rPr lang="en-US" sz="900" dirty="0" err="1">
                <a:latin typeface="Myriad Pro"/>
              </a:rPr>
              <a:t>Rel</a:t>
            </a:r>
            <a:r>
              <a:rPr lang="en-US" sz="900" dirty="0">
                <a:latin typeface="Myriad Pro"/>
              </a:rPr>
              <a:t> 1 and </a:t>
            </a:r>
            <a:r>
              <a:rPr lang="en-US" sz="900" dirty="0" err="1">
                <a:latin typeface="Myriad Pro"/>
              </a:rPr>
              <a:t>Rel</a:t>
            </a:r>
            <a:r>
              <a:rPr lang="en-US" sz="900" dirty="0">
                <a:latin typeface="Myriad Pro"/>
              </a:rPr>
              <a:t> 2 standards)</a:t>
            </a:r>
          </a:p>
        </p:txBody>
      </p:sp>
      <p:pic>
        <p:nvPicPr>
          <p:cNvPr id="114" name="Grafik 4">
            <a:extLst>
              <a:ext uri="{FF2B5EF4-FFF2-40B4-BE49-F238E27FC236}">
                <a16:creationId xmlns:a16="http://schemas.microsoft.com/office/drawing/2014/main" id="{B7AFD5C0-DB65-4DD8-823C-F5C2DA4A94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861" y="5552072"/>
            <a:ext cx="647513" cy="750089"/>
          </a:xfrm>
          <a:prstGeom prst="rect">
            <a:avLst/>
          </a:prstGeom>
        </p:spPr>
      </p:pic>
      <p:sp>
        <p:nvSpPr>
          <p:cNvPr id="115" name="Textfeld 8">
            <a:extLst>
              <a:ext uri="{FF2B5EF4-FFF2-40B4-BE49-F238E27FC236}">
                <a16:creationId xmlns:a16="http://schemas.microsoft.com/office/drawing/2014/main" id="{BA9830B4-806A-4678-93FF-86FEA7387F6E}"/>
              </a:ext>
            </a:extLst>
          </p:cNvPr>
          <p:cNvSpPr txBox="1"/>
          <p:nvPr/>
        </p:nvSpPr>
        <p:spPr>
          <a:xfrm>
            <a:off x="9711374" y="5634728"/>
            <a:ext cx="2154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yriad Pro"/>
              </a:rPr>
              <a:t>Release 2 transposition</a:t>
            </a:r>
          </a:p>
          <a:p>
            <a:r>
              <a:rPr lang="en-US" sz="1600" dirty="0">
                <a:latin typeface="Myriad Pro"/>
              </a:rPr>
              <a:t>ITU-T SG20 Y.4500.x</a:t>
            </a:r>
          </a:p>
        </p:txBody>
      </p:sp>
      <p:sp>
        <p:nvSpPr>
          <p:cNvPr id="116" name="Textfeld 50">
            <a:extLst>
              <a:ext uri="{FF2B5EF4-FFF2-40B4-BE49-F238E27FC236}">
                <a16:creationId xmlns:a16="http://schemas.microsoft.com/office/drawing/2014/main" id="{EB015486-A6A8-40CA-8398-A753FF309E41}"/>
              </a:ext>
            </a:extLst>
          </p:cNvPr>
          <p:cNvSpPr txBox="1"/>
          <p:nvPr/>
        </p:nvSpPr>
        <p:spPr>
          <a:xfrm>
            <a:off x="9063861" y="3081983"/>
            <a:ext cx="3045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Partner transpositions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latin typeface="Myriad Pro"/>
              </a:rPr>
              <a:t>De jure Standard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i="1" dirty="0">
                <a:latin typeface="Myriad Pro"/>
              </a:rPr>
              <a:t>“collaborate on standard”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latin typeface="Myriad Pro"/>
              </a:rPr>
              <a:t>focus on interoperability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i="1" dirty="0">
                <a:latin typeface="Myriad Pro"/>
              </a:rPr>
              <a:t>“compete in implementation”</a:t>
            </a:r>
          </a:p>
        </p:txBody>
      </p:sp>
      <p:sp>
        <p:nvSpPr>
          <p:cNvPr id="117" name="TextBox 1">
            <a:extLst>
              <a:ext uri="{FF2B5EF4-FFF2-40B4-BE49-F238E27FC236}">
                <a16:creationId xmlns:a16="http://schemas.microsoft.com/office/drawing/2014/main" id="{9E8371CD-8A29-4471-8C40-D845F4D7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976" y="5822775"/>
            <a:ext cx="4295774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3"/>
              </a:rPr>
              <a:t>www.oneM2M.org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documents and specifications are publically available</a:t>
            </a:r>
          </a:p>
        </p:txBody>
      </p:sp>
      <p:sp>
        <p:nvSpPr>
          <p:cNvPr id="118" name="Textfeld 46">
            <a:extLst>
              <a:ext uri="{FF2B5EF4-FFF2-40B4-BE49-F238E27FC236}">
                <a16:creationId xmlns:a16="http://schemas.microsoft.com/office/drawing/2014/main" id="{45E872E6-74AA-45E1-B26E-15269E5B54D3}"/>
              </a:ext>
            </a:extLst>
          </p:cNvPr>
          <p:cNvSpPr txBox="1"/>
          <p:nvPr/>
        </p:nvSpPr>
        <p:spPr>
          <a:xfrm>
            <a:off x="9055586" y="4479333"/>
            <a:ext cx="3045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“</a:t>
            </a:r>
            <a:r>
              <a:rPr lang="en-US" sz="1600" i="1" dirty="0">
                <a:latin typeface="Myriad Pro"/>
              </a:rPr>
              <a:t>do not re-invent the wheel</a:t>
            </a:r>
            <a:r>
              <a:rPr lang="en-US" sz="1600" dirty="0">
                <a:latin typeface="Myriad Pro"/>
              </a:rPr>
              <a:t>”</a:t>
            </a:r>
          </a:p>
          <a:p>
            <a:r>
              <a:rPr lang="en-US" sz="1600" dirty="0">
                <a:latin typeface="Myriad Pro"/>
              </a:rPr>
              <a:t>=&gt; Reuse </a:t>
            </a:r>
            <a:r>
              <a:rPr lang="en-US" sz="1200" i="1" dirty="0">
                <a:latin typeface="Myriad Pro"/>
              </a:rPr>
              <a:t>e.g.</a:t>
            </a:r>
            <a:endParaRPr lang="en-US" sz="1600" i="1" dirty="0">
              <a:latin typeface="Myriad Pro"/>
            </a:endParaRPr>
          </a:p>
        </p:txBody>
      </p:sp>
      <p:sp>
        <p:nvSpPr>
          <p:cNvPr id="119" name="Textfeld 47">
            <a:extLst>
              <a:ext uri="{FF2B5EF4-FFF2-40B4-BE49-F238E27FC236}">
                <a16:creationId xmlns:a16="http://schemas.microsoft.com/office/drawing/2014/main" id="{685E4E97-59C8-452D-A8B5-12C306B59B89}"/>
              </a:ext>
            </a:extLst>
          </p:cNvPr>
          <p:cNvSpPr txBox="1"/>
          <p:nvPr/>
        </p:nvSpPr>
        <p:spPr>
          <a:xfrm>
            <a:off x="9055586" y="2032686"/>
            <a:ext cx="3045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Join forces </a:t>
            </a:r>
            <a:br>
              <a:rPr lang="en-US" sz="1600" dirty="0">
                <a:latin typeface="Myriad Pro"/>
              </a:rPr>
            </a:br>
            <a:r>
              <a:rPr lang="en-US" sz="1600" dirty="0">
                <a:latin typeface="Myriad Pro"/>
              </a:rPr>
              <a:t>=&gt; reduce fragmentation</a:t>
            </a:r>
          </a:p>
          <a:p>
            <a:r>
              <a:rPr lang="en-US" sz="1600" dirty="0">
                <a:latin typeface="Myriad Pro"/>
              </a:rPr>
              <a:t>=&gt; Integrate existing solutions</a:t>
            </a:r>
          </a:p>
          <a:p>
            <a:r>
              <a:rPr lang="en-US" sz="1600" dirty="0">
                <a:latin typeface="Myriad Pro"/>
              </a:rPr>
              <a:t>=&gt; Merge Ecosystem</a:t>
            </a:r>
          </a:p>
        </p:txBody>
      </p:sp>
      <p:pic>
        <p:nvPicPr>
          <p:cNvPr id="120" name="Picture 20">
            <a:extLst>
              <a:ext uri="{FF2B5EF4-FFF2-40B4-BE49-F238E27FC236}">
                <a16:creationId xmlns:a16="http://schemas.microsoft.com/office/drawing/2014/main" id="{038D6B67-2EBD-480A-A8B1-2D3C34B133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69" y="5185193"/>
            <a:ext cx="895635" cy="183459"/>
          </a:xfrm>
          <a:prstGeom prst="rect">
            <a:avLst/>
          </a:prstGeom>
        </p:spPr>
      </p:pic>
      <p:pic>
        <p:nvPicPr>
          <p:cNvPr id="121" name="Picture 25">
            <a:extLst>
              <a:ext uri="{FF2B5EF4-FFF2-40B4-BE49-F238E27FC236}">
                <a16:creationId xmlns:a16="http://schemas.microsoft.com/office/drawing/2014/main" id="{6E7E3697-51A2-4473-8576-926126CB6F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601" y="5155015"/>
            <a:ext cx="783902" cy="225348"/>
          </a:xfrm>
          <a:prstGeom prst="rect">
            <a:avLst/>
          </a:prstGeom>
        </p:spPr>
      </p:pic>
      <p:sp>
        <p:nvSpPr>
          <p:cNvPr id="122" name="Textfeld 3">
            <a:extLst>
              <a:ext uri="{FF2B5EF4-FFF2-40B4-BE49-F238E27FC236}">
                <a16:creationId xmlns:a16="http://schemas.microsoft.com/office/drawing/2014/main" id="{C4247C14-505F-4986-855A-B71549139B16}"/>
              </a:ext>
            </a:extLst>
          </p:cNvPr>
          <p:cNvSpPr txBox="1"/>
          <p:nvPr/>
        </p:nvSpPr>
        <p:spPr>
          <a:xfrm>
            <a:off x="11002687" y="5070826"/>
            <a:ext cx="631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HGI</a:t>
            </a:r>
          </a:p>
        </p:txBody>
      </p:sp>
    </p:spTree>
    <p:extLst>
      <p:ext uri="{BB962C8B-B14F-4D97-AF65-F5344CB8AC3E}">
        <p14:creationId xmlns:p14="http://schemas.microsoft.com/office/powerpoint/2010/main" val="78871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 6"/>
          <p:cNvSpPr/>
          <p:nvPr/>
        </p:nvSpPr>
        <p:spPr>
          <a:xfrm>
            <a:off x="313590" y="5030484"/>
            <a:ext cx="7683997" cy="1349417"/>
          </a:xfrm>
          <a:prstGeom prst="roundRect">
            <a:avLst/>
          </a:prstGeom>
          <a:solidFill>
            <a:srgbClr val="71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Vertikaler Bildlauf 9"/>
          <p:cNvSpPr/>
          <p:nvPr/>
        </p:nvSpPr>
        <p:spPr>
          <a:xfrm>
            <a:off x="452156" y="5478943"/>
            <a:ext cx="849536" cy="796921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Vertikaler Bildlauf 161"/>
          <p:cNvSpPr/>
          <p:nvPr/>
        </p:nvSpPr>
        <p:spPr>
          <a:xfrm>
            <a:off x="1364795" y="5478942"/>
            <a:ext cx="849536" cy="796921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Vertikaler Bildlauf 162"/>
          <p:cNvSpPr/>
          <p:nvPr/>
        </p:nvSpPr>
        <p:spPr>
          <a:xfrm>
            <a:off x="2282829" y="5478942"/>
            <a:ext cx="849536" cy="796921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Vertikaler Bildlauf 163"/>
          <p:cNvSpPr/>
          <p:nvPr/>
        </p:nvSpPr>
        <p:spPr>
          <a:xfrm>
            <a:off x="3226913" y="5478942"/>
            <a:ext cx="849536" cy="796921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Vertikaler Bildlauf 164"/>
          <p:cNvSpPr/>
          <p:nvPr/>
        </p:nvSpPr>
        <p:spPr>
          <a:xfrm>
            <a:off x="4165589" y="5478942"/>
            <a:ext cx="849536" cy="796921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Vertikaler Bildlauf 165"/>
          <p:cNvSpPr/>
          <p:nvPr/>
        </p:nvSpPr>
        <p:spPr>
          <a:xfrm>
            <a:off x="5105661" y="5478942"/>
            <a:ext cx="849536" cy="796921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Vertikaler Bildlauf 166"/>
          <p:cNvSpPr/>
          <p:nvPr/>
        </p:nvSpPr>
        <p:spPr>
          <a:xfrm>
            <a:off x="6032130" y="5469877"/>
            <a:ext cx="849536" cy="796921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bgerundetes Rechteck 72"/>
          <p:cNvSpPr/>
          <p:nvPr/>
        </p:nvSpPr>
        <p:spPr>
          <a:xfrm>
            <a:off x="8687150" y="1213722"/>
            <a:ext cx="3078087" cy="2522611"/>
          </a:xfrm>
          <a:prstGeom prst="roundRect">
            <a:avLst/>
          </a:prstGeom>
          <a:solidFill>
            <a:srgbClr val="668C97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bgerundetes Rechteck 8"/>
          <p:cNvSpPr/>
          <p:nvPr/>
        </p:nvSpPr>
        <p:spPr>
          <a:xfrm>
            <a:off x="8711502" y="3857290"/>
            <a:ext cx="3078087" cy="2522611"/>
          </a:xfrm>
          <a:prstGeom prst="roundRect">
            <a:avLst/>
          </a:prstGeom>
          <a:solidFill>
            <a:srgbClr val="668C97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666096" y="6492875"/>
            <a:ext cx="494371" cy="365125"/>
          </a:xfrm>
        </p:spPr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01887" y="-11830"/>
            <a:ext cx="10716128" cy="1173570"/>
          </a:xfrm>
        </p:spPr>
        <p:txBody>
          <a:bodyPr>
            <a:noAutofit/>
          </a:bodyPr>
          <a:lstStyle/>
          <a:p>
            <a:r>
              <a:rPr lang="en-US" sz="3600" dirty="0"/>
              <a:t>oneM2M</a:t>
            </a:r>
            <a:br>
              <a:rPr lang="en-US" sz="3600" dirty="0"/>
            </a:br>
            <a:r>
              <a:rPr lang="en-US" sz="3600" dirty="0"/>
              <a:t>Standard – Testing – Certification Programs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864" y="5049216"/>
            <a:ext cx="1222151" cy="124162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041070" y="4064099"/>
            <a:ext cx="2410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Certification Program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8017" y="1215097"/>
            <a:ext cx="7686086" cy="3727393"/>
            <a:chOff x="201888" y="1215097"/>
            <a:chExt cx="7721857" cy="5251517"/>
          </a:xfrm>
        </p:grpSpPr>
        <p:sp>
          <p:nvSpPr>
            <p:cNvPr id="3" name="Abgerundetes Rechteck 2"/>
            <p:cNvSpPr/>
            <p:nvPr/>
          </p:nvSpPr>
          <p:spPr>
            <a:xfrm>
              <a:off x="201888" y="1215097"/>
              <a:ext cx="7721857" cy="5251517"/>
            </a:xfrm>
            <a:prstGeom prst="roundRect">
              <a:avLst>
                <a:gd name="adj" fmla="val 7326"/>
              </a:avLst>
            </a:prstGeom>
            <a:solidFill>
              <a:srgbClr val="A0A0A3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à coins arrondis 54"/>
            <p:cNvSpPr/>
            <p:nvPr/>
          </p:nvSpPr>
          <p:spPr>
            <a:xfrm>
              <a:off x="6025162" y="2472606"/>
              <a:ext cx="1616148" cy="1080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Industry</a:t>
              </a:r>
              <a:endParaRPr lang="en-US" altLang="fr-FR" dirty="0">
                <a:solidFill>
                  <a:srgbClr val="FABE78"/>
                </a:solidFill>
              </a:endParaRPr>
            </a:p>
            <a:p>
              <a:pPr algn="ctr" eaLnBrk="1" hangingPunct="1">
                <a:defRPr/>
              </a:pPr>
              <a:endParaRPr lang="en-US" altLang="fr-FR" dirty="0">
                <a:solidFill>
                  <a:srgbClr val="FABE78"/>
                </a:solidFill>
              </a:endParaRPr>
            </a:p>
          </p:txBody>
        </p:sp>
        <p:sp>
          <p:nvSpPr>
            <p:cNvPr id="53" name="Rectangle à coins arrondis 13"/>
            <p:cNvSpPr/>
            <p:nvPr/>
          </p:nvSpPr>
          <p:spPr>
            <a:xfrm>
              <a:off x="6025162" y="1295054"/>
              <a:ext cx="1616148" cy="1080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>
                  <a:solidFill>
                    <a:schemeClr val="bg1"/>
                  </a:solidFill>
                </a:rPr>
                <a:t>Public Services</a:t>
              </a:r>
            </a:p>
            <a:p>
              <a:pPr algn="ctr" eaLnBrk="1" hangingPunct="1">
                <a:defRPr/>
              </a:pPr>
              <a:endParaRPr lang="en-US" altLang="fr-FR">
                <a:solidFill>
                  <a:srgbClr val="FABE78"/>
                </a:solidFill>
              </a:endParaRPr>
            </a:p>
          </p:txBody>
        </p:sp>
        <p:sp>
          <p:nvSpPr>
            <p:cNvPr id="56" name="Rectangle à coins arrondis 14"/>
            <p:cNvSpPr/>
            <p:nvPr/>
          </p:nvSpPr>
          <p:spPr>
            <a:xfrm>
              <a:off x="2293134" y="1295054"/>
              <a:ext cx="1616148" cy="1080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>
                  <a:solidFill>
                    <a:schemeClr val="bg1"/>
                  </a:solidFill>
                </a:rPr>
                <a:t>Enterprise</a:t>
              </a:r>
            </a:p>
            <a:p>
              <a:pPr algn="ctr" eaLnBrk="1" hangingPunct="1">
                <a:defRPr/>
              </a:pPr>
              <a:endParaRPr lang="en-US" altLang="fr-FR">
                <a:solidFill>
                  <a:srgbClr val="FABE78"/>
                </a:solidFill>
              </a:endParaRPr>
            </a:p>
          </p:txBody>
        </p:sp>
        <p:sp>
          <p:nvSpPr>
            <p:cNvPr id="58" name="Rectangle à coins arrondis 15"/>
            <p:cNvSpPr/>
            <p:nvPr/>
          </p:nvSpPr>
          <p:spPr>
            <a:xfrm>
              <a:off x="4153832" y="1295054"/>
              <a:ext cx="1616148" cy="1080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>
                  <a:solidFill>
                    <a:schemeClr val="bg1"/>
                  </a:solidFill>
                </a:rPr>
                <a:t>Healthcare</a:t>
              </a:r>
            </a:p>
            <a:p>
              <a:pPr algn="ctr" eaLnBrk="1" hangingPunct="1">
                <a:defRPr/>
              </a:pPr>
              <a:endParaRPr lang="en-US" altLang="fr-FR">
                <a:solidFill>
                  <a:srgbClr val="FABE78"/>
                </a:solidFill>
              </a:endParaRPr>
            </a:p>
          </p:txBody>
        </p:sp>
        <p:sp>
          <p:nvSpPr>
            <p:cNvPr id="65" name="Rectangle à coins arrondis 16"/>
            <p:cNvSpPr/>
            <p:nvPr/>
          </p:nvSpPr>
          <p:spPr>
            <a:xfrm>
              <a:off x="453702" y="1295054"/>
              <a:ext cx="1616148" cy="1080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Energy</a:t>
              </a:r>
            </a:p>
            <a:p>
              <a:pPr algn="ctr" eaLnBrk="1" hangingPunct="1">
                <a:defRPr/>
              </a:pPr>
              <a:endParaRPr lang="en-US" altLang="fr-FR" dirty="0">
                <a:solidFill>
                  <a:srgbClr val="FFFFFF"/>
                </a:solidFill>
              </a:endParaRPr>
            </a:p>
          </p:txBody>
        </p:sp>
        <p:sp>
          <p:nvSpPr>
            <p:cNvPr id="66" name="Rectangle à coins arrondis 17"/>
            <p:cNvSpPr/>
            <p:nvPr/>
          </p:nvSpPr>
          <p:spPr>
            <a:xfrm>
              <a:off x="4169508" y="2479321"/>
              <a:ext cx="1616148" cy="1080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>
                  <a:solidFill>
                    <a:srgbClr val="FFFFFF"/>
                  </a:solidFill>
                </a:rPr>
                <a:t>Transportation</a:t>
              </a:r>
              <a:endParaRPr lang="en-US" altLang="fr-FR">
                <a:solidFill>
                  <a:srgbClr val="FABE78"/>
                </a:solidFill>
              </a:endParaRPr>
            </a:p>
            <a:p>
              <a:pPr algn="ctr" eaLnBrk="1" hangingPunct="1">
                <a:defRPr/>
              </a:pPr>
              <a:endParaRPr lang="en-US" altLang="fr-FR">
                <a:solidFill>
                  <a:srgbClr val="FABE78"/>
                </a:solidFill>
              </a:endParaRPr>
            </a:p>
          </p:txBody>
        </p:sp>
        <p:sp>
          <p:nvSpPr>
            <p:cNvPr id="67" name="Rectangle à coins arrondis 18"/>
            <p:cNvSpPr/>
            <p:nvPr/>
          </p:nvSpPr>
          <p:spPr>
            <a:xfrm>
              <a:off x="2298178" y="2479321"/>
              <a:ext cx="1616148" cy="1080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Other</a:t>
              </a:r>
              <a:endParaRPr lang="en-US" altLang="fr-FR" dirty="0">
                <a:solidFill>
                  <a:srgbClr val="FABE78"/>
                </a:solidFill>
              </a:endParaRPr>
            </a:p>
            <a:p>
              <a:pPr algn="ctr" eaLnBrk="1" hangingPunct="1">
                <a:defRPr/>
              </a:pPr>
              <a:endParaRPr lang="en-US" altLang="fr-FR" dirty="0">
                <a:solidFill>
                  <a:srgbClr val="FABE78"/>
                </a:solidFill>
              </a:endParaRPr>
            </a:p>
          </p:txBody>
        </p:sp>
        <p:sp>
          <p:nvSpPr>
            <p:cNvPr id="72" name="Rectangle à coins arrondis 19"/>
            <p:cNvSpPr/>
            <p:nvPr/>
          </p:nvSpPr>
          <p:spPr>
            <a:xfrm>
              <a:off x="437480" y="2479321"/>
              <a:ext cx="1616148" cy="1080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>
                  <a:solidFill>
                    <a:srgbClr val="FFFFFF"/>
                  </a:solidFill>
                </a:rPr>
                <a:t>Residential</a:t>
              </a:r>
              <a:endParaRPr lang="en-US" altLang="fr-FR">
                <a:solidFill>
                  <a:srgbClr val="FABE78"/>
                </a:solidFill>
              </a:endParaRPr>
            </a:p>
            <a:p>
              <a:pPr algn="ctr" eaLnBrk="1" hangingPunct="1">
                <a:defRPr/>
              </a:pPr>
              <a:endParaRPr lang="en-US" altLang="fr-FR">
                <a:solidFill>
                  <a:srgbClr val="FABE78"/>
                </a:solidFill>
              </a:endParaRPr>
            </a:p>
          </p:txBody>
        </p:sp>
        <p:grpSp>
          <p:nvGrpSpPr>
            <p:cNvPr id="79" name="Group 501"/>
            <p:cNvGrpSpPr>
              <a:grpSpLocks noChangeAspect="1"/>
            </p:cNvGrpSpPr>
            <p:nvPr/>
          </p:nvGrpSpPr>
          <p:grpSpPr>
            <a:xfrm>
              <a:off x="1003338" y="1943054"/>
              <a:ext cx="516875" cy="360000"/>
              <a:chOff x="3790950" y="4365625"/>
              <a:chExt cx="904875" cy="630238"/>
            </a:xfrm>
            <a:solidFill>
              <a:schemeClr val="bg1"/>
            </a:solidFill>
          </p:grpSpPr>
          <p:sp>
            <p:nvSpPr>
              <p:cNvPr id="81" name="Freeform 5"/>
              <p:cNvSpPr>
                <a:spLocks/>
              </p:cNvSpPr>
              <p:nvPr/>
            </p:nvSpPr>
            <p:spPr bwMode="auto">
              <a:xfrm>
                <a:off x="3790950" y="4648200"/>
                <a:ext cx="60325" cy="57150"/>
              </a:xfrm>
              <a:custGeom>
                <a:avLst/>
                <a:gdLst>
                  <a:gd name="T0" fmla="*/ 5 w 21"/>
                  <a:gd name="T1" fmla="*/ 17 h 20"/>
                  <a:gd name="T2" fmla="*/ 18 w 21"/>
                  <a:gd name="T3" fmla="*/ 15 h 20"/>
                  <a:gd name="T4" fmla="*/ 16 w 21"/>
                  <a:gd name="T5" fmla="*/ 3 h 20"/>
                  <a:gd name="T6" fmla="*/ 3 w 21"/>
                  <a:gd name="T7" fmla="*/ 4 h 20"/>
                  <a:gd name="T8" fmla="*/ 5 w 21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5" y="17"/>
                    </a:moveTo>
                    <a:cubicBezTo>
                      <a:pt x="9" y="20"/>
                      <a:pt x="15" y="19"/>
                      <a:pt x="18" y="15"/>
                    </a:cubicBezTo>
                    <a:cubicBezTo>
                      <a:pt x="21" y="11"/>
                      <a:pt x="20" y="5"/>
                      <a:pt x="16" y="3"/>
                    </a:cubicBezTo>
                    <a:cubicBezTo>
                      <a:pt x="12" y="0"/>
                      <a:pt x="6" y="0"/>
                      <a:pt x="3" y="4"/>
                    </a:cubicBezTo>
                    <a:cubicBezTo>
                      <a:pt x="0" y="9"/>
                      <a:pt x="1" y="14"/>
                      <a:pt x="5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2" name="Rectangle 6"/>
              <p:cNvSpPr>
                <a:spLocks noChangeArrowheads="1"/>
              </p:cNvSpPr>
              <p:nvPr/>
            </p:nvSpPr>
            <p:spPr bwMode="auto">
              <a:xfrm>
                <a:off x="3870325" y="4764088"/>
                <a:ext cx="119063" cy="174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3" name="Freeform 7"/>
              <p:cNvSpPr>
                <a:spLocks noEditPoints="1"/>
              </p:cNvSpPr>
              <p:nvPr/>
            </p:nvSpPr>
            <p:spPr bwMode="auto">
              <a:xfrm>
                <a:off x="3797300" y="4365625"/>
                <a:ext cx="898525" cy="630238"/>
              </a:xfrm>
              <a:custGeom>
                <a:avLst/>
                <a:gdLst>
                  <a:gd name="T0" fmla="*/ 312 w 318"/>
                  <a:gd name="T1" fmla="*/ 76 h 223"/>
                  <a:gd name="T2" fmla="*/ 300 w 318"/>
                  <a:gd name="T3" fmla="*/ 95 h 223"/>
                  <a:gd name="T4" fmla="*/ 294 w 318"/>
                  <a:gd name="T5" fmla="*/ 111 h 223"/>
                  <a:gd name="T6" fmla="*/ 274 w 318"/>
                  <a:gd name="T7" fmla="*/ 131 h 223"/>
                  <a:gd name="T8" fmla="*/ 267 w 318"/>
                  <a:gd name="T9" fmla="*/ 8 h 223"/>
                  <a:gd name="T10" fmla="*/ 214 w 318"/>
                  <a:gd name="T11" fmla="*/ 3 h 223"/>
                  <a:gd name="T12" fmla="*/ 119 w 318"/>
                  <a:gd name="T13" fmla="*/ 0 h 223"/>
                  <a:gd name="T14" fmla="*/ 70 w 318"/>
                  <a:gd name="T15" fmla="*/ 3 h 223"/>
                  <a:gd name="T16" fmla="*/ 30 w 318"/>
                  <a:gd name="T17" fmla="*/ 102 h 223"/>
                  <a:gd name="T18" fmla="*/ 9 w 318"/>
                  <a:gd name="T19" fmla="*/ 223 h 223"/>
                  <a:gd name="T20" fmla="*/ 214 w 318"/>
                  <a:gd name="T21" fmla="*/ 171 h 223"/>
                  <a:gd name="T22" fmla="*/ 221 w 318"/>
                  <a:gd name="T23" fmla="*/ 207 h 223"/>
                  <a:gd name="T24" fmla="*/ 308 w 318"/>
                  <a:gd name="T25" fmla="*/ 223 h 223"/>
                  <a:gd name="T26" fmla="*/ 296 w 318"/>
                  <a:gd name="T27" fmla="*/ 131 h 223"/>
                  <a:gd name="T28" fmla="*/ 304 w 318"/>
                  <a:gd name="T29" fmla="*/ 110 h 223"/>
                  <a:gd name="T30" fmla="*/ 317 w 318"/>
                  <a:gd name="T31" fmla="*/ 101 h 223"/>
                  <a:gd name="T32" fmla="*/ 206 w 318"/>
                  <a:gd name="T33" fmla="*/ 15 h 223"/>
                  <a:gd name="T34" fmla="*/ 203 w 318"/>
                  <a:gd name="T35" fmla="*/ 55 h 223"/>
                  <a:gd name="T36" fmla="*/ 172 w 318"/>
                  <a:gd name="T37" fmla="*/ 20 h 223"/>
                  <a:gd name="T38" fmla="*/ 149 w 318"/>
                  <a:gd name="T39" fmla="*/ 36 h 223"/>
                  <a:gd name="T40" fmla="*/ 157 w 318"/>
                  <a:gd name="T41" fmla="*/ 55 h 223"/>
                  <a:gd name="T42" fmla="*/ 159 w 318"/>
                  <a:gd name="T43" fmla="*/ 15 h 223"/>
                  <a:gd name="T44" fmla="*/ 123 w 318"/>
                  <a:gd name="T45" fmla="*/ 55 h 223"/>
                  <a:gd name="T46" fmla="*/ 76 w 318"/>
                  <a:gd name="T47" fmla="*/ 62 h 223"/>
                  <a:gd name="T48" fmla="*/ 110 w 318"/>
                  <a:gd name="T49" fmla="*/ 55 h 223"/>
                  <a:gd name="T50" fmla="*/ 98 w 318"/>
                  <a:gd name="T51" fmla="*/ 81 h 223"/>
                  <a:gd name="T52" fmla="*/ 116 w 318"/>
                  <a:gd name="T53" fmla="*/ 51 h 223"/>
                  <a:gd name="T54" fmla="*/ 76 w 318"/>
                  <a:gd name="T55" fmla="*/ 15 h 223"/>
                  <a:gd name="T56" fmla="*/ 70 w 318"/>
                  <a:gd name="T57" fmla="*/ 50 h 223"/>
                  <a:gd name="T58" fmla="*/ 70 w 318"/>
                  <a:gd name="T59" fmla="*/ 97 h 223"/>
                  <a:gd name="T60" fmla="*/ 19 w 318"/>
                  <a:gd name="T61" fmla="*/ 134 h 223"/>
                  <a:gd name="T62" fmla="*/ 111 w 318"/>
                  <a:gd name="T63" fmla="*/ 102 h 223"/>
                  <a:gd name="T64" fmla="*/ 90 w 318"/>
                  <a:gd name="T65" fmla="*/ 210 h 223"/>
                  <a:gd name="T66" fmla="*/ 214 w 318"/>
                  <a:gd name="T67" fmla="*/ 164 h 223"/>
                  <a:gd name="T68" fmla="*/ 214 w 318"/>
                  <a:gd name="T69" fmla="*/ 164 h 223"/>
                  <a:gd name="T70" fmla="*/ 214 w 318"/>
                  <a:gd name="T71" fmla="*/ 141 h 223"/>
                  <a:gd name="T72" fmla="*/ 164 w 318"/>
                  <a:gd name="T73" fmla="*/ 112 h 223"/>
                  <a:gd name="T74" fmla="*/ 214 w 318"/>
                  <a:gd name="T75" fmla="*/ 62 h 223"/>
                  <a:gd name="T76" fmla="*/ 195 w 318"/>
                  <a:gd name="T77" fmla="*/ 36 h 223"/>
                  <a:gd name="T78" fmla="*/ 243 w 318"/>
                  <a:gd name="T79" fmla="*/ 30 h 223"/>
                  <a:gd name="T80" fmla="*/ 227 w 318"/>
                  <a:gd name="T81" fmla="*/ 62 h 223"/>
                  <a:gd name="T82" fmla="*/ 263 w 318"/>
                  <a:gd name="T83" fmla="*/ 104 h 223"/>
                  <a:gd name="T84" fmla="*/ 244 w 318"/>
                  <a:gd name="T85" fmla="*/ 39 h 223"/>
                  <a:gd name="T86" fmla="*/ 239 w 318"/>
                  <a:gd name="T87" fmla="*/ 34 h 223"/>
                  <a:gd name="T88" fmla="*/ 239 w 318"/>
                  <a:gd name="T89" fmla="*/ 81 h 223"/>
                  <a:gd name="T90" fmla="*/ 239 w 318"/>
                  <a:gd name="T91" fmla="*/ 129 h 223"/>
                  <a:gd name="T92" fmla="*/ 225 w 318"/>
                  <a:gd name="T93" fmla="*/ 200 h 223"/>
                  <a:gd name="T94" fmla="*/ 221 w 318"/>
                  <a:gd name="T95" fmla="*/ 194 h 223"/>
                  <a:gd name="T96" fmla="*/ 227 w 318"/>
                  <a:gd name="T97" fmla="*/ 159 h 223"/>
                  <a:gd name="T98" fmla="*/ 239 w 318"/>
                  <a:gd name="T99" fmla="*/ 152 h 223"/>
                  <a:gd name="T100" fmla="*/ 243 w 318"/>
                  <a:gd name="T101" fmla="*/ 125 h 223"/>
                  <a:gd name="T102" fmla="*/ 267 w 318"/>
                  <a:gd name="T103" fmla="*/ 131 h 223"/>
                  <a:gd name="T104" fmla="*/ 267 w 318"/>
                  <a:gd name="T105" fmla="*/ 113 h 223"/>
                  <a:gd name="T106" fmla="*/ 267 w 318"/>
                  <a:gd name="T107" fmla="*/ 64 h 223"/>
                  <a:gd name="T108" fmla="*/ 267 w 318"/>
                  <a:gd name="T109" fmla="*/ 1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8" h="223">
                    <a:moveTo>
                      <a:pt x="317" y="101"/>
                    </a:moveTo>
                    <a:cubicBezTo>
                      <a:pt x="318" y="98"/>
                      <a:pt x="316" y="93"/>
                      <a:pt x="311" y="90"/>
                    </a:cubicBezTo>
                    <a:cubicBezTo>
                      <a:pt x="315" y="81"/>
                      <a:pt x="315" y="81"/>
                      <a:pt x="315" y="81"/>
                    </a:cubicBezTo>
                    <a:cubicBezTo>
                      <a:pt x="316" y="78"/>
                      <a:pt x="312" y="76"/>
                      <a:pt x="312" y="76"/>
                    </a:cubicBezTo>
                    <a:cubicBezTo>
                      <a:pt x="309" y="75"/>
                      <a:pt x="307" y="78"/>
                      <a:pt x="307" y="78"/>
                    </a:cubicBezTo>
                    <a:cubicBezTo>
                      <a:pt x="303" y="87"/>
                      <a:pt x="303" y="87"/>
                      <a:pt x="303" y="87"/>
                    </a:cubicBezTo>
                    <a:cubicBezTo>
                      <a:pt x="298" y="86"/>
                      <a:pt x="293" y="88"/>
                      <a:pt x="291" y="92"/>
                    </a:cubicBezTo>
                    <a:cubicBezTo>
                      <a:pt x="300" y="95"/>
                      <a:pt x="300" y="95"/>
                      <a:pt x="300" y="95"/>
                    </a:cubicBezTo>
                    <a:cubicBezTo>
                      <a:pt x="299" y="99"/>
                      <a:pt x="299" y="99"/>
                      <a:pt x="299" y="99"/>
                    </a:cubicBezTo>
                    <a:cubicBezTo>
                      <a:pt x="293" y="98"/>
                      <a:pt x="288" y="100"/>
                      <a:pt x="287" y="104"/>
                    </a:cubicBezTo>
                    <a:cubicBezTo>
                      <a:pt x="296" y="107"/>
                      <a:pt x="296" y="107"/>
                      <a:pt x="296" y="107"/>
                    </a:cubicBezTo>
                    <a:cubicBezTo>
                      <a:pt x="294" y="111"/>
                      <a:pt x="294" y="111"/>
                      <a:pt x="294" y="111"/>
                    </a:cubicBezTo>
                    <a:cubicBezTo>
                      <a:pt x="289" y="110"/>
                      <a:pt x="284" y="112"/>
                      <a:pt x="282" y="116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287" y="131"/>
                      <a:pt x="287" y="131"/>
                      <a:pt x="287" y="131"/>
                    </a:cubicBezTo>
                    <a:cubicBezTo>
                      <a:pt x="274" y="131"/>
                      <a:pt x="274" y="131"/>
                      <a:pt x="274" y="131"/>
                    </a:cubicBezTo>
                    <a:cubicBezTo>
                      <a:pt x="274" y="3"/>
                      <a:pt x="274" y="3"/>
                      <a:pt x="274" y="3"/>
                    </a:cubicBezTo>
                    <a:cubicBezTo>
                      <a:pt x="274" y="1"/>
                      <a:pt x="272" y="0"/>
                      <a:pt x="270" y="0"/>
                    </a:cubicBezTo>
                    <a:cubicBezTo>
                      <a:pt x="268" y="0"/>
                      <a:pt x="267" y="1"/>
                      <a:pt x="267" y="3"/>
                    </a:cubicBezTo>
                    <a:cubicBezTo>
                      <a:pt x="267" y="8"/>
                      <a:pt x="267" y="8"/>
                      <a:pt x="267" y="8"/>
                    </a:cubicBezTo>
                    <a:cubicBezTo>
                      <a:pt x="221" y="8"/>
                      <a:pt x="221" y="8"/>
                      <a:pt x="221" y="8"/>
                    </a:cubicBezTo>
                    <a:cubicBezTo>
                      <a:pt x="221" y="3"/>
                      <a:pt x="221" y="3"/>
                      <a:pt x="221" y="3"/>
                    </a:cubicBezTo>
                    <a:cubicBezTo>
                      <a:pt x="221" y="1"/>
                      <a:pt x="219" y="0"/>
                      <a:pt x="218" y="0"/>
                    </a:cubicBezTo>
                    <a:cubicBezTo>
                      <a:pt x="216" y="0"/>
                      <a:pt x="214" y="1"/>
                      <a:pt x="214" y="3"/>
                    </a:cubicBezTo>
                    <a:cubicBezTo>
                      <a:pt x="214" y="8"/>
                      <a:pt x="214" y="8"/>
                      <a:pt x="214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3" y="1"/>
                      <a:pt x="121" y="0"/>
                      <a:pt x="119" y="0"/>
                    </a:cubicBezTo>
                    <a:cubicBezTo>
                      <a:pt x="118" y="0"/>
                      <a:pt x="116" y="1"/>
                      <a:pt x="116" y="3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1"/>
                      <a:pt x="69" y="0"/>
                      <a:pt x="67" y="0"/>
                    </a:cubicBezTo>
                    <a:cubicBezTo>
                      <a:pt x="65" y="0"/>
                      <a:pt x="63" y="1"/>
                      <a:pt x="63" y="3"/>
                    </a:cubicBezTo>
                    <a:cubicBezTo>
                      <a:pt x="63" y="102"/>
                      <a:pt x="63" y="102"/>
                      <a:pt x="63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2" y="109"/>
                      <a:pt x="31" y="117"/>
                      <a:pt x="26" y="123"/>
                    </a:cubicBezTo>
                    <a:cubicBezTo>
                      <a:pt x="20" y="131"/>
                      <a:pt x="10" y="134"/>
                      <a:pt x="0" y="13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219"/>
                      <a:pt x="4" y="223"/>
                      <a:pt x="9" y="223"/>
                    </a:cubicBezTo>
                    <a:cubicBezTo>
                      <a:pt x="156" y="223"/>
                      <a:pt x="156" y="223"/>
                      <a:pt x="156" y="223"/>
                    </a:cubicBezTo>
                    <a:cubicBezTo>
                      <a:pt x="160" y="223"/>
                      <a:pt x="164" y="219"/>
                      <a:pt x="164" y="213"/>
                    </a:cubicBezTo>
                    <a:cubicBezTo>
                      <a:pt x="164" y="165"/>
                      <a:pt x="164" y="165"/>
                      <a:pt x="164" y="165"/>
                    </a:cubicBezTo>
                    <a:cubicBezTo>
                      <a:pt x="214" y="171"/>
                      <a:pt x="214" y="171"/>
                      <a:pt x="214" y="171"/>
                    </a:cubicBezTo>
                    <a:cubicBezTo>
                      <a:pt x="214" y="218"/>
                      <a:pt x="214" y="218"/>
                      <a:pt x="214" y="218"/>
                    </a:cubicBezTo>
                    <a:cubicBezTo>
                      <a:pt x="214" y="220"/>
                      <a:pt x="216" y="221"/>
                      <a:pt x="218" y="221"/>
                    </a:cubicBezTo>
                    <a:cubicBezTo>
                      <a:pt x="219" y="221"/>
                      <a:pt x="221" y="220"/>
                      <a:pt x="221" y="218"/>
                    </a:cubicBezTo>
                    <a:cubicBezTo>
                      <a:pt x="221" y="207"/>
                      <a:pt x="221" y="207"/>
                      <a:pt x="221" y="207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39" y="219"/>
                      <a:pt x="242" y="223"/>
                      <a:pt x="247" y="223"/>
                    </a:cubicBezTo>
                    <a:cubicBezTo>
                      <a:pt x="308" y="223"/>
                      <a:pt x="308" y="223"/>
                      <a:pt x="308" y="223"/>
                    </a:cubicBezTo>
                    <a:cubicBezTo>
                      <a:pt x="313" y="223"/>
                      <a:pt x="316" y="219"/>
                      <a:pt x="316" y="213"/>
                    </a:cubicBezTo>
                    <a:cubicBezTo>
                      <a:pt x="316" y="141"/>
                      <a:pt x="316" y="141"/>
                      <a:pt x="316" y="141"/>
                    </a:cubicBezTo>
                    <a:cubicBezTo>
                      <a:pt x="316" y="135"/>
                      <a:pt x="313" y="131"/>
                      <a:pt x="308" y="131"/>
                    </a:cubicBezTo>
                    <a:cubicBezTo>
                      <a:pt x="296" y="131"/>
                      <a:pt x="296" y="131"/>
                      <a:pt x="296" y="131"/>
                    </a:cubicBezTo>
                    <a:cubicBezTo>
                      <a:pt x="299" y="122"/>
                      <a:pt x="299" y="122"/>
                      <a:pt x="299" y="122"/>
                    </a:cubicBezTo>
                    <a:cubicBezTo>
                      <a:pt x="308" y="125"/>
                      <a:pt x="308" y="125"/>
                      <a:pt x="308" y="125"/>
                    </a:cubicBezTo>
                    <a:cubicBezTo>
                      <a:pt x="309" y="121"/>
                      <a:pt x="307" y="117"/>
                      <a:pt x="302" y="114"/>
                    </a:cubicBezTo>
                    <a:cubicBezTo>
                      <a:pt x="304" y="110"/>
                      <a:pt x="304" y="110"/>
                      <a:pt x="304" y="110"/>
                    </a:cubicBezTo>
                    <a:cubicBezTo>
                      <a:pt x="312" y="113"/>
                      <a:pt x="312" y="113"/>
                      <a:pt x="312" y="113"/>
                    </a:cubicBezTo>
                    <a:cubicBezTo>
                      <a:pt x="314" y="109"/>
                      <a:pt x="311" y="105"/>
                      <a:pt x="307" y="102"/>
                    </a:cubicBezTo>
                    <a:cubicBezTo>
                      <a:pt x="308" y="98"/>
                      <a:pt x="308" y="98"/>
                      <a:pt x="308" y="98"/>
                    </a:cubicBezTo>
                    <a:lnTo>
                      <a:pt x="317" y="101"/>
                    </a:lnTo>
                    <a:close/>
                    <a:moveTo>
                      <a:pt x="206" y="15"/>
                    </a:moveTo>
                    <a:cubicBezTo>
                      <a:pt x="191" y="31"/>
                      <a:pt x="191" y="31"/>
                      <a:pt x="191" y="31"/>
                    </a:cubicBezTo>
                    <a:cubicBezTo>
                      <a:pt x="176" y="15"/>
                      <a:pt x="176" y="15"/>
                      <a:pt x="176" y="15"/>
                    </a:cubicBezTo>
                    <a:lnTo>
                      <a:pt x="206" y="15"/>
                    </a:lnTo>
                    <a:close/>
                    <a:moveTo>
                      <a:pt x="203" y="55"/>
                    </a:moveTo>
                    <a:cubicBezTo>
                      <a:pt x="177" y="55"/>
                      <a:pt x="177" y="55"/>
                      <a:pt x="177" y="55"/>
                    </a:cubicBezTo>
                    <a:cubicBezTo>
                      <a:pt x="191" y="41"/>
                      <a:pt x="191" y="41"/>
                      <a:pt x="191" y="41"/>
                    </a:cubicBezTo>
                    <a:lnTo>
                      <a:pt x="203" y="55"/>
                    </a:lnTo>
                    <a:close/>
                    <a:moveTo>
                      <a:pt x="172" y="20"/>
                    </a:moveTo>
                    <a:cubicBezTo>
                      <a:pt x="187" y="37"/>
                      <a:pt x="187" y="37"/>
                      <a:pt x="187" y="37"/>
                    </a:cubicBezTo>
                    <a:cubicBezTo>
                      <a:pt x="172" y="53"/>
                      <a:pt x="172" y="53"/>
                      <a:pt x="172" y="53"/>
                    </a:cubicBezTo>
                    <a:lnTo>
                      <a:pt x="172" y="20"/>
                    </a:lnTo>
                    <a:close/>
                    <a:moveTo>
                      <a:pt x="149" y="36"/>
                    </a:moveTo>
                    <a:cubicBezTo>
                      <a:pt x="165" y="19"/>
                      <a:pt x="165" y="19"/>
                      <a:pt x="165" y="19"/>
                    </a:cubicBezTo>
                    <a:cubicBezTo>
                      <a:pt x="165" y="53"/>
                      <a:pt x="165" y="53"/>
                      <a:pt x="165" y="53"/>
                    </a:cubicBezTo>
                    <a:lnTo>
                      <a:pt x="149" y="36"/>
                    </a:lnTo>
                    <a:close/>
                    <a:moveTo>
                      <a:pt x="157" y="55"/>
                    </a:moveTo>
                    <a:cubicBezTo>
                      <a:pt x="131" y="55"/>
                      <a:pt x="131" y="55"/>
                      <a:pt x="131" y="55"/>
                    </a:cubicBezTo>
                    <a:cubicBezTo>
                      <a:pt x="144" y="41"/>
                      <a:pt x="144" y="41"/>
                      <a:pt x="144" y="41"/>
                    </a:cubicBezTo>
                    <a:lnTo>
                      <a:pt x="157" y="55"/>
                    </a:lnTo>
                    <a:close/>
                    <a:moveTo>
                      <a:pt x="159" y="15"/>
                    </a:moveTo>
                    <a:cubicBezTo>
                      <a:pt x="145" y="31"/>
                      <a:pt x="145" y="31"/>
                      <a:pt x="145" y="31"/>
                    </a:cubicBezTo>
                    <a:cubicBezTo>
                      <a:pt x="130" y="15"/>
                      <a:pt x="130" y="15"/>
                      <a:pt x="130" y="15"/>
                    </a:cubicBezTo>
                    <a:lnTo>
                      <a:pt x="159" y="15"/>
                    </a:lnTo>
                    <a:close/>
                    <a:moveTo>
                      <a:pt x="123" y="18"/>
                    </a:moveTo>
                    <a:cubicBezTo>
                      <a:pt x="140" y="37"/>
                      <a:pt x="140" y="37"/>
                      <a:pt x="140" y="37"/>
                    </a:cubicBezTo>
                    <a:cubicBezTo>
                      <a:pt x="123" y="55"/>
                      <a:pt x="123" y="55"/>
                      <a:pt x="123" y="55"/>
                    </a:cubicBezTo>
                    <a:cubicBezTo>
                      <a:pt x="123" y="55"/>
                      <a:pt x="123" y="55"/>
                      <a:pt x="123" y="55"/>
                    </a:cubicBezTo>
                    <a:lnTo>
                      <a:pt x="123" y="18"/>
                    </a:lnTo>
                    <a:close/>
                    <a:moveTo>
                      <a:pt x="109" y="62"/>
                    </a:moveTo>
                    <a:cubicBezTo>
                      <a:pt x="92" y="77"/>
                      <a:pt x="92" y="77"/>
                      <a:pt x="92" y="77"/>
                    </a:cubicBezTo>
                    <a:cubicBezTo>
                      <a:pt x="76" y="62"/>
                      <a:pt x="76" y="62"/>
                      <a:pt x="76" y="62"/>
                    </a:cubicBezTo>
                    <a:lnTo>
                      <a:pt x="109" y="62"/>
                    </a:lnTo>
                    <a:close/>
                    <a:moveTo>
                      <a:pt x="76" y="55"/>
                    </a:moveTo>
                    <a:cubicBezTo>
                      <a:pt x="93" y="39"/>
                      <a:pt x="93" y="39"/>
                      <a:pt x="93" y="39"/>
                    </a:cubicBezTo>
                    <a:cubicBezTo>
                      <a:pt x="110" y="55"/>
                      <a:pt x="110" y="55"/>
                      <a:pt x="110" y="55"/>
                    </a:cubicBezTo>
                    <a:lnTo>
                      <a:pt x="76" y="55"/>
                    </a:lnTo>
                    <a:close/>
                    <a:moveTo>
                      <a:pt x="116" y="64"/>
                    </a:moveTo>
                    <a:cubicBezTo>
                      <a:pt x="116" y="98"/>
                      <a:pt x="116" y="98"/>
                      <a:pt x="116" y="98"/>
                    </a:cubicBezTo>
                    <a:cubicBezTo>
                      <a:pt x="98" y="81"/>
                      <a:pt x="98" y="81"/>
                      <a:pt x="98" y="81"/>
                    </a:cubicBezTo>
                    <a:lnTo>
                      <a:pt x="116" y="64"/>
                    </a:lnTo>
                    <a:close/>
                    <a:moveTo>
                      <a:pt x="98" y="35"/>
                    </a:move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51"/>
                      <a:pt x="116" y="51"/>
                      <a:pt x="116" y="51"/>
                    </a:cubicBezTo>
                    <a:lnTo>
                      <a:pt x="98" y="35"/>
                    </a:lnTo>
                    <a:close/>
                    <a:moveTo>
                      <a:pt x="109" y="15"/>
                    </a:moveTo>
                    <a:cubicBezTo>
                      <a:pt x="92" y="30"/>
                      <a:pt x="92" y="30"/>
                      <a:pt x="92" y="30"/>
                    </a:cubicBezTo>
                    <a:cubicBezTo>
                      <a:pt x="76" y="15"/>
                      <a:pt x="76" y="15"/>
                      <a:pt x="76" y="15"/>
                    </a:cubicBezTo>
                    <a:lnTo>
                      <a:pt x="109" y="15"/>
                    </a:lnTo>
                    <a:close/>
                    <a:moveTo>
                      <a:pt x="70" y="17"/>
                    </a:moveTo>
                    <a:cubicBezTo>
                      <a:pt x="88" y="34"/>
                      <a:pt x="88" y="34"/>
                      <a:pt x="88" y="34"/>
                    </a:cubicBezTo>
                    <a:cubicBezTo>
                      <a:pt x="70" y="50"/>
                      <a:pt x="70" y="50"/>
                      <a:pt x="70" y="50"/>
                    </a:cubicBezTo>
                    <a:lnTo>
                      <a:pt x="70" y="17"/>
                    </a:lnTo>
                    <a:close/>
                    <a:moveTo>
                      <a:pt x="70" y="64"/>
                    </a:moveTo>
                    <a:cubicBezTo>
                      <a:pt x="88" y="81"/>
                      <a:pt x="88" y="81"/>
                      <a:pt x="88" y="81"/>
                    </a:cubicBezTo>
                    <a:cubicBezTo>
                      <a:pt x="70" y="97"/>
                      <a:pt x="70" y="97"/>
                      <a:pt x="70" y="97"/>
                    </a:cubicBezTo>
                    <a:lnTo>
                      <a:pt x="70" y="64"/>
                    </a:lnTo>
                    <a:close/>
                    <a:moveTo>
                      <a:pt x="75" y="210"/>
                    </a:moveTo>
                    <a:cubicBezTo>
                      <a:pt x="19" y="210"/>
                      <a:pt x="19" y="210"/>
                      <a:pt x="19" y="210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75" y="134"/>
                      <a:pt x="75" y="134"/>
                      <a:pt x="75" y="134"/>
                    </a:cubicBezTo>
                    <a:lnTo>
                      <a:pt x="75" y="210"/>
                    </a:lnTo>
                    <a:close/>
                    <a:moveTo>
                      <a:pt x="93" y="86"/>
                    </a:moveTo>
                    <a:cubicBezTo>
                      <a:pt x="111" y="102"/>
                      <a:pt x="111" y="102"/>
                      <a:pt x="111" y="102"/>
                    </a:cubicBezTo>
                    <a:cubicBezTo>
                      <a:pt x="76" y="102"/>
                      <a:pt x="76" y="102"/>
                      <a:pt x="76" y="102"/>
                    </a:cubicBezTo>
                    <a:lnTo>
                      <a:pt x="93" y="86"/>
                    </a:lnTo>
                    <a:close/>
                    <a:moveTo>
                      <a:pt x="146" y="210"/>
                    </a:moveTo>
                    <a:cubicBezTo>
                      <a:pt x="90" y="210"/>
                      <a:pt x="90" y="210"/>
                      <a:pt x="90" y="210"/>
                    </a:cubicBezTo>
                    <a:cubicBezTo>
                      <a:pt x="90" y="134"/>
                      <a:pt x="90" y="134"/>
                      <a:pt x="90" y="134"/>
                    </a:cubicBezTo>
                    <a:cubicBezTo>
                      <a:pt x="146" y="134"/>
                      <a:pt x="146" y="134"/>
                      <a:pt x="146" y="134"/>
                    </a:cubicBezTo>
                    <a:lnTo>
                      <a:pt x="146" y="210"/>
                    </a:lnTo>
                    <a:close/>
                    <a:moveTo>
                      <a:pt x="214" y="164"/>
                    </a:moveTo>
                    <a:cubicBezTo>
                      <a:pt x="164" y="159"/>
                      <a:pt x="164" y="159"/>
                      <a:pt x="164" y="159"/>
                    </a:cubicBezTo>
                    <a:cubicBezTo>
                      <a:pt x="164" y="146"/>
                      <a:pt x="164" y="146"/>
                      <a:pt x="164" y="146"/>
                    </a:cubicBezTo>
                    <a:cubicBezTo>
                      <a:pt x="214" y="156"/>
                      <a:pt x="214" y="156"/>
                      <a:pt x="214" y="156"/>
                    </a:cubicBezTo>
                    <a:lnTo>
                      <a:pt x="214" y="164"/>
                    </a:lnTo>
                    <a:close/>
                    <a:moveTo>
                      <a:pt x="214" y="149"/>
                    </a:move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4" y="128"/>
                      <a:pt x="164" y="128"/>
                      <a:pt x="164" y="128"/>
                    </a:cubicBezTo>
                    <a:cubicBezTo>
                      <a:pt x="214" y="141"/>
                      <a:pt x="214" y="141"/>
                      <a:pt x="214" y="141"/>
                    </a:cubicBezTo>
                    <a:lnTo>
                      <a:pt x="214" y="149"/>
                    </a:lnTo>
                    <a:close/>
                    <a:moveTo>
                      <a:pt x="214" y="134"/>
                    </a:moveTo>
                    <a:cubicBezTo>
                      <a:pt x="164" y="121"/>
                      <a:pt x="164" y="121"/>
                      <a:pt x="164" y="121"/>
                    </a:cubicBezTo>
                    <a:cubicBezTo>
                      <a:pt x="164" y="112"/>
                      <a:pt x="164" y="112"/>
                      <a:pt x="164" y="112"/>
                    </a:cubicBezTo>
                    <a:cubicBezTo>
                      <a:pt x="164" y="107"/>
                      <a:pt x="160" y="102"/>
                      <a:pt x="156" y="102"/>
                    </a:cubicBezTo>
                    <a:cubicBezTo>
                      <a:pt x="123" y="102"/>
                      <a:pt x="123" y="102"/>
                      <a:pt x="123" y="102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214" y="62"/>
                      <a:pt x="214" y="62"/>
                      <a:pt x="214" y="62"/>
                    </a:cubicBezTo>
                    <a:lnTo>
                      <a:pt x="214" y="134"/>
                    </a:lnTo>
                    <a:close/>
                    <a:moveTo>
                      <a:pt x="214" y="55"/>
                    </a:moveTo>
                    <a:cubicBezTo>
                      <a:pt x="214" y="55"/>
                      <a:pt x="214" y="55"/>
                      <a:pt x="214" y="55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214" y="16"/>
                      <a:pt x="214" y="16"/>
                      <a:pt x="214" y="16"/>
                    </a:cubicBezTo>
                    <a:lnTo>
                      <a:pt x="214" y="55"/>
                    </a:lnTo>
                    <a:close/>
                    <a:moveTo>
                      <a:pt x="259" y="15"/>
                    </a:moveTo>
                    <a:cubicBezTo>
                      <a:pt x="243" y="30"/>
                      <a:pt x="243" y="30"/>
                      <a:pt x="243" y="30"/>
                    </a:cubicBezTo>
                    <a:cubicBezTo>
                      <a:pt x="227" y="15"/>
                      <a:pt x="227" y="15"/>
                      <a:pt x="227" y="15"/>
                    </a:cubicBezTo>
                    <a:lnTo>
                      <a:pt x="259" y="15"/>
                    </a:lnTo>
                    <a:close/>
                    <a:moveTo>
                      <a:pt x="243" y="77"/>
                    </a:moveTo>
                    <a:cubicBezTo>
                      <a:pt x="227" y="62"/>
                      <a:pt x="227" y="62"/>
                      <a:pt x="227" y="62"/>
                    </a:cubicBezTo>
                    <a:cubicBezTo>
                      <a:pt x="259" y="62"/>
                      <a:pt x="259" y="62"/>
                      <a:pt x="259" y="62"/>
                    </a:cubicBezTo>
                    <a:lnTo>
                      <a:pt x="243" y="77"/>
                    </a:lnTo>
                    <a:close/>
                    <a:moveTo>
                      <a:pt x="244" y="86"/>
                    </a:moveTo>
                    <a:cubicBezTo>
                      <a:pt x="263" y="104"/>
                      <a:pt x="263" y="104"/>
                      <a:pt x="263" y="104"/>
                    </a:cubicBezTo>
                    <a:cubicBezTo>
                      <a:pt x="225" y="104"/>
                      <a:pt x="225" y="104"/>
                      <a:pt x="225" y="104"/>
                    </a:cubicBezTo>
                    <a:lnTo>
                      <a:pt x="244" y="86"/>
                    </a:lnTo>
                    <a:close/>
                    <a:moveTo>
                      <a:pt x="227" y="55"/>
                    </a:moveTo>
                    <a:cubicBezTo>
                      <a:pt x="244" y="39"/>
                      <a:pt x="244" y="39"/>
                      <a:pt x="244" y="39"/>
                    </a:cubicBezTo>
                    <a:cubicBezTo>
                      <a:pt x="261" y="55"/>
                      <a:pt x="261" y="55"/>
                      <a:pt x="261" y="55"/>
                    </a:cubicBezTo>
                    <a:lnTo>
                      <a:pt x="227" y="55"/>
                    </a:lnTo>
                    <a:close/>
                    <a:moveTo>
                      <a:pt x="221" y="17"/>
                    </a:moveTo>
                    <a:cubicBezTo>
                      <a:pt x="239" y="34"/>
                      <a:pt x="239" y="34"/>
                      <a:pt x="239" y="34"/>
                    </a:cubicBezTo>
                    <a:cubicBezTo>
                      <a:pt x="221" y="50"/>
                      <a:pt x="221" y="50"/>
                      <a:pt x="221" y="50"/>
                    </a:cubicBezTo>
                    <a:lnTo>
                      <a:pt x="221" y="17"/>
                    </a:lnTo>
                    <a:close/>
                    <a:moveTo>
                      <a:pt x="221" y="64"/>
                    </a:moveTo>
                    <a:cubicBezTo>
                      <a:pt x="239" y="81"/>
                      <a:pt x="239" y="81"/>
                      <a:pt x="239" y="81"/>
                    </a:cubicBezTo>
                    <a:cubicBezTo>
                      <a:pt x="221" y="97"/>
                      <a:pt x="221" y="97"/>
                      <a:pt x="221" y="97"/>
                    </a:cubicBezTo>
                    <a:lnTo>
                      <a:pt x="221" y="64"/>
                    </a:lnTo>
                    <a:close/>
                    <a:moveTo>
                      <a:pt x="221" y="112"/>
                    </a:moveTo>
                    <a:cubicBezTo>
                      <a:pt x="239" y="129"/>
                      <a:pt x="239" y="129"/>
                      <a:pt x="239" y="129"/>
                    </a:cubicBezTo>
                    <a:cubicBezTo>
                      <a:pt x="221" y="146"/>
                      <a:pt x="221" y="146"/>
                      <a:pt x="221" y="146"/>
                    </a:cubicBezTo>
                    <a:lnTo>
                      <a:pt x="221" y="112"/>
                    </a:lnTo>
                    <a:close/>
                    <a:moveTo>
                      <a:pt x="239" y="200"/>
                    </a:moveTo>
                    <a:cubicBezTo>
                      <a:pt x="225" y="200"/>
                      <a:pt x="225" y="200"/>
                      <a:pt x="225" y="200"/>
                    </a:cubicBezTo>
                    <a:cubicBezTo>
                      <a:pt x="239" y="188"/>
                      <a:pt x="239" y="188"/>
                      <a:pt x="239" y="188"/>
                    </a:cubicBezTo>
                    <a:lnTo>
                      <a:pt x="239" y="200"/>
                    </a:lnTo>
                    <a:close/>
                    <a:moveTo>
                      <a:pt x="239" y="178"/>
                    </a:moveTo>
                    <a:cubicBezTo>
                      <a:pt x="221" y="194"/>
                      <a:pt x="221" y="194"/>
                      <a:pt x="221" y="194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39" y="178"/>
                      <a:pt x="239" y="178"/>
                      <a:pt x="239" y="178"/>
                    </a:cubicBezTo>
                    <a:close/>
                    <a:moveTo>
                      <a:pt x="239" y="170"/>
                    </a:moveTo>
                    <a:cubicBezTo>
                      <a:pt x="227" y="159"/>
                      <a:pt x="227" y="159"/>
                      <a:pt x="227" y="159"/>
                    </a:cubicBezTo>
                    <a:cubicBezTo>
                      <a:pt x="239" y="159"/>
                      <a:pt x="239" y="159"/>
                      <a:pt x="239" y="159"/>
                    </a:cubicBezTo>
                    <a:lnTo>
                      <a:pt x="239" y="170"/>
                    </a:lnTo>
                    <a:close/>
                    <a:moveTo>
                      <a:pt x="239" y="141"/>
                    </a:moveTo>
                    <a:cubicBezTo>
                      <a:pt x="239" y="152"/>
                      <a:pt x="239" y="152"/>
                      <a:pt x="239" y="152"/>
                    </a:cubicBezTo>
                    <a:cubicBezTo>
                      <a:pt x="225" y="152"/>
                      <a:pt x="225" y="152"/>
                      <a:pt x="225" y="152"/>
                    </a:cubicBezTo>
                    <a:cubicBezTo>
                      <a:pt x="239" y="139"/>
                      <a:pt x="239" y="139"/>
                      <a:pt x="239" y="139"/>
                    </a:cubicBezTo>
                    <a:cubicBezTo>
                      <a:pt x="239" y="139"/>
                      <a:pt x="239" y="140"/>
                      <a:pt x="239" y="141"/>
                    </a:cubicBezTo>
                    <a:close/>
                    <a:moveTo>
                      <a:pt x="243" y="125"/>
                    </a:moveTo>
                    <a:cubicBezTo>
                      <a:pt x="227" y="110"/>
                      <a:pt x="227" y="110"/>
                      <a:pt x="227" y="110"/>
                    </a:cubicBezTo>
                    <a:cubicBezTo>
                      <a:pt x="259" y="110"/>
                      <a:pt x="259" y="110"/>
                      <a:pt x="259" y="110"/>
                    </a:cubicBezTo>
                    <a:lnTo>
                      <a:pt x="243" y="125"/>
                    </a:lnTo>
                    <a:close/>
                    <a:moveTo>
                      <a:pt x="267" y="131"/>
                    </a:move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48" y="130"/>
                      <a:pt x="248" y="130"/>
                      <a:pt x="248" y="130"/>
                    </a:cubicBezTo>
                    <a:cubicBezTo>
                      <a:pt x="267" y="113"/>
                      <a:pt x="267" y="113"/>
                      <a:pt x="267" y="113"/>
                    </a:cubicBezTo>
                    <a:lnTo>
                      <a:pt x="267" y="131"/>
                    </a:lnTo>
                    <a:close/>
                    <a:moveTo>
                      <a:pt x="267" y="98"/>
                    </a:moveTo>
                    <a:cubicBezTo>
                      <a:pt x="248" y="81"/>
                      <a:pt x="248" y="81"/>
                      <a:pt x="248" y="81"/>
                    </a:cubicBezTo>
                    <a:cubicBezTo>
                      <a:pt x="267" y="64"/>
                      <a:pt x="267" y="64"/>
                      <a:pt x="267" y="64"/>
                    </a:cubicBezTo>
                    <a:lnTo>
                      <a:pt x="267" y="98"/>
                    </a:lnTo>
                    <a:close/>
                    <a:moveTo>
                      <a:pt x="267" y="51"/>
                    </a:moveTo>
                    <a:cubicBezTo>
                      <a:pt x="248" y="35"/>
                      <a:pt x="248" y="35"/>
                      <a:pt x="248" y="35"/>
                    </a:cubicBezTo>
                    <a:cubicBezTo>
                      <a:pt x="267" y="17"/>
                      <a:pt x="267" y="17"/>
                      <a:pt x="267" y="17"/>
                    </a:cubicBezTo>
                    <a:lnTo>
                      <a:pt x="267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4" name="Rectangle 8"/>
              <p:cNvSpPr>
                <a:spLocks noChangeArrowheads="1"/>
              </p:cNvSpPr>
              <p:nvPr/>
            </p:nvSpPr>
            <p:spPr bwMode="auto">
              <a:xfrm>
                <a:off x="4071938" y="4764088"/>
                <a:ext cx="117475" cy="174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sp>
          <p:nvSpPr>
            <p:cNvPr id="85" name="Freeform 100"/>
            <p:cNvSpPr>
              <a:spLocks noChangeAspect="1" noEditPoints="1"/>
            </p:cNvSpPr>
            <p:nvPr/>
          </p:nvSpPr>
          <p:spPr bwMode="auto">
            <a:xfrm>
              <a:off x="2920380" y="1943100"/>
              <a:ext cx="361950" cy="360363"/>
            </a:xfrm>
            <a:custGeom>
              <a:avLst/>
              <a:gdLst>
                <a:gd name="T0" fmla="*/ 2147483647 w 639"/>
                <a:gd name="T1" fmla="*/ 2147483647 h 636"/>
                <a:gd name="T2" fmla="*/ 2147483647 w 639"/>
                <a:gd name="T3" fmla="*/ 2147483647 h 636"/>
                <a:gd name="T4" fmla="*/ 2147483647 w 639"/>
                <a:gd name="T5" fmla="*/ 2147483647 h 636"/>
                <a:gd name="T6" fmla="*/ 2147483647 w 639"/>
                <a:gd name="T7" fmla="*/ 2147483647 h 636"/>
                <a:gd name="T8" fmla="*/ 2147483647 w 639"/>
                <a:gd name="T9" fmla="*/ 2147483647 h 636"/>
                <a:gd name="T10" fmla="*/ 2147483647 w 639"/>
                <a:gd name="T11" fmla="*/ 2147483647 h 636"/>
                <a:gd name="T12" fmla="*/ 2147483647 w 639"/>
                <a:gd name="T13" fmla="*/ 0 h 636"/>
                <a:gd name="T14" fmla="*/ 2147483647 w 639"/>
                <a:gd name="T15" fmla="*/ 2147483647 h 636"/>
                <a:gd name="T16" fmla="*/ 2147483647 w 639"/>
                <a:gd name="T17" fmla="*/ 2147483647 h 636"/>
                <a:gd name="T18" fmla="*/ 2147483647 w 639"/>
                <a:gd name="T19" fmla="*/ 2147483647 h 636"/>
                <a:gd name="T20" fmla="*/ 2147483647 w 639"/>
                <a:gd name="T21" fmla="*/ 2147483647 h 636"/>
                <a:gd name="T22" fmla="*/ 2147483647 w 639"/>
                <a:gd name="T23" fmla="*/ 2147483647 h 636"/>
                <a:gd name="T24" fmla="*/ 2147483647 w 639"/>
                <a:gd name="T25" fmla="*/ 2147483647 h 636"/>
                <a:gd name="T26" fmla="*/ 2147483647 w 639"/>
                <a:gd name="T27" fmla="*/ 2147483647 h 636"/>
                <a:gd name="T28" fmla="*/ 2147483647 w 639"/>
                <a:gd name="T29" fmla="*/ 2147483647 h 636"/>
                <a:gd name="T30" fmla="*/ 2147483647 w 639"/>
                <a:gd name="T31" fmla="*/ 2147483647 h 636"/>
                <a:gd name="T32" fmla="*/ 2147483647 w 639"/>
                <a:gd name="T33" fmla="*/ 2147483647 h 636"/>
                <a:gd name="T34" fmla="*/ 0 w 639"/>
                <a:gd name="T35" fmla="*/ 2147483647 h 636"/>
                <a:gd name="T36" fmla="*/ 2147483647 w 639"/>
                <a:gd name="T37" fmla="*/ 2147483647 h 636"/>
                <a:gd name="T38" fmla="*/ 2147483647 w 639"/>
                <a:gd name="T39" fmla="*/ 2147483647 h 636"/>
                <a:gd name="T40" fmla="*/ 2147483647 w 639"/>
                <a:gd name="T41" fmla="*/ 2147483647 h 636"/>
                <a:gd name="T42" fmla="*/ 2147483647 w 639"/>
                <a:gd name="T43" fmla="*/ 2147483647 h 636"/>
                <a:gd name="T44" fmla="*/ 2147483647 w 639"/>
                <a:gd name="T45" fmla="*/ 2147483647 h 636"/>
                <a:gd name="T46" fmla="*/ 2147483647 w 639"/>
                <a:gd name="T47" fmla="*/ 2147483647 h 636"/>
                <a:gd name="T48" fmla="*/ 2147483647 w 639"/>
                <a:gd name="T49" fmla="*/ 2147483647 h 636"/>
                <a:gd name="T50" fmla="*/ 2147483647 w 639"/>
                <a:gd name="T51" fmla="*/ 2147483647 h 636"/>
                <a:gd name="T52" fmla="*/ 2147483647 w 639"/>
                <a:gd name="T53" fmla="*/ 2147483647 h 636"/>
                <a:gd name="T54" fmla="*/ 2147483647 w 639"/>
                <a:gd name="T55" fmla="*/ 2147483647 h 636"/>
                <a:gd name="T56" fmla="*/ 2147483647 w 639"/>
                <a:gd name="T57" fmla="*/ 2147483647 h 636"/>
                <a:gd name="T58" fmla="*/ 2147483647 w 639"/>
                <a:gd name="T59" fmla="*/ 2147483647 h 636"/>
                <a:gd name="T60" fmla="*/ 2147483647 w 639"/>
                <a:gd name="T61" fmla="*/ 2147483647 h 636"/>
                <a:gd name="T62" fmla="*/ 2147483647 w 639"/>
                <a:gd name="T63" fmla="*/ 2147483647 h 636"/>
                <a:gd name="T64" fmla="*/ 2147483647 w 639"/>
                <a:gd name="T65" fmla="*/ 2147483647 h 636"/>
                <a:gd name="T66" fmla="*/ 2147483647 w 639"/>
                <a:gd name="T67" fmla="*/ 2147483647 h 636"/>
                <a:gd name="T68" fmla="*/ 2147483647 w 639"/>
                <a:gd name="T69" fmla="*/ 2147483647 h 636"/>
                <a:gd name="T70" fmla="*/ 2147483647 w 639"/>
                <a:gd name="T71" fmla="*/ 2147483647 h 636"/>
                <a:gd name="T72" fmla="*/ 2147483647 w 639"/>
                <a:gd name="T73" fmla="*/ 2147483647 h 636"/>
                <a:gd name="T74" fmla="*/ 2147483647 w 639"/>
                <a:gd name="T75" fmla="*/ 2147483647 h 636"/>
                <a:gd name="T76" fmla="*/ 2147483647 w 639"/>
                <a:gd name="T77" fmla="*/ 2147483647 h 636"/>
                <a:gd name="T78" fmla="*/ 2147483647 w 639"/>
                <a:gd name="T79" fmla="*/ 2147483647 h 636"/>
                <a:gd name="T80" fmla="*/ 2147483647 w 639"/>
                <a:gd name="T81" fmla="*/ 2147483647 h 636"/>
                <a:gd name="T82" fmla="*/ 2147483647 w 639"/>
                <a:gd name="T83" fmla="*/ 2147483647 h 636"/>
                <a:gd name="T84" fmla="*/ 2147483647 w 639"/>
                <a:gd name="T85" fmla="*/ 2147483647 h 636"/>
                <a:gd name="T86" fmla="*/ 2147483647 w 639"/>
                <a:gd name="T87" fmla="*/ 2147483647 h 636"/>
                <a:gd name="T88" fmla="*/ 2147483647 w 639"/>
                <a:gd name="T89" fmla="*/ 2147483647 h 636"/>
                <a:gd name="T90" fmla="*/ 2147483647 w 639"/>
                <a:gd name="T91" fmla="*/ 2147483647 h 636"/>
                <a:gd name="T92" fmla="*/ 2147483647 w 639"/>
                <a:gd name="T93" fmla="*/ 2147483647 h 6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9"/>
                <a:gd name="T142" fmla="*/ 0 h 636"/>
                <a:gd name="T143" fmla="*/ 639 w 639"/>
                <a:gd name="T144" fmla="*/ 636 h 6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9" h="636">
                  <a:moveTo>
                    <a:pt x="626" y="566"/>
                  </a:moveTo>
                  <a:cubicBezTo>
                    <a:pt x="598" y="528"/>
                    <a:pt x="598" y="528"/>
                    <a:pt x="598" y="528"/>
                  </a:cubicBezTo>
                  <a:cubicBezTo>
                    <a:pt x="582" y="504"/>
                    <a:pt x="571" y="487"/>
                    <a:pt x="543" y="487"/>
                  </a:cubicBezTo>
                  <a:cubicBezTo>
                    <a:pt x="404" y="487"/>
                    <a:pt x="404" y="487"/>
                    <a:pt x="404" y="487"/>
                  </a:cubicBezTo>
                  <a:cubicBezTo>
                    <a:pt x="404" y="453"/>
                    <a:pt x="404" y="453"/>
                    <a:pt x="404" y="453"/>
                  </a:cubicBezTo>
                  <a:cubicBezTo>
                    <a:pt x="582" y="453"/>
                    <a:pt x="582" y="453"/>
                    <a:pt x="582" y="453"/>
                  </a:cubicBezTo>
                  <a:cubicBezTo>
                    <a:pt x="603" y="453"/>
                    <a:pt x="619" y="433"/>
                    <a:pt x="619" y="409"/>
                  </a:cubicBezTo>
                  <a:cubicBezTo>
                    <a:pt x="619" y="341"/>
                    <a:pt x="619" y="341"/>
                    <a:pt x="619" y="341"/>
                  </a:cubicBezTo>
                  <a:cubicBezTo>
                    <a:pt x="619" y="341"/>
                    <a:pt x="619" y="341"/>
                    <a:pt x="619" y="341"/>
                  </a:cubicBezTo>
                  <a:cubicBezTo>
                    <a:pt x="619" y="129"/>
                    <a:pt x="619" y="129"/>
                    <a:pt x="619" y="129"/>
                  </a:cubicBezTo>
                  <a:cubicBezTo>
                    <a:pt x="619" y="129"/>
                    <a:pt x="619" y="129"/>
                    <a:pt x="619" y="129"/>
                  </a:cubicBezTo>
                  <a:cubicBezTo>
                    <a:pt x="619" y="44"/>
                    <a:pt x="619" y="44"/>
                    <a:pt x="619" y="44"/>
                  </a:cubicBezTo>
                  <a:cubicBezTo>
                    <a:pt x="619" y="20"/>
                    <a:pt x="603" y="0"/>
                    <a:pt x="582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35" y="8"/>
                    <a:pt x="29" y="20"/>
                  </a:cubicBezTo>
                  <a:cubicBezTo>
                    <a:pt x="69" y="20"/>
                    <a:pt x="101" y="52"/>
                    <a:pt x="101" y="92"/>
                  </a:cubicBezTo>
                  <a:cubicBezTo>
                    <a:pt x="101" y="132"/>
                    <a:pt x="68" y="165"/>
                    <a:pt x="28" y="165"/>
                  </a:cubicBezTo>
                  <a:cubicBezTo>
                    <a:pt x="26" y="165"/>
                    <a:pt x="24" y="164"/>
                    <a:pt x="22" y="164"/>
                  </a:cubicBezTo>
                  <a:cubicBezTo>
                    <a:pt x="22" y="341"/>
                    <a:pt x="22" y="341"/>
                    <a:pt x="22" y="341"/>
                  </a:cubicBezTo>
                  <a:cubicBezTo>
                    <a:pt x="23" y="341"/>
                    <a:pt x="23" y="341"/>
                    <a:pt x="23" y="341"/>
                  </a:cubicBezTo>
                  <a:cubicBezTo>
                    <a:pt x="23" y="409"/>
                    <a:pt x="23" y="409"/>
                    <a:pt x="23" y="409"/>
                  </a:cubicBezTo>
                  <a:cubicBezTo>
                    <a:pt x="23" y="433"/>
                    <a:pt x="39" y="453"/>
                    <a:pt x="59" y="453"/>
                  </a:cubicBezTo>
                  <a:cubicBezTo>
                    <a:pt x="227" y="453"/>
                    <a:pt x="227" y="453"/>
                    <a:pt x="227" y="453"/>
                  </a:cubicBezTo>
                  <a:cubicBezTo>
                    <a:pt x="227" y="487"/>
                    <a:pt x="227" y="487"/>
                    <a:pt x="227" y="487"/>
                  </a:cubicBezTo>
                  <a:cubicBezTo>
                    <a:pt x="106" y="487"/>
                    <a:pt x="106" y="487"/>
                    <a:pt x="106" y="487"/>
                  </a:cubicBezTo>
                  <a:cubicBezTo>
                    <a:pt x="78" y="487"/>
                    <a:pt x="62" y="504"/>
                    <a:pt x="45" y="527"/>
                  </a:cubicBezTo>
                  <a:cubicBezTo>
                    <a:pt x="16" y="566"/>
                    <a:pt x="16" y="566"/>
                    <a:pt x="16" y="566"/>
                  </a:cubicBezTo>
                  <a:cubicBezTo>
                    <a:pt x="5" y="582"/>
                    <a:pt x="2" y="599"/>
                    <a:pt x="10" y="614"/>
                  </a:cubicBezTo>
                  <a:cubicBezTo>
                    <a:pt x="17" y="628"/>
                    <a:pt x="32" y="636"/>
                    <a:pt x="52" y="636"/>
                  </a:cubicBezTo>
                  <a:cubicBezTo>
                    <a:pt x="590" y="636"/>
                    <a:pt x="590" y="636"/>
                    <a:pt x="590" y="636"/>
                  </a:cubicBezTo>
                  <a:cubicBezTo>
                    <a:pt x="609" y="636"/>
                    <a:pt x="624" y="628"/>
                    <a:pt x="632" y="614"/>
                  </a:cubicBezTo>
                  <a:cubicBezTo>
                    <a:pt x="639" y="600"/>
                    <a:pt x="637" y="582"/>
                    <a:pt x="626" y="566"/>
                  </a:cubicBezTo>
                  <a:close/>
                  <a:moveTo>
                    <a:pt x="28" y="119"/>
                  </a:moveTo>
                  <a:cubicBezTo>
                    <a:pt x="43" y="119"/>
                    <a:pt x="55" y="106"/>
                    <a:pt x="55" y="91"/>
                  </a:cubicBezTo>
                  <a:cubicBezTo>
                    <a:pt x="55" y="76"/>
                    <a:pt x="43" y="64"/>
                    <a:pt x="28" y="64"/>
                  </a:cubicBezTo>
                  <a:cubicBezTo>
                    <a:pt x="13" y="64"/>
                    <a:pt x="0" y="76"/>
                    <a:pt x="0" y="91"/>
                  </a:cubicBezTo>
                  <a:cubicBezTo>
                    <a:pt x="0" y="106"/>
                    <a:pt x="13" y="119"/>
                    <a:pt x="28" y="119"/>
                  </a:cubicBezTo>
                  <a:close/>
                  <a:moveTo>
                    <a:pt x="535" y="383"/>
                  </a:moveTo>
                  <a:cubicBezTo>
                    <a:pt x="107" y="383"/>
                    <a:pt x="107" y="383"/>
                    <a:pt x="107" y="383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535" y="67"/>
                    <a:pt x="535" y="67"/>
                    <a:pt x="535" y="67"/>
                  </a:cubicBezTo>
                  <a:lnTo>
                    <a:pt x="535" y="383"/>
                  </a:lnTo>
                  <a:close/>
                  <a:moveTo>
                    <a:pt x="508" y="144"/>
                  </a:moveTo>
                  <a:cubicBezTo>
                    <a:pt x="130" y="144"/>
                    <a:pt x="130" y="144"/>
                    <a:pt x="130" y="144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508" y="87"/>
                    <a:pt x="508" y="87"/>
                    <a:pt x="508" y="87"/>
                  </a:cubicBezTo>
                  <a:lnTo>
                    <a:pt x="508" y="144"/>
                  </a:lnTo>
                  <a:close/>
                  <a:moveTo>
                    <a:pt x="396" y="363"/>
                  </a:moveTo>
                  <a:cubicBezTo>
                    <a:pt x="298" y="363"/>
                    <a:pt x="298" y="363"/>
                    <a:pt x="298" y="363"/>
                  </a:cubicBezTo>
                  <a:cubicBezTo>
                    <a:pt x="298" y="271"/>
                    <a:pt x="298" y="271"/>
                    <a:pt x="298" y="271"/>
                  </a:cubicBezTo>
                  <a:cubicBezTo>
                    <a:pt x="396" y="271"/>
                    <a:pt x="396" y="271"/>
                    <a:pt x="396" y="271"/>
                  </a:cubicBezTo>
                  <a:lnTo>
                    <a:pt x="396" y="363"/>
                  </a:lnTo>
                  <a:close/>
                  <a:moveTo>
                    <a:pt x="506" y="363"/>
                  </a:moveTo>
                  <a:cubicBezTo>
                    <a:pt x="408" y="363"/>
                    <a:pt x="408" y="363"/>
                    <a:pt x="408" y="363"/>
                  </a:cubicBezTo>
                  <a:cubicBezTo>
                    <a:pt x="408" y="271"/>
                    <a:pt x="408" y="271"/>
                    <a:pt x="408" y="271"/>
                  </a:cubicBezTo>
                  <a:cubicBezTo>
                    <a:pt x="506" y="271"/>
                    <a:pt x="506" y="271"/>
                    <a:pt x="506" y="271"/>
                  </a:cubicBezTo>
                  <a:lnTo>
                    <a:pt x="506" y="363"/>
                  </a:lnTo>
                  <a:close/>
                  <a:moveTo>
                    <a:pt x="506" y="205"/>
                  </a:moveTo>
                  <a:cubicBezTo>
                    <a:pt x="297" y="205"/>
                    <a:pt x="297" y="205"/>
                    <a:pt x="297" y="20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506" y="185"/>
                    <a:pt x="506" y="185"/>
                    <a:pt x="506" y="185"/>
                  </a:cubicBezTo>
                  <a:cubicBezTo>
                    <a:pt x="506" y="205"/>
                    <a:pt x="506" y="205"/>
                    <a:pt x="506" y="205"/>
                  </a:cubicBezTo>
                  <a:close/>
                  <a:moveTo>
                    <a:pt x="506" y="241"/>
                  </a:moveTo>
                  <a:cubicBezTo>
                    <a:pt x="297" y="241"/>
                    <a:pt x="297" y="241"/>
                    <a:pt x="297" y="241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506" y="241"/>
                    <a:pt x="506" y="241"/>
                    <a:pt x="506" y="241"/>
                  </a:cubicBezTo>
                  <a:close/>
                  <a:moveTo>
                    <a:pt x="188" y="353"/>
                  </a:moveTo>
                  <a:cubicBezTo>
                    <a:pt x="189" y="339"/>
                    <a:pt x="189" y="339"/>
                    <a:pt x="189" y="339"/>
                  </a:cubicBezTo>
                  <a:cubicBezTo>
                    <a:pt x="176" y="338"/>
                    <a:pt x="162" y="334"/>
                    <a:pt x="154" y="328"/>
                  </a:cubicBezTo>
                  <a:cubicBezTo>
                    <a:pt x="155" y="322"/>
                    <a:pt x="155" y="316"/>
                    <a:pt x="156" y="309"/>
                  </a:cubicBezTo>
                  <a:cubicBezTo>
                    <a:pt x="166" y="315"/>
                    <a:pt x="178" y="319"/>
                    <a:pt x="191" y="321"/>
                  </a:cubicBezTo>
                  <a:cubicBezTo>
                    <a:pt x="196" y="265"/>
                    <a:pt x="196" y="265"/>
                    <a:pt x="196" y="265"/>
                  </a:cubicBezTo>
                  <a:cubicBezTo>
                    <a:pt x="175" y="257"/>
                    <a:pt x="154" y="248"/>
                    <a:pt x="154" y="221"/>
                  </a:cubicBezTo>
                  <a:cubicBezTo>
                    <a:pt x="154" y="194"/>
                    <a:pt x="172" y="179"/>
                    <a:pt x="204" y="178"/>
                  </a:cubicBezTo>
                  <a:cubicBezTo>
                    <a:pt x="206" y="165"/>
                    <a:pt x="206" y="165"/>
                    <a:pt x="206" y="165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27" y="180"/>
                    <a:pt x="237" y="183"/>
                    <a:pt x="243" y="186"/>
                  </a:cubicBezTo>
                  <a:cubicBezTo>
                    <a:pt x="242" y="204"/>
                    <a:pt x="242" y="204"/>
                    <a:pt x="242" y="204"/>
                  </a:cubicBezTo>
                  <a:cubicBezTo>
                    <a:pt x="233" y="201"/>
                    <a:pt x="224" y="199"/>
                    <a:pt x="214" y="198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30" y="254"/>
                    <a:pt x="251" y="265"/>
                    <a:pt x="251" y="293"/>
                  </a:cubicBezTo>
                  <a:cubicBezTo>
                    <a:pt x="251" y="325"/>
                    <a:pt x="234" y="339"/>
                    <a:pt x="200" y="339"/>
                  </a:cubicBezTo>
                  <a:cubicBezTo>
                    <a:pt x="199" y="354"/>
                    <a:pt x="199" y="354"/>
                    <a:pt x="199" y="354"/>
                  </a:cubicBezTo>
                  <a:lnTo>
                    <a:pt x="188" y="353"/>
                  </a:lnTo>
                  <a:close/>
                  <a:moveTo>
                    <a:pt x="198" y="243"/>
                  </a:moveTo>
                  <a:cubicBezTo>
                    <a:pt x="203" y="197"/>
                    <a:pt x="203" y="197"/>
                    <a:pt x="203" y="197"/>
                  </a:cubicBezTo>
                  <a:cubicBezTo>
                    <a:pt x="181" y="197"/>
                    <a:pt x="171" y="207"/>
                    <a:pt x="171" y="220"/>
                  </a:cubicBezTo>
                  <a:cubicBezTo>
                    <a:pt x="171" y="232"/>
                    <a:pt x="183" y="238"/>
                    <a:pt x="198" y="243"/>
                  </a:cubicBezTo>
                  <a:close/>
                  <a:moveTo>
                    <a:pt x="207" y="269"/>
                  </a:moveTo>
                  <a:cubicBezTo>
                    <a:pt x="202" y="322"/>
                    <a:pt x="202" y="322"/>
                    <a:pt x="202" y="322"/>
                  </a:cubicBezTo>
                  <a:cubicBezTo>
                    <a:pt x="224" y="321"/>
                    <a:pt x="235" y="313"/>
                    <a:pt x="235" y="296"/>
                  </a:cubicBezTo>
                  <a:cubicBezTo>
                    <a:pt x="235" y="282"/>
                    <a:pt x="222" y="275"/>
                    <a:pt x="207" y="2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grpSp>
          <p:nvGrpSpPr>
            <p:cNvPr id="86" name="Group 95"/>
            <p:cNvGrpSpPr>
              <a:grpSpLocks noChangeAspect="1"/>
            </p:cNvGrpSpPr>
            <p:nvPr/>
          </p:nvGrpSpPr>
          <p:grpSpPr>
            <a:xfrm>
              <a:off x="4758955" y="1943054"/>
              <a:ext cx="405902" cy="396000"/>
              <a:chOff x="2935288" y="165101"/>
              <a:chExt cx="781050" cy="761999"/>
            </a:xfrm>
            <a:solidFill>
              <a:schemeClr val="bg1"/>
            </a:solidFill>
          </p:grpSpPr>
          <p:sp>
            <p:nvSpPr>
              <p:cNvPr id="87" name="Freeform 97"/>
              <p:cNvSpPr>
                <a:spLocks/>
              </p:cNvSpPr>
              <p:nvPr/>
            </p:nvSpPr>
            <p:spPr bwMode="auto">
              <a:xfrm>
                <a:off x="2935288" y="201613"/>
                <a:ext cx="538163" cy="561975"/>
              </a:xfrm>
              <a:custGeom>
                <a:avLst/>
                <a:gdLst/>
                <a:ahLst/>
                <a:cxnLst>
                  <a:cxn ang="0">
                    <a:pos x="234" y="534"/>
                  </a:cxn>
                  <a:cxn ang="0">
                    <a:pos x="203" y="482"/>
                  </a:cxn>
                  <a:cxn ang="0">
                    <a:pos x="168" y="397"/>
                  </a:cxn>
                  <a:cxn ang="0">
                    <a:pos x="164" y="394"/>
                  </a:cxn>
                  <a:cxn ang="0">
                    <a:pos x="163" y="393"/>
                  </a:cxn>
                  <a:cxn ang="0">
                    <a:pos x="63" y="300"/>
                  </a:cxn>
                  <a:cxn ang="0">
                    <a:pos x="0" y="182"/>
                  </a:cxn>
                  <a:cxn ang="0">
                    <a:pos x="1" y="168"/>
                  </a:cxn>
                  <a:cxn ang="0">
                    <a:pos x="104" y="47"/>
                  </a:cxn>
                  <a:cxn ang="0">
                    <a:pos x="190" y="0"/>
                  </a:cxn>
                  <a:cxn ang="0">
                    <a:pos x="205" y="34"/>
                  </a:cxn>
                  <a:cxn ang="0">
                    <a:pos x="125" y="78"/>
                  </a:cxn>
                  <a:cxn ang="0">
                    <a:pos x="38" y="175"/>
                  </a:cxn>
                  <a:cxn ang="0">
                    <a:pos x="37" y="182"/>
                  </a:cxn>
                  <a:cxn ang="0">
                    <a:pos x="90" y="275"/>
                  </a:cxn>
                  <a:cxn ang="0">
                    <a:pos x="186" y="364"/>
                  </a:cxn>
                  <a:cxn ang="0">
                    <a:pos x="230" y="428"/>
                  </a:cxn>
                  <a:cxn ang="0">
                    <a:pos x="239" y="475"/>
                  </a:cxn>
                  <a:cxn ang="0">
                    <a:pos x="240" y="478"/>
                  </a:cxn>
                  <a:cxn ang="0">
                    <a:pos x="243" y="486"/>
                  </a:cxn>
                  <a:cxn ang="0">
                    <a:pos x="255" y="504"/>
                  </a:cxn>
                  <a:cxn ang="0">
                    <a:pos x="326" y="551"/>
                  </a:cxn>
                  <a:cxn ang="0">
                    <a:pos x="384" y="497"/>
                  </a:cxn>
                  <a:cxn ang="0">
                    <a:pos x="394" y="466"/>
                  </a:cxn>
                  <a:cxn ang="0">
                    <a:pos x="394" y="463"/>
                  </a:cxn>
                  <a:cxn ang="0">
                    <a:pos x="394" y="460"/>
                  </a:cxn>
                  <a:cxn ang="0">
                    <a:pos x="395" y="416"/>
                  </a:cxn>
                  <a:cxn ang="0">
                    <a:pos x="423" y="346"/>
                  </a:cxn>
                  <a:cxn ang="0">
                    <a:pos x="535" y="131"/>
                  </a:cxn>
                  <a:cxn ang="0">
                    <a:pos x="534" y="121"/>
                  </a:cxn>
                  <a:cxn ang="0">
                    <a:pos x="454" y="52"/>
                  </a:cxn>
                  <a:cxn ang="0">
                    <a:pos x="377" y="38"/>
                  </a:cxn>
                  <a:cxn ang="0">
                    <a:pos x="465" y="17"/>
                  </a:cxn>
                  <a:cxn ang="0">
                    <a:pos x="571" y="115"/>
                  </a:cxn>
                  <a:cxn ang="0">
                    <a:pos x="572" y="131"/>
                  </a:cxn>
                  <a:cxn ang="0">
                    <a:pos x="452" y="369"/>
                  </a:cxn>
                  <a:cxn ang="0">
                    <a:pos x="449" y="372"/>
                  </a:cxn>
                  <a:cxn ang="0">
                    <a:pos x="443" y="383"/>
                  </a:cxn>
                  <a:cxn ang="0">
                    <a:pos x="432" y="418"/>
                  </a:cxn>
                  <a:cxn ang="0">
                    <a:pos x="431" y="460"/>
                  </a:cxn>
                  <a:cxn ang="0">
                    <a:pos x="431" y="466"/>
                  </a:cxn>
                  <a:cxn ang="0">
                    <a:pos x="410" y="523"/>
                  </a:cxn>
                  <a:cxn ang="0">
                    <a:pos x="360" y="570"/>
                  </a:cxn>
                  <a:cxn ang="0">
                    <a:pos x="292" y="573"/>
                  </a:cxn>
                </a:cxnLst>
                <a:rect l="0" t="0" r="r" b="b"/>
                <a:pathLst>
                  <a:path w="572" h="598">
                    <a:moveTo>
                      <a:pt x="292" y="573"/>
                    </a:moveTo>
                    <a:cubicBezTo>
                      <a:pt x="234" y="534"/>
                      <a:pt x="234" y="534"/>
                      <a:pt x="234" y="534"/>
                    </a:cubicBezTo>
                    <a:cubicBezTo>
                      <a:pt x="207" y="513"/>
                      <a:pt x="204" y="483"/>
                      <a:pt x="203" y="482"/>
                    </a:cubicBezTo>
                    <a:cubicBezTo>
                      <a:pt x="203" y="482"/>
                      <a:pt x="203" y="482"/>
                      <a:pt x="203" y="482"/>
                    </a:cubicBezTo>
                    <a:cubicBezTo>
                      <a:pt x="193" y="436"/>
                      <a:pt x="193" y="436"/>
                      <a:pt x="193" y="436"/>
                    </a:cubicBezTo>
                    <a:cubicBezTo>
                      <a:pt x="190" y="417"/>
                      <a:pt x="175" y="402"/>
                      <a:pt x="168" y="397"/>
                    </a:cubicBezTo>
                    <a:cubicBezTo>
                      <a:pt x="168" y="397"/>
                      <a:pt x="168" y="397"/>
                      <a:pt x="168" y="397"/>
                    </a:cubicBezTo>
                    <a:cubicBezTo>
                      <a:pt x="165" y="395"/>
                      <a:pt x="164" y="394"/>
                      <a:pt x="164" y="394"/>
                    </a:cubicBezTo>
                    <a:cubicBezTo>
                      <a:pt x="164" y="394"/>
                      <a:pt x="164" y="394"/>
                      <a:pt x="164" y="394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35" y="371"/>
                      <a:pt x="96" y="337"/>
                      <a:pt x="63" y="300"/>
                    </a:cubicBezTo>
                    <a:cubicBezTo>
                      <a:pt x="63" y="300"/>
                      <a:pt x="63" y="300"/>
                      <a:pt x="63" y="300"/>
                    </a:cubicBezTo>
                    <a:cubicBezTo>
                      <a:pt x="30" y="262"/>
                      <a:pt x="1" y="223"/>
                      <a:pt x="0" y="182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77"/>
                      <a:pt x="0" y="173"/>
                      <a:pt x="1" y="168"/>
                    </a:cubicBezTo>
                    <a:cubicBezTo>
                      <a:pt x="1" y="168"/>
                      <a:pt x="1" y="168"/>
                      <a:pt x="1" y="168"/>
                    </a:cubicBezTo>
                    <a:cubicBezTo>
                      <a:pt x="12" y="116"/>
                      <a:pt x="60" y="77"/>
                      <a:pt x="104" y="47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48" y="18"/>
                      <a:pt x="189" y="0"/>
                      <a:pt x="190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205" y="34"/>
                      <a:pt x="205" y="34"/>
                      <a:pt x="205" y="34"/>
                    </a:cubicBezTo>
                    <a:cubicBezTo>
                      <a:pt x="205" y="34"/>
                      <a:pt x="165" y="51"/>
                      <a:pt x="125" y="78"/>
                    </a:cubicBezTo>
                    <a:cubicBezTo>
                      <a:pt x="125" y="78"/>
                      <a:pt x="125" y="78"/>
                      <a:pt x="125" y="78"/>
                    </a:cubicBezTo>
                    <a:cubicBezTo>
                      <a:pt x="83" y="105"/>
                      <a:pt x="43" y="143"/>
                      <a:pt x="38" y="175"/>
                    </a:cubicBezTo>
                    <a:cubicBezTo>
                      <a:pt x="38" y="175"/>
                      <a:pt x="38" y="175"/>
                      <a:pt x="38" y="175"/>
                    </a:cubicBezTo>
                    <a:cubicBezTo>
                      <a:pt x="37" y="177"/>
                      <a:pt x="37" y="179"/>
                      <a:pt x="37" y="182"/>
                    </a:cubicBezTo>
                    <a:cubicBezTo>
                      <a:pt x="37" y="182"/>
                      <a:pt x="37" y="182"/>
                      <a:pt x="37" y="182"/>
                    </a:cubicBezTo>
                    <a:cubicBezTo>
                      <a:pt x="36" y="203"/>
                      <a:pt x="59" y="241"/>
                      <a:pt x="90" y="275"/>
                    </a:cubicBezTo>
                    <a:cubicBezTo>
                      <a:pt x="90" y="275"/>
                      <a:pt x="90" y="275"/>
                      <a:pt x="90" y="275"/>
                    </a:cubicBezTo>
                    <a:cubicBezTo>
                      <a:pt x="121" y="310"/>
                      <a:pt x="160" y="343"/>
                      <a:pt x="186" y="364"/>
                    </a:cubicBezTo>
                    <a:cubicBezTo>
                      <a:pt x="186" y="364"/>
                      <a:pt x="186" y="364"/>
                      <a:pt x="186" y="364"/>
                    </a:cubicBezTo>
                    <a:cubicBezTo>
                      <a:pt x="186" y="364"/>
                      <a:pt x="186" y="364"/>
                      <a:pt x="186" y="364"/>
                    </a:cubicBezTo>
                    <a:cubicBezTo>
                      <a:pt x="193" y="369"/>
                      <a:pt x="221" y="390"/>
                      <a:pt x="230" y="428"/>
                    </a:cubicBezTo>
                    <a:cubicBezTo>
                      <a:pt x="230" y="428"/>
                      <a:pt x="230" y="428"/>
                      <a:pt x="230" y="428"/>
                    </a:cubicBezTo>
                    <a:cubicBezTo>
                      <a:pt x="239" y="475"/>
                      <a:pt x="239" y="475"/>
                      <a:pt x="239" y="475"/>
                    </a:cubicBezTo>
                    <a:cubicBezTo>
                      <a:pt x="239" y="475"/>
                      <a:pt x="239" y="476"/>
                      <a:pt x="240" y="478"/>
                    </a:cubicBezTo>
                    <a:cubicBezTo>
                      <a:pt x="240" y="478"/>
                      <a:pt x="240" y="478"/>
                      <a:pt x="240" y="478"/>
                    </a:cubicBezTo>
                    <a:cubicBezTo>
                      <a:pt x="240" y="480"/>
                      <a:pt x="241" y="483"/>
                      <a:pt x="243" y="486"/>
                    </a:cubicBezTo>
                    <a:cubicBezTo>
                      <a:pt x="243" y="486"/>
                      <a:pt x="243" y="486"/>
                      <a:pt x="243" y="486"/>
                    </a:cubicBezTo>
                    <a:cubicBezTo>
                      <a:pt x="245" y="492"/>
                      <a:pt x="250" y="499"/>
                      <a:pt x="255" y="504"/>
                    </a:cubicBezTo>
                    <a:cubicBezTo>
                      <a:pt x="255" y="504"/>
                      <a:pt x="255" y="504"/>
                      <a:pt x="255" y="504"/>
                    </a:cubicBezTo>
                    <a:cubicBezTo>
                      <a:pt x="313" y="542"/>
                      <a:pt x="313" y="542"/>
                      <a:pt x="313" y="542"/>
                    </a:cubicBezTo>
                    <a:cubicBezTo>
                      <a:pt x="326" y="551"/>
                      <a:pt x="326" y="551"/>
                      <a:pt x="326" y="551"/>
                    </a:cubicBezTo>
                    <a:cubicBezTo>
                      <a:pt x="334" y="543"/>
                      <a:pt x="334" y="543"/>
                      <a:pt x="334" y="543"/>
                    </a:cubicBezTo>
                    <a:cubicBezTo>
                      <a:pt x="384" y="497"/>
                      <a:pt x="384" y="497"/>
                      <a:pt x="384" y="497"/>
                    </a:cubicBezTo>
                    <a:cubicBezTo>
                      <a:pt x="392" y="488"/>
                      <a:pt x="394" y="473"/>
                      <a:pt x="394" y="466"/>
                    </a:cubicBezTo>
                    <a:cubicBezTo>
                      <a:pt x="394" y="466"/>
                      <a:pt x="394" y="466"/>
                      <a:pt x="394" y="466"/>
                    </a:cubicBezTo>
                    <a:cubicBezTo>
                      <a:pt x="394" y="463"/>
                      <a:pt x="394" y="463"/>
                      <a:pt x="394" y="463"/>
                    </a:cubicBezTo>
                    <a:cubicBezTo>
                      <a:pt x="394" y="463"/>
                      <a:pt x="394" y="463"/>
                      <a:pt x="394" y="463"/>
                    </a:cubicBezTo>
                    <a:cubicBezTo>
                      <a:pt x="394" y="461"/>
                      <a:pt x="394" y="461"/>
                      <a:pt x="394" y="461"/>
                    </a:cubicBezTo>
                    <a:cubicBezTo>
                      <a:pt x="394" y="460"/>
                      <a:pt x="394" y="460"/>
                      <a:pt x="394" y="460"/>
                    </a:cubicBezTo>
                    <a:cubicBezTo>
                      <a:pt x="394" y="439"/>
                      <a:pt x="395" y="417"/>
                      <a:pt x="395" y="416"/>
                    </a:cubicBezTo>
                    <a:cubicBezTo>
                      <a:pt x="395" y="416"/>
                      <a:pt x="395" y="416"/>
                      <a:pt x="395" y="416"/>
                    </a:cubicBezTo>
                    <a:cubicBezTo>
                      <a:pt x="398" y="374"/>
                      <a:pt x="423" y="346"/>
                      <a:pt x="423" y="346"/>
                    </a:cubicBezTo>
                    <a:cubicBezTo>
                      <a:pt x="423" y="346"/>
                      <a:pt x="423" y="346"/>
                      <a:pt x="423" y="346"/>
                    </a:cubicBezTo>
                    <a:cubicBezTo>
                      <a:pt x="463" y="297"/>
                      <a:pt x="536" y="189"/>
                      <a:pt x="535" y="131"/>
                    </a:cubicBezTo>
                    <a:cubicBezTo>
                      <a:pt x="535" y="131"/>
                      <a:pt x="535" y="131"/>
                      <a:pt x="535" y="131"/>
                    </a:cubicBezTo>
                    <a:cubicBezTo>
                      <a:pt x="535" y="128"/>
                      <a:pt x="534" y="124"/>
                      <a:pt x="534" y="121"/>
                    </a:cubicBezTo>
                    <a:cubicBezTo>
                      <a:pt x="534" y="121"/>
                      <a:pt x="534" y="121"/>
                      <a:pt x="534" y="121"/>
                    </a:cubicBezTo>
                    <a:cubicBezTo>
                      <a:pt x="529" y="87"/>
                      <a:pt x="494" y="64"/>
                      <a:pt x="454" y="52"/>
                    </a:cubicBezTo>
                    <a:cubicBezTo>
                      <a:pt x="454" y="52"/>
                      <a:pt x="454" y="52"/>
                      <a:pt x="454" y="52"/>
                    </a:cubicBezTo>
                    <a:cubicBezTo>
                      <a:pt x="415" y="40"/>
                      <a:pt x="377" y="38"/>
                      <a:pt x="377" y="38"/>
                    </a:cubicBezTo>
                    <a:cubicBezTo>
                      <a:pt x="377" y="38"/>
                      <a:pt x="377" y="38"/>
                      <a:pt x="377" y="38"/>
                    </a:cubicBezTo>
                    <a:cubicBezTo>
                      <a:pt x="378" y="1"/>
                      <a:pt x="378" y="1"/>
                      <a:pt x="378" y="1"/>
                    </a:cubicBezTo>
                    <a:cubicBezTo>
                      <a:pt x="379" y="1"/>
                      <a:pt x="420" y="3"/>
                      <a:pt x="465" y="17"/>
                    </a:cubicBezTo>
                    <a:cubicBezTo>
                      <a:pt x="465" y="17"/>
                      <a:pt x="465" y="17"/>
                      <a:pt x="465" y="17"/>
                    </a:cubicBezTo>
                    <a:cubicBezTo>
                      <a:pt x="509" y="30"/>
                      <a:pt x="561" y="58"/>
                      <a:pt x="571" y="115"/>
                    </a:cubicBezTo>
                    <a:cubicBezTo>
                      <a:pt x="571" y="115"/>
                      <a:pt x="571" y="115"/>
                      <a:pt x="571" y="115"/>
                    </a:cubicBezTo>
                    <a:cubicBezTo>
                      <a:pt x="571" y="120"/>
                      <a:pt x="572" y="126"/>
                      <a:pt x="572" y="131"/>
                    </a:cubicBezTo>
                    <a:cubicBezTo>
                      <a:pt x="572" y="131"/>
                      <a:pt x="572" y="131"/>
                      <a:pt x="572" y="131"/>
                    </a:cubicBezTo>
                    <a:cubicBezTo>
                      <a:pt x="570" y="213"/>
                      <a:pt x="492" y="316"/>
                      <a:pt x="452" y="369"/>
                    </a:cubicBezTo>
                    <a:cubicBezTo>
                      <a:pt x="452" y="369"/>
                      <a:pt x="452" y="369"/>
                      <a:pt x="452" y="369"/>
                    </a:cubicBezTo>
                    <a:cubicBezTo>
                      <a:pt x="452" y="369"/>
                      <a:pt x="451" y="370"/>
                      <a:pt x="449" y="372"/>
                    </a:cubicBezTo>
                    <a:cubicBezTo>
                      <a:pt x="449" y="372"/>
                      <a:pt x="449" y="372"/>
                      <a:pt x="449" y="372"/>
                    </a:cubicBezTo>
                    <a:cubicBezTo>
                      <a:pt x="447" y="375"/>
                      <a:pt x="445" y="378"/>
                      <a:pt x="443" y="383"/>
                    </a:cubicBezTo>
                    <a:cubicBezTo>
                      <a:pt x="443" y="383"/>
                      <a:pt x="443" y="383"/>
                      <a:pt x="443" y="383"/>
                    </a:cubicBezTo>
                    <a:cubicBezTo>
                      <a:pt x="438" y="392"/>
                      <a:pt x="433" y="404"/>
                      <a:pt x="432" y="418"/>
                    </a:cubicBezTo>
                    <a:cubicBezTo>
                      <a:pt x="432" y="418"/>
                      <a:pt x="432" y="418"/>
                      <a:pt x="432" y="418"/>
                    </a:cubicBezTo>
                    <a:cubicBezTo>
                      <a:pt x="432" y="418"/>
                      <a:pt x="431" y="439"/>
                      <a:pt x="431" y="460"/>
                    </a:cubicBezTo>
                    <a:cubicBezTo>
                      <a:pt x="431" y="460"/>
                      <a:pt x="431" y="460"/>
                      <a:pt x="431" y="460"/>
                    </a:cubicBezTo>
                    <a:cubicBezTo>
                      <a:pt x="431" y="461"/>
                      <a:pt x="431" y="463"/>
                      <a:pt x="431" y="466"/>
                    </a:cubicBezTo>
                    <a:cubicBezTo>
                      <a:pt x="431" y="466"/>
                      <a:pt x="431" y="466"/>
                      <a:pt x="431" y="466"/>
                    </a:cubicBezTo>
                    <a:cubicBezTo>
                      <a:pt x="431" y="478"/>
                      <a:pt x="429" y="501"/>
                      <a:pt x="410" y="523"/>
                    </a:cubicBezTo>
                    <a:cubicBezTo>
                      <a:pt x="410" y="523"/>
                      <a:pt x="410" y="523"/>
                      <a:pt x="410" y="523"/>
                    </a:cubicBezTo>
                    <a:cubicBezTo>
                      <a:pt x="360" y="570"/>
                      <a:pt x="360" y="570"/>
                      <a:pt x="360" y="570"/>
                    </a:cubicBezTo>
                    <a:cubicBezTo>
                      <a:pt x="330" y="598"/>
                      <a:pt x="330" y="598"/>
                      <a:pt x="330" y="598"/>
                    </a:cubicBezTo>
                    <a:cubicBezTo>
                      <a:pt x="292" y="573"/>
                      <a:pt x="292" y="573"/>
                      <a:pt x="292" y="57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Times New Roman" pitchFamily="18" charset="0"/>
                  <a:buNone/>
                  <a:defRPr/>
                </a:pPr>
                <a:endParaRPr lang="en-US" dirty="0">
                  <a:latin typeface="+mn-lt"/>
                  <a:ea typeface="MS PGothic"/>
                  <a:cs typeface="MS PGothic"/>
                </a:endParaRPr>
              </a:p>
            </p:txBody>
          </p:sp>
          <p:sp>
            <p:nvSpPr>
              <p:cNvPr id="88" name="Freeform 98"/>
              <p:cNvSpPr>
                <a:spLocks/>
              </p:cNvSpPr>
              <p:nvPr/>
            </p:nvSpPr>
            <p:spPr bwMode="auto">
              <a:xfrm>
                <a:off x="3236913" y="490538"/>
                <a:ext cx="404813" cy="436562"/>
              </a:xfrm>
              <a:custGeom>
                <a:avLst/>
                <a:gdLst/>
                <a:ahLst/>
                <a:cxnLst>
                  <a:cxn ang="0">
                    <a:pos x="178" y="462"/>
                  </a:cxn>
                  <a:cxn ang="0">
                    <a:pos x="0" y="280"/>
                  </a:cxn>
                  <a:cxn ang="0">
                    <a:pos x="0" y="280"/>
                  </a:cxn>
                  <a:cxn ang="0">
                    <a:pos x="19" y="277"/>
                  </a:cxn>
                  <a:cxn ang="0">
                    <a:pos x="25" y="299"/>
                  </a:cxn>
                  <a:cxn ang="0">
                    <a:pos x="25" y="299"/>
                  </a:cxn>
                  <a:cxn ang="0">
                    <a:pos x="48" y="349"/>
                  </a:cxn>
                  <a:cxn ang="0">
                    <a:pos x="48" y="349"/>
                  </a:cxn>
                  <a:cxn ang="0">
                    <a:pos x="182" y="442"/>
                  </a:cxn>
                  <a:cxn ang="0">
                    <a:pos x="182" y="442"/>
                  </a:cxn>
                  <a:cxn ang="0">
                    <a:pos x="208" y="444"/>
                  </a:cxn>
                  <a:cxn ang="0">
                    <a:pos x="208" y="444"/>
                  </a:cxn>
                  <a:cxn ang="0">
                    <a:pos x="381" y="248"/>
                  </a:cxn>
                  <a:cxn ang="0">
                    <a:pos x="381" y="248"/>
                  </a:cxn>
                  <a:cxn ang="0">
                    <a:pos x="410" y="6"/>
                  </a:cxn>
                  <a:cxn ang="0">
                    <a:pos x="410" y="6"/>
                  </a:cxn>
                  <a:cxn ang="0">
                    <a:pos x="410" y="0"/>
                  </a:cxn>
                  <a:cxn ang="0">
                    <a:pos x="410" y="0"/>
                  </a:cxn>
                  <a:cxn ang="0">
                    <a:pos x="430" y="0"/>
                  </a:cxn>
                  <a:cxn ang="0">
                    <a:pos x="430" y="6"/>
                  </a:cxn>
                  <a:cxn ang="0">
                    <a:pos x="430" y="6"/>
                  </a:cxn>
                  <a:cxn ang="0">
                    <a:pos x="401" y="253"/>
                  </a:cxn>
                  <a:cxn ang="0">
                    <a:pos x="401" y="253"/>
                  </a:cxn>
                  <a:cxn ang="0">
                    <a:pos x="208" y="464"/>
                  </a:cxn>
                  <a:cxn ang="0">
                    <a:pos x="208" y="464"/>
                  </a:cxn>
                  <a:cxn ang="0">
                    <a:pos x="178" y="462"/>
                  </a:cxn>
                </a:cxnLst>
                <a:rect l="0" t="0" r="r" b="b"/>
                <a:pathLst>
                  <a:path w="430" h="464">
                    <a:moveTo>
                      <a:pt x="178" y="462"/>
                    </a:moveTo>
                    <a:cubicBezTo>
                      <a:pt x="23" y="432"/>
                      <a:pt x="0" y="281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19" y="277"/>
                      <a:pt x="19" y="277"/>
                      <a:pt x="19" y="277"/>
                    </a:cubicBezTo>
                    <a:cubicBezTo>
                      <a:pt x="20" y="277"/>
                      <a:pt x="21" y="285"/>
                      <a:pt x="25" y="299"/>
                    </a:cubicBezTo>
                    <a:cubicBezTo>
                      <a:pt x="25" y="299"/>
                      <a:pt x="25" y="299"/>
                      <a:pt x="25" y="299"/>
                    </a:cubicBezTo>
                    <a:cubicBezTo>
                      <a:pt x="29" y="312"/>
                      <a:pt x="36" y="330"/>
                      <a:pt x="48" y="349"/>
                    </a:cubicBezTo>
                    <a:cubicBezTo>
                      <a:pt x="48" y="349"/>
                      <a:pt x="48" y="349"/>
                      <a:pt x="48" y="349"/>
                    </a:cubicBezTo>
                    <a:cubicBezTo>
                      <a:pt x="71" y="388"/>
                      <a:pt x="111" y="429"/>
                      <a:pt x="182" y="442"/>
                    </a:cubicBezTo>
                    <a:cubicBezTo>
                      <a:pt x="182" y="442"/>
                      <a:pt x="182" y="442"/>
                      <a:pt x="182" y="442"/>
                    </a:cubicBezTo>
                    <a:cubicBezTo>
                      <a:pt x="191" y="443"/>
                      <a:pt x="199" y="444"/>
                      <a:pt x="208" y="444"/>
                    </a:cubicBezTo>
                    <a:cubicBezTo>
                      <a:pt x="208" y="444"/>
                      <a:pt x="208" y="444"/>
                      <a:pt x="208" y="444"/>
                    </a:cubicBezTo>
                    <a:cubicBezTo>
                      <a:pt x="303" y="445"/>
                      <a:pt x="354" y="352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409" y="144"/>
                      <a:pt x="410" y="33"/>
                      <a:pt x="410" y="6"/>
                    </a:cubicBezTo>
                    <a:cubicBezTo>
                      <a:pt x="410" y="6"/>
                      <a:pt x="410" y="6"/>
                      <a:pt x="410" y="6"/>
                    </a:cubicBezTo>
                    <a:cubicBezTo>
                      <a:pt x="410" y="2"/>
                      <a:pt x="410" y="0"/>
                      <a:pt x="410" y="0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430" y="0"/>
                      <a:pt x="430" y="0"/>
                      <a:pt x="430" y="0"/>
                    </a:cubicBezTo>
                    <a:cubicBezTo>
                      <a:pt x="430" y="0"/>
                      <a:pt x="430" y="2"/>
                      <a:pt x="430" y="6"/>
                    </a:cubicBezTo>
                    <a:cubicBezTo>
                      <a:pt x="430" y="6"/>
                      <a:pt x="430" y="6"/>
                      <a:pt x="430" y="6"/>
                    </a:cubicBezTo>
                    <a:cubicBezTo>
                      <a:pt x="430" y="34"/>
                      <a:pt x="429" y="146"/>
                      <a:pt x="401" y="253"/>
                    </a:cubicBezTo>
                    <a:cubicBezTo>
                      <a:pt x="401" y="253"/>
                      <a:pt x="401" y="253"/>
                      <a:pt x="401" y="253"/>
                    </a:cubicBezTo>
                    <a:cubicBezTo>
                      <a:pt x="373" y="359"/>
                      <a:pt x="318" y="463"/>
                      <a:pt x="208" y="464"/>
                    </a:cubicBezTo>
                    <a:cubicBezTo>
                      <a:pt x="208" y="464"/>
                      <a:pt x="208" y="464"/>
                      <a:pt x="208" y="464"/>
                    </a:cubicBezTo>
                    <a:cubicBezTo>
                      <a:pt x="198" y="464"/>
                      <a:pt x="189" y="463"/>
                      <a:pt x="178" y="4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Times New Roman" pitchFamily="18" charset="0"/>
                  <a:buNone/>
                  <a:defRPr/>
                </a:pPr>
                <a:endParaRPr lang="en-US" dirty="0">
                  <a:latin typeface="+mn-lt"/>
                  <a:ea typeface="MS PGothic"/>
                  <a:cs typeface="MS PGothic"/>
                </a:endParaRPr>
              </a:p>
            </p:txBody>
          </p:sp>
          <p:sp>
            <p:nvSpPr>
              <p:cNvPr id="89" name="Freeform 99"/>
              <p:cNvSpPr>
                <a:spLocks/>
              </p:cNvSpPr>
              <p:nvPr/>
            </p:nvSpPr>
            <p:spPr bwMode="auto">
              <a:xfrm>
                <a:off x="3127375" y="609600"/>
                <a:ext cx="206375" cy="4445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7" y="13"/>
                  </a:cxn>
                  <a:cxn ang="0">
                    <a:pos x="33" y="20"/>
                  </a:cxn>
                  <a:cxn ang="0">
                    <a:pos x="33" y="20"/>
                  </a:cxn>
                  <a:cxn ang="0">
                    <a:pos x="92" y="27"/>
                  </a:cxn>
                  <a:cxn ang="0">
                    <a:pos x="92" y="27"/>
                  </a:cxn>
                  <a:cxn ang="0">
                    <a:pos x="110" y="26"/>
                  </a:cxn>
                  <a:cxn ang="0">
                    <a:pos x="110" y="26"/>
                  </a:cxn>
                  <a:cxn ang="0">
                    <a:pos x="212" y="0"/>
                  </a:cxn>
                  <a:cxn ang="0">
                    <a:pos x="212" y="0"/>
                  </a:cxn>
                  <a:cxn ang="0">
                    <a:pos x="220" y="18"/>
                  </a:cxn>
                  <a:cxn ang="0">
                    <a:pos x="112" y="46"/>
                  </a:cxn>
                  <a:cxn ang="0">
                    <a:pos x="112" y="46"/>
                  </a:cxn>
                  <a:cxn ang="0">
                    <a:pos x="92" y="47"/>
                  </a:cxn>
                  <a:cxn ang="0">
                    <a:pos x="92" y="47"/>
                  </a:cxn>
                  <a:cxn ang="0">
                    <a:pos x="0" y="32"/>
                  </a:cxn>
                </a:cxnLst>
                <a:rect l="0" t="0" r="r" b="b"/>
                <a:pathLst>
                  <a:path w="220" h="47">
                    <a:moveTo>
                      <a:pt x="0" y="32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17" y="17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49" y="24"/>
                      <a:pt x="70" y="27"/>
                      <a:pt x="92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8" y="27"/>
                      <a:pt x="104" y="27"/>
                      <a:pt x="110" y="26"/>
                    </a:cubicBezTo>
                    <a:cubicBezTo>
                      <a:pt x="110" y="26"/>
                      <a:pt x="110" y="26"/>
                      <a:pt x="110" y="26"/>
                    </a:cubicBezTo>
                    <a:cubicBezTo>
                      <a:pt x="160" y="21"/>
                      <a:pt x="212" y="0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20" y="18"/>
                      <a:pt x="220" y="18"/>
                      <a:pt x="220" y="18"/>
                    </a:cubicBezTo>
                    <a:cubicBezTo>
                      <a:pt x="219" y="18"/>
                      <a:pt x="166" y="41"/>
                      <a:pt x="112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05" y="47"/>
                      <a:pt x="99" y="47"/>
                      <a:pt x="92" y="47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44" y="47"/>
                      <a:pt x="1" y="32"/>
                      <a:pt x="0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Times New Roman" pitchFamily="18" charset="0"/>
                  <a:buNone/>
                  <a:defRPr/>
                </a:pPr>
                <a:endParaRPr lang="en-US" dirty="0">
                  <a:latin typeface="+mn-lt"/>
                  <a:ea typeface="MS PGothic"/>
                  <a:cs typeface="MS PGothic"/>
                </a:endParaRPr>
              </a:p>
            </p:txBody>
          </p:sp>
          <p:sp>
            <p:nvSpPr>
              <p:cNvPr id="90" name="Freeform 100"/>
              <p:cNvSpPr>
                <a:spLocks/>
              </p:cNvSpPr>
              <p:nvPr/>
            </p:nvSpPr>
            <p:spPr bwMode="auto">
              <a:xfrm>
                <a:off x="3068638" y="165101"/>
                <a:ext cx="117475" cy="90487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71" y="11"/>
                  </a:cxn>
                  <a:cxn ang="0">
                    <a:pos x="114" y="19"/>
                  </a:cxn>
                  <a:cxn ang="0">
                    <a:pos x="105" y="59"/>
                  </a:cxn>
                  <a:cxn ang="0">
                    <a:pos x="22" y="95"/>
                  </a:cxn>
                  <a:cxn ang="0">
                    <a:pos x="0" y="60"/>
                  </a:cxn>
                </a:cxnLst>
                <a:rect l="0" t="0" r="r" b="b"/>
                <a:pathLst>
                  <a:path w="125" h="95">
                    <a:moveTo>
                      <a:pt x="0" y="60"/>
                    </a:move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103" y="0"/>
                      <a:pt x="114" y="19"/>
                    </a:cubicBezTo>
                    <a:cubicBezTo>
                      <a:pt x="125" y="37"/>
                      <a:pt x="105" y="59"/>
                      <a:pt x="105" y="59"/>
                    </a:cubicBezTo>
                    <a:cubicBezTo>
                      <a:pt x="22" y="95"/>
                      <a:pt x="22" y="95"/>
                      <a:pt x="22" y="95"/>
                    </a:cubicBezTo>
                    <a:lnTo>
                      <a:pt x="0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Times New Roman" pitchFamily="18" charset="0"/>
                  <a:buNone/>
                  <a:defRPr/>
                </a:pPr>
                <a:endParaRPr lang="en-US" dirty="0">
                  <a:latin typeface="+mn-lt"/>
                  <a:ea typeface="MS PGothic"/>
                  <a:cs typeface="MS PGothic"/>
                </a:endParaRPr>
              </a:p>
            </p:txBody>
          </p:sp>
          <p:sp>
            <p:nvSpPr>
              <p:cNvPr id="92" name="Freeform 101"/>
              <p:cNvSpPr>
                <a:spLocks/>
              </p:cNvSpPr>
              <p:nvPr/>
            </p:nvSpPr>
            <p:spPr bwMode="auto">
              <a:xfrm>
                <a:off x="3240088" y="177800"/>
                <a:ext cx="115888" cy="68262"/>
              </a:xfrm>
              <a:custGeom>
                <a:avLst/>
                <a:gdLst/>
                <a:ahLst/>
                <a:cxnLst>
                  <a:cxn ang="0">
                    <a:pos x="116" y="73"/>
                  </a:cxn>
                  <a:cxn ang="0">
                    <a:pos x="31" y="58"/>
                  </a:cxn>
                  <a:cxn ang="0">
                    <a:pos x="6" y="21"/>
                  </a:cxn>
                  <a:cxn ang="0">
                    <a:pos x="40" y="0"/>
                  </a:cxn>
                  <a:cxn ang="0">
                    <a:pos x="124" y="33"/>
                  </a:cxn>
                  <a:cxn ang="0">
                    <a:pos x="116" y="73"/>
                  </a:cxn>
                </a:cxnLst>
                <a:rect l="0" t="0" r="r" b="b"/>
                <a:pathLst>
                  <a:path w="124" h="73">
                    <a:moveTo>
                      <a:pt x="116" y="73"/>
                    </a:move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0" y="43"/>
                      <a:pt x="6" y="21"/>
                    </a:cubicBezTo>
                    <a:cubicBezTo>
                      <a:pt x="11" y="2"/>
                      <a:pt x="40" y="0"/>
                      <a:pt x="40" y="0"/>
                    </a:cubicBezTo>
                    <a:cubicBezTo>
                      <a:pt x="124" y="33"/>
                      <a:pt x="124" y="33"/>
                      <a:pt x="124" y="33"/>
                    </a:cubicBezTo>
                    <a:lnTo>
                      <a:pt x="116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Times New Roman" pitchFamily="18" charset="0"/>
                  <a:buNone/>
                  <a:defRPr/>
                </a:pPr>
                <a:endParaRPr lang="en-US" dirty="0">
                  <a:latin typeface="+mn-lt"/>
                  <a:ea typeface="MS PGothic"/>
                  <a:cs typeface="MS PGothic"/>
                </a:endParaRPr>
              </a:p>
            </p:txBody>
          </p:sp>
          <p:sp>
            <p:nvSpPr>
              <p:cNvPr id="93" name="Freeform 102"/>
              <p:cNvSpPr>
                <a:spLocks noEditPoints="1"/>
              </p:cNvSpPr>
              <p:nvPr/>
            </p:nvSpPr>
            <p:spPr bwMode="auto">
              <a:xfrm>
                <a:off x="3533775" y="376238"/>
                <a:ext cx="182563" cy="200025"/>
              </a:xfrm>
              <a:custGeom>
                <a:avLst/>
                <a:gdLst/>
                <a:ahLst/>
                <a:cxnLst>
                  <a:cxn ang="0">
                    <a:pos x="104" y="20"/>
                  </a:cxn>
                  <a:cxn ang="0">
                    <a:pos x="105" y="25"/>
                  </a:cxn>
                  <a:cxn ang="0">
                    <a:pos x="32" y="98"/>
                  </a:cxn>
                  <a:cxn ang="0">
                    <a:pos x="4" y="92"/>
                  </a:cxn>
                  <a:cxn ang="0">
                    <a:pos x="1" y="116"/>
                  </a:cxn>
                  <a:cxn ang="0">
                    <a:pos x="97" y="212"/>
                  </a:cxn>
                  <a:cxn ang="0">
                    <a:pos x="194" y="116"/>
                  </a:cxn>
                  <a:cxn ang="0">
                    <a:pos x="104" y="20"/>
                  </a:cxn>
                  <a:cxn ang="0">
                    <a:pos x="28" y="55"/>
                  </a:cxn>
                  <a:cxn ang="0">
                    <a:pos x="55" y="27"/>
                  </a:cxn>
                  <a:cxn ang="0">
                    <a:pos x="28" y="0"/>
                  </a:cxn>
                  <a:cxn ang="0">
                    <a:pos x="0" y="27"/>
                  </a:cxn>
                  <a:cxn ang="0">
                    <a:pos x="28" y="55"/>
                  </a:cxn>
                </a:cxnLst>
                <a:rect l="0" t="0" r="r" b="b"/>
                <a:pathLst>
                  <a:path w="194" h="212">
                    <a:moveTo>
                      <a:pt x="104" y="20"/>
                    </a:moveTo>
                    <a:cubicBezTo>
                      <a:pt x="104" y="22"/>
                      <a:pt x="105" y="23"/>
                      <a:pt x="105" y="25"/>
                    </a:cubicBezTo>
                    <a:cubicBezTo>
                      <a:pt x="105" y="65"/>
                      <a:pt x="72" y="98"/>
                      <a:pt x="32" y="98"/>
                    </a:cubicBezTo>
                    <a:cubicBezTo>
                      <a:pt x="22" y="98"/>
                      <a:pt x="13" y="96"/>
                      <a:pt x="4" y="92"/>
                    </a:cubicBezTo>
                    <a:cubicBezTo>
                      <a:pt x="2" y="100"/>
                      <a:pt x="1" y="107"/>
                      <a:pt x="1" y="116"/>
                    </a:cubicBezTo>
                    <a:cubicBezTo>
                      <a:pt x="1" y="169"/>
                      <a:pt x="44" y="212"/>
                      <a:pt x="97" y="212"/>
                    </a:cubicBezTo>
                    <a:cubicBezTo>
                      <a:pt x="151" y="212"/>
                      <a:pt x="194" y="169"/>
                      <a:pt x="194" y="116"/>
                    </a:cubicBezTo>
                    <a:cubicBezTo>
                      <a:pt x="194" y="65"/>
                      <a:pt x="154" y="23"/>
                      <a:pt x="104" y="20"/>
                    </a:cubicBezTo>
                    <a:close/>
                    <a:moveTo>
                      <a:pt x="28" y="55"/>
                    </a:moveTo>
                    <a:cubicBezTo>
                      <a:pt x="43" y="55"/>
                      <a:pt x="55" y="42"/>
                      <a:pt x="55" y="27"/>
                    </a:cubicBezTo>
                    <a:cubicBezTo>
                      <a:pt x="55" y="12"/>
                      <a:pt x="43" y="0"/>
                      <a:pt x="28" y="0"/>
                    </a:cubicBezTo>
                    <a:cubicBezTo>
                      <a:pt x="13" y="0"/>
                      <a:pt x="0" y="12"/>
                      <a:pt x="0" y="27"/>
                    </a:cubicBezTo>
                    <a:cubicBezTo>
                      <a:pt x="0" y="42"/>
                      <a:pt x="13" y="55"/>
                      <a:pt x="28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Times New Roman" pitchFamily="18" charset="0"/>
                  <a:buNone/>
                  <a:defRPr/>
                </a:pPr>
                <a:endParaRPr lang="en-US" dirty="0">
                  <a:latin typeface="+mn-lt"/>
                  <a:ea typeface="MS PGothic"/>
                  <a:cs typeface="MS PGothic"/>
                </a:endParaRPr>
              </a:p>
            </p:txBody>
          </p:sp>
        </p:grpSp>
        <p:grpSp>
          <p:nvGrpSpPr>
            <p:cNvPr id="94" name="Group 506"/>
            <p:cNvGrpSpPr>
              <a:grpSpLocks noChangeAspect="1"/>
            </p:cNvGrpSpPr>
            <p:nvPr/>
          </p:nvGrpSpPr>
          <p:grpSpPr>
            <a:xfrm>
              <a:off x="6513953" y="1943054"/>
              <a:ext cx="638566" cy="360000"/>
              <a:chOff x="4719464" y="5013176"/>
              <a:chExt cx="1281237" cy="722313"/>
            </a:xfrm>
            <a:solidFill>
              <a:schemeClr val="bg1"/>
            </a:solidFill>
          </p:grpSpPr>
          <p:grpSp>
            <p:nvGrpSpPr>
              <p:cNvPr id="95" name="Group 51"/>
              <p:cNvGrpSpPr/>
              <p:nvPr/>
            </p:nvGrpSpPr>
            <p:grpSpPr>
              <a:xfrm>
                <a:off x="4935488" y="5013176"/>
                <a:ext cx="1065213" cy="722313"/>
                <a:chOff x="6657975" y="2592388"/>
                <a:chExt cx="1065213" cy="722313"/>
              </a:xfrm>
              <a:grpFill/>
            </p:grpSpPr>
            <p:sp>
              <p:nvSpPr>
                <p:cNvPr id="97" name="Oval 271"/>
                <p:cNvSpPr>
                  <a:spLocks noChangeArrowheads="1"/>
                </p:cNvSpPr>
                <p:nvPr/>
              </p:nvSpPr>
              <p:spPr bwMode="auto">
                <a:xfrm>
                  <a:off x="7150100" y="2605088"/>
                  <a:ext cx="52388" cy="508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98" name="Freeform 272"/>
                <p:cNvSpPr>
                  <a:spLocks noEditPoints="1"/>
                </p:cNvSpPr>
                <p:nvPr/>
              </p:nvSpPr>
              <p:spPr bwMode="auto">
                <a:xfrm>
                  <a:off x="7135813" y="2592388"/>
                  <a:ext cx="587375" cy="641350"/>
                </a:xfrm>
                <a:custGeom>
                  <a:avLst/>
                  <a:gdLst/>
                  <a:ahLst/>
                  <a:cxnLst>
                    <a:cxn ang="0">
                      <a:pos x="591" y="0"/>
                    </a:cxn>
                    <a:cxn ang="0">
                      <a:pos x="101" y="0"/>
                    </a:cxn>
                    <a:cxn ang="0">
                      <a:pos x="114" y="41"/>
                    </a:cxn>
                    <a:cxn ang="0">
                      <a:pos x="43" y="113"/>
                    </a:cxn>
                    <a:cxn ang="0">
                      <a:pos x="0" y="99"/>
                    </a:cxn>
                    <a:cxn ang="0">
                      <a:pos x="0" y="444"/>
                    </a:cxn>
                    <a:cxn ang="0">
                      <a:pos x="11" y="449"/>
                    </a:cxn>
                    <a:cxn ang="0">
                      <a:pos x="148" y="514"/>
                    </a:cxn>
                    <a:cxn ang="0">
                      <a:pos x="148" y="514"/>
                    </a:cxn>
                    <a:cxn ang="0">
                      <a:pos x="218" y="520"/>
                    </a:cxn>
                    <a:cxn ang="0">
                      <a:pos x="305" y="541"/>
                    </a:cxn>
                    <a:cxn ang="0">
                      <a:pos x="354" y="567"/>
                    </a:cxn>
                    <a:cxn ang="0">
                      <a:pos x="383" y="594"/>
                    </a:cxn>
                    <a:cxn ang="0">
                      <a:pos x="383" y="594"/>
                    </a:cxn>
                    <a:cxn ang="0">
                      <a:pos x="388" y="617"/>
                    </a:cxn>
                    <a:cxn ang="0">
                      <a:pos x="387" y="625"/>
                    </a:cxn>
                    <a:cxn ang="0">
                      <a:pos x="377" y="675"/>
                    </a:cxn>
                    <a:cxn ang="0">
                      <a:pos x="375" y="680"/>
                    </a:cxn>
                    <a:cxn ang="0">
                      <a:pos x="584" y="680"/>
                    </a:cxn>
                    <a:cxn ang="0">
                      <a:pos x="625" y="639"/>
                    </a:cxn>
                    <a:cxn ang="0">
                      <a:pos x="625" y="41"/>
                    </a:cxn>
                    <a:cxn ang="0">
                      <a:pos x="591" y="0"/>
                    </a:cxn>
                    <a:cxn ang="0">
                      <a:pos x="162" y="455"/>
                    </a:cxn>
                    <a:cxn ang="0">
                      <a:pos x="112" y="455"/>
                    </a:cxn>
                    <a:cxn ang="0">
                      <a:pos x="112" y="388"/>
                    </a:cxn>
                    <a:cxn ang="0">
                      <a:pos x="162" y="388"/>
                    </a:cxn>
                    <a:cxn ang="0">
                      <a:pos x="162" y="455"/>
                    </a:cxn>
                    <a:cxn ang="0">
                      <a:pos x="162" y="309"/>
                    </a:cxn>
                    <a:cxn ang="0">
                      <a:pos x="112" y="309"/>
                    </a:cxn>
                    <a:cxn ang="0">
                      <a:pos x="112" y="241"/>
                    </a:cxn>
                    <a:cxn ang="0">
                      <a:pos x="162" y="241"/>
                    </a:cxn>
                    <a:cxn ang="0">
                      <a:pos x="162" y="309"/>
                    </a:cxn>
                    <a:cxn ang="0">
                      <a:pos x="342" y="480"/>
                    </a:cxn>
                    <a:cxn ang="0">
                      <a:pos x="292" y="480"/>
                    </a:cxn>
                    <a:cxn ang="0">
                      <a:pos x="292" y="413"/>
                    </a:cxn>
                    <a:cxn ang="0">
                      <a:pos x="342" y="413"/>
                    </a:cxn>
                    <a:cxn ang="0">
                      <a:pos x="342" y="480"/>
                    </a:cxn>
                    <a:cxn ang="0">
                      <a:pos x="397" y="161"/>
                    </a:cxn>
                    <a:cxn ang="0">
                      <a:pos x="348" y="161"/>
                    </a:cxn>
                    <a:cxn ang="0">
                      <a:pos x="348" y="93"/>
                    </a:cxn>
                    <a:cxn ang="0">
                      <a:pos x="397" y="93"/>
                    </a:cxn>
                    <a:cxn ang="0">
                      <a:pos x="397" y="161"/>
                    </a:cxn>
                    <a:cxn ang="0">
                      <a:pos x="515" y="369"/>
                    </a:cxn>
                    <a:cxn ang="0">
                      <a:pos x="465" y="369"/>
                    </a:cxn>
                    <a:cxn ang="0">
                      <a:pos x="465" y="301"/>
                    </a:cxn>
                    <a:cxn ang="0">
                      <a:pos x="515" y="301"/>
                    </a:cxn>
                    <a:cxn ang="0">
                      <a:pos x="515" y="369"/>
                    </a:cxn>
                    <a:cxn ang="0">
                      <a:pos x="515" y="188"/>
                    </a:cxn>
                    <a:cxn ang="0">
                      <a:pos x="465" y="188"/>
                    </a:cxn>
                    <a:cxn ang="0">
                      <a:pos x="465" y="121"/>
                    </a:cxn>
                    <a:cxn ang="0">
                      <a:pos x="515" y="121"/>
                    </a:cxn>
                    <a:cxn ang="0">
                      <a:pos x="515" y="188"/>
                    </a:cxn>
                  </a:cxnLst>
                  <a:rect l="0" t="0" r="r" b="b"/>
                  <a:pathLst>
                    <a:path w="625" h="680">
                      <a:moveTo>
                        <a:pt x="591" y="0"/>
                      </a:move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9" y="11"/>
                        <a:pt x="114" y="26"/>
                        <a:pt x="114" y="41"/>
                      </a:cubicBezTo>
                      <a:cubicBezTo>
                        <a:pt x="114" y="81"/>
                        <a:pt x="82" y="113"/>
                        <a:pt x="43" y="113"/>
                      </a:cubicBezTo>
                      <a:cubicBezTo>
                        <a:pt x="27" y="113"/>
                        <a:pt x="12" y="107"/>
                        <a:pt x="0" y="99"/>
                      </a:cubicBezTo>
                      <a:cubicBezTo>
                        <a:pt x="0" y="444"/>
                        <a:pt x="0" y="444"/>
                        <a:pt x="0" y="444"/>
                      </a:cubicBezTo>
                      <a:cubicBezTo>
                        <a:pt x="5" y="446"/>
                        <a:pt x="8" y="447"/>
                        <a:pt x="11" y="449"/>
                      </a:cubicBezTo>
                      <a:cubicBezTo>
                        <a:pt x="22" y="453"/>
                        <a:pt x="132" y="508"/>
                        <a:pt x="148" y="514"/>
                      </a:cubicBezTo>
                      <a:cubicBezTo>
                        <a:pt x="148" y="514"/>
                        <a:pt x="148" y="514"/>
                        <a:pt x="148" y="514"/>
                      </a:cubicBezTo>
                      <a:cubicBezTo>
                        <a:pt x="159" y="514"/>
                        <a:pt x="199" y="517"/>
                        <a:pt x="218" y="520"/>
                      </a:cubicBezTo>
                      <a:cubicBezTo>
                        <a:pt x="276" y="528"/>
                        <a:pt x="290" y="536"/>
                        <a:pt x="305" y="541"/>
                      </a:cubicBezTo>
                      <a:cubicBezTo>
                        <a:pt x="322" y="546"/>
                        <a:pt x="340" y="557"/>
                        <a:pt x="354" y="567"/>
                      </a:cubicBezTo>
                      <a:cubicBezTo>
                        <a:pt x="369" y="578"/>
                        <a:pt x="379" y="586"/>
                        <a:pt x="383" y="594"/>
                      </a:cubicBezTo>
                      <a:cubicBezTo>
                        <a:pt x="383" y="594"/>
                        <a:pt x="383" y="594"/>
                        <a:pt x="383" y="594"/>
                      </a:cubicBezTo>
                      <a:cubicBezTo>
                        <a:pt x="387" y="602"/>
                        <a:pt x="388" y="611"/>
                        <a:pt x="388" y="617"/>
                      </a:cubicBezTo>
                      <a:cubicBezTo>
                        <a:pt x="388" y="620"/>
                        <a:pt x="388" y="622"/>
                        <a:pt x="387" y="625"/>
                      </a:cubicBezTo>
                      <a:cubicBezTo>
                        <a:pt x="387" y="627"/>
                        <a:pt x="382" y="657"/>
                        <a:pt x="377" y="675"/>
                      </a:cubicBezTo>
                      <a:cubicBezTo>
                        <a:pt x="376" y="677"/>
                        <a:pt x="376" y="678"/>
                        <a:pt x="375" y="680"/>
                      </a:cubicBezTo>
                      <a:cubicBezTo>
                        <a:pt x="584" y="680"/>
                        <a:pt x="584" y="680"/>
                        <a:pt x="584" y="680"/>
                      </a:cubicBezTo>
                      <a:cubicBezTo>
                        <a:pt x="607" y="680"/>
                        <a:pt x="625" y="662"/>
                        <a:pt x="625" y="639"/>
                      </a:cubicBezTo>
                      <a:cubicBezTo>
                        <a:pt x="625" y="41"/>
                        <a:pt x="625" y="41"/>
                        <a:pt x="625" y="41"/>
                      </a:cubicBezTo>
                      <a:cubicBezTo>
                        <a:pt x="625" y="18"/>
                        <a:pt x="613" y="0"/>
                        <a:pt x="591" y="0"/>
                      </a:cubicBezTo>
                      <a:close/>
                      <a:moveTo>
                        <a:pt x="162" y="455"/>
                      </a:moveTo>
                      <a:cubicBezTo>
                        <a:pt x="112" y="455"/>
                        <a:pt x="112" y="455"/>
                        <a:pt x="112" y="455"/>
                      </a:cubicBezTo>
                      <a:cubicBezTo>
                        <a:pt x="112" y="388"/>
                        <a:pt x="112" y="388"/>
                        <a:pt x="112" y="388"/>
                      </a:cubicBezTo>
                      <a:cubicBezTo>
                        <a:pt x="162" y="388"/>
                        <a:pt x="162" y="388"/>
                        <a:pt x="162" y="388"/>
                      </a:cubicBezTo>
                      <a:lnTo>
                        <a:pt x="162" y="455"/>
                      </a:lnTo>
                      <a:close/>
                      <a:moveTo>
                        <a:pt x="162" y="309"/>
                      </a:moveTo>
                      <a:cubicBezTo>
                        <a:pt x="112" y="309"/>
                        <a:pt x="112" y="309"/>
                        <a:pt x="112" y="309"/>
                      </a:cubicBezTo>
                      <a:cubicBezTo>
                        <a:pt x="112" y="241"/>
                        <a:pt x="112" y="241"/>
                        <a:pt x="112" y="241"/>
                      </a:cubicBezTo>
                      <a:cubicBezTo>
                        <a:pt x="162" y="241"/>
                        <a:pt x="162" y="241"/>
                        <a:pt x="162" y="241"/>
                      </a:cubicBezTo>
                      <a:lnTo>
                        <a:pt x="162" y="309"/>
                      </a:lnTo>
                      <a:close/>
                      <a:moveTo>
                        <a:pt x="342" y="480"/>
                      </a:moveTo>
                      <a:cubicBezTo>
                        <a:pt x="292" y="480"/>
                        <a:pt x="292" y="480"/>
                        <a:pt x="292" y="480"/>
                      </a:cubicBezTo>
                      <a:cubicBezTo>
                        <a:pt x="292" y="413"/>
                        <a:pt x="292" y="413"/>
                        <a:pt x="292" y="413"/>
                      </a:cubicBezTo>
                      <a:cubicBezTo>
                        <a:pt x="342" y="413"/>
                        <a:pt x="342" y="413"/>
                        <a:pt x="342" y="413"/>
                      </a:cubicBezTo>
                      <a:lnTo>
                        <a:pt x="342" y="480"/>
                      </a:lnTo>
                      <a:close/>
                      <a:moveTo>
                        <a:pt x="397" y="161"/>
                      </a:moveTo>
                      <a:cubicBezTo>
                        <a:pt x="348" y="161"/>
                        <a:pt x="348" y="161"/>
                        <a:pt x="348" y="161"/>
                      </a:cubicBezTo>
                      <a:cubicBezTo>
                        <a:pt x="348" y="93"/>
                        <a:pt x="348" y="93"/>
                        <a:pt x="348" y="93"/>
                      </a:cubicBezTo>
                      <a:cubicBezTo>
                        <a:pt x="397" y="93"/>
                        <a:pt x="397" y="93"/>
                        <a:pt x="397" y="93"/>
                      </a:cubicBezTo>
                      <a:lnTo>
                        <a:pt x="397" y="161"/>
                      </a:lnTo>
                      <a:close/>
                      <a:moveTo>
                        <a:pt x="515" y="369"/>
                      </a:moveTo>
                      <a:cubicBezTo>
                        <a:pt x="465" y="369"/>
                        <a:pt x="465" y="369"/>
                        <a:pt x="465" y="369"/>
                      </a:cubicBezTo>
                      <a:cubicBezTo>
                        <a:pt x="465" y="301"/>
                        <a:pt x="465" y="301"/>
                        <a:pt x="465" y="301"/>
                      </a:cubicBezTo>
                      <a:cubicBezTo>
                        <a:pt x="515" y="301"/>
                        <a:pt x="515" y="301"/>
                        <a:pt x="515" y="301"/>
                      </a:cubicBezTo>
                      <a:lnTo>
                        <a:pt x="515" y="369"/>
                      </a:lnTo>
                      <a:close/>
                      <a:moveTo>
                        <a:pt x="515" y="188"/>
                      </a:moveTo>
                      <a:cubicBezTo>
                        <a:pt x="465" y="188"/>
                        <a:pt x="465" y="188"/>
                        <a:pt x="465" y="188"/>
                      </a:cubicBezTo>
                      <a:cubicBezTo>
                        <a:pt x="465" y="121"/>
                        <a:pt x="465" y="121"/>
                        <a:pt x="465" y="121"/>
                      </a:cubicBezTo>
                      <a:cubicBezTo>
                        <a:pt x="515" y="121"/>
                        <a:pt x="515" y="121"/>
                        <a:pt x="515" y="121"/>
                      </a:cubicBezTo>
                      <a:lnTo>
                        <a:pt x="515" y="18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99" name="Freeform 273"/>
                <p:cNvSpPr>
                  <a:spLocks/>
                </p:cNvSpPr>
                <p:nvPr/>
              </p:nvSpPr>
              <p:spPr bwMode="auto">
                <a:xfrm>
                  <a:off x="6961188" y="2949576"/>
                  <a:ext cx="82550" cy="50800"/>
                </a:xfrm>
                <a:custGeom>
                  <a:avLst/>
                  <a:gdLst/>
                  <a:ahLst/>
                  <a:cxnLst>
                    <a:cxn ang="0">
                      <a:pos x="41" y="1"/>
                    </a:cxn>
                    <a:cxn ang="0">
                      <a:pos x="9" y="18"/>
                    </a:cxn>
                    <a:cxn ang="0">
                      <a:pos x="0" y="54"/>
                    </a:cxn>
                    <a:cxn ang="0">
                      <a:pos x="88" y="54"/>
                    </a:cxn>
                    <a:cxn ang="0">
                      <a:pos x="70" y="18"/>
                    </a:cxn>
                    <a:cxn ang="0">
                      <a:pos x="41" y="1"/>
                    </a:cxn>
                  </a:cxnLst>
                  <a:rect l="0" t="0" r="r" b="b"/>
                  <a:pathLst>
                    <a:path w="88" h="54">
                      <a:moveTo>
                        <a:pt x="41" y="1"/>
                      </a:moveTo>
                      <a:cubicBezTo>
                        <a:pt x="18" y="3"/>
                        <a:pt x="9" y="18"/>
                        <a:pt x="9" y="18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88" y="54"/>
                        <a:pt x="88" y="54"/>
                        <a:pt x="88" y="54"/>
                      </a:cubicBezTo>
                      <a:cubicBezTo>
                        <a:pt x="70" y="18"/>
                        <a:pt x="70" y="18"/>
                        <a:pt x="70" y="18"/>
                      </a:cubicBezTo>
                      <a:cubicBezTo>
                        <a:pt x="62" y="0"/>
                        <a:pt x="41" y="1"/>
                        <a:pt x="4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00" name="Freeform 274"/>
                <p:cNvSpPr>
                  <a:spLocks/>
                </p:cNvSpPr>
                <p:nvPr/>
              </p:nvSpPr>
              <p:spPr bwMode="auto">
                <a:xfrm>
                  <a:off x="6657975" y="3013076"/>
                  <a:ext cx="825500" cy="301625"/>
                </a:xfrm>
                <a:custGeom>
                  <a:avLst/>
                  <a:gdLst/>
                  <a:ahLst/>
                  <a:cxnLst>
                    <a:cxn ang="0">
                      <a:pos x="872" y="162"/>
                    </a:cxn>
                    <a:cxn ang="0">
                      <a:pos x="800" y="113"/>
                    </a:cxn>
                    <a:cxn ang="0">
                      <a:pos x="715" y="92"/>
                    </a:cxn>
                    <a:cxn ang="0">
                      <a:pos x="645" y="87"/>
                    </a:cxn>
                    <a:cxn ang="0">
                      <a:pos x="506" y="21"/>
                    </a:cxn>
                    <a:cxn ang="0">
                      <a:pos x="436" y="6"/>
                    </a:cxn>
                    <a:cxn ang="0">
                      <a:pos x="254" y="10"/>
                    </a:cxn>
                    <a:cxn ang="0">
                      <a:pos x="123" y="66"/>
                    </a:cxn>
                    <a:cxn ang="0">
                      <a:pos x="95" y="72"/>
                    </a:cxn>
                    <a:cxn ang="0">
                      <a:pos x="28" y="73"/>
                    </a:cxn>
                    <a:cxn ang="0">
                      <a:pos x="6" y="86"/>
                    </a:cxn>
                    <a:cxn ang="0">
                      <a:pos x="2" y="191"/>
                    </a:cxn>
                    <a:cxn ang="0">
                      <a:pos x="19" y="220"/>
                    </a:cxn>
                    <a:cxn ang="0">
                      <a:pos x="35" y="239"/>
                    </a:cxn>
                    <a:cxn ang="0">
                      <a:pos x="92" y="247"/>
                    </a:cxn>
                    <a:cxn ang="0">
                      <a:pos x="176" y="319"/>
                    </a:cxn>
                    <a:cxn ang="0">
                      <a:pos x="260" y="248"/>
                    </a:cxn>
                    <a:cxn ang="0">
                      <a:pos x="618" y="249"/>
                    </a:cxn>
                    <a:cxn ang="0">
                      <a:pos x="701" y="319"/>
                    </a:cxn>
                    <a:cxn ang="0">
                      <a:pos x="782" y="260"/>
                    </a:cxn>
                    <a:cxn ang="0">
                      <a:pos x="813" y="252"/>
                    </a:cxn>
                    <a:cxn ang="0">
                      <a:pos x="861" y="245"/>
                    </a:cxn>
                    <a:cxn ang="0">
                      <a:pos x="876" y="186"/>
                    </a:cxn>
                    <a:cxn ang="0">
                      <a:pos x="872" y="162"/>
                    </a:cxn>
                  </a:cxnLst>
                  <a:rect l="0" t="0" r="r" b="b"/>
                  <a:pathLst>
                    <a:path w="877" h="319">
                      <a:moveTo>
                        <a:pt x="872" y="162"/>
                      </a:moveTo>
                      <a:cubicBezTo>
                        <a:pt x="868" y="153"/>
                        <a:pt x="831" y="123"/>
                        <a:pt x="800" y="113"/>
                      </a:cubicBezTo>
                      <a:cubicBezTo>
                        <a:pt x="783" y="108"/>
                        <a:pt x="773" y="101"/>
                        <a:pt x="715" y="92"/>
                      </a:cubicBezTo>
                      <a:cubicBezTo>
                        <a:pt x="695" y="90"/>
                        <a:pt x="650" y="86"/>
                        <a:pt x="645" y="87"/>
                      </a:cubicBezTo>
                      <a:cubicBezTo>
                        <a:pt x="634" y="83"/>
                        <a:pt x="516" y="25"/>
                        <a:pt x="506" y="21"/>
                      </a:cubicBezTo>
                      <a:cubicBezTo>
                        <a:pt x="495" y="16"/>
                        <a:pt x="470" y="8"/>
                        <a:pt x="436" y="6"/>
                      </a:cubicBezTo>
                      <a:cubicBezTo>
                        <a:pt x="404" y="4"/>
                        <a:pt x="304" y="0"/>
                        <a:pt x="254" y="10"/>
                      </a:cubicBezTo>
                      <a:cubicBezTo>
                        <a:pt x="206" y="28"/>
                        <a:pt x="191" y="50"/>
                        <a:pt x="123" y="66"/>
                      </a:cubicBezTo>
                      <a:cubicBezTo>
                        <a:pt x="119" y="69"/>
                        <a:pt x="96" y="72"/>
                        <a:pt x="95" y="72"/>
                      </a:cubicBezTo>
                      <a:cubicBezTo>
                        <a:pt x="65" y="74"/>
                        <a:pt x="51" y="71"/>
                        <a:pt x="28" y="73"/>
                      </a:cubicBezTo>
                      <a:cubicBezTo>
                        <a:pt x="16" y="74"/>
                        <a:pt x="5" y="79"/>
                        <a:pt x="6" y="86"/>
                      </a:cubicBezTo>
                      <a:cubicBezTo>
                        <a:pt x="6" y="93"/>
                        <a:pt x="0" y="184"/>
                        <a:pt x="2" y="191"/>
                      </a:cubicBezTo>
                      <a:cubicBezTo>
                        <a:pt x="5" y="201"/>
                        <a:pt x="7" y="209"/>
                        <a:pt x="19" y="220"/>
                      </a:cubicBezTo>
                      <a:cubicBezTo>
                        <a:pt x="17" y="228"/>
                        <a:pt x="26" y="236"/>
                        <a:pt x="35" y="239"/>
                      </a:cubicBezTo>
                      <a:cubicBezTo>
                        <a:pt x="43" y="242"/>
                        <a:pt x="80" y="241"/>
                        <a:pt x="92" y="247"/>
                      </a:cubicBezTo>
                      <a:cubicBezTo>
                        <a:pt x="99" y="288"/>
                        <a:pt x="134" y="319"/>
                        <a:pt x="176" y="319"/>
                      </a:cubicBezTo>
                      <a:cubicBezTo>
                        <a:pt x="219" y="319"/>
                        <a:pt x="253" y="289"/>
                        <a:pt x="260" y="248"/>
                      </a:cubicBezTo>
                      <a:cubicBezTo>
                        <a:pt x="336" y="250"/>
                        <a:pt x="615" y="249"/>
                        <a:pt x="618" y="249"/>
                      </a:cubicBezTo>
                      <a:cubicBezTo>
                        <a:pt x="625" y="289"/>
                        <a:pt x="659" y="319"/>
                        <a:pt x="701" y="319"/>
                      </a:cubicBezTo>
                      <a:cubicBezTo>
                        <a:pt x="739" y="319"/>
                        <a:pt x="771" y="294"/>
                        <a:pt x="782" y="260"/>
                      </a:cubicBezTo>
                      <a:cubicBezTo>
                        <a:pt x="785" y="255"/>
                        <a:pt x="804" y="253"/>
                        <a:pt x="813" y="252"/>
                      </a:cubicBezTo>
                      <a:cubicBezTo>
                        <a:pt x="822" y="251"/>
                        <a:pt x="854" y="247"/>
                        <a:pt x="861" y="245"/>
                      </a:cubicBezTo>
                      <a:cubicBezTo>
                        <a:pt x="867" y="242"/>
                        <a:pt x="875" y="189"/>
                        <a:pt x="876" y="186"/>
                      </a:cubicBezTo>
                      <a:cubicBezTo>
                        <a:pt x="877" y="182"/>
                        <a:pt x="877" y="170"/>
                        <a:pt x="872" y="16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sp>
            <p:nvSpPr>
              <p:cNvPr id="96" name="Freeform 63"/>
              <p:cNvSpPr>
                <a:spLocks noEditPoints="1"/>
              </p:cNvSpPr>
              <p:nvPr/>
            </p:nvSpPr>
            <p:spPr bwMode="auto">
              <a:xfrm>
                <a:off x="4719464" y="5013176"/>
                <a:ext cx="545358" cy="296416"/>
              </a:xfrm>
              <a:custGeom>
                <a:avLst/>
                <a:gdLst>
                  <a:gd name="T0" fmla="*/ 258027 w 794"/>
                  <a:gd name="T1" fmla="*/ 225462 h 429"/>
                  <a:gd name="T2" fmla="*/ 388923 w 794"/>
                  <a:gd name="T3" fmla="*/ 392190 h 429"/>
                  <a:gd name="T4" fmla="*/ 382331 w 794"/>
                  <a:gd name="T5" fmla="*/ 363771 h 429"/>
                  <a:gd name="T6" fmla="*/ 382331 w 794"/>
                  <a:gd name="T7" fmla="*/ 147782 h 429"/>
                  <a:gd name="T8" fmla="*/ 429416 w 794"/>
                  <a:gd name="T9" fmla="*/ 90943 h 429"/>
                  <a:gd name="T10" fmla="*/ 644125 w 794"/>
                  <a:gd name="T11" fmla="*/ 90943 h 429"/>
                  <a:gd name="T12" fmla="*/ 420941 w 794"/>
                  <a:gd name="T13" fmla="*/ 18946 h 429"/>
                  <a:gd name="T14" fmla="*/ 347488 w 794"/>
                  <a:gd name="T15" fmla="*/ 2842 h 429"/>
                  <a:gd name="T16" fmla="*/ 321121 w 794"/>
                  <a:gd name="T17" fmla="*/ 2842 h 429"/>
                  <a:gd name="T18" fmla="*/ 324887 w 794"/>
                  <a:gd name="T19" fmla="*/ 26525 h 429"/>
                  <a:gd name="T20" fmla="*/ 258968 w 794"/>
                  <a:gd name="T21" fmla="*/ 92837 h 429"/>
                  <a:gd name="T22" fmla="*/ 228834 w 794"/>
                  <a:gd name="T23" fmla="*/ 85259 h 429"/>
                  <a:gd name="T24" fmla="*/ 228834 w 794"/>
                  <a:gd name="T25" fmla="*/ 139256 h 429"/>
                  <a:gd name="T26" fmla="*/ 258027 w 794"/>
                  <a:gd name="T27" fmla="*/ 225462 h 429"/>
                  <a:gd name="T28" fmla="*/ 707219 w 794"/>
                  <a:gd name="T29" fmla="*/ 119362 h 429"/>
                  <a:gd name="T30" fmla="*/ 451076 w 794"/>
                  <a:gd name="T31" fmla="*/ 119362 h 429"/>
                  <a:gd name="T32" fmla="*/ 410582 w 794"/>
                  <a:gd name="T33" fmla="*/ 167676 h 429"/>
                  <a:gd name="T34" fmla="*/ 410582 w 794"/>
                  <a:gd name="T35" fmla="*/ 358087 h 429"/>
                  <a:gd name="T36" fmla="*/ 451076 w 794"/>
                  <a:gd name="T37" fmla="*/ 406400 h 429"/>
                  <a:gd name="T38" fmla="*/ 707219 w 794"/>
                  <a:gd name="T39" fmla="*/ 406400 h 429"/>
                  <a:gd name="T40" fmla="*/ 747712 w 794"/>
                  <a:gd name="T41" fmla="*/ 358087 h 429"/>
                  <a:gd name="T42" fmla="*/ 747712 w 794"/>
                  <a:gd name="T43" fmla="*/ 167676 h 429"/>
                  <a:gd name="T44" fmla="*/ 707219 w 794"/>
                  <a:gd name="T45" fmla="*/ 119362 h 429"/>
                  <a:gd name="T46" fmla="*/ 258027 w 794"/>
                  <a:gd name="T47" fmla="*/ 52103 h 429"/>
                  <a:gd name="T48" fmla="*/ 284394 w 794"/>
                  <a:gd name="T49" fmla="*/ 26525 h 429"/>
                  <a:gd name="T50" fmla="*/ 258027 w 794"/>
                  <a:gd name="T51" fmla="*/ 0 h 429"/>
                  <a:gd name="T52" fmla="*/ 231659 w 794"/>
                  <a:gd name="T53" fmla="*/ 26525 h 429"/>
                  <a:gd name="T54" fmla="*/ 258027 w 794"/>
                  <a:gd name="T55" fmla="*/ 52103 h 429"/>
                  <a:gd name="T56" fmla="*/ 75336 w 794"/>
                  <a:gd name="T57" fmla="*/ 113678 h 429"/>
                  <a:gd name="T58" fmla="*/ 942 w 794"/>
                  <a:gd name="T59" fmla="*/ 154413 h 429"/>
                  <a:gd name="T60" fmla="*/ 5650 w 794"/>
                  <a:gd name="T61" fmla="*/ 181885 h 429"/>
                  <a:gd name="T62" fmla="*/ 26368 w 794"/>
                  <a:gd name="T63" fmla="*/ 202726 h 429"/>
                  <a:gd name="T64" fmla="*/ 96054 w 794"/>
                  <a:gd name="T65" fmla="*/ 169570 h 429"/>
                  <a:gd name="T66" fmla="*/ 204350 w 794"/>
                  <a:gd name="T67" fmla="*/ 159150 h 429"/>
                  <a:gd name="T68" fmla="*/ 204350 w 794"/>
                  <a:gd name="T69" fmla="*/ 97574 h 429"/>
                  <a:gd name="T70" fmla="*/ 75336 w 794"/>
                  <a:gd name="T71" fmla="*/ 113678 h 429"/>
                  <a:gd name="T72" fmla="*/ 702510 w 794"/>
                  <a:gd name="T73" fmla="*/ 263355 h 429"/>
                  <a:gd name="T74" fmla="*/ 581031 w 794"/>
                  <a:gd name="T75" fmla="*/ 385559 h 429"/>
                  <a:gd name="T76" fmla="*/ 459551 w 794"/>
                  <a:gd name="T77" fmla="*/ 263355 h 429"/>
                  <a:gd name="T78" fmla="*/ 581031 w 794"/>
                  <a:gd name="T79" fmla="*/ 141151 h 429"/>
                  <a:gd name="T80" fmla="*/ 702510 w 794"/>
                  <a:gd name="T81" fmla="*/ 263355 h 42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94"/>
                  <a:gd name="T124" fmla="*/ 0 h 429"/>
                  <a:gd name="T125" fmla="*/ 794 w 794"/>
                  <a:gd name="T126" fmla="*/ 429 h 42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94" h="429">
                    <a:moveTo>
                      <a:pt x="274" y="238"/>
                    </a:moveTo>
                    <a:cubicBezTo>
                      <a:pt x="413" y="414"/>
                      <a:pt x="413" y="414"/>
                      <a:pt x="413" y="414"/>
                    </a:cubicBezTo>
                    <a:cubicBezTo>
                      <a:pt x="409" y="405"/>
                      <a:pt x="406" y="395"/>
                      <a:pt x="406" y="384"/>
                    </a:cubicBezTo>
                    <a:cubicBezTo>
                      <a:pt x="406" y="156"/>
                      <a:pt x="406" y="156"/>
                      <a:pt x="406" y="156"/>
                    </a:cubicBezTo>
                    <a:cubicBezTo>
                      <a:pt x="406" y="123"/>
                      <a:pt x="428" y="96"/>
                      <a:pt x="456" y="96"/>
                    </a:cubicBezTo>
                    <a:cubicBezTo>
                      <a:pt x="684" y="96"/>
                      <a:pt x="684" y="96"/>
                      <a:pt x="684" y="96"/>
                    </a:cubicBezTo>
                    <a:cubicBezTo>
                      <a:pt x="447" y="20"/>
                      <a:pt x="447" y="20"/>
                      <a:pt x="447" y="20"/>
                    </a:cubicBezTo>
                    <a:cubicBezTo>
                      <a:pt x="447" y="20"/>
                      <a:pt x="392" y="3"/>
                      <a:pt x="369" y="3"/>
                    </a:cubicBezTo>
                    <a:cubicBezTo>
                      <a:pt x="341" y="3"/>
                      <a:pt x="341" y="3"/>
                      <a:pt x="341" y="3"/>
                    </a:cubicBezTo>
                    <a:cubicBezTo>
                      <a:pt x="344" y="11"/>
                      <a:pt x="345" y="19"/>
                      <a:pt x="345" y="28"/>
                    </a:cubicBezTo>
                    <a:cubicBezTo>
                      <a:pt x="345" y="67"/>
                      <a:pt x="314" y="98"/>
                      <a:pt x="275" y="98"/>
                    </a:cubicBezTo>
                    <a:cubicBezTo>
                      <a:pt x="263" y="98"/>
                      <a:pt x="252" y="95"/>
                      <a:pt x="243" y="90"/>
                    </a:cubicBezTo>
                    <a:cubicBezTo>
                      <a:pt x="243" y="147"/>
                      <a:pt x="243" y="147"/>
                      <a:pt x="243" y="147"/>
                    </a:cubicBezTo>
                    <a:cubicBezTo>
                      <a:pt x="243" y="206"/>
                      <a:pt x="274" y="238"/>
                      <a:pt x="274" y="238"/>
                    </a:cubicBezTo>
                    <a:close/>
                    <a:moveTo>
                      <a:pt x="751" y="126"/>
                    </a:moveTo>
                    <a:cubicBezTo>
                      <a:pt x="479" y="126"/>
                      <a:pt x="479" y="126"/>
                      <a:pt x="479" y="126"/>
                    </a:cubicBezTo>
                    <a:cubicBezTo>
                      <a:pt x="455" y="126"/>
                      <a:pt x="436" y="149"/>
                      <a:pt x="436" y="177"/>
                    </a:cubicBezTo>
                    <a:cubicBezTo>
                      <a:pt x="436" y="378"/>
                      <a:pt x="436" y="378"/>
                      <a:pt x="436" y="378"/>
                    </a:cubicBezTo>
                    <a:cubicBezTo>
                      <a:pt x="436" y="406"/>
                      <a:pt x="455" y="429"/>
                      <a:pt x="479" y="429"/>
                    </a:cubicBezTo>
                    <a:cubicBezTo>
                      <a:pt x="751" y="429"/>
                      <a:pt x="751" y="429"/>
                      <a:pt x="751" y="429"/>
                    </a:cubicBezTo>
                    <a:cubicBezTo>
                      <a:pt x="775" y="429"/>
                      <a:pt x="794" y="406"/>
                      <a:pt x="794" y="378"/>
                    </a:cubicBezTo>
                    <a:cubicBezTo>
                      <a:pt x="794" y="177"/>
                      <a:pt x="794" y="177"/>
                      <a:pt x="794" y="177"/>
                    </a:cubicBezTo>
                    <a:cubicBezTo>
                      <a:pt x="794" y="149"/>
                      <a:pt x="775" y="126"/>
                      <a:pt x="751" y="126"/>
                    </a:cubicBezTo>
                    <a:close/>
                    <a:moveTo>
                      <a:pt x="274" y="55"/>
                    </a:moveTo>
                    <a:cubicBezTo>
                      <a:pt x="289" y="55"/>
                      <a:pt x="302" y="43"/>
                      <a:pt x="302" y="28"/>
                    </a:cubicBezTo>
                    <a:cubicBezTo>
                      <a:pt x="302" y="13"/>
                      <a:pt x="289" y="0"/>
                      <a:pt x="274" y="0"/>
                    </a:cubicBezTo>
                    <a:cubicBezTo>
                      <a:pt x="259" y="0"/>
                      <a:pt x="246" y="13"/>
                      <a:pt x="246" y="28"/>
                    </a:cubicBezTo>
                    <a:cubicBezTo>
                      <a:pt x="246" y="43"/>
                      <a:pt x="259" y="55"/>
                      <a:pt x="274" y="55"/>
                    </a:cubicBezTo>
                    <a:close/>
                    <a:moveTo>
                      <a:pt x="80" y="120"/>
                    </a:moveTo>
                    <a:cubicBezTo>
                      <a:pt x="25" y="144"/>
                      <a:pt x="1" y="163"/>
                      <a:pt x="1" y="163"/>
                    </a:cubicBezTo>
                    <a:cubicBezTo>
                      <a:pt x="1" y="163"/>
                      <a:pt x="0" y="179"/>
                      <a:pt x="6" y="192"/>
                    </a:cubicBezTo>
                    <a:cubicBezTo>
                      <a:pt x="18" y="214"/>
                      <a:pt x="28" y="214"/>
                      <a:pt x="28" y="214"/>
                    </a:cubicBezTo>
                    <a:cubicBezTo>
                      <a:pt x="28" y="214"/>
                      <a:pt x="75" y="188"/>
                      <a:pt x="102" y="179"/>
                    </a:cubicBezTo>
                    <a:cubicBezTo>
                      <a:pt x="160" y="161"/>
                      <a:pt x="217" y="168"/>
                      <a:pt x="217" y="168"/>
                    </a:cubicBezTo>
                    <a:cubicBezTo>
                      <a:pt x="217" y="103"/>
                      <a:pt x="217" y="103"/>
                      <a:pt x="217" y="103"/>
                    </a:cubicBezTo>
                    <a:cubicBezTo>
                      <a:pt x="217" y="103"/>
                      <a:pt x="135" y="95"/>
                      <a:pt x="80" y="120"/>
                    </a:cubicBezTo>
                    <a:close/>
                    <a:moveTo>
                      <a:pt x="746" y="278"/>
                    </a:moveTo>
                    <a:cubicBezTo>
                      <a:pt x="746" y="349"/>
                      <a:pt x="688" y="407"/>
                      <a:pt x="617" y="407"/>
                    </a:cubicBezTo>
                    <a:cubicBezTo>
                      <a:pt x="546" y="407"/>
                      <a:pt x="488" y="349"/>
                      <a:pt x="488" y="278"/>
                    </a:cubicBezTo>
                    <a:cubicBezTo>
                      <a:pt x="488" y="207"/>
                      <a:pt x="546" y="149"/>
                      <a:pt x="617" y="149"/>
                    </a:cubicBezTo>
                    <a:cubicBezTo>
                      <a:pt x="688" y="149"/>
                      <a:pt x="746" y="207"/>
                      <a:pt x="746" y="2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101" name="Group 409"/>
            <p:cNvGrpSpPr>
              <a:grpSpLocks noChangeAspect="1"/>
            </p:cNvGrpSpPr>
            <p:nvPr/>
          </p:nvGrpSpPr>
          <p:grpSpPr>
            <a:xfrm>
              <a:off x="1028001" y="3127321"/>
              <a:ext cx="435106" cy="360000"/>
              <a:chOff x="6646864" y="2246313"/>
              <a:chExt cx="533400" cy="441327"/>
            </a:xfrm>
            <a:solidFill>
              <a:schemeClr val="bg1"/>
            </a:solidFill>
          </p:grpSpPr>
          <p:sp>
            <p:nvSpPr>
              <p:cNvPr id="102" name="Freeform 26"/>
              <p:cNvSpPr>
                <a:spLocks noEditPoints="1"/>
              </p:cNvSpPr>
              <p:nvPr/>
            </p:nvSpPr>
            <p:spPr bwMode="auto">
              <a:xfrm>
                <a:off x="6991351" y="2246313"/>
                <a:ext cx="146050" cy="144463"/>
              </a:xfrm>
              <a:custGeom>
                <a:avLst/>
                <a:gdLst>
                  <a:gd name="T0" fmla="*/ 48 w 52"/>
                  <a:gd name="T1" fmla="*/ 0 h 51"/>
                  <a:gd name="T2" fmla="*/ 4 w 52"/>
                  <a:gd name="T3" fmla="*/ 0 h 51"/>
                  <a:gd name="T4" fmla="*/ 0 w 52"/>
                  <a:gd name="T5" fmla="*/ 5 h 51"/>
                  <a:gd name="T6" fmla="*/ 0 w 52"/>
                  <a:gd name="T7" fmla="*/ 46 h 51"/>
                  <a:gd name="T8" fmla="*/ 4 w 52"/>
                  <a:gd name="T9" fmla="*/ 51 h 51"/>
                  <a:gd name="T10" fmla="*/ 48 w 52"/>
                  <a:gd name="T11" fmla="*/ 51 h 51"/>
                  <a:gd name="T12" fmla="*/ 52 w 52"/>
                  <a:gd name="T13" fmla="*/ 46 h 51"/>
                  <a:gd name="T14" fmla="*/ 52 w 52"/>
                  <a:gd name="T15" fmla="*/ 5 h 51"/>
                  <a:gd name="T16" fmla="*/ 48 w 52"/>
                  <a:gd name="T17" fmla="*/ 0 h 51"/>
                  <a:gd name="T18" fmla="*/ 23 w 52"/>
                  <a:gd name="T19" fmla="*/ 9 h 51"/>
                  <a:gd name="T20" fmla="*/ 28 w 52"/>
                  <a:gd name="T21" fmla="*/ 9 h 51"/>
                  <a:gd name="T22" fmla="*/ 28 w 52"/>
                  <a:gd name="T23" fmla="*/ 21 h 51"/>
                  <a:gd name="T24" fmla="*/ 23 w 52"/>
                  <a:gd name="T25" fmla="*/ 21 h 51"/>
                  <a:gd name="T26" fmla="*/ 23 w 52"/>
                  <a:gd name="T27" fmla="*/ 9 h 51"/>
                  <a:gd name="T28" fmla="*/ 12 w 52"/>
                  <a:gd name="T29" fmla="*/ 21 h 51"/>
                  <a:gd name="T30" fmla="*/ 7 w 52"/>
                  <a:gd name="T31" fmla="*/ 21 h 51"/>
                  <a:gd name="T32" fmla="*/ 7 w 52"/>
                  <a:gd name="T33" fmla="*/ 9 h 51"/>
                  <a:gd name="T34" fmla="*/ 12 w 52"/>
                  <a:gd name="T35" fmla="*/ 9 h 51"/>
                  <a:gd name="T36" fmla="*/ 12 w 52"/>
                  <a:gd name="T37" fmla="*/ 21 h 51"/>
                  <a:gd name="T38" fmla="*/ 25 w 52"/>
                  <a:gd name="T39" fmla="*/ 46 h 51"/>
                  <a:gd name="T40" fmla="*/ 21 w 52"/>
                  <a:gd name="T41" fmla="*/ 44 h 51"/>
                  <a:gd name="T42" fmla="*/ 37 w 52"/>
                  <a:gd name="T43" fmla="*/ 21 h 51"/>
                  <a:gd name="T44" fmla="*/ 25 w 52"/>
                  <a:gd name="T45" fmla="*/ 46 h 51"/>
                  <a:gd name="T46" fmla="*/ 45 w 52"/>
                  <a:gd name="T47" fmla="*/ 21 h 51"/>
                  <a:gd name="T48" fmla="*/ 39 w 52"/>
                  <a:gd name="T49" fmla="*/ 21 h 51"/>
                  <a:gd name="T50" fmla="*/ 39 w 52"/>
                  <a:gd name="T51" fmla="*/ 9 h 51"/>
                  <a:gd name="T52" fmla="*/ 45 w 52"/>
                  <a:gd name="T53" fmla="*/ 9 h 51"/>
                  <a:gd name="T54" fmla="*/ 45 w 52"/>
                  <a:gd name="T5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2" h="51">
                    <a:moveTo>
                      <a:pt x="4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9"/>
                      <a:pt x="2" y="51"/>
                      <a:pt x="4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50" y="51"/>
                      <a:pt x="52" y="49"/>
                      <a:pt x="52" y="46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0" y="0"/>
                      <a:pt x="48" y="0"/>
                    </a:cubicBezTo>
                    <a:close/>
                    <a:moveTo>
                      <a:pt x="23" y="9"/>
                    </a:moveTo>
                    <a:cubicBezTo>
                      <a:pt x="28" y="9"/>
                      <a:pt x="28" y="9"/>
                      <a:pt x="28" y="9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3" y="21"/>
                      <a:pt x="23" y="21"/>
                      <a:pt x="23" y="21"/>
                    </a:cubicBezTo>
                    <a:lnTo>
                      <a:pt x="23" y="9"/>
                    </a:lnTo>
                    <a:close/>
                    <a:moveTo>
                      <a:pt x="12" y="21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12" y="9"/>
                      <a:pt x="12" y="9"/>
                      <a:pt x="12" y="9"/>
                    </a:cubicBezTo>
                    <a:lnTo>
                      <a:pt x="12" y="21"/>
                    </a:lnTo>
                    <a:close/>
                    <a:moveTo>
                      <a:pt x="25" y="46"/>
                    </a:moveTo>
                    <a:cubicBezTo>
                      <a:pt x="21" y="44"/>
                      <a:pt x="21" y="44"/>
                      <a:pt x="21" y="44"/>
                    </a:cubicBezTo>
                    <a:cubicBezTo>
                      <a:pt x="37" y="21"/>
                      <a:pt x="37" y="21"/>
                      <a:pt x="37" y="21"/>
                    </a:cubicBezTo>
                    <a:lnTo>
                      <a:pt x="25" y="46"/>
                    </a:lnTo>
                    <a:close/>
                    <a:moveTo>
                      <a:pt x="45" y="21"/>
                    </a:move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45" y="9"/>
                      <a:pt x="45" y="9"/>
                      <a:pt x="45" y="9"/>
                    </a:cubicBezTo>
                    <a:lnTo>
                      <a:pt x="4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3" name="Freeform 27"/>
              <p:cNvSpPr>
                <a:spLocks/>
              </p:cNvSpPr>
              <p:nvPr/>
            </p:nvSpPr>
            <p:spPr bwMode="auto">
              <a:xfrm>
                <a:off x="6767513" y="2314576"/>
                <a:ext cx="53975" cy="53975"/>
              </a:xfrm>
              <a:custGeom>
                <a:avLst/>
                <a:gdLst>
                  <a:gd name="T0" fmla="*/ 9 w 19"/>
                  <a:gd name="T1" fmla="*/ 18 h 19"/>
                  <a:gd name="T2" fmla="*/ 18 w 19"/>
                  <a:gd name="T3" fmla="*/ 10 h 19"/>
                  <a:gd name="T4" fmla="*/ 10 w 19"/>
                  <a:gd name="T5" fmla="*/ 0 h 19"/>
                  <a:gd name="T6" fmla="*/ 0 w 19"/>
                  <a:gd name="T7" fmla="*/ 9 h 19"/>
                  <a:gd name="T8" fmla="*/ 9 w 19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9" y="18"/>
                    </a:moveTo>
                    <a:cubicBezTo>
                      <a:pt x="14" y="19"/>
                      <a:pt x="18" y="15"/>
                      <a:pt x="18" y="10"/>
                    </a:cubicBezTo>
                    <a:cubicBezTo>
                      <a:pt x="19" y="5"/>
                      <a:pt x="15" y="1"/>
                      <a:pt x="10" y="0"/>
                    </a:cubicBezTo>
                    <a:cubicBezTo>
                      <a:pt x="5" y="0"/>
                      <a:pt x="1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4" name="Freeform 28"/>
              <p:cNvSpPr>
                <a:spLocks/>
              </p:cNvSpPr>
              <p:nvPr/>
            </p:nvSpPr>
            <p:spPr bwMode="auto">
              <a:xfrm>
                <a:off x="6646864" y="2260602"/>
                <a:ext cx="533400" cy="427038"/>
              </a:xfrm>
              <a:custGeom>
                <a:avLst/>
                <a:gdLst>
                  <a:gd name="T0" fmla="*/ 126 w 189"/>
                  <a:gd name="T1" fmla="*/ 53 h 151"/>
                  <a:gd name="T2" fmla="*/ 116 w 189"/>
                  <a:gd name="T3" fmla="*/ 16 h 151"/>
                  <a:gd name="T4" fmla="*/ 98 w 189"/>
                  <a:gd name="T5" fmla="*/ 1 h 151"/>
                  <a:gd name="T6" fmla="*/ 98 w 189"/>
                  <a:gd name="T7" fmla="*/ 1 h 151"/>
                  <a:gd name="T8" fmla="*/ 97 w 189"/>
                  <a:gd name="T9" fmla="*/ 1 h 151"/>
                  <a:gd name="T10" fmla="*/ 92 w 189"/>
                  <a:gd name="T11" fmla="*/ 1 h 151"/>
                  <a:gd name="T12" fmla="*/ 92 w 189"/>
                  <a:gd name="T13" fmla="*/ 1 h 151"/>
                  <a:gd name="T14" fmla="*/ 92 w 189"/>
                  <a:gd name="T15" fmla="*/ 1 h 151"/>
                  <a:gd name="T16" fmla="*/ 73 w 189"/>
                  <a:gd name="T17" fmla="*/ 17 h 151"/>
                  <a:gd name="T18" fmla="*/ 50 w 189"/>
                  <a:gd name="T19" fmla="*/ 52 h 151"/>
                  <a:gd name="T20" fmla="*/ 26 w 189"/>
                  <a:gd name="T21" fmla="*/ 55 h 151"/>
                  <a:gd name="T22" fmla="*/ 2 w 189"/>
                  <a:gd name="T23" fmla="*/ 75 h 151"/>
                  <a:gd name="T24" fmla="*/ 1 w 189"/>
                  <a:gd name="T25" fmla="*/ 82 h 151"/>
                  <a:gd name="T26" fmla="*/ 4 w 189"/>
                  <a:gd name="T27" fmla="*/ 84 h 151"/>
                  <a:gd name="T28" fmla="*/ 5 w 189"/>
                  <a:gd name="T29" fmla="*/ 84 h 151"/>
                  <a:gd name="T30" fmla="*/ 7 w 189"/>
                  <a:gd name="T31" fmla="*/ 84 h 151"/>
                  <a:gd name="T32" fmla="*/ 20 w 189"/>
                  <a:gd name="T33" fmla="*/ 73 h 151"/>
                  <a:gd name="T34" fmla="*/ 24 w 189"/>
                  <a:gd name="T35" fmla="*/ 130 h 151"/>
                  <a:gd name="T36" fmla="*/ 25 w 189"/>
                  <a:gd name="T37" fmla="*/ 131 h 151"/>
                  <a:gd name="T38" fmla="*/ 32 w 189"/>
                  <a:gd name="T39" fmla="*/ 146 h 151"/>
                  <a:gd name="T40" fmla="*/ 42 w 189"/>
                  <a:gd name="T41" fmla="*/ 151 h 151"/>
                  <a:gd name="T42" fmla="*/ 80 w 189"/>
                  <a:gd name="T43" fmla="*/ 151 h 151"/>
                  <a:gd name="T44" fmla="*/ 80 w 189"/>
                  <a:gd name="T45" fmla="*/ 102 h 151"/>
                  <a:gd name="T46" fmla="*/ 106 w 189"/>
                  <a:gd name="T47" fmla="*/ 98 h 151"/>
                  <a:gd name="T48" fmla="*/ 109 w 189"/>
                  <a:gd name="T49" fmla="*/ 151 h 151"/>
                  <a:gd name="T50" fmla="*/ 144 w 189"/>
                  <a:gd name="T51" fmla="*/ 151 h 151"/>
                  <a:gd name="T52" fmla="*/ 147 w 189"/>
                  <a:gd name="T53" fmla="*/ 151 h 151"/>
                  <a:gd name="T54" fmla="*/ 161 w 189"/>
                  <a:gd name="T55" fmla="*/ 142 h 151"/>
                  <a:gd name="T56" fmla="*/ 165 w 189"/>
                  <a:gd name="T57" fmla="*/ 131 h 151"/>
                  <a:gd name="T58" fmla="*/ 165 w 189"/>
                  <a:gd name="T59" fmla="*/ 69 h 151"/>
                  <a:gd name="T60" fmla="*/ 181 w 189"/>
                  <a:gd name="T61" fmla="*/ 83 h 151"/>
                  <a:gd name="T62" fmla="*/ 183 w 189"/>
                  <a:gd name="T63" fmla="*/ 84 h 151"/>
                  <a:gd name="T64" fmla="*/ 185 w 189"/>
                  <a:gd name="T65" fmla="*/ 84 h 151"/>
                  <a:gd name="T66" fmla="*/ 187 w 189"/>
                  <a:gd name="T67" fmla="*/ 83 h 151"/>
                  <a:gd name="T68" fmla="*/ 189 w 189"/>
                  <a:gd name="T69" fmla="*/ 79 h 151"/>
                  <a:gd name="T70" fmla="*/ 165 w 189"/>
                  <a:gd name="T71" fmla="*/ 5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9" h="151">
                    <a:moveTo>
                      <a:pt x="161" y="53"/>
                    </a:moveTo>
                    <a:cubicBezTo>
                      <a:pt x="126" y="53"/>
                      <a:pt x="126" y="53"/>
                      <a:pt x="126" y="53"/>
                    </a:cubicBezTo>
                    <a:cubicBezTo>
                      <a:pt x="120" y="53"/>
                      <a:pt x="116" y="48"/>
                      <a:pt x="116" y="42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6" y="0"/>
                      <a:pt x="96" y="0"/>
                      <a:pt x="95" y="0"/>
                    </a:cubicBezTo>
                    <a:cubicBezTo>
                      <a:pt x="94" y="0"/>
                      <a:pt x="93" y="0"/>
                      <a:pt x="92" y="1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5" y="21"/>
                      <a:pt x="76" y="25"/>
                      <a:pt x="76" y="30"/>
                    </a:cubicBezTo>
                    <a:cubicBezTo>
                      <a:pt x="75" y="43"/>
                      <a:pt x="63" y="53"/>
                      <a:pt x="50" y="52"/>
                    </a:cubicBezTo>
                    <a:cubicBezTo>
                      <a:pt x="45" y="52"/>
                      <a:pt x="40" y="50"/>
                      <a:pt x="37" y="47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" y="76"/>
                      <a:pt x="0" y="78"/>
                      <a:pt x="0" y="79"/>
                    </a:cubicBezTo>
                    <a:cubicBezTo>
                      <a:pt x="0" y="80"/>
                      <a:pt x="1" y="81"/>
                      <a:pt x="1" y="82"/>
                    </a:cubicBezTo>
                    <a:cubicBezTo>
                      <a:pt x="2" y="83"/>
                      <a:pt x="2" y="83"/>
                      <a:pt x="3" y="83"/>
                    </a:cubicBezTo>
                    <a:cubicBezTo>
                      <a:pt x="3" y="84"/>
                      <a:pt x="3" y="84"/>
                      <a:pt x="4" y="84"/>
                    </a:cubicBezTo>
                    <a:cubicBezTo>
                      <a:pt x="4" y="84"/>
                      <a:pt x="4" y="84"/>
                      <a:pt x="5" y="84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5" y="84"/>
                      <a:pt x="6" y="84"/>
                      <a:pt x="6" y="84"/>
                    </a:cubicBezTo>
                    <a:cubicBezTo>
                      <a:pt x="6" y="84"/>
                      <a:pt x="6" y="84"/>
                      <a:pt x="7" y="84"/>
                    </a:cubicBezTo>
                    <a:cubicBezTo>
                      <a:pt x="7" y="84"/>
                      <a:pt x="8" y="83"/>
                      <a:pt x="8" y="8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4" y="130"/>
                      <a:pt x="24" y="130"/>
                      <a:pt x="24" y="130"/>
                    </a:cubicBezTo>
                    <a:cubicBezTo>
                      <a:pt x="24" y="130"/>
                      <a:pt x="25" y="131"/>
                      <a:pt x="25" y="131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5" y="135"/>
                      <a:pt x="26" y="139"/>
                      <a:pt x="29" y="142"/>
                    </a:cubicBezTo>
                    <a:cubicBezTo>
                      <a:pt x="29" y="144"/>
                      <a:pt x="30" y="145"/>
                      <a:pt x="32" y="146"/>
                    </a:cubicBezTo>
                    <a:cubicBezTo>
                      <a:pt x="35" y="148"/>
                      <a:pt x="38" y="150"/>
                      <a:pt x="42" y="151"/>
                    </a:cubicBezTo>
                    <a:cubicBezTo>
                      <a:pt x="42" y="151"/>
                      <a:pt x="42" y="151"/>
                      <a:pt x="42" y="151"/>
                    </a:cubicBezTo>
                    <a:cubicBezTo>
                      <a:pt x="43" y="151"/>
                      <a:pt x="44" y="151"/>
                      <a:pt x="45" y="151"/>
                    </a:cubicBezTo>
                    <a:cubicBezTo>
                      <a:pt x="80" y="151"/>
                      <a:pt x="80" y="151"/>
                      <a:pt x="80" y="151"/>
                    </a:cubicBezTo>
                    <a:cubicBezTo>
                      <a:pt x="80" y="151"/>
                      <a:pt x="80" y="151"/>
                      <a:pt x="80" y="151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80" y="100"/>
                      <a:pt x="82" y="98"/>
                      <a:pt x="84" y="98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08" y="98"/>
                      <a:pt x="109" y="100"/>
                      <a:pt x="109" y="102"/>
                    </a:cubicBezTo>
                    <a:cubicBezTo>
                      <a:pt x="109" y="151"/>
                      <a:pt x="109" y="151"/>
                      <a:pt x="109" y="151"/>
                    </a:cubicBezTo>
                    <a:cubicBezTo>
                      <a:pt x="109" y="151"/>
                      <a:pt x="109" y="151"/>
                      <a:pt x="109" y="151"/>
                    </a:cubicBezTo>
                    <a:cubicBezTo>
                      <a:pt x="144" y="151"/>
                      <a:pt x="144" y="151"/>
                      <a:pt x="144" y="151"/>
                    </a:cubicBezTo>
                    <a:cubicBezTo>
                      <a:pt x="145" y="151"/>
                      <a:pt x="146" y="151"/>
                      <a:pt x="147" y="151"/>
                    </a:cubicBezTo>
                    <a:cubicBezTo>
                      <a:pt x="147" y="151"/>
                      <a:pt x="147" y="151"/>
                      <a:pt x="147" y="151"/>
                    </a:cubicBezTo>
                    <a:cubicBezTo>
                      <a:pt x="151" y="150"/>
                      <a:pt x="155" y="148"/>
                      <a:pt x="158" y="146"/>
                    </a:cubicBezTo>
                    <a:cubicBezTo>
                      <a:pt x="159" y="145"/>
                      <a:pt x="160" y="144"/>
                      <a:pt x="161" y="142"/>
                    </a:cubicBezTo>
                    <a:cubicBezTo>
                      <a:pt x="163" y="139"/>
                      <a:pt x="165" y="135"/>
                      <a:pt x="165" y="131"/>
                    </a:cubicBezTo>
                    <a:cubicBezTo>
                      <a:pt x="165" y="131"/>
                      <a:pt x="165" y="131"/>
                      <a:pt x="165" y="131"/>
                    </a:cubicBezTo>
                    <a:cubicBezTo>
                      <a:pt x="165" y="131"/>
                      <a:pt x="165" y="130"/>
                      <a:pt x="165" y="130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81" y="83"/>
                      <a:pt x="181" y="83"/>
                      <a:pt x="181" y="83"/>
                    </a:cubicBezTo>
                    <a:cubicBezTo>
                      <a:pt x="182" y="83"/>
                      <a:pt x="182" y="84"/>
                      <a:pt x="183" y="84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84" y="84"/>
                      <a:pt x="185" y="84"/>
                      <a:pt x="185" y="84"/>
                    </a:cubicBezTo>
                    <a:cubicBezTo>
                      <a:pt x="185" y="84"/>
                      <a:pt x="185" y="84"/>
                      <a:pt x="186" y="84"/>
                    </a:cubicBezTo>
                    <a:cubicBezTo>
                      <a:pt x="186" y="84"/>
                      <a:pt x="186" y="84"/>
                      <a:pt x="187" y="83"/>
                    </a:cubicBezTo>
                    <a:cubicBezTo>
                      <a:pt x="187" y="83"/>
                      <a:pt x="188" y="83"/>
                      <a:pt x="188" y="82"/>
                    </a:cubicBezTo>
                    <a:cubicBezTo>
                      <a:pt x="189" y="81"/>
                      <a:pt x="189" y="80"/>
                      <a:pt x="189" y="79"/>
                    </a:cubicBezTo>
                    <a:cubicBezTo>
                      <a:pt x="189" y="78"/>
                      <a:pt x="189" y="76"/>
                      <a:pt x="188" y="75"/>
                    </a:cubicBezTo>
                    <a:cubicBezTo>
                      <a:pt x="165" y="57"/>
                      <a:pt x="165" y="57"/>
                      <a:pt x="165" y="57"/>
                    </a:cubicBezTo>
                    <a:lnTo>
                      <a:pt x="161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105" name="Group 406"/>
            <p:cNvGrpSpPr>
              <a:grpSpLocks noChangeAspect="1"/>
            </p:cNvGrpSpPr>
            <p:nvPr/>
          </p:nvGrpSpPr>
          <p:grpSpPr>
            <a:xfrm>
              <a:off x="2911476" y="3127321"/>
              <a:ext cx="389552" cy="360000"/>
              <a:chOff x="7796213" y="4681538"/>
              <a:chExt cx="460375" cy="425450"/>
            </a:xfrm>
            <a:solidFill>
              <a:schemeClr val="bg1"/>
            </a:solidFill>
          </p:grpSpPr>
          <p:sp>
            <p:nvSpPr>
              <p:cNvPr id="106" name="Oval 5"/>
              <p:cNvSpPr>
                <a:spLocks noChangeArrowheads="1"/>
              </p:cNvSpPr>
              <p:nvPr/>
            </p:nvSpPr>
            <p:spPr bwMode="auto">
              <a:xfrm>
                <a:off x="7804151" y="4684713"/>
                <a:ext cx="53975" cy="50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7" name="Freeform 6"/>
              <p:cNvSpPr>
                <a:spLocks/>
              </p:cNvSpPr>
              <p:nvPr/>
            </p:nvSpPr>
            <p:spPr bwMode="auto">
              <a:xfrm>
                <a:off x="7796213" y="4681538"/>
                <a:ext cx="460375" cy="425450"/>
              </a:xfrm>
              <a:custGeom>
                <a:avLst/>
                <a:gdLst>
                  <a:gd name="T0" fmla="*/ 117 w 163"/>
                  <a:gd name="T1" fmla="*/ 65 h 150"/>
                  <a:gd name="T2" fmla="*/ 132 w 163"/>
                  <a:gd name="T3" fmla="*/ 77 h 150"/>
                  <a:gd name="T4" fmla="*/ 163 w 163"/>
                  <a:gd name="T5" fmla="*/ 77 h 150"/>
                  <a:gd name="T6" fmla="*/ 163 w 163"/>
                  <a:gd name="T7" fmla="*/ 17 h 150"/>
                  <a:gd name="T8" fmla="*/ 149 w 163"/>
                  <a:gd name="T9" fmla="*/ 0 h 150"/>
                  <a:gd name="T10" fmla="*/ 35 w 163"/>
                  <a:gd name="T11" fmla="*/ 0 h 150"/>
                  <a:gd name="T12" fmla="*/ 37 w 163"/>
                  <a:gd name="T13" fmla="*/ 10 h 150"/>
                  <a:gd name="T14" fmla="*/ 13 w 163"/>
                  <a:gd name="T15" fmla="*/ 34 h 150"/>
                  <a:gd name="T16" fmla="*/ 0 w 163"/>
                  <a:gd name="T17" fmla="*/ 30 h 150"/>
                  <a:gd name="T18" fmla="*/ 0 w 163"/>
                  <a:gd name="T19" fmla="*/ 77 h 150"/>
                  <a:gd name="T20" fmla="*/ 37 w 163"/>
                  <a:gd name="T21" fmla="*/ 77 h 150"/>
                  <a:gd name="T22" fmla="*/ 52 w 163"/>
                  <a:gd name="T23" fmla="*/ 65 h 150"/>
                  <a:gd name="T24" fmla="*/ 65 w 163"/>
                  <a:gd name="T25" fmla="*/ 74 h 150"/>
                  <a:gd name="T26" fmla="*/ 102 w 163"/>
                  <a:gd name="T27" fmla="*/ 51 h 150"/>
                  <a:gd name="T28" fmla="*/ 106 w 163"/>
                  <a:gd name="T29" fmla="*/ 57 h 150"/>
                  <a:gd name="T30" fmla="*/ 67 w 163"/>
                  <a:gd name="T31" fmla="*/ 81 h 150"/>
                  <a:gd name="T32" fmla="*/ 52 w 163"/>
                  <a:gd name="T33" fmla="*/ 95 h 150"/>
                  <a:gd name="T34" fmla="*/ 37 w 163"/>
                  <a:gd name="T35" fmla="*/ 84 h 150"/>
                  <a:gd name="T36" fmla="*/ 0 w 163"/>
                  <a:gd name="T37" fmla="*/ 84 h 150"/>
                  <a:gd name="T38" fmla="*/ 0 w 163"/>
                  <a:gd name="T39" fmla="*/ 133 h 150"/>
                  <a:gd name="T40" fmla="*/ 15 w 163"/>
                  <a:gd name="T41" fmla="*/ 150 h 150"/>
                  <a:gd name="T42" fmla="*/ 149 w 163"/>
                  <a:gd name="T43" fmla="*/ 150 h 150"/>
                  <a:gd name="T44" fmla="*/ 163 w 163"/>
                  <a:gd name="T45" fmla="*/ 133 h 150"/>
                  <a:gd name="T46" fmla="*/ 163 w 163"/>
                  <a:gd name="T47" fmla="*/ 84 h 150"/>
                  <a:gd name="T48" fmla="*/ 132 w 163"/>
                  <a:gd name="T49" fmla="*/ 84 h 150"/>
                  <a:gd name="T50" fmla="*/ 117 w 163"/>
                  <a:gd name="T51" fmla="*/ 95 h 150"/>
                  <a:gd name="T52" fmla="*/ 102 w 163"/>
                  <a:gd name="T53" fmla="*/ 80 h 150"/>
                  <a:gd name="T54" fmla="*/ 117 w 163"/>
                  <a:gd name="T55" fmla="*/ 6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3" h="150">
                    <a:moveTo>
                      <a:pt x="117" y="65"/>
                    </a:moveTo>
                    <a:cubicBezTo>
                      <a:pt x="124" y="65"/>
                      <a:pt x="130" y="70"/>
                      <a:pt x="132" y="77"/>
                    </a:cubicBezTo>
                    <a:cubicBezTo>
                      <a:pt x="163" y="77"/>
                      <a:pt x="163" y="77"/>
                      <a:pt x="163" y="77"/>
                    </a:cubicBezTo>
                    <a:cubicBezTo>
                      <a:pt x="163" y="17"/>
                      <a:pt x="163" y="17"/>
                      <a:pt x="163" y="17"/>
                    </a:cubicBezTo>
                    <a:cubicBezTo>
                      <a:pt x="163" y="7"/>
                      <a:pt x="157" y="0"/>
                      <a:pt x="14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3"/>
                      <a:pt x="37" y="6"/>
                      <a:pt x="37" y="10"/>
                    </a:cubicBezTo>
                    <a:cubicBezTo>
                      <a:pt x="37" y="23"/>
                      <a:pt x="26" y="34"/>
                      <a:pt x="13" y="34"/>
                    </a:cubicBezTo>
                    <a:cubicBezTo>
                      <a:pt x="8" y="34"/>
                      <a:pt x="4" y="32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39" y="70"/>
                      <a:pt x="45" y="65"/>
                      <a:pt x="52" y="65"/>
                    </a:cubicBezTo>
                    <a:cubicBezTo>
                      <a:pt x="58" y="65"/>
                      <a:pt x="63" y="69"/>
                      <a:pt x="65" y="74"/>
                    </a:cubicBezTo>
                    <a:cubicBezTo>
                      <a:pt x="102" y="51"/>
                      <a:pt x="102" y="51"/>
                      <a:pt x="102" y="51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6" y="89"/>
                      <a:pt x="60" y="95"/>
                      <a:pt x="52" y="95"/>
                    </a:cubicBezTo>
                    <a:cubicBezTo>
                      <a:pt x="45" y="95"/>
                      <a:pt x="39" y="90"/>
                      <a:pt x="37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3"/>
                      <a:pt x="7" y="150"/>
                      <a:pt x="15" y="150"/>
                    </a:cubicBezTo>
                    <a:cubicBezTo>
                      <a:pt x="149" y="150"/>
                      <a:pt x="149" y="150"/>
                      <a:pt x="149" y="150"/>
                    </a:cubicBezTo>
                    <a:cubicBezTo>
                      <a:pt x="157" y="150"/>
                      <a:pt x="163" y="143"/>
                      <a:pt x="163" y="133"/>
                    </a:cubicBezTo>
                    <a:cubicBezTo>
                      <a:pt x="163" y="84"/>
                      <a:pt x="163" y="84"/>
                      <a:pt x="163" y="84"/>
                    </a:cubicBezTo>
                    <a:cubicBezTo>
                      <a:pt x="132" y="84"/>
                      <a:pt x="132" y="84"/>
                      <a:pt x="132" y="84"/>
                    </a:cubicBezTo>
                    <a:cubicBezTo>
                      <a:pt x="130" y="90"/>
                      <a:pt x="124" y="95"/>
                      <a:pt x="117" y="95"/>
                    </a:cubicBezTo>
                    <a:cubicBezTo>
                      <a:pt x="109" y="95"/>
                      <a:pt x="102" y="89"/>
                      <a:pt x="102" y="80"/>
                    </a:cubicBezTo>
                    <a:cubicBezTo>
                      <a:pt x="102" y="72"/>
                      <a:pt x="109" y="65"/>
                      <a:pt x="117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108" name="Group 102"/>
            <p:cNvGrpSpPr>
              <a:grpSpLocks noChangeAspect="1"/>
            </p:cNvGrpSpPr>
            <p:nvPr/>
          </p:nvGrpSpPr>
          <p:grpSpPr bwMode="auto">
            <a:xfrm>
              <a:off x="4671224" y="3127321"/>
              <a:ext cx="612716" cy="288000"/>
              <a:chOff x="-3174" y="2215"/>
              <a:chExt cx="534" cy="251"/>
            </a:xfrm>
            <a:solidFill>
              <a:schemeClr val="bg1"/>
            </a:solidFill>
          </p:grpSpPr>
          <p:sp>
            <p:nvSpPr>
              <p:cNvPr id="109" name="Line 103"/>
              <p:cNvSpPr>
                <a:spLocks noChangeShapeType="1"/>
              </p:cNvSpPr>
              <p:nvPr/>
            </p:nvSpPr>
            <p:spPr bwMode="auto">
              <a:xfrm>
                <a:off x="-2829" y="2308"/>
                <a:ext cx="0" cy="0"/>
              </a:xfrm>
              <a:prstGeom prst="lin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  <a:cs typeface="Tahoma" pitchFamily="34" charset="0"/>
                </a:endParaRPr>
              </a:p>
            </p:txBody>
          </p:sp>
          <p:sp>
            <p:nvSpPr>
              <p:cNvPr id="110" name="Line 104"/>
              <p:cNvSpPr>
                <a:spLocks noChangeShapeType="1"/>
              </p:cNvSpPr>
              <p:nvPr/>
            </p:nvSpPr>
            <p:spPr bwMode="auto">
              <a:xfrm>
                <a:off x="-2829" y="2308"/>
                <a:ext cx="0" cy="0"/>
              </a:xfrm>
              <a:prstGeom prst="lin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  <a:cs typeface="Tahoma" pitchFamily="34" charset="0"/>
                </a:endParaRPr>
              </a:p>
            </p:txBody>
          </p:sp>
          <p:sp>
            <p:nvSpPr>
              <p:cNvPr id="111" name="Freeform 105"/>
              <p:cNvSpPr>
                <a:spLocks/>
              </p:cNvSpPr>
              <p:nvPr/>
            </p:nvSpPr>
            <p:spPr bwMode="auto">
              <a:xfrm>
                <a:off x="-3174" y="2215"/>
                <a:ext cx="534" cy="251"/>
              </a:xfrm>
              <a:custGeom>
                <a:avLst/>
                <a:gdLst/>
                <a:ahLst/>
                <a:cxnLst>
                  <a:cxn ang="0">
                    <a:pos x="219" y="65"/>
                  </a:cxn>
                  <a:cxn ang="0">
                    <a:pos x="159" y="32"/>
                  </a:cxn>
                  <a:cxn ang="0">
                    <a:pos x="100" y="6"/>
                  </a:cxn>
                  <a:cxn ang="0">
                    <a:pos x="30" y="23"/>
                  </a:cxn>
                  <a:cxn ang="0">
                    <a:pos x="33" y="31"/>
                  </a:cxn>
                  <a:cxn ang="0">
                    <a:pos x="19" y="45"/>
                  </a:cxn>
                  <a:cxn ang="0">
                    <a:pos x="11" y="43"/>
                  </a:cxn>
                  <a:cxn ang="0">
                    <a:pos x="8" y="50"/>
                  </a:cxn>
                  <a:cxn ang="0">
                    <a:pos x="19" y="93"/>
                  </a:cxn>
                  <a:cxn ang="0">
                    <a:pos x="21" y="93"/>
                  </a:cxn>
                  <a:cxn ang="0">
                    <a:pos x="38" y="106"/>
                  </a:cxn>
                  <a:cxn ang="0">
                    <a:pos x="55" y="93"/>
                  </a:cxn>
                  <a:cxn ang="0">
                    <a:pos x="161" y="93"/>
                  </a:cxn>
                  <a:cxn ang="0">
                    <a:pos x="177" y="106"/>
                  </a:cxn>
                  <a:cxn ang="0">
                    <a:pos x="194" y="93"/>
                  </a:cxn>
                  <a:cxn ang="0">
                    <a:pos x="219" y="65"/>
                  </a:cxn>
                </a:cxnLst>
                <a:rect l="0" t="0" r="r" b="b"/>
                <a:pathLst>
                  <a:path w="226" h="106">
                    <a:moveTo>
                      <a:pt x="219" y="65"/>
                    </a:moveTo>
                    <a:cubicBezTo>
                      <a:pt x="213" y="41"/>
                      <a:pt x="174" y="39"/>
                      <a:pt x="159" y="32"/>
                    </a:cubicBezTo>
                    <a:cubicBezTo>
                      <a:pt x="144" y="26"/>
                      <a:pt x="126" y="10"/>
                      <a:pt x="100" y="6"/>
                    </a:cubicBezTo>
                    <a:cubicBezTo>
                      <a:pt x="65" y="0"/>
                      <a:pt x="42" y="12"/>
                      <a:pt x="30" y="23"/>
                    </a:cubicBezTo>
                    <a:cubicBezTo>
                      <a:pt x="32" y="25"/>
                      <a:pt x="33" y="28"/>
                      <a:pt x="33" y="31"/>
                    </a:cubicBezTo>
                    <a:cubicBezTo>
                      <a:pt x="33" y="39"/>
                      <a:pt x="27" y="45"/>
                      <a:pt x="19" y="45"/>
                    </a:cubicBezTo>
                    <a:cubicBezTo>
                      <a:pt x="16" y="45"/>
                      <a:pt x="13" y="44"/>
                      <a:pt x="11" y="43"/>
                    </a:cubicBezTo>
                    <a:cubicBezTo>
                      <a:pt x="10" y="45"/>
                      <a:pt x="9" y="47"/>
                      <a:pt x="8" y="50"/>
                    </a:cubicBezTo>
                    <a:cubicBezTo>
                      <a:pt x="8" y="50"/>
                      <a:pt x="0" y="93"/>
                      <a:pt x="19" y="93"/>
                    </a:cubicBezTo>
                    <a:cubicBezTo>
                      <a:pt x="21" y="93"/>
                      <a:pt x="21" y="93"/>
                      <a:pt x="21" y="93"/>
                    </a:cubicBezTo>
                    <a:cubicBezTo>
                      <a:pt x="23" y="101"/>
                      <a:pt x="30" y="106"/>
                      <a:pt x="38" y="106"/>
                    </a:cubicBezTo>
                    <a:cubicBezTo>
                      <a:pt x="46" y="106"/>
                      <a:pt x="53" y="101"/>
                      <a:pt x="55" y="93"/>
                    </a:cubicBezTo>
                    <a:cubicBezTo>
                      <a:pt x="85" y="93"/>
                      <a:pt x="131" y="93"/>
                      <a:pt x="161" y="93"/>
                    </a:cubicBezTo>
                    <a:cubicBezTo>
                      <a:pt x="163" y="101"/>
                      <a:pt x="169" y="106"/>
                      <a:pt x="177" y="106"/>
                    </a:cubicBezTo>
                    <a:cubicBezTo>
                      <a:pt x="186" y="106"/>
                      <a:pt x="192" y="100"/>
                      <a:pt x="194" y="93"/>
                    </a:cubicBezTo>
                    <a:cubicBezTo>
                      <a:pt x="194" y="93"/>
                      <a:pt x="226" y="93"/>
                      <a:pt x="219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  <a:cs typeface="Tahoma" pitchFamily="34" charset="0"/>
                </a:endParaRPr>
              </a:p>
            </p:txBody>
          </p:sp>
          <p:sp>
            <p:nvSpPr>
              <p:cNvPr id="112" name="Oval 106"/>
              <p:cNvSpPr>
                <a:spLocks noChangeArrowheads="1"/>
              </p:cNvSpPr>
              <p:nvPr/>
            </p:nvSpPr>
            <p:spPr bwMode="auto">
              <a:xfrm>
                <a:off x="-3143" y="2275"/>
                <a:ext cx="26" cy="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13" name="Rectangle à coins arrondis 123"/>
            <p:cNvSpPr/>
            <p:nvPr/>
          </p:nvSpPr>
          <p:spPr>
            <a:xfrm>
              <a:off x="3124533" y="4262937"/>
              <a:ext cx="1908000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REQUIREMENTS</a:t>
              </a:r>
              <a:br>
                <a:rPr lang="en-US" altLang="fr-FR" dirty="0">
                  <a:solidFill>
                    <a:srgbClr val="FFFFFF"/>
                  </a:solidFill>
                </a:rPr>
              </a:br>
              <a:r>
                <a:rPr lang="en-US" altLang="fr-FR" sz="1200" b="1" dirty="0">
                  <a:solidFill>
                    <a:schemeClr val="bg1"/>
                  </a:solidFill>
                </a:rPr>
                <a:t>TS-0002</a:t>
              </a:r>
              <a:endParaRPr lang="en-US" altLang="fr-FR" sz="1000" dirty="0">
                <a:solidFill>
                  <a:srgbClr val="FABE78"/>
                </a:solidFill>
              </a:endParaRPr>
            </a:p>
          </p:txBody>
        </p:sp>
        <p:sp>
          <p:nvSpPr>
            <p:cNvPr id="114" name="Accolade ouvrante 125"/>
            <p:cNvSpPr/>
            <p:nvPr/>
          </p:nvSpPr>
          <p:spPr>
            <a:xfrm rot="16200000">
              <a:off x="3901974" y="-59257"/>
              <a:ext cx="353118" cy="7447107"/>
            </a:xfrm>
            <a:prstGeom prst="leftBrace">
              <a:avLst>
                <a:gd name="adj1" fmla="val 34469"/>
                <a:gd name="adj2" fmla="val 49625"/>
              </a:avLst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/>
            </a:p>
          </p:txBody>
        </p:sp>
        <p:sp>
          <p:nvSpPr>
            <p:cNvPr id="115" name="Flèche vers le bas 3"/>
            <p:cNvSpPr/>
            <p:nvPr/>
          </p:nvSpPr>
          <p:spPr>
            <a:xfrm>
              <a:off x="3836095" y="3663588"/>
              <a:ext cx="422275" cy="562047"/>
            </a:xfrm>
            <a:prstGeom prst="downArrow">
              <a:avLst/>
            </a:prstGeom>
            <a:ln>
              <a:noFill/>
            </a:ln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solidFill>
                  <a:srgbClr val="FFFFFF"/>
                </a:solidFill>
              </a:endParaRPr>
            </a:p>
          </p:txBody>
        </p:sp>
        <p:sp>
          <p:nvSpPr>
            <p:cNvPr id="116" name="Flèche vers le bas 45"/>
            <p:cNvSpPr/>
            <p:nvPr/>
          </p:nvSpPr>
          <p:spPr>
            <a:xfrm>
              <a:off x="3836095" y="4953539"/>
              <a:ext cx="422275" cy="344738"/>
            </a:xfrm>
            <a:prstGeom prst="downArrow">
              <a:avLst/>
            </a:prstGeom>
            <a:ln>
              <a:noFill/>
            </a:ln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solidFill>
                  <a:srgbClr val="FFFFFF"/>
                </a:solidFill>
              </a:endParaRPr>
            </a:p>
          </p:txBody>
        </p:sp>
        <p:sp>
          <p:nvSpPr>
            <p:cNvPr id="118" name="Rectangle à coins arrondis 46"/>
            <p:cNvSpPr/>
            <p:nvPr/>
          </p:nvSpPr>
          <p:spPr bwMode="auto">
            <a:xfrm>
              <a:off x="4216385" y="5540079"/>
              <a:ext cx="2519747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TECHNICAL SPECS</a:t>
              </a:r>
              <a:endParaRPr lang="en-US" altLang="fr-FR" sz="1000" dirty="0">
                <a:solidFill>
                  <a:srgbClr val="FABE78"/>
                </a:solidFill>
              </a:endParaRPr>
            </a:p>
          </p:txBody>
        </p:sp>
        <p:sp>
          <p:nvSpPr>
            <p:cNvPr id="119" name="Rectangle à coins arrondis 48"/>
            <p:cNvSpPr/>
            <p:nvPr/>
          </p:nvSpPr>
          <p:spPr bwMode="auto">
            <a:xfrm>
              <a:off x="1002082" y="5540079"/>
              <a:ext cx="2519747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TECHNICAL REPORTS</a:t>
              </a:r>
              <a:endParaRPr lang="en-US" altLang="fr-FR" sz="1000" dirty="0">
                <a:solidFill>
                  <a:srgbClr val="FABE78"/>
                </a:solidFill>
              </a:endParaRPr>
            </a:p>
          </p:txBody>
        </p:sp>
        <p:grpSp>
          <p:nvGrpSpPr>
            <p:cNvPr id="120" name="Group 501"/>
            <p:cNvGrpSpPr>
              <a:grpSpLocks noChangeAspect="1"/>
            </p:cNvGrpSpPr>
            <p:nvPr/>
          </p:nvGrpSpPr>
          <p:grpSpPr>
            <a:xfrm>
              <a:off x="6562105" y="3124200"/>
              <a:ext cx="516876" cy="360001"/>
              <a:chOff x="3790950" y="4365625"/>
              <a:chExt cx="904875" cy="630238"/>
            </a:xfrm>
            <a:solidFill>
              <a:schemeClr val="bg1"/>
            </a:solidFill>
          </p:grpSpPr>
          <p:sp>
            <p:nvSpPr>
              <p:cNvPr id="121" name="Freeform 5"/>
              <p:cNvSpPr>
                <a:spLocks/>
              </p:cNvSpPr>
              <p:nvPr/>
            </p:nvSpPr>
            <p:spPr bwMode="auto">
              <a:xfrm>
                <a:off x="3790950" y="4648200"/>
                <a:ext cx="60325" cy="57150"/>
              </a:xfrm>
              <a:custGeom>
                <a:avLst/>
                <a:gdLst>
                  <a:gd name="T0" fmla="*/ 5 w 21"/>
                  <a:gd name="T1" fmla="*/ 17 h 20"/>
                  <a:gd name="T2" fmla="*/ 18 w 21"/>
                  <a:gd name="T3" fmla="*/ 15 h 20"/>
                  <a:gd name="T4" fmla="*/ 16 w 21"/>
                  <a:gd name="T5" fmla="*/ 3 h 20"/>
                  <a:gd name="T6" fmla="*/ 3 w 21"/>
                  <a:gd name="T7" fmla="*/ 4 h 20"/>
                  <a:gd name="T8" fmla="*/ 5 w 21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5" y="17"/>
                    </a:moveTo>
                    <a:cubicBezTo>
                      <a:pt x="9" y="20"/>
                      <a:pt x="15" y="19"/>
                      <a:pt x="18" y="15"/>
                    </a:cubicBezTo>
                    <a:cubicBezTo>
                      <a:pt x="21" y="11"/>
                      <a:pt x="20" y="5"/>
                      <a:pt x="16" y="3"/>
                    </a:cubicBezTo>
                    <a:cubicBezTo>
                      <a:pt x="12" y="0"/>
                      <a:pt x="6" y="0"/>
                      <a:pt x="3" y="4"/>
                    </a:cubicBezTo>
                    <a:cubicBezTo>
                      <a:pt x="0" y="9"/>
                      <a:pt x="1" y="14"/>
                      <a:pt x="5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22" name="Rectangle 6"/>
              <p:cNvSpPr>
                <a:spLocks noChangeArrowheads="1"/>
              </p:cNvSpPr>
              <p:nvPr/>
            </p:nvSpPr>
            <p:spPr bwMode="auto">
              <a:xfrm>
                <a:off x="3870325" y="4764088"/>
                <a:ext cx="119063" cy="174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23" name="Freeform 7"/>
              <p:cNvSpPr>
                <a:spLocks noEditPoints="1"/>
              </p:cNvSpPr>
              <p:nvPr/>
            </p:nvSpPr>
            <p:spPr bwMode="auto">
              <a:xfrm>
                <a:off x="3797300" y="4365625"/>
                <a:ext cx="898525" cy="630238"/>
              </a:xfrm>
              <a:custGeom>
                <a:avLst/>
                <a:gdLst>
                  <a:gd name="T0" fmla="*/ 312 w 318"/>
                  <a:gd name="T1" fmla="*/ 76 h 223"/>
                  <a:gd name="T2" fmla="*/ 300 w 318"/>
                  <a:gd name="T3" fmla="*/ 95 h 223"/>
                  <a:gd name="T4" fmla="*/ 294 w 318"/>
                  <a:gd name="T5" fmla="*/ 111 h 223"/>
                  <a:gd name="T6" fmla="*/ 274 w 318"/>
                  <a:gd name="T7" fmla="*/ 131 h 223"/>
                  <a:gd name="T8" fmla="*/ 267 w 318"/>
                  <a:gd name="T9" fmla="*/ 8 h 223"/>
                  <a:gd name="T10" fmla="*/ 214 w 318"/>
                  <a:gd name="T11" fmla="*/ 3 h 223"/>
                  <a:gd name="T12" fmla="*/ 119 w 318"/>
                  <a:gd name="T13" fmla="*/ 0 h 223"/>
                  <a:gd name="T14" fmla="*/ 70 w 318"/>
                  <a:gd name="T15" fmla="*/ 3 h 223"/>
                  <a:gd name="T16" fmla="*/ 30 w 318"/>
                  <a:gd name="T17" fmla="*/ 102 h 223"/>
                  <a:gd name="T18" fmla="*/ 9 w 318"/>
                  <a:gd name="T19" fmla="*/ 223 h 223"/>
                  <a:gd name="T20" fmla="*/ 214 w 318"/>
                  <a:gd name="T21" fmla="*/ 171 h 223"/>
                  <a:gd name="T22" fmla="*/ 221 w 318"/>
                  <a:gd name="T23" fmla="*/ 207 h 223"/>
                  <a:gd name="T24" fmla="*/ 308 w 318"/>
                  <a:gd name="T25" fmla="*/ 223 h 223"/>
                  <a:gd name="T26" fmla="*/ 296 w 318"/>
                  <a:gd name="T27" fmla="*/ 131 h 223"/>
                  <a:gd name="T28" fmla="*/ 304 w 318"/>
                  <a:gd name="T29" fmla="*/ 110 h 223"/>
                  <a:gd name="T30" fmla="*/ 317 w 318"/>
                  <a:gd name="T31" fmla="*/ 101 h 223"/>
                  <a:gd name="T32" fmla="*/ 206 w 318"/>
                  <a:gd name="T33" fmla="*/ 15 h 223"/>
                  <a:gd name="T34" fmla="*/ 203 w 318"/>
                  <a:gd name="T35" fmla="*/ 55 h 223"/>
                  <a:gd name="T36" fmla="*/ 172 w 318"/>
                  <a:gd name="T37" fmla="*/ 20 h 223"/>
                  <a:gd name="T38" fmla="*/ 149 w 318"/>
                  <a:gd name="T39" fmla="*/ 36 h 223"/>
                  <a:gd name="T40" fmla="*/ 157 w 318"/>
                  <a:gd name="T41" fmla="*/ 55 h 223"/>
                  <a:gd name="T42" fmla="*/ 159 w 318"/>
                  <a:gd name="T43" fmla="*/ 15 h 223"/>
                  <a:gd name="T44" fmla="*/ 123 w 318"/>
                  <a:gd name="T45" fmla="*/ 55 h 223"/>
                  <a:gd name="T46" fmla="*/ 76 w 318"/>
                  <a:gd name="T47" fmla="*/ 62 h 223"/>
                  <a:gd name="T48" fmla="*/ 110 w 318"/>
                  <a:gd name="T49" fmla="*/ 55 h 223"/>
                  <a:gd name="T50" fmla="*/ 98 w 318"/>
                  <a:gd name="T51" fmla="*/ 81 h 223"/>
                  <a:gd name="T52" fmla="*/ 116 w 318"/>
                  <a:gd name="T53" fmla="*/ 51 h 223"/>
                  <a:gd name="T54" fmla="*/ 76 w 318"/>
                  <a:gd name="T55" fmla="*/ 15 h 223"/>
                  <a:gd name="T56" fmla="*/ 70 w 318"/>
                  <a:gd name="T57" fmla="*/ 50 h 223"/>
                  <a:gd name="T58" fmla="*/ 70 w 318"/>
                  <a:gd name="T59" fmla="*/ 97 h 223"/>
                  <a:gd name="T60" fmla="*/ 19 w 318"/>
                  <a:gd name="T61" fmla="*/ 134 h 223"/>
                  <a:gd name="T62" fmla="*/ 111 w 318"/>
                  <a:gd name="T63" fmla="*/ 102 h 223"/>
                  <a:gd name="T64" fmla="*/ 90 w 318"/>
                  <a:gd name="T65" fmla="*/ 210 h 223"/>
                  <a:gd name="T66" fmla="*/ 214 w 318"/>
                  <a:gd name="T67" fmla="*/ 164 h 223"/>
                  <a:gd name="T68" fmla="*/ 214 w 318"/>
                  <a:gd name="T69" fmla="*/ 164 h 223"/>
                  <a:gd name="T70" fmla="*/ 214 w 318"/>
                  <a:gd name="T71" fmla="*/ 141 h 223"/>
                  <a:gd name="T72" fmla="*/ 164 w 318"/>
                  <a:gd name="T73" fmla="*/ 112 h 223"/>
                  <a:gd name="T74" fmla="*/ 214 w 318"/>
                  <a:gd name="T75" fmla="*/ 62 h 223"/>
                  <a:gd name="T76" fmla="*/ 195 w 318"/>
                  <a:gd name="T77" fmla="*/ 36 h 223"/>
                  <a:gd name="T78" fmla="*/ 243 w 318"/>
                  <a:gd name="T79" fmla="*/ 30 h 223"/>
                  <a:gd name="T80" fmla="*/ 227 w 318"/>
                  <a:gd name="T81" fmla="*/ 62 h 223"/>
                  <a:gd name="T82" fmla="*/ 263 w 318"/>
                  <a:gd name="T83" fmla="*/ 104 h 223"/>
                  <a:gd name="T84" fmla="*/ 244 w 318"/>
                  <a:gd name="T85" fmla="*/ 39 h 223"/>
                  <a:gd name="T86" fmla="*/ 239 w 318"/>
                  <a:gd name="T87" fmla="*/ 34 h 223"/>
                  <a:gd name="T88" fmla="*/ 239 w 318"/>
                  <a:gd name="T89" fmla="*/ 81 h 223"/>
                  <a:gd name="T90" fmla="*/ 239 w 318"/>
                  <a:gd name="T91" fmla="*/ 129 h 223"/>
                  <a:gd name="T92" fmla="*/ 225 w 318"/>
                  <a:gd name="T93" fmla="*/ 200 h 223"/>
                  <a:gd name="T94" fmla="*/ 221 w 318"/>
                  <a:gd name="T95" fmla="*/ 194 h 223"/>
                  <a:gd name="T96" fmla="*/ 227 w 318"/>
                  <a:gd name="T97" fmla="*/ 159 h 223"/>
                  <a:gd name="T98" fmla="*/ 239 w 318"/>
                  <a:gd name="T99" fmla="*/ 152 h 223"/>
                  <a:gd name="T100" fmla="*/ 243 w 318"/>
                  <a:gd name="T101" fmla="*/ 125 h 223"/>
                  <a:gd name="T102" fmla="*/ 267 w 318"/>
                  <a:gd name="T103" fmla="*/ 131 h 223"/>
                  <a:gd name="T104" fmla="*/ 267 w 318"/>
                  <a:gd name="T105" fmla="*/ 113 h 223"/>
                  <a:gd name="T106" fmla="*/ 267 w 318"/>
                  <a:gd name="T107" fmla="*/ 64 h 223"/>
                  <a:gd name="T108" fmla="*/ 267 w 318"/>
                  <a:gd name="T109" fmla="*/ 1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8" h="223">
                    <a:moveTo>
                      <a:pt x="317" y="101"/>
                    </a:moveTo>
                    <a:cubicBezTo>
                      <a:pt x="318" y="98"/>
                      <a:pt x="316" y="93"/>
                      <a:pt x="311" y="90"/>
                    </a:cubicBezTo>
                    <a:cubicBezTo>
                      <a:pt x="315" y="81"/>
                      <a:pt x="315" y="81"/>
                      <a:pt x="315" y="81"/>
                    </a:cubicBezTo>
                    <a:cubicBezTo>
                      <a:pt x="316" y="78"/>
                      <a:pt x="312" y="76"/>
                      <a:pt x="312" y="76"/>
                    </a:cubicBezTo>
                    <a:cubicBezTo>
                      <a:pt x="309" y="75"/>
                      <a:pt x="307" y="78"/>
                      <a:pt x="307" y="78"/>
                    </a:cubicBezTo>
                    <a:cubicBezTo>
                      <a:pt x="303" y="87"/>
                      <a:pt x="303" y="87"/>
                      <a:pt x="303" y="87"/>
                    </a:cubicBezTo>
                    <a:cubicBezTo>
                      <a:pt x="298" y="86"/>
                      <a:pt x="293" y="88"/>
                      <a:pt x="291" y="92"/>
                    </a:cubicBezTo>
                    <a:cubicBezTo>
                      <a:pt x="300" y="95"/>
                      <a:pt x="300" y="95"/>
                      <a:pt x="300" y="95"/>
                    </a:cubicBezTo>
                    <a:cubicBezTo>
                      <a:pt x="299" y="99"/>
                      <a:pt x="299" y="99"/>
                      <a:pt x="299" y="99"/>
                    </a:cubicBezTo>
                    <a:cubicBezTo>
                      <a:pt x="293" y="98"/>
                      <a:pt x="288" y="100"/>
                      <a:pt x="287" y="104"/>
                    </a:cubicBezTo>
                    <a:cubicBezTo>
                      <a:pt x="296" y="107"/>
                      <a:pt x="296" y="107"/>
                      <a:pt x="296" y="107"/>
                    </a:cubicBezTo>
                    <a:cubicBezTo>
                      <a:pt x="294" y="111"/>
                      <a:pt x="294" y="111"/>
                      <a:pt x="294" y="111"/>
                    </a:cubicBezTo>
                    <a:cubicBezTo>
                      <a:pt x="289" y="110"/>
                      <a:pt x="284" y="112"/>
                      <a:pt x="282" y="116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287" y="131"/>
                      <a:pt x="287" y="131"/>
                      <a:pt x="287" y="131"/>
                    </a:cubicBezTo>
                    <a:cubicBezTo>
                      <a:pt x="274" y="131"/>
                      <a:pt x="274" y="131"/>
                      <a:pt x="274" y="131"/>
                    </a:cubicBezTo>
                    <a:cubicBezTo>
                      <a:pt x="274" y="3"/>
                      <a:pt x="274" y="3"/>
                      <a:pt x="274" y="3"/>
                    </a:cubicBezTo>
                    <a:cubicBezTo>
                      <a:pt x="274" y="1"/>
                      <a:pt x="272" y="0"/>
                      <a:pt x="270" y="0"/>
                    </a:cubicBezTo>
                    <a:cubicBezTo>
                      <a:pt x="268" y="0"/>
                      <a:pt x="267" y="1"/>
                      <a:pt x="267" y="3"/>
                    </a:cubicBezTo>
                    <a:cubicBezTo>
                      <a:pt x="267" y="8"/>
                      <a:pt x="267" y="8"/>
                      <a:pt x="267" y="8"/>
                    </a:cubicBezTo>
                    <a:cubicBezTo>
                      <a:pt x="221" y="8"/>
                      <a:pt x="221" y="8"/>
                      <a:pt x="221" y="8"/>
                    </a:cubicBezTo>
                    <a:cubicBezTo>
                      <a:pt x="221" y="3"/>
                      <a:pt x="221" y="3"/>
                      <a:pt x="221" y="3"/>
                    </a:cubicBezTo>
                    <a:cubicBezTo>
                      <a:pt x="221" y="1"/>
                      <a:pt x="219" y="0"/>
                      <a:pt x="218" y="0"/>
                    </a:cubicBezTo>
                    <a:cubicBezTo>
                      <a:pt x="216" y="0"/>
                      <a:pt x="214" y="1"/>
                      <a:pt x="214" y="3"/>
                    </a:cubicBezTo>
                    <a:cubicBezTo>
                      <a:pt x="214" y="8"/>
                      <a:pt x="214" y="8"/>
                      <a:pt x="214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3" y="1"/>
                      <a:pt x="121" y="0"/>
                      <a:pt x="119" y="0"/>
                    </a:cubicBezTo>
                    <a:cubicBezTo>
                      <a:pt x="118" y="0"/>
                      <a:pt x="116" y="1"/>
                      <a:pt x="116" y="3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1"/>
                      <a:pt x="69" y="0"/>
                      <a:pt x="67" y="0"/>
                    </a:cubicBezTo>
                    <a:cubicBezTo>
                      <a:pt x="65" y="0"/>
                      <a:pt x="63" y="1"/>
                      <a:pt x="63" y="3"/>
                    </a:cubicBezTo>
                    <a:cubicBezTo>
                      <a:pt x="63" y="102"/>
                      <a:pt x="63" y="102"/>
                      <a:pt x="63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2" y="109"/>
                      <a:pt x="31" y="117"/>
                      <a:pt x="26" y="123"/>
                    </a:cubicBezTo>
                    <a:cubicBezTo>
                      <a:pt x="20" y="131"/>
                      <a:pt x="10" y="134"/>
                      <a:pt x="0" y="13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219"/>
                      <a:pt x="4" y="223"/>
                      <a:pt x="9" y="223"/>
                    </a:cubicBezTo>
                    <a:cubicBezTo>
                      <a:pt x="156" y="223"/>
                      <a:pt x="156" y="223"/>
                      <a:pt x="156" y="223"/>
                    </a:cubicBezTo>
                    <a:cubicBezTo>
                      <a:pt x="160" y="223"/>
                      <a:pt x="164" y="219"/>
                      <a:pt x="164" y="213"/>
                    </a:cubicBezTo>
                    <a:cubicBezTo>
                      <a:pt x="164" y="165"/>
                      <a:pt x="164" y="165"/>
                      <a:pt x="164" y="165"/>
                    </a:cubicBezTo>
                    <a:cubicBezTo>
                      <a:pt x="214" y="171"/>
                      <a:pt x="214" y="171"/>
                      <a:pt x="214" y="171"/>
                    </a:cubicBezTo>
                    <a:cubicBezTo>
                      <a:pt x="214" y="218"/>
                      <a:pt x="214" y="218"/>
                      <a:pt x="214" y="218"/>
                    </a:cubicBezTo>
                    <a:cubicBezTo>
                      <a:pt x="214" y="220"/>
                      <a:pt x="216" y="221"/>
                      <a:pt x="218" y="221"/>
                    </a:cubicBezTo>
                    <a:cubicBezTo>
                      <a:pt x="219" y="221"/>
                      <a:pt x="221" y="220"/>
                      <a:pt x="221" y="218"/>
                    </a:cubicBezTo>
                    <a:cubicBezTo>
                      <a:pt x="221" y="207"/>
                      <a:pt x="221" y="207"/>
                      <a:pt x="221" y="207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39" y="219"/>
                      <a:pt x="242" y="223"/>
                      <a:pt x="247" y="223"/>
                    </a:cubicBezTo>
                    <a:cubicBezTo>
                      <a:pt x="308" y="223"/>
                      <a:pt x="308" y="223"/>
                      <a:pt x="308" y="223"/>
                    </a:cubicBezTo>
                    <a:cubicBezTo>
                      <a:pt x="313" y="223"/>
                      <a:pt x="316" y="219"/>
                      <a:pt x="316" y="213"/>
                    </a:cubicBezTo>
                    <a:cubicBezTo>
                      <a:pt x="316" y="141"/>
                      <a:pt x="316" y="141"/>
                      <a:pt x="316" y="141"/>
                    </a:cubicBezTo>
                    <a:cubicBezTo>
                      <a:pt x="316" y="135"/>
                      <a:pt x="313" y="131"/>
                      <a:pt x="308" y="131"/>
                    </a:cubicBezTo>
                    <a:cubicBezTo>
                      <a:pt x="296" y="131"/>
                      <a:pt x="296" y="131"/>
                      <a:pt x="296" y="131"/>
                    </a:cubicBezTo>
                    <a:cubicBezTo>
                      <a:pt x="299" y="122"/>
                      <a:pt x="299" y="122"/>
                      <a:pt x="299" y="122"/>
                    </a:cubicBezTo>
                    <a:cubicBezTo>
                      <a:pt x="308" y="125"/>
                      <a:pt x="308" y="125"/>
                      <a:pt x="308" y="125"/>
                    </a:cubicBezTo>
                    <a:cubicBezTo>
                      <a:pt x="309" y="121"/>
                      <a:pt x="307" y="117"/>
                      <a:pt x="302" y="114"/>
                    </a:cubicBezTo>
                    <a:cubicBezTo>
                      <a:pt x="304" y="110"/>
                      <a:pt x="304" y="110"/>
                      <a:pt x="304" y="110"/>
                    </a:cubicBezTo>
                    <a:cubicBezTo>
                      <a:pt x="312" y="113"/>
                      <a:pt x="312" y="113"/>
                      <a:pt x="312" y="113"/>
                    </a:cubicBezTo>
                    <a:cubicBezTo>
                      <a:pt x="314" y="109"/>
                      <a:pt x="311" y="105"/>
                      <a:pt x="307" y="102"/>
                    </a:cubicBezTo>
                    <a:cubicBezTo>
                      <a:pt x="308" y="98"/>
                      <a:pt x="308" y="98"/>
                      <a:pt x="308" y="98"/>
                    </a:cubicBezTo>
                    <a:lnTo>
                      <a:pt x="317" y="101"/>
                    </a:lnTo>
                    <a:close/>
                    <a:moveTo>
                      <a:pt x="206" y="15"/>
                    </a:moveTo>
                    <a:cubicBezTo>
                      <a:pt x="191" y="31"/>
                      <a:pt x="191" y="31"/>
                      <a:pt x="191" y="31"/>
                    </a:cubicBezTo>
                    <a:cubicBezTo>
                      <a:pt x="176" y="15"/>
                      <a:pt x="176" y="15"/>
                      <a:pt x="176" y="15"/>
                    </a:cubicBezTo>
                    <a:lnTo>
                      <a:pt x="206" y="15"/>
                    </a:lnTo>
                    <a:close/>
                    <a:moveTo>
                      <a:pt x="203" y="55"/>
                    </a:moveTo>
                    <a:cubicBezTo>
                      <a:pt x="177" y="55"/>
                      <a:pt x="177" y="55"/>
                      <a:pt x="177" y="55"/>
                    </a:cubicBezTo>
                    <a:cubicBezTo>
                      <a:pt x="191" y="41"/>
                      <a:pt x="191" y="41"/>
                      <a:pt x="191" y="41"/>
                    </a:cubicBezTo>
                    <a:lnTo>
                      <a:pt x="203" y="55"/>
                    </a:lnTo>
                    <a:close/>
                    <a:moveTo>
                      <a:pt x="172" y="20"/>
                    </a:moveTo>
                    <a:cubicBezTo>
                      <a:pt x="187" y="37"/>
                      <a:pt x="187" y="37"/>
                      <a:pt x="187" y="37"/>
                    </a:cubicBezTo>
                    <a:cubicBezTo>
                      <a:pt x="172" y="53"/>
                      <a:pt x="172" y="53"/>
                      <a:pt x="172" y="53"/>
                    </a:cubicBezTo>
                    <a:lnTo>
                      <a:pt x="172" y="20"/>
                    </a:lnTo>
                    <a:close/>
                    <a:moveTo>
                      <a:pt x="149" y="36"/>
                    </a:moveTo>
                    <a:cubicBezTo>
                      <a:pt x="165" y="19"/>
                      <a:pt x="165" y="19"/>
                      <a:pt x="165" y="19"/>
                    </a:cubicBezTo>
                    <a:cubicBezTo>
                      <a:pt x="165" y="53"/>
                      <a:pt x="165" y="53"/>
                      <a:pt x="165" y="53"/>
                    </a:cubicBezTo>
                    <a:lnTo>
                      <a:pt x="149" y="36"/>
                    </a:lnTo>
                    <a:close/>
                    <a:moveTo>
                      <a:pt x="157" y="55"/>
                    </a:moveTo>
                    <a:cubicBezTo>
                      <a:pt x="131" y="55"/>
                      <a:pt x="131" y="55"/>
                      <a:pt x="131" y="55"/>
                    </a:cubicBezTo>
                    <a:cubicBezTo>
                      <a:pt x="144" y="41"/>
                      <a:pt x="144" y="41"/>
                      <a:pt x="144" y="41"/>
                    </a:cubicBezTo>
                    <a:lnTo>
                      <a:pt x="157" y="55"/>
                    </a:lnTo>
                    <a:close/>
                    <a:moveTo>
                      <a:pt x="159" y="15"/>
                    </a:moveTo>
                    <a:cubicBezTo>
                      <a:pt x="145" y="31"/>
                      <a:pt x="145" y="31"/>
                      <a:pt x="145" y="31"/>
                    </a:cubicBezTo>
                    <a:cubicBezTo>
                      <a:pt x="130" y="15"/>
                      <a:pt x="130" y="15"/>
                      <a:pt x="130" y="15"/>
                    </a:cubicBezTo>
                    <a:lnTo>
                      <a:pt x="159" y="15"/>
                    </a:lnTo>
                    <a:close/>
                    <a:moveTo>
                      <a:pt x="123" y="18"/>
                    </a:moveTo>
                    <a:cubicBezTo>
                      <a:pt x="140" y="37"/>
                      <a:pt x="140" y="37"/>
                      <a:pt x="140" y="37"/>
                    </a:cubicBezTo>
                    <a:cubicBezTo>
                      <a:pt x="123" y="55"/>
                      <a:pt x="123" y="55"/>
                      <a:pt x="123" y="55"/>
                    </a:cubicBezTo>
                    <a:cubicBezTo>
                      <a:pt x="123" y="55"/>
                      <a:pt x="123" y="55"/>
                      <a:pt x="123" y="55"/>
                    </a:cubicBezTo>
                    <a:lnTo>
                      <a:pt x="123" y="18"/>
                    </a:lnTo>
                    <a:close/>
                    <a:moveTo>
                      <a:pt x="109" y="62"/>
                    </a:moveTo>
                    <a:cubicBezTo>
                      <a:pt x="92" y="77"/>
                      <a:pt x="92" y="77"/>
                      <a:pt x="92" y="77"/>
                    </a:cubicBezTo>
                    <a:cubicBezTo>
                      <a:pt x="76" y="62"/>
                      <a:pt x="76" y="62"/>
                      <a:pt x="76" y="62"/>
                    </a:cubicBezTo>
                    <a:lnTo>
                      <a:pt x="109" y="62"/>
                    </a:lnTo>
                    <a:close/>
                    <a:moveTo>
                      <a:pt x="76" y="55"/>
                    </a:moveTo>
                    <a:cubicBezTo>
                      <a:pt x="93" y="39"/>
                      <a:pt x="93" y="39"/>
                      <a:pt x="93" y="39"/>
                    </a:cubicBezTo>
                    <a:cubicBezTo>
                      <a:pt x="110" y="55"/>
                      <a:pt x="110" y="55"/>
                      <a:pt x="110" y="55"/>
                    </a:cubicBezTo>
                    <a:lnTo>
                      <a:pt x="76" y="55"/>
                    </a:lnTo>
                    <a:close/>
                    <a:moveTo>
                      <a:pt x="116" y="64"/>
                    </a:moveTo>
                    <a:cubicBezTo>
                      <a:pt x="116" y="98"/>
                      <a:pt x="116" y="98"/>
                      <a:pt x="116" y="98"/>
                    </a:cubicBezTo>
                    <a:cubicBezTo>
                      <a:pt x="98" y="81"/>
                      <a:pt x="98" y="81"/>
                      <a:pt x="98" y="81"/>
                    </a:cubicBezTo>
                    <a:lnTo>
                      <a:pt x="116" y="64"/>
                    </a:lnTo>
                    <a:close/>
                    <a:moveTo>
                      <a:pt x="98" y="35"/>
                    </a:move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51"/>
                      <a:pt x="116" y="51"/>
                      <a:pt x="116" y="51"/>
                    </a:cubicBezTo>
                    <a:lnTo>
                      <a:pt x="98" y="35"/>
                    </a:lnTo>
                    <a:close/>
                    <a:moveTo>
                      <a:pt x="109" y="15"/>
                    </a:moveTo>
                    <a:cubicBezTo>
                      <a:pt x="92" y="30"/>
                      <a:pt x="92" y="30"/>
                      <a:pt x="92" y="30"/>
                    </a:cubicBezTo>
                    <a:cubicBezTo>
                      <a:pt x="76" y="15"/>
                      <a:pt x="76" y="15"/>
                      <a:pt x="76" y="15"/>
                    </a:cubicBezTo>
                    <a:lnTo>
                      <a:pt x="109" y="15"/>
                    </a:lnTo>
                    <a:close/>
                    <a:moveTo>
                      <a:pt x="70" y="17"/>
                    </a:moveTo>
                    <a:cubicBezTo>
                      <a:pt x="88" y="34"/>
                      <a:pt x="88" y="34"/>
                      <a:pt x="88" y="34"/>
                    </a:cubicBezTo>
                    <a:cubicBezTo>
                      <a:pt x="70" y="50"/>
                      <a:pt x="70" y="50"/>
                      <a:pt x="70" y="50"/>
                    </a:cubicBezTo>
                    <a:lnTo>
                      <a:pt x="70" y="17"/>
                    </a:lnTo>
                    <a:close/>
                    <a:moveTo>
                      <a:pt x="70" y="64"/>
                    </a:moveTo>
                    <a:cubicBezTo>
                      <a:pt x="88" y="81"/>
                      <a:pt x="88" y="81"/>
                      <a:pt x="88" y="81"/>
                    </a:cubicBezTo>
                    <a:cubicBezTo>
                      <a:pt x="70" y="97"/>
                      <a:pt x="70" y="97"/>
                      <a:pt x="70" y="97"/>
                    </a:cubicBezTo>
                    <a:lnTo>
                      <a:pt x="70" y="64"/>
                    </a:lnTo>
                    <a:close/>
                    <a:moveTo>
                      <a:pt x="75" y="210"/>
                    </a:moveTo>
                    <a:cubicBezTo>
                      <a:pt x="19" y="210"/>
                      <a:pt x="19" y="210"/>
                      <a:pt x="19" y="210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75" y="134"/>
                      <a:pt x="75" y="134"/>
                      <a:pt x="75" y="134"/>
                    </a:cubicBezTo>
                    <a:lnTo>
                      <a:pt x="75" y="210"/>
                    </a:lnTo>
                    <a:close/>
                    <a:moveTo>
                      <a:pt x="93" y="86"/>
                    </a:moveTo>
                    <a:cubicBezTo>
                      <a:pt x="111" y="102"/>
                      <a:pt x="111" y="102"/>
                      <a:pt x="111" y="102"/>
                    </a:cubicBezTo>
                    <a:cubicBezTo>
                      <a:pt x="76" y="102"/>
                      <a:pt x="76" y="102"/>
                      <a:pt x="76" y="102"/>
                    </a:cubicBezTo>
                    <a:lnTo>
                      <a:pt x="93" y="86"/>
                    </a:lnTo>
                    <a:close/>
                    <a:moveTo>
                      <a:pt x="146" y="210"/>
                    </a:moveTo>
                    <a:cubicBezTo>
                      <a:pt x="90" y="210"/>
                      <a:pt x="90" y="210"/>
                      <a:pt x="90" y="210"/>
                    </a:cubicBezTo>
                    <a:cubicBezTo>
                      <a:pt x="90" y="134"/>
                      <a:pt x="90" y="134"/>
                      <a:pt x="90" y="134"/>
                    </a:cubicBezTo>
                    <a:cubicBezTo>
                      <a:pt x="146" y="134"/>
                      <a:pt x="146" y="134"/>
                      <a:pt x="146" y="134"/>
                    </a:cubicBezTo>
                    <a:lnTo>
                      <a:pt x="146" y="210"/>
                    </a:lnTo>
                    <a:close/>
                    <a:moveTo>
                      <a:pt x="214" y="164"/>
                    </a:moveTo>
                    <a:cubicBezTo>
                      <a:pt x="164" y="159"/>
                      <a:pt x="164" y="159"/>
                      <a:pt x="164" y="159"/>
                    </a:cubicBezTo>
                    <a:cubicBezTo>
                      <a:pt x="164" y="146"/>
                      <a:pt x="164" y="146"/>
                      <a:pt x="164" y="146"/>
                    </a:cubicBezTo>
                    <a:cubicBezTo>
                      <a:pt x="214" y="156"/>
                      <a:pt x="214" y="156"/>
                      <a:pt x="214" y="156"/>
                    </a:cubicBezTo>
                    <a:lnTo>
                      <a:pt x="214" y="164"/>
                    </a:lnTo>
                    <a:close/>
                    <a:moveTo>
                      <a:pt x="214" y="149"/>
                    </a:move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4" y="128"/>
                      <a:pt x="164" y="128"/>
                      <a:pt x="164" y="128"/>
                    </a:cubicBezTo>
                    <a:cubicBezTo>
                      <a:pt x="214" y="141"/>
                      <a:pt x="214" y="141"/>
                      <a:pt x="214" y="141"/>
                    </a:cubicBezTo>
                    <a:lnTo>
                      <a:pt x="214" y="149"/>
                    </a:lnTo>
                    <a:close/>
                    <a:moveTo>
                      <a:pt x="214" y="134"/>
                    </a:moveTo>
                    <a:cubicBezTo>
                      <a:pt x="164" y="121"/>
                      <a:pt x="164" y="121"/>
                      <a:pt x="164" y="121"/>
                    </a:cubicBezTo>
                    <a:cubicBezTo>
                      <a:pt x="164" y="112"/>
                      <a:pt x="164" y="112"/>
                      <a:pt x="164" y="112"/>
                    </a:cubicBezTo>
                    <a:cubicBezTo>
                      <a:pt x="164" y="107"/>
                      <a:pt x="160" y="102"/>
                      <a:pt x="156" y="102"/>
                    </a:cubicBezTo>
                    <a:cubicBezTo>
                      <a:pt x="123" y="102"/>
                      <a:pt x="123" y="102"/>
                      <a:pt x="123" y="102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214" y="62"/>
                      <a:pt x="214" y="62"/>
                      <a:pt x="214" y="62"/>
                    </a:cubicBezTo>
                    <a:lnTo>
                      <a:pt x="214" y="134"/>
                    </a:lnTo>
                    <a:close/>
                    <a:moveTo>
                      <a:pt x="214" y="55"/>
                    </a:moveTo>
                    <a:cubicBezTo>
                      <a:pt x="214" y="55"/>
                      <a:pt x="214" y="55"/>
                      <a:pt x="214" y="55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214" y="16"/>
                      <a:pt x="214" y="16"/>
                      <a:pt x="214" y="16"/>
                    </a:cubicBezTo>
                    <a:lnTo>
                      <a:pt x="214" y="55"/>
                    </a:lnTo>
                    <a:close/>
                    <a:moveTo>
                      <a:pt x="259" y="15"/>
                    </a:moveTo>
                    <a:cubicBezTo>
                      <a:pt x="243" y="30"/>
                      <a:pt x="243" y="30"/>
                      <a:pt x="243" y="30"/>
                    </a:cubicBezTo>
                    <a:cubicBezTo>
                      <a:pt x="227" y="15"/>
                      <a:pt x="227" y="15"/>
                      <a:pt x="227" y="15"/>
                    </a:cubicBezTo>
                    <a:lnTo>
                      <a:pt x="259" y="15"/>
                    </a:lnTo>
                    <a:close/>
                    <a:moveTo>
                      <a:pt x="243" y="77"/>
                    </a:moveTo>
                    <a:cubicBezTo>
                      <a:pt x="227" y="62"/>
                      <a:pt x="227" y="62"/>
                      <a:pt x="227" y="62"/>
                    </a:cubicBezTo>
                    <a:cubicBezTo>
                      <a:pt x="259" y="62"/>
                      <a:pt x="259" y="62"/>
                      <a:pt x="259" y="62"/>
                    </a:cubicBezTo>
                    <a:lnTo>
                      <a:pt x="243" y="77"/>
                    </a:lnTo>
                    <a:close/>
                    <a:moveTo>
                      <a:pt x="244" y="86"/>
                    </a:moveTo>
                    <a:cubicBezTo>
                      <a:pt x="263" y="104"/>
                      <a:pt x="263" y="104"/>
                      <a:pt x="263" y="104"/>
                    </a:cubicBezTo>
                    <a:cubicBezTo>
                      <a:pt x="225" y="104"/>
                      <a:pt x="225" y="104"/>
                      <a:pt x="225" y="104"/>
                    </a:cubicBezTo>
                    <a:lnTo>
                      <a:pt x="244" y="86"/>
                    </a:lnTo>
                    <a:close/>
                    <a:moveTo>
                      <a:pt x="227" y="55"/>
                    </a:moveTo>
                    <a:cubicBezTo>
                      <a:pt x="244" y="39"/>
                      <a:pt x="244" y="39"/>
                      <a:pt x="244" y="39"/>
                    </a:cubicBezTo>
                    <a:cubicBezTo>
                      <a:pt x="261" y="55"/>
                      <a:pt x="261" y="55"/>
                      <a:pt x="261" y="55"/>
                    </a:cubicBezTo>
                    <a:lnTo>
                      <a:pt x="227" y="55"/>
                    </a:lnTo>
                    <a:close/>
                    <a:moveTo>
                      <a:pt x="221" y="17"/>
                    </a:moveTo>
                    <a:cubicBezTo>
                      <a:pt x="239" y="34"/>
                      <a:pt x="239" y="34"/>
                      <a:pt x="239" y="34"/>
                    </a:cubicBezTo>
                    <a:cubicBezTo>
                      <a:pt x="221" y="50"/>
                      <a:pt x="221" y="50"/>
                      <a:pt x="221" y="50"/>
                    </a:cubicBezTo>
                    <a:lnTo>
                      <a:pt x="221" y="17"/>
                    </a:lnTo>
                    <a:close/>
                    <a:moveTo>
                      <a:pt x="221" y="64"/>
                    </a:moveTo>
                    <a:cubicBezTo>
                      <a:pt x="239" y="81"/>
                      <a:pt x="239" y="81"/>
                      <a:pt x="239" y="81"/>
                    </a:cubicBezTo>
                    <a:cubicBezTo>
                      <a:pt x="221" y="97"/>
                      <a:pt x="221" y="97"/>
                      <a:pt x="221" y="97"/>
                    </a:cubicBezTo>
                    <a:lnTo>
                      <a:pt x="221" y="64"/>
                    </a:lnTo>
                    <a:close/>
                    <a:moveTo>
                      <a:pt x="221" y="112"/>
                    </a:moveTo>
                    <a:cubicBezTo>
                      <a:pt x="239" y="129"/>
                      <a:pt x="239" y="129"/>
                      <a:pt x="239" y="129"/>
                    </a:cubicBezTo>
                    <a:cubicBezTo>
                      <a:pt x="221" y="146"/>
                      <a:pt x="221" y="146"/>
                      <a:pt x="221" y="146"/>
                    </a:cubicBezTo>
                    <a:lnTo>
                      <a:pt x="221" y="112"/>
                    </a:lnTo>
                    <a:close/>
                    <a:moveTo>
                      <a:pt x="239" y="200"/>
                    </a:moveTo>
                    <a:cubicBezTo>
                      <a:pt x="225" y="200"/>
                      <a:pt x="225" y="200"/>
                      <a:pt x="225" y="200"/>
                    </a:cubicBezTo>
                    <a:cubicBezTo>
                      <a:pt x="239" y="188"/>
                      <a:pt x="239" y="188"/>
                      <a:pt x="239" y="188"/>
                    </a:cubicBezTo>
                    <a:lnTo>
                      <a:pt x="239" y="200"/>
                    </a:lnTo>
                    <a:close/>
                    <a:moveTo>
                      <a:pt x="239" y="178"/>
                    </a:moveTo>
                    <a:cubicBezTo>
                      <a:pt x="221" y="194"/>
                      <a:pt x="221" y="194"/>
                      <a:pt x="221" y="194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39" y="178"/>
                      <a:pt x="239" y="178"/>
                      <a:pt x="239" y="178"/>
                    </a:cubicBezTo>
                    <a:close/>
                    <a:moveTo>
                      <a:pt x="239" y="170"/>
                    </a:moveTo>
                    <a:cubicBezTo>
                      <a:pt x="227" y="159"/>
                      <a:pt x="227" y="159"/>
                      <a:pt x="227" y="159"/>
                    </a:cubicBezTo>
                    <a:cubicBezTo>
                      <a:pt x="239" y="159"/>
                      <a:pt x="239" y="159"/>
                      <a:pt x="239" y="159"/>
                    </a:cubicBezTo>
                    <a:lnTo>
                      <a:pt x="239" y="170"/>
                    </a:lnTo>
                    <a:close/>
                    <a:moveTo>
                      <a:pt x="239" y="141"/>
                    </a:moveTo>
                    <a:cubicBezTo>
                      <a:pt x="239" y="152"/>
                      <a:pt x="239" y="152"/>
                      <a:pt x="239" y="152"/>
                    </a:cubicBezTo>
                    <a:cubicBezTo>
                      <a:pt x="225" y="152"/>
                      <a:pt x="225" y="152"/>
                      <a:pt x="225" y="152"/>
                    </a:cubicBezTo>
                    <a:cubicBezTo>
                      <a:pt x="239" y="139"/>
                      <a:pt x="239" y="139"/>
                      <a:pt x="239" y="139"/>
                    </a:cubicBezTo>
                    <a:cubicBezTo>
                      <a:pt x="239" y="139"/>
                      <a:pt x="239" y="140"/>
                      <a:pt x="239" y="141"/>
                    </a:cubicBezTo>
                    <a:close/>
                    <a:moveTo>
                      <a:pt x="243" y="125"/>
                    </a:moveTo>
                    <a:cubicBezTo>
                      <a:pt x="227" y="110"/>
                      <a:pt x="227" y="110"/>
                      <a:pt x="227" y="110"/>
                    </a:cubicBezTo>
                    <a:cubicBezTo>
                      <a:pt x="259" y="110"/>
                      <a:pt x="259" y="110"/>
                      <a:pt x="259" y="110"/>
                    </a:cubicBezTo>
                    <a:lnTo>
                      <a:pt x="243" y="125"/>
                    </a:lnTo>
                    <a:close/>
                    <a:moveTo>
                      <a:pt x="267" y="131"/>
                    </a:move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48" y="130"/>
                      <a:pt x="248" y="130"/>
                      <a:pt x="248" y="130"/>
                    </a:cubicBezTo>
                    <a:cubicBezTo>
                      <a:pt x="267" y="113"/>
                      <a:pt x="267" y="113"/>
                      <a:pt x="267" y="113"/>
                    </a:cubicBezTo>
                    <a:lnTo>
                      <a:pt x="267" y="131"/>
                    </a:lnTo>
                    <a:close/>
                    <a:moveTo>
                      <a:pt x="267" y="98"/>
                    </a:moveTo>
                    <a:cubicBezTo>
                      <a:pt x="248" y="81"/>
                      <a:pt x="248" y="81"/>
                      <a:pt x="248" y="81"/>
                    </a:cubicBezTo>
                    <a:cubicBezTo>
                      <a:pt x="267" y="64"/>
                      <a:pt x="267" y="64"/>
                      <a:pt x="267" y="64"/>
                    </a:cubicBezTo>
                    <a:lnTo>
                      <a:pt x="267" y="98"/>
                    </a:lnTo>
                    <a:close/>
                    <a:moveTo>
                      <a:pt x="267" y="51"/>
                    </a:moveTo>
                    <a:cubicBezTo>
                      <a:pt x="248" y="35"/>
                      <a:pt x="248" y="35"/>
                      <a:pt x="248" y="35"/>
                    </a:cubicBezTo>
                    <a:cubicBezTo>
                      <a:pt x="267" y="17"/>
                      <a:pt x="267" y="17"/>
                      <a:pt x="267" y="17"/>
                    </a:cubicBezTo>
                    <a:lnTo>
                      <a:pt x="267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24" name="Rectangle 8"/>
              <p:cNvSpPr>
                <a:spLocks noChangeArrowheads="1"/>
              </p:cNvSpPr>
              <p:nvPr/>
            </p:nvSpPr>
            <p:spPr bwMode="auto">
              <a:xfrm>
                <a:off x="4071938" y="4764088"/>
                <a:ext cx="117475" cy="174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pic>
          <p:nvPicPr>
            <p:cNvPr id="128" name="Picture 6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8CFFC18B-41EC-4C2A-9DD2-66AD47F97DA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40" y="3723015"/>
              <a:ext cx="956685" cy="993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Rectangle à coins arrondis 46"/>
            <p:cNvSpPr/>
            <p:nvPr/>
          </p:nvSpPr>
          <p:spPr bwMode="auto">
            <a:xfrm>
              <a:off x="4330363" y="5426762"/>
              <a:ext cx="2519747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TECHNICAL SPECS</a:t>
              </a:r>
              <a:endParaRPr lang="en-US" altLang="fr-FR" sz="1000" dirty="0">
                <a:solidFill>
                  <a:srgbClr val="FABE78"/>
                </a:solidFill>
              </a:endParaRPr>
            </a:p>
          </p:txBody>
        </p:sp>
        <p:sp>
          <p:nvSpPr>
            <p:cNvPr id="63" name="Rectangle à coins arrondis 48"/>
            <p:cNvSpPr/>
            <p:nvPr/>
          </p:nvSpPr>
          <p:spPr bwMode="auto">
            <a:xfrm>
              <a:off x="1116060" y="5426762"/>
              <a:ext cx="2519747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TECHNICAL REPORTS</a:t>
              </a:r>
              <a:endParaRPr lang="en-US" altLang="fr-FR" sz="1000" dirty="0">
                <a:solidFill>
                  <a:srgbClr val="FABE78"/>
                </a:solidFill>
              </a:endParaRPr>
            </a:p>
          </p:txBody>
        </p:sp>
        <p:sp>
          <p:nvSpPr>
            <p:cNvPr id="64" name="Rectangle à coins arrondis 46"/>
            <p:cNvSpPr/>
            <p:nvPr/>
          </p:nvSpPr>
          <p:spPr bwMode="auto">
            <a:xfrm>
              <a:off x="4490228" y="5286624"/>
              <a:ext cx="2519747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TECHNICAL SPECS</a:t>
              </a:r>
              <a:endParaRPr lang="en-US" altLang="fr-FR" sz="1000" dirty="0">
                <a:solidFill>
                  <a:srgbClr val="FABE78"/>
                </a:solidFill>
              </a:endParaRPr>
            </a:p>
          </p:txBody>
        </p:sp>
        <p:sp>
          <p:nvSpPr>
            <p:cNvPr id="68" name="Rectangle à coins arrondis 48"/>
            <p:cNvSpPr/>
            <p:nvPr/>
          </p:nvSpPr>
          <p:spPr bwMode="auto">
            <a:xfrm>
              <a:off x="1275925" y="5286624"/>
              <a:ext cx="2519747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TECHNICAL REPORTS</a:t>
              </a:r>
              <a:endParaRPr lang="en-US" altLang="fr-FR" sz="1000" dirty="0">
                <a:solidFill>
                  <a:srgbClr val="FABE78"/>
                </a:solidFill>
              </a:endParaRPr>
            </a:p>
          </p:txBody>
        </p:sp>
      </p:grpSp>
      <p:sp>
        <p:nvSpPr>
          <p:cNvPr id="69" name="Textfeld 68"/>
          <p:cNvSpPr txBox="1"/>
          <p:nvPr/>
        </p:nvSpPr>
        <p:spPr>
          <a:xfrm>
            <a:off x="9219830" y="2052779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Interoperability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Test Events</a:t>
            </a:r>
          </a:p>
        </p:txBody>
      </p:sp>
      <p:sp>
        <p:nvSpPr>
          <p:cNvPr id="75" name="Pfeil nach unten 74"/>
          <p:cNvSpPr/>
          <p:nvPr/>
        </p:nvSpPr>
        <p:spPr>
          <a:xfrm rot="16200000">
            <a:off x="8278501" y="3630348"/>
            <a:ext cx="285008" cy="581397"/>
          </a:xfrm>
          <a:prstGeom prst="downArrow">
            <a:avLst/>
          </a:prstGeom>
          <a:solidFill>
            <a:srgbClr val="00548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Pfeil nach unten 75"/>
          <p:cNvSpPr/>
          <p:nvPr/>
        </p:nvSpPr>
        <p:spPr>
          <a:xfrm rot="5400000">
            <a:off x="8242764" y="3351529"/>
            <a:ext cx="285008" cy="581397"/>
          </a:xfrm>
          <a:prstGeom prst="downArrow">
            <a:avLst/>
          </a:prstGeom>
          <a:solidFill>
            <a:srgbClr val="00548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e 18"/>
          <p:cNvGrpSpPr>
            <a:grpSpLocks/>
          </p:cNvGrpSpPr>
          <p:nvPr/>
        </p:nvGrpSpPr>
        <p:grpSpPr bwMode="auto">
          <a:xfrm>
            <a:off x="9133594" y="2865564"/>
            <a:ext cx="1055688" cy="433387"/>
            <a:chOff x="3886200" y="4881632"/>
            <a:chExt cx="1054800" cy="432000"/>
          </a:xfrm>
        </p:grpSpPr>
        <p:sp>
          <p:nvSpPr>
            <p:cNvPr id="78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80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e 19"/>
          <p:cNvGrpSpPr>
            <a:grpSpLocks/>
          </p:cNvGrpSpPr>
          <p:nvPr/>
        </p:nvGrpSpPr>
        <p:grpSpPr bwMode="auto">
          <a:xfrm>
            <a:off x="10449444" y="2847240"/>
            <a:ext cx="741206" cy="471016"/>
            <a:chOff x="6912212" y="3380691"/>
            <a:chExt cx="684000" cy="432000"/>
          </a:xfrm>
        </p:grpSpPr>
        <p:sp>
          <p:nvSpPr>
            <p:cNvPr id="125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26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7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086" y="1450409"/>
            <a:ext cx="911703" cy="68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8584" y="4525127"/>
            <a:ext cx="1225945" cy="500685"/>
          </a:xfrm>
          <a:prstGeom prst="rect">
            <a:avLst/>
          </a:prstGeom>
        </p:spPr>
      </p:pic>
      <p:grpSp>
        <p:nvGrpSpPr>
          <p:cNvPr id="132" name="Groupe 19"/>
          <p:cNvGrpSpPr>
            <a:grpSpLocks/>
          </p:cNvGrpSpPr>
          <p:nvPr/>
        </p:nvGrpSpPr>
        <p:grpSpPr bwMode="auto">
          <a:xfrm>
            <a:off x="5281588" y="5664919"/>
            <a:ext cx="516732" cy="260081"/>
            <a:chOff x="6912212" y="3380691"/>
            <a:chExt cx="684000" cy="432000"/>
          </a:xfrm>
          <a:effectLst/>
        </p:grpSpPr>
        <p:sp>
          <p:nvSpPr>
            <p:cNvPr id="133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34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5" name="Groupe 20"/>
          <p:cNvGrpSpPr>
            <a:grpSpLocks/>
          </p:cNvGrpSpPr>
          <p:nvPr/>
        </p:nvGrpSpPr>
        <p:grpSpPr bwMode="auto">
          <a:xfrm>
            <a:off x="4380059" y="5664933"/>
            <a:ext cx="424883" cy="270549"/>
            <a:chOff x="5221831" y="4419600"/>
            <a:chExt cx="432000" cy="432000"/>
          </a:xfrm>
          <a:effectLst/>
        </p:grpSpPr>
        <p:sp>
          <p:nvSpPr>
            <p:cNvPr id="136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37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7" name="Groupe 4"/>
          <p:cNvGrpSpPr>
            <a:grpSpLocks/>
          </p:cNvGrpSpPr>
          <p:nvPr/>
        </p:nvGrpSpPr>
        <p:grpSpPr bwMode="auto">
          <a:xfrm>
            <a:off x="6189394" y="5666533"/>
            <a:ext cx="551558" cy="265284"/>
            <a:chOff x="7883605" y="3235816"/>
            <a:chExt cx="720000" cy="432000"/>
          </a:xfrm>
          <a:effectLst/>
        </p:grpSpPr>
        <p:sp>
          <p:nvSpPr>
            <p:cNvPr id="148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49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0" name="Groupe 2"/>
          <p:cNvGrpSpPr>
            <a:grpSpLocks/>
          </p:cNvGrpSpPr>
          <p:nvPr/>
        </p:nvGrpSpPr>
        <p:grpSpPr bwMode="auto">
          <a:xfrm>
            <a:off x="3442383" y="5664933"/>
            <a:ext cx="441545" cy="266884"/>
            <a:chOff x="479713" y="5004453"/>
            <a:chExt cx="752400" cy="433387"/>
          </a:xfrm>
          <a:effectLst/>
        </p:grpSpPr>
        <p:sp>
          <p:nvSpPr>
            <p:cNvPr id="151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52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" name="Groupe 18"/>
          <p:cNvGrpSpPr>
            <a:grpSpLocks/>
          </p:cNvGrpSpPr>
          <p:nvPr/>
        </p:nvGrpSpPr>
        <p:grpSpPr bwMode="auto">
          <a:xfrm>
            <a:off x="2441378" y="5664919"/>
            <a:ext cx="555485" cy="266196"/>
            <a:chOff x="3886200" y="4881632"/>
            <a:chExt cx="1054800" cy="432000"/>
          </a:xfrm>
          <a:effectLst/>
        </p:grpSpPr>
        <p:sp>
          <p:nvSpPr>
            <p:cNvPr id="154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55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6" name="Groupe 65"/>
          <p:cNvGrpSpPr>
            <a:grpSpLocks/>
          </p:cNvGrpSpPr>
          <p:nvPr/>
        </p:nvGrpSpPr>
        <p:grpSpPr bwMode="auto">
          <a:xfrm>
            <a:off x="1567020" y="5664919"/>
            <a:ext cx="462602" cy="249527"/>
            <a:chOff x="1975800" y="3295184"/>
            <a:chExt cx="680400" cy="432000"/>
          </a:xfrm>
          <a:effectLst/>
        </p:grpSpPr>
        <p:sp>
          <p:nvSpPr>
            <p:cNvPr id="157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58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9" name="Groupe 66"/>
          <p:cNvGrpSpPr>
            <a:grpSpLocks/>
          </p:cNvGrpSpPr>
          <p:nvPr/>
        </p:nvGrpSpPr>
        <p:grpSpPr bwMode="auto">
          <a:xfrm>
            <a:off x="610960" y="5664920"/>
            <a:ext cx="538170" cy="266196"/>
            <a:chOff x="971400" y="3296484"/>
            <a:chExt cx="792000" cy="432000"/>
          </a:xfrm>
          <a:effectLst/>
        </p:grpSpPr>
        <p:sp>
          <p:nvSpPr>
            <p:cNvPr id="160" name="Rounded Rectangle 13"/>
            <p:cNvSpPr/>
            <p:nvPr/>
          </p:nvSpPr>
          <p:spPr>
            <a:xfrm>
              <a:off x="971400" y="3296484"/>
              <a:ext cx="792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61" name="Picture 3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8" name="Vertikaler Bildlauf 167"/>
          <p:cNvSpPr/>
          <p:nvPr/>
        </p:nvSpPr>
        <p:spPr>
          <a:xfrm>
            <a:off x="6965693" y="5469876"/>
            <a:ext cx="849536" cy="796921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e 5"/>
          <p:cNvGrpSpPr>
            <a:grpSpLocks/>
          </p:cNvGrpSpPr>
          <p:nvPr/>
        </p:nvGrpSpPr>
        <p:grpSpPr bwMode="auto">
          <a:xfrm>
            <a:off x="7100097" y="5664919"/>
            <a:ext cx="569085" cy="266898"/>
            <a:chOff x="7737806" y="3683697"/>
            <a:chExt cx="720000" cy="432000"/>
          </a:xfrm>
          <a:effectLst/>
        </p:grpSpPr>
        <p:sp>
          <p:nvSpPr>
            <p:cNvPr id="145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46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feld 12"/>
          <p:cNvSpPr txBox="1"/>
          <p:nvPr/>
        </p:nvSpPr>
        <p:spPr>
          <a:xfrm>
            <a:off x="1237090" y="5053201"/>
            <a:ext cx="564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Transposed to Partner Specifications      Regional Standards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4791586" y="5198023"/>
            <a:ext cx="145607" cy="118666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FBBF36-8355-4F5D-A245-33B86A72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522" y="0"/>
            <a:ext cx="7850299" cy="1173570"/>
          </a:xfrm>
        </p:spPr>
        <p:txBody>
          <a:bodyPr/>
          <a:lstStyle/>
          <a:p>
            <a:r>
              <a:rPr lang="en-GB" dirty="0"/>
              <a:t>oneM2M Adoption is Global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7EC994-9653-4B22-AAFB-F7873B69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3292"/>
            <a:ext cx="10468555" cy="50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feil nach rechts 8"/>
          <p:cNvSpPr/>
          <p:nvPr/>
        </p:nvSpPr>
        <p:spPr>
          <a:xfrm>
            <a:off x="390356" y="2099455"/>
            <a:ext cx="2185868" cy="3479709"/>
          </a:xfrm>
          <a:prstGeom prst="rightArrow">
            <a:avLst>
              <a:gd name="adj1" fmla="val 50000"/>
              <a:gd name="adj2" fmla="val 40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Some useful links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oneM2M webpages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46490" y="0"/>
            <a:ext cx="10233329" cy="117357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www.oneM2M.org</a:t>
            </a:r>
            <a:r>
              <a:rPr lang="en-US" u="sng" dirty="0"/>
              <a:t> – All freely accessible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7C1192-08C5-4BA9-B453-2A1A479FADCB}"/>
              </a:ext>
            </a:extLst>
          </p:cNvPr>
          <p:cNvSpPr/>
          <p:nvPr/>
        </p:nvSpPr>
        <p:spPr>
          <a:xfrm>
            <a:off x="2727443" y="1173570"/>
            <a:ext cx="8308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5F5F6"/>
                </a:solidFill>
                <a:latin typeface="PT Sans"/>
                <a:hlinkClick r:id="rId3"/>
              </a:rPr>
              <a:t>Benefits of oneM2M</a:t>
            </a:r>
            <a:r>
              <a:rPr lang="en-US" b="1" dirty="0">
                <a:solidFill>
                  <a:srgbClr val="F5F5F6"/>
                </a:solidFill>
                <a:latin typeface="PT Sans"/>
              </a:rPr>
              <a:t> </a:t>
            </a:r>
            <a:r>
              <a:rPr lang="en-GB" dirty="0">
                <a:hlinkClick r:id="rId3"/>
              </a:rPr>
              <a:t>https://www.onem2m.org/using-onem2m/what-is-onem2m</a:t>
            </a:r>
            <a:endParaRPr lang="en-US" b="1" dirty="0">
              <a:solidFill>
                <a:srgbClr val="F5F5F6"/>
              </a:solidFill>
              <a:latin typeface="PT Sans"/>
            </a:endParaRPr>
          </a:p>
          <a:p>
            <a:r>
              <a:rPr lang="en-US" b="1" dirty="0">
                <a:solidFill>
                  <a:srgbClr val="F5F5F6"/>
                </a:solidFill>
                <a:latin typeface="PT Sans"/>
                <a:hlinkClick r:id="rId4"/>
              </a:rPr>
              <a:t>The IoT Standard for Interoperable and Scalable Systems</a:t>
            </a:r>
            <a:r>
              <a:rPr lang="en-US" b="1" dirty="0">
                <a:solidFill>
                  <a:srgbClr val="F5F5F6"/>
                </a:solidFill>
                <a:latin typeface="PT Sans"/>
              </a:rPr>
              <a:t> </a:t>
            </a:r>
            <a:r>
              <a:rPr lang="en-GB" dirty="0">
                <a:hlinkClick r:id="rId4"/>
              </a:rPr>
              <a:t>https://www.onem2m.org/using-onem2m/what-is-onem2m#standard</a:t>
            </a:r>
            <a:endParaRPr lang="en-US" b="1" dirty="0">
              <a:solidFill>
                <a:srgbClr val="F5F5F6"/>
              </a:solidFill>
              <a:latin typeface="PT Sans"/>
            </a:endParaRPr>
          </a:p>
          <a:p>
            <a:r>
              <a:rPr lang="en-US" b="1" dirty="0">
                <a:solidFill>
                  <a:srgbClr val="F5F5F6"/>
                </a:solidFill>
                <a:latin typeface="PT Sans"/>
                <a:hlinkClick r:id="rId5"/>
              </a:rPr>
              <a:t>oneM2M’s Value Proposition</a:t>
            </a:r>
            <a:r>
              <a:rPr lang="en-US" b="1" dirty="0">
                <a:solidFill>
                  <a:srgbClr val="F5F5F6"/>
                </a:solidFill>
                <a:latin typeface="PT Sans"/>
              </a:rPr>
              <a:t> </a:t>
            </a:r>
            <a:r>
              <a:rPr lang="en-GB" dirty="0">
                <a:hlinkClick r:id="rId5"/>
              </a:rPr>
              <a:t>https://www.onem2m.org/using-onem2m/what-is-onem2m#value</a:t>
            </a:r>
            <a:endParaRPr lang="en-US" b="1" dirty="0">
              <a:solidFill>
                <a:srgbClr val="F5F5F6"/>
              </a:solidFill>
              <a:latin typeface="PT Sans"/>
            </a:endParaRPr>
          </a:p>
          <a:p>
            <a:endParaRPr lang="en-US" b="1" dirty="0">
              <a:solidFill>
                <a:srgbClr val="F5F5F6"/>
              </a:solidFill>
              <a:latin typeface="PT Sans"/>
            </a:endParaRPr>
          </a:p>
          <a:p>
            <a:r>
              <a:rPr lang="it-IT" b="1" dirty="0">
                <a:hlinkClick r:id="rId6"/>
              </a:rPr>
              <a:t>oneM2M Technical </a:t>
            </a:r>
            <a:r>
              <a:rPr lang="it-IT" b="1" dirty="0" err="1">
                <a:hlinkClick r:id="rId6"/>
              </a:rPr>
              <a:t>Specifications</a:t>
            </a:r>
            <a:r>
              <a:rPr lang="it-IT" b="1" dirty="0"/>
              <a:t> </a:t>
            </a:r>
            <a:r>
              <a:rPr lang="en-GB" dirty="0">
                <a:hlinkClick r:id="rId6"/>
              </a:rPr>
              <a:t>https://www.onem2m.org/technical/published-specifications</a:t>
            </a:r>
            <a:endParaRPr lang="en-GB" dirty="0"/>
          </a:p>
          <a:p>
            <a:r>
              <a:rPr lang="en-GB" b="1" dirty="0">
                <a:hlinkClick r:id="rId7"/>
              </a:rPr>
              <a:t>OneM2M opensource resources</a:t>
            </a:r>
            <a:r>
              <a:rPr lang="en-GB" b="1" dirty="0"/>
              <a:t> </a:t>
            </a:r>
            <a:r>
              <a:rPr lang="en-GB" dirty="0">
                <a:hlinkClick r:id="rId7"/>
              </a:rPr>
              <a:t>https://www.onem2m.org/using-onem2m/devices-examples/onem2m-device-and-platform-software-resources</a:t>
            </a:r>
            <a:endParaRPr lang="it-IT" b="1" dirty="0"/>
          </a:p>
          <a:p>
            <a:endParaRPr lang="en-US" b="1" dirty="0">
              <a:solidFill>
                <a:srgbClr val="F5F5F6"/>
              </a:solidFill>
              <a:latin typeface="PT Sans"/>
              <a:hlinkClick r:id="rId8"/>
            </a:endParaRPr>
          </a:p>
          <a:p>
            <a:endParaRPr lang="en-US" b="1" dirty="0">
              <a:solidFill>
                <a:srgbClr val="F5F5F6"/>
              </a:solidFill>
              <a:latin typeface="PT Sans"/>
              <a:hlinkClick r:id="rId8"/>
            </a:endParaRPr>
          </a:p>
          <a:p>
            <a:r>
              <a:rPr lang="en-US" b="1" dirty="0">
                <a:solidFill>
                  <a:srgbClr val="F5F5F6"/>
                </a:solidFill>
                <a:latin typeface="PT Sans"/>
                <a:hlinkClick r:id="rId8"/>
              </a:rPr>
              <a:t>oneM2M Adoption and User Experiences</a:t>
            </a:r>
            <a:r>
              <a:rPr lang="en-US" b="1" dirty="0">
                <a:solidFill>
                  <a:srgbClr val="F5F5F6"/>
                </a:solidFill>
                <a:latin typeface="PT Sans"/>
              </a:rPr>
              <a:t> </a:t>
            </a:r>
            <a:r>
              <a:rPr lang="en-GB" dirty="0">
                <a:hlinkClick r:id="rId8"/>
              </a:rPr>
              <a:t>https://www.onem2m.org/using-onem2m/what-is-onem2m#adoption</a:t>
            </a:r>
            <a:endParaRPr lang="en-US" b="1" dirty="0">
              <a:solidFill>
                <a:srgbClr val="F5F5F6"/>
              </a:solidFill>
              <a:latin typeface="PT Sans"/>
            </a:endParaRPr>
          </a:p>
          <a:p>
            <a:r>
              <a:rPr lang="en-US" b="1" dirty="0">
                <a:solidFill>
                  <a:srgbClr val="F5F5F6"/>
                </a:solidFill>
                <a:latin typeface="PT Sans"/>
                <a:hlinkClick r:id="rId9"/>
              </a:rPr>
              <a:t>oneM2M Implementation Guidance</a:t>
            </a:r>
            <a:r>
              <a:rPr lang="en-US" b="1" dirty="0">
                <a:solidFill>
                  <a:srgbClr val="F5F5F6"/>
                </a:solidFill>
                <a:latin typeface="PT Sans"/>
              </a:rPr>
              <a:t> </a:t>
            </a:r>
            <a:r>
              <a:rPr lang="en-GB" dirty="0">
                <a:hlinkClick r:id="rId9"/>
              </a:rPr>
              <a:t>https://www.onem2m.org/using-onem2m/what-is-onem2m#implementation</a:t>
            </a:r>
            <a:endParaRPr lang="en-US" b="1" dirty="0">
              <a:solidFill>
                <a:srgbClr val="F5F5F6"/>
              </a:solidFill>
              <a:latin typeface="PT Sans"/>
            </a:endParaRPr>
          </a:p>
          <a:p>
            <a:r>
              <a:rPr lang="en-US" b="1" dirty="0">
                <a:solidFill>
                  <a:srgbClr val="F5F5F6"/>
                </a:solidFill>
                <a:latin typeface="PT Sans"/>
                <a:hlinkClick r:id="rId10"/>
              </a:rPr>
              <a:t>Develop with oneM2M</a:t>
            </a:r>
            <a:r>
              <a:rPr lang="en-US" b="1" dirty="0">
                <a:solidFill>
                  <a:srgbClr val="F5F5F6"/>
                </a:solidFill>
                <a:latin typeface="PT Sans"/>
              </a:rPr>
              <a:t> </a:t>
            </a:r>
            <a:r>
              <a:rPr lang="en-GB" dirty="0">
                <a:hlinkClick r:id="rId10"/>
              </a:rPr>
              <a:t>https://www.onem2m.org/using-onem2m/developers</a:t>
            </a:r>
            <a:endParaRPr lang="en-US" b="1" dirty="0">
              <a:solidFill>
                <a:srgbClr val="F5F5F6"/>
              </a:solidFill>
              <a:latin typeface="PT Sans"/>
            </a:endParaRPr>
          </a:p>
          <a:p>
            <a:r>
              <a:rPr lang="en-US" b="1" dirty="0">
                <a:solidFill>
                  <a:srgbClr val="F5F5F6"/>
                </a:solidFill>
                <a:latin typeface="PT Sans"/>
                <a:hlinkClick r:id="rId11"/>
              </a:rPr>
              <a:t>Deploy with oneM2M</a:t>
            </a:r>
            <a:r>
              <a:rPr lang="en-US" b="1" dirty="0">
                <a:solidFill>
                  <a:srgbClr val="F5F5F6"/>
                </a:solidFill>
                <a:latin typeface="PT Sans"/>
              </a:rPr>
              <a:t> </a:t>
            </a:r>
            <a:r>
              <a:rPr lang="en-GB" dirty="0">
                <a:hlinkClick r:id="rId11"/>
              </a:rPr>
              <a:t>https://www.onem2m.org/using-onem2m/devices-examples</a:t>
            </a:r>
            <a:endParaRPr lang="en-GB" dirty="0"/>
          </a:p>
          <a:p>
            <a:endParaRPr lang="en-US" b="1" dirty="0">
              <a:solidFill>
                <a:srgbClr val="F5F5F6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05446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 dirty="0"/>
              <a:t>Contact </a:t>
            </a:r>
            <a:r>
              <a:rPr lang="fr-FR" altLang="en-US" b="1" dirty="0" err="1"/>
              <a:t>details</a:t>
            </a:r>
            <a:endParaRPr lang="he-IL" altLang="en-US" b="1" dirty="0"/>
          </a:p>
        </p:txBody>
      </p:sp>
      <p:sp>
        <p:nvSpPr>
          <p:cNvPr id="44035" name="מציין מיקום תוכן 6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2800" cy="3448050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endParaRPr lang="en-GB" altLang="en-US" dirty="0"/>
          </a:p>
          <a:p>
            <a:pPr algn="ctr">
              <a:buFontTx/>
              <a:buNone/>
            </a:pPr>
            <a:endParaRPr lang="it-IT" altLang="en-US" dirty="0"/>
          </a:p>
          <a:p>
            <a:pPr algn="ctr">
              <a:buFontTx/>
              <a:buNone/>
            </a:pPr>
            <a:endParaRPr lang="he-IL" altLang="en-US" dirty="0"/>
          </a:p>
        </p:txBody>
      </p:sp>
      <p:sp>
        <p:nvSpPr>
          <p:cNvPr id="8" name="מלבן מעוגל 7"/>
          <p:cNvSpPr/>
          <p:nvPr/>
        </p:nvSpPr>
        <p:spPr>
          <a:xfrm>
            <a:off x="1416537" y="5636278"/>
            <a:ext cx="7482416" cy="830262"/>
          </a:xfrm>
          <a:prstGeom prst="roundRect">
            <a:avLst>
              <a:gd name="adj" fmla="val 10735"/>
            </a:avLst>
          </a:prstGeom>
          <a:solidFill>
            <a:srgbClr val="1A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r>
              <a:rPr lang="en-US" sz="3200" dirty="0">
                <a:latin typeface="Calibri" pitchFamily="34" charset="0"/>
              </a:rPr>
              <a:t>Thank you!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532517" y="1179519"/>
            <a:ext cx="6049403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1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90000"/>
            </a:pPr>
            <a:r>
              <a:rPr lang="en-US" altLang="en-US" sz="3200" b="1" dirty="0">
                <a:latin typeface="Calibri" pitchFamily="34" charset="0"/>
              </a:rPr>
              <a:t>Dr. Enrico Scarrone</a:t>
            </a:r>
            <a:r>
              <a:rPr lang="en-US" altLang="en-US" sz="4400" dirty="0"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90000"/>
            </a:pPr>
            <a:r>
              <a:rPr lang="en-US" altLang="en-US" sz="1400" b="1" dirty="0"/>
              <a:t>ETSI TC smartM2M Chairman,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90000"/>
            </a:pPr>
            <a:r>
              <a:rPr lang="en-US" altLang="en-US" sz="1400" b="1" dirty="0"/>
              <a:t>oneM2M Steering Committee Chairman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90000"/>
            </a:pPr>
            <a:endParaRPr lang="en-US" altLang="en-US" sz="1400" b="1" dirty="0"/>
          </a:p>
          <a:p>
            <a:pPr>
              <a:lnSpc>
                <a:spcPct val="80000"/>
              </a:lnSpc>
              <a:spcBef>
                <a:spcPct val="20000"/>
              </a:spcBef>
              <a:buSzPct val="90000"/>
            </a:pPr>
            <a:r>
              <a:rPr lang="en-US" altLang="en-US" sz="1400" b="1" dirty="0"/>
              <a:t>M2M/IoT Standardization Manager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90000"/>
            </a:pPr>
            <a:r>
              <a:rPr lang="en-US" altLang="en-US" sz="1400" b="1"/>
              <a:t>TIM </a:t>
            </a:r>
            <a:r>
              <a:rPr lang="en-US" altLang="en-US" sz="1400" b="1" dirty="0"/>
              <a:t>| CTIO | Technology Communication &amp; Standardization 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90000"/>
            </a:pPr>
            <a:r>
              <a:rPr lang="en-GB" altLang="en-US" sz="1400" b="1" dirty="0"/>
              <a:t>enrico.scarrone@telecomitalia.it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90000"/>
            </a:pPr>
            <a:br>
              <a:rPr lang="en-GB" altLang="en-US" sz="1600" b="1" dirty="0">
                <a:solidFill>
                  <a:srgbClr val="1A4669"/>
                </a:solidFill>
              </a:rPr>
            </a:br>
            <a:br>
              <a:rPr lang="en-GB" altLang="en-US" sz="2400" dirty="0">
                <a:solidFill>
                  <a:srgbClr val="404040"/>
                </a:solidFill>
                <a:latin typeface="Calibri" pitchFamily="34" charset="0"/>
              </a:rPr>
            </a:br>
            <a:endParaRPr lang="en-US" altLang="en-US" sz="1600" b="1" dirty="0">
              <a:solidFill>
                <a:schemeClr val="bg2"/>
              </a:solidFill>
            </a:endParaRPr>
          </a:p>
        </p:txBody>
      </p:sp>
      <p:pic>
        <p:nvPicPr>
          <p:cNvPr id="5122" name="Immagine 12" descr="secondario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38" y="1659054"/>
            <a:ext cx="1670248" cy="45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008869" y="3252083"/>
            <a:ext cx="8074026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ts val="750"/>
              </a:spcBef>
              <a:defRPr/>
            </a:pPr>
            <a:r>
              <a:rPr lang="en-US" sz="3200" b="1" dirty="0">
                <a:latin typeface="TIM Sans" panose="00000500000000000000" pitchFamily="50" charset="0"/>
                <a:ea typeface="ＭＳ Ｐゴシック"/>
                <a:cs typeface="Arial"/>
              </a:rPr>
              <a:t>IOT:</a:t>
            </a:r>
          </a:p>
          <a:p>
            <a:pPr algn="ctr" defTabSz="685800">
              <a:lnSpc>
                <a:spcPct val="150000"/>
              </a:lnSpc>
              <a:spcBef>
                <a:spcPts val="750"/>
              </a:spcBef>
              <a:defRPr/>
            </a:pPr>
            <a:r>
              <a:rPr lang="it-IT" sz="1600" dirty="0" err="1">
                <a:latin typeface="TIM Sans" panose="00000500000000000000" pitchFamily="50" charset="0"/>
                <a:ea typeface="ＭＳ Ｐゴシック"/>
                <a:cs typeface="Arial"/>
              </a:rPr>
              <a:t>It</a:t>
            </a:r>
            <a:r>
              <a:rPr lang="it-IT" sz="1600" dirty="0">
                <a:latin typeface="TIM Sans" panose="00000500000000000000" pitchFamily="50" charset="0"/>
                <a:ea typeface="ＭＳ Ｐゴシック"/>
                <a:cs typeface="Arial"/>
              </a:rPr>
              <a:t> </a:t>
            </a:r>
            <a:r>
              <a:rPr lang="it-IT" sz="1600" dirty="0" err="1">
                <a:latin typeface="TIM Sans" panose="00000500000000000000" pitchFamily="50" charset="0"/>
                <a:ea typeface="ＭＳ Ｐゴシック"/>
                <a:cs typeface="Arial"/>
              </a:rPr>
              <a:t>is</a:t>
            </a:r>
            <a:r>
              <a:rPr lang="it-IT" sz="1600" dirty="0">
                <a:latin typeface="TIM Sans" panose="00000500000000000000" pitchFamily="50" charset="0"/>
                <a:ea typeface="ＭＳ Ｐゴシック"/>
                <a:cs typeface="Arial"/>
              </a:rPr>
              <a:t> NOT </a:t>
            </a:r>
            <a:r>
              <a:rPr lang="it-IT" sz="1600" dirty="0" err="1">
                <a:latin typeface="TIM Sans" panose="00000500000000000000" pitchFamily="50" charset="0"/>
                <a:ea typeface="ＭＳ Ｐゴシック"/>
                <a:cs typeface="Arial"/>
              </a:rPr>
              <a:t>about</a:t>
            </a:r>
            <a:r>
              <a:rPr lang="it-IT" sz="1600" dirty="0">
                <a:latin typeface="TIM Sans" panose="00000500000000000000" pitchFamily="50" charset="0"/>
                <a:ea typeface="ＭＳ Ｐゴシック"/>
                <a:cs typeface="Arial"/>
              </a:rPr>
              <a:t> </a:t>
            </a:r>
            <a:r>
              <a:rPr lang="it-IT" sz="1600" dirty="0" err="1">
                <a:latin typeface="TIM Sans" panose="00000500000000000000" pitchFamily="50" charset="0"/>
                <a:ea typeface="ＭＳ Ｐゴシック"/>
                <a:cs typeface="Arial"/>
              </a:rPr>
              <a:t>selecting</a:t>
            </a:r>
            <a:r>
              <a:rPr lang="it-IT" sz="1600" dirty="0">
                <a:latin typeface="TIM Sans" panose="00000500000000000000" pitchFamily="50" charset="0"/>
                <a:ea typeface="ＭＳ Ｐゴシック"/>
                <a:cs typeface="Arial"/>
              </a:rPr>
              <a:t> a </a:t>
            </a:r>
            <a:r>
              <a:rPr lang="it-IT" sz="1600" dirty="0" err="1">
                <a:latin typeface="TIM Sans" panose="00000500000000000000" pitchFamily="50" charset="0"/>
                <a:ea typeface="ＭＳ Ｐゴシック"/>
                <a:cs typeface="Arial"/>
              </a:rPr>
              <a:t>protocol</a:t>
            </a:r>
            <a:r>
              <a:rPr lang="it-IT" sz="1600" dirty="0">
                <a:latin typeface="TIM Sans" panose="00000500000000000000" pitchFamily="50" charset="0"/>
                <a:ea typeface="ＭＳ Ｐゴシック"/>
                <a:cs typeface="Arial"/>
              </a:rPr>
              <a:t>… or a platform…or a cloud….</a:t>
            </a:r>
          </a:p>
          <a:p>
            <a:pPr algn="ctr" defTabSz="685800">
              <a:lnSpc>
                <a:spcPct val="150000"/>
              </a:lnSpc>
              <a:spcBef>
                <a:spcPts val="750"/>
              </a:spcBef>
              <a:defRPr/>
            </a:pPr>
            <a:r>
              <a:rPr lang="it-IT" b="1" dirty="0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IoT </a:t>
            </a:r>
            <a:r>
              <a:rPr lang="it-IT" b="1" dirty="0" err="1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is</a:t>
            </a:r>
            <a:r>
              <a:rPr lang="it-IT" b="1" dirty="0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 sharing the information and </a:t>
            </a:r>
            <a:r>
              <a:rPr lang="it-IT" b="1" dirty="0" err="1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its</a:t>
            </a:r>
            <a:r>
              <a:rPr lang="it-IT" b="1" dirty="0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meaning</a:t>
            </a:r>
            <a:br>
              <a:rPr lang="it-IT" b="1" dirty="0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</a:br>
            <a:r>
              <a:rPr lang="en-US" b="1" dirty="0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 between different systems, different applications, </a:t>
            </a:r>
            <a:br>
              <a:rPr lang="en-US" b="1" dirty="0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</a:br>
            <a:r>
              <a:rPr lang="en-US" b="1" dirty="0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different business sectors </a:t>
            </a:r>
            <a:r>
              <a:rPr lang="it-IT" b="1" dirty="0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! </a:t>
            </a:r>
          </a:p>
          <a:p>
            <a:pPr algn="ctr"/>
            <a:r>
              <a:rPr lang="it-IT" b="1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984BC0-419E-4E5A-902A-67DD5012B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9453" y="1359869"/>
            <a:ext cx="1942427" cy="16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ture Technolog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414</Words>
  <Application>Microsoft Office PowerPoint</Application>
  <PresentationFormat>Widescreen</PresentationFormat>
  <Paragraphs>141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Arial Unicode MS</vt:lpstr>
      <vt:lpstr>MS PGothic</vt:lpstr>
      <vt:lpstr>MS PGothic</vt:lpstr>
      <vt:lpstr>Arial</vt:lpstr>
      <vt:lpstr>Calibri</vt:lpstr>
      <vt:lpstr>Calibri Light</vt:lpstr>
      <vt:lpstr>Franklin Gothic Demi</vt:lpstr>
      <vt:lpstr>Myriad Pro</vt:lpstr>
      <vt:lpstr>Myriad Pro Light</vt:lpstr>
      <vt:lpstr>PT Sans</vt:lpstr>
      <vt:lpstr>Symbol</vt:lpstr>
      <vt:lpstr>Tahoma</vt:lpstr>
      <vt:lpstr>TIM Sans</vt:lpstr>
      <vt:lpstr>Times New Roman</vt:lpstr>
      <vt:lpstr>Trebuchet MS</vt:lpstr>
      <vt:lpstr>Office Theme</vt:lpstr>
      <vt:lpstr>Future Technologies</vt:lpstr>
      <vt:lpstr>PowerPoint Presentation</vt:lpstr>
      <vt:lpstr>PowerPoint Presentation</vt:lpstr>
      <vt:lpstr>IoT: what is about!</vt:lpstr>
      <vt:lpstr>IOT: From Connectivity to Information sharing</vt:lpstr>
      <vt:lpstr>oneM2M Partnership Project</vt:lpstr>
      <vt:lpstr>oneM2M Standard – Testing – Certification Programs</vt:lpstr>
      <vt:lpstr>oneM2M Adoption is Global</vt:lpstr>
      <vt:lpstr>www.oneM2M.org – All freely accessible</vt:lpstr>
      <vt:lpstr>Contact details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Scarrone Enrico</cp:lastModifiedBy>
  <cp:revision>349</cp:revision>
  <dcterms:created xsi:type="dcterms:W3CDTF">2017-09-21T15:46:31Z</dcterms:created>
  <dcterms:modified xsi:type="dcterms:W3CDTF">2021-07-05T08:05:44Z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(2)3wJhyqxWUrRMC/hytU9MpWeWKNy5Xes4iLYDNA1zi1tKubHlIaoLmP07LpFWOWXzDZmAp+Wh
t5rIx7GTkasP7KxFsRSWTGZ/DvA05DXBAxuwSjVinyIogjEY31Fqt2ksR28P8y+bKrnEDuYo
M2enQlxXkafftKP1LjeQJh3qq68bBXVXJ1CGrYftTFC/vu+n5GzeNjqgzg4RwXG7rbdzYxTS
28u/9dXsXjVWkSBeqi</vt:lpwstr>
  </property>
  <property fmtid="{D5CDD505-2E9C-101B-9397-08002B2CF9AE}" pid="3" name="_2015_ms_pID_7253431">
    <vt:lpwstr>0fTgsWK5rBvvNrFQHK/KyXDJ1AzA9XgcwYynG1apsF/E4+E3zVZaiP
zyXNw91yk9QvgxUcGW154vaq+PUTXWVnLGs0JSIpRIb6A5aYWwVgLExlD/vf+IQ7cY9qS1bX
rlLKVvqZqSE64MZXN9GhUdQ/+CinuLyeiXTP1QLvkyqOcP/5fakjG6AtAhg4R5uH+Og=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1550019686</vt:lpwstr>
  </property>
</Properties>
</file>