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256" r:id="rId3"/>
    <p:sldId id="323" r:id="rId4"/>
    <p:sldId id="355" r:id="rId5"/>
    <p:sldId id="357" r:id="rId6"/>
    <p:sldId id="389" r:id="rId7"/>
    <p:sldId id="394" r:id="rId8"/>
    <p:sldId id="395" r:id="rId9"/>
    <p:sldId id="396" r:id="rId10"/>
    <p:sldId id="385" r:id="rId11"/>
    <p:sldId id="390" r:id="rId12"/>
    <p:sldId id="391" r:id="rId13"/>
    <p:sldId id="393" r:id="rId14"/>
    <p:sldId id="392" r:id="rId15"/>
    <p:sldId id="333" r:id="rId16"/>
    <p:sldId id="313" r:id="rId17"/>
    <p:sldId id="290" r:id="rId18"/>
    <p:sldId id="356" r:id="rId19"/>
    <p:sldId id="322" r:id="rId20"/>
    <p:sldId id="324" r:id="rId21"/>
    <p:sldId id="387" r:id="rId22"/>
    <p:sldId id="388" r:id="rId23"/>
    <p:sldId id="327" r:id="rId24"/>
    <p:sldId id="328" r:id="rId25"/>
    <p:sldId id="386" r:id="rId26"/>
    <p:sldId id="359" r:id="rId27"/>
    <p:sldId id="360" r:id="rId28"/>
    <p:sldId id="285" r:id="rId29"/>
    <p:sldId id="286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13707-89A7-41A9-AE50-6B997269136B}" v="20" dt="2021-07-06T11:49:51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30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onem2m.org/developer-guid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onem2morg" TargetMode="External"/><Relationship Id="rId3" Type="http://schemas.openxmlformats.org/officeDocument/2006/relationships/hyperlink" Target="http://www.onem2m.org/developer-guides" TargetMode="External"/><Relationship Id="rId7" Type="http://schemas.openxmlformats.org/officeDocument/2006/relationships/hyperlink" Target="http://www.onem2m.org/technical/webinars" TargetMode="External"/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m2m.org/technical/latest-drafts" TargetMode="External"/><Relationship Id="rId5" Type="http://schemas.openxmlformats.org/officeDocument/2006/relationships/hyperlink" Target="http://www.onem2m.org/technical/published-documents" TargetMode="External"/><Relationship Id="rId4" Type="http://schemas.openxmlformats.org/officeDocument/2006/relationships/hyperlink" Target="http://www.onem2m.org/technical/technical-questions" TargetMode="External"/><Relationship Id="rId9" Type="http://schemas.openxmlformats.org/officeDocument/2006/relationships/hyperlink" Target="http://www.onem2m.org/news-events/even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827" y="242408"/>
            <a:ext cx="7407275" cy="654050"/>
          </a:xfrm>
        </p:spPr>
        <p:txBody>
          <a:bodyPr anchor="b"/>
          <a:lstStyle/>
          <a:p>
            <a:r>
              <a:rPr lang="it-IT" altLang="en-US" sz="3600" dirty="0"/>
              <a:t>OneM2M</a:t>
            </a:r>
            <a:endParaRPr lang="en-US" altLang="en-US" sz="3600" dirty="0"/>
          </a:p>
        </p:txBody>
      </p:sp>
      <p:grpSp>
        <p:nvGrpSpPr>
          <p:cNvPr id="59" name="Group 31">
            <a:extLst>
              <a:ext uri="{FF2B5EF4-FFF2-40B4-BE49-F238E27FC236}">
                <a16:creationId xmlns:a16="http://schemas.microsoft.com/office/drawing/2014/main" id="{32A185CE-5273-442E-8A37-8703E7EEC58A}"/>
              </a:ext>
            </a:extLst>
          </p:cNvPr>
          <p:cNvGrpSpPr>
            <a:grpSpLocks/>
          </p:cNvGrpSpPr>
          <p:nvPr/>
        </p:nvGrpSpPr>
        <p:grpSpPr bwMode="auto">
          <a:xfrm>
            <a:off x="2103409" y="621986"/>
            <a:ext cx="7256462" cy="2768600"/>
            <a:chOff x="1133" y="642"/>
            <a:chExt cx="3607" cy="1708"/>
          </a:xfrm>
        </p:grpSpPr>
        <p:grpSp>
          <p:nvGrpSpPr>
            <p:cNvPr id="60" name="Gruppo 5">
              <a:extLst>
                <a:ext uri="{FF2B5EF4-FFF2-40B4-BE49-F238E27FC236}">
                  <a16:creationId xmlns:a16="http://schemas.microsoft.com/office/drawing/2014/main" id="{5C2DCD4E-F141-4C38-9D31-410121B37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8" y="642"/>
              <a:ext cx="1151" cy="1267"/>
              <a:chOff x="1520825" y="1728056"/>
              <a:chExt cx="1827213" cy="3128107"/>
            </a:xfrm>
          </p:grpSpPr>
          <p:sp>
            <p:nvSpPr>
              <p:cNvPr id="77" name="AutoShape 8">
                <a:extLst>
                  <a:ext uri="{FF2B5EF4-FFF2-40B4-BE49-F238E27FC236}">
                    <a16:creationId xmlns:a16="http://schemas.microsoft.com/office/drawing/2014/main" id="{703DBFE5-5E39-4E42-9DE7-6E2AF498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94941" y="2430463"/>
                <a:ext cx="777875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8" name="AutoShape 8">
                <a:extLst>
                  <a:ext uri="{FF2B5EF4-FFF2-40B4-BE49-F238E27FC236}">
                    <a16:creationId xmlns:a16="http://schemas.microsoft.com/office/drawing/2014/main" id="{0AB357FC-CD6F-4D03-8B0F-805F5F4DF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87797" y="3740150"/>
                <a:ext cx="792163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9" name="AutoShape 8">
                <a:extLst>
                  <a:ext uri="{FF2B5EF4-FFF2-40B4-BE49-F238E27FC236}">
                    <a16:creationId xmlns:a16="http://schemas.microsoft.com/office/drawing/2014/main" id="{FC25CE0D-8E4B-4083-937A-B6A2B2793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94941" y="3079750"/>
                <a:ext cx="777875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80" name="Text Box 12">
                <a:extLst>
                  <a:ext uri="{FF2B5EF4-FFF2-40B4-BE49-F238E27FC236}">
                    <a16:creationId xmlns:a16="http://schemas.microsoft.com/office/drawing/2014/main" id="{35CB1504-AB4F-4F0F-A517-BC9840D83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825" y="4346576"/>
                <a:ext cx="1792288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Devices </a:t>
                </a:r>
              </a:p>
            </p:txBody>
          </p:sp>
          <p:sp>
            <p:nvSpPr>
              <p:cNvPr id="81" name="Text Box 15">
                <a:extLst>
                  <a:ext uri="{FF2B5EF4-FFF2-40B4-BE49-F238E27FC236}">
                    <a16:creationId xmlns:a16="http://schemas.microsoft.com/office/drawing/2014/main" id="{FBC7FCC9-577A-45C8-9293-638F8862B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8398" y="3694532"/>
                <a:ext cx="1397486" cy="47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Arial"/>
                  </a:rPr>
                  <a:t>Connectivity</a:t>
                </a:r>
                <a:endParaRPr kumimoji="0" lang="it-IT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2" name="AutoShape 8">
                <a:extLst>
                  <a:ext uri="{FF2B5EF4-FFF2-40B4-BE49-F238E27FC236}">
                    <a16:creationId xmlns:a16="http://schemas.microsoft.com/office/drawing/2014/main" id="{EBA68854-D372-4110-84E5-C6213366E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07616" y="1584387"/>
                <a:ext cx="1152525" cy="1439863"/>
              </a:xfrm>
              <a:prstGeom prst="chevron">
                <a:avLst>
                  <a:gd name="adj" fmla="val 10884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DA87FA86-03F0-4957-A994-B6223FF5A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6863" y="1827213"/>
                <a:ext cx="1781175" cy="45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Service Enablement</a:t>
                </a:r>
                <a:endParaRPr kumimoji="0" lang="it-IT" alt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AutoShape 14">
                <a:extLst>
                  <a:ext uri="{FF2B5EF4-FFF2-40B4-BE49-F238E27FC236}">
                    <a16:creationId xmlns:a16="http://schemas.microsoft.com/office/drawing/2014/main" id="{72B6091A-9F91-4585-89FD-597BEE232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625" y="2330451"/>
                <a:ext cx="1223963" cy="431800"/>
              </a:xfrm>
              <a:prstGeom prst="can">
                <a:avLst>
                  <a:gd name="adj" fmla="val 25000"/>
                </a:avLst>
              </a:prstGeom>
              <a:solidFill>
                <a:srgbClr val="004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Demi" panose="020B0703020102020204" pitchFamily="34" charset="0"/>
                    <a:ea typeface="MS PGothic" pitchFamily="34" charset="-128"/>
                    <a:cs typeface="Arial"/>
                  </a:rPr>
                  <a:t>Data</a:t>
                </a:r>
                <a:endPara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85" name="Text Box 7">
                <a:extLst>
                  <a:ext uri="{FF2B5EF4-FFF2-40B4-BE49-F238E27FC236}">
                    <a16:creationId xmlns:a16="http://schemas.microsoft.com/office/drawing/2014/main" id="{B0FA8DE8-7BB8-4585-954C-BD00AEE29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5620" y="2906713"/>
                <a:ext cx="1320330" cy="45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Management </a:t>
                </a:r>
              </a:p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Services</a:t>
                </a:r>
              </a:p>
            </p:txBody>
          </p:sp>
        </p:grpSp>
        <p:sp>
          <p:nvSpPr>
            <p:cNvPr id="61" name="AutoShape 11">
              <a:extLst>
                <a:ext uri="{FF2B5EF4-FFF2-40B4-BE49-F238E27FC236}">
                  <a16:creationId xmlns:a16="http://schemas.microsoft.com/office/drawing/2014/main" id="{5FE1942C-9CB9-4E44-9A01-60CB74C23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087"/>
              <a:ext cx="1360" cy="263"/>
            </a:xfrm>
            <a:prstGeom prst="homePlate">
              <a:avLst>
                <a:gd name="adj" fmla="val 82786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en-US" altLang="en-US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2" name="AutoShape 8">
              <a:extLst>
                <a:ext uri="{FF2B5EF4-FFF2-40B4-BE49-F238E27FC236}">
                  <a16:creationId xmlns:a16="http://schemas.microsoft.com/office/drawing/2014/main" id="{5DBBB97F-A7D5-4534-B0AB-54587DF3C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087"/>
              <a:ext cx="1360" cy="263"/>
            </a:xfrm>
            <a:prstGeom prst="chevron">
              <a:avLst>
                <a:gd name="adj" fmla="val 84078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7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Deployment</a:t>
              </a:r>
              <a:endParaRPr kumimoji="0" lang="en-US" altLang="en-US" sz="1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3" name="AutoShape 8">
              <a:extLst>
                <a:ext uri="{FF2B5EF4-FFF2-40B4-BE49-F238E27FC236}">
                  <a16:creationId xmlns:a16="http://schemas.microsoft.com/office/drawing/2014/main" id="{F30E39B3-F520-4462-A771-E929A6B45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087"/>
              <a:ext cx="1326" cy="263"/>
            </a:xfrm>
            <a:prstGeom prst="chevron">
              <a:avLst>
                <a:gd name="adj" fmla="val 81976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/>
                </a:rPr>
                <a:t>Integration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4" name="AutoShape 38">
              <a:extLst>
                <a:ext uri="{FF2B5EF4-FFF2-40B4-BE49-F238E27FC236}">
                  <a16:creationId xmlns:a16="http://schemas.microsoft.com/office/drawing/2014/main" id="{28F787DC-E004-4C7A-BBC8-80C1D75357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006679">
              <a:off x="1238" y="730"/>
              <a:ext cx="2372" cy="194"/>
            </a:xfrm>
            <a:prstGeom prst="leftArrow">
              <a:avLst>
                <a:gd name="adj1" fmla="val 53704"/>
                <a:gd name="adj2" fmla="val 174855"/>
              </a:avLst>
            </a:prstGeom>
            <a:solidFill>
              <a:srgbClr val="3366FF"/>
            </a:solidFill>
            <a:ln>
              <a:noFill/>
            </a:ln>
            <a:effectLst>
              <a:prstShdw prst="shdw17" dist="17961" dir="2700000">
                <a:srgbClr val="1F3D99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FF0000"/>
                </a:buClr>
                <a:buSzPct val="50000"/>
                <a:buFont typeface="Franklin Gothic Demi" panose="020B0703020102020204" pitchFamily="34" charset="0"/>
                <a:buNone/>
                <a:tabLst/>
                <a:defRPr/>
              </a:pPr>
              <a:endPara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82B9E6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endParaRPr>
            </a:p>
          </p:txBody>
        </p:sp>
        <p:grpSp>
          <p:nvGrpSpPr>
            <p:cNvPr id="65" name="Gruppo 4">
              <a:extLst>
                <a:ext uri="{FF2B5EF4-FFF2-40B4-BE49-F238E27FC236}">
                  <a16:creationId xmlns:a16="http://schemas.microsoft.com/office/drawing/2014/main" id="{3579AD13-0878-4239-BF1D-D35C6CEB0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0" y="1085"/>
              <a:ext cx="1129" cy="849"/>
              <a:chOff x="3283782" y="2774494"/>
              <a:chExt cx="1792288" cy="2094706"/>
            </a:xfrm>
          </p:grpSpPr>
          <p:sp>
            <p:nvSpPr>
              <p:cNvPr id="71" name="AutoShape 8">
                <a:extLst>
                  <a:ext uri="{FF2B5EF4-FFF2-40B4-BE49-F238E27FC236}">
                    <a16:creationId xmlns:a16="http://schemas.microsoft.com/office/drawing/2014/main" id="{45FB0777-6084-43AE-937A-9988C7B32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57898" y="2443500"/>
                <a:ext cx="777875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2" name="AutoShape 8">
                <a:extLst>
                  <a:ext uri="{FF2B5EF4-FFF2-40B4-BE49-F238E27FC236}">
                    <a16:creationId xmlns:a16="http://schemas.microsoft.com/office/drawing/2014/main" id="{2D95059B-2431-47D0-86D7-CF6F8443F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50754" y="3753187"/>
                <a:ext cx="792163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3" name="AutoShape 8">
                <a:extLst>
                  <a:ext uri="{FF2B5EF4-FFF2-40B4-BE49-F238E27FC236}">
                    <a16:creationId xmlns:a16="http://schemas.microsoft.com/office/drawing/2014/main" id="{9ADBE575-40EA-44FC-93B0-392D115CD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57898" y="3092787"/>
                <a:ext cx="777875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4" name="Text Box 12">
                <a:extLst>
                  <a:ext uri="{FF2B5EF4-FFF2-40B4-BE49-F238E27FC236}">
                    <a16:creationId xmlns:a16="http://schemas.microsoft.com/office/drawing/2014/main" id="{E2ABE461-5F93-462D-957F-B2D79CBB3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3782" y="4359613"/>
                <a:ext cx="1792288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Devices </a:t>
                </a:r>
              </a:p>
            </p:txBody>
          </p:sp>
          <p:sp>
            <p:nvSpPr>
              <p:cNvPr id="75" name="Text Box 15">
                <a:extLst>
                  <a:ext uri="{FF2B5EF4-FFF2-40B4-BE49-F238E27FC236}">
                    <a16:creationId xmlns:a16="http://schemas.microsoft.com/office/drawing/2014/main" id="{20DE5E7A-15B1-42DA-98C7-A3BF09488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1356" y="3705781"/>
                <a:ext cx="1397496" cy="478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Arial"/>
                  </a:rPr>
                  <a:t>Connectivity</a:t>
                </a:r>
                <a:endParaRPr kumimoji="0" lang="it-IT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endParaRPr>
              </a:p>
            </p:txBody>
          </p:sp>
          <p:sp>
            <p:nvSpPr>
              <p:cNvPr id="76" name="Text Box 7">
                <a:extLst>
                  <a:ext uri="{FF2B5EF4-FFF2-40B4-BE49-F238E27FC236}">
                    <a16:creationId xmlns:a16="http://schemas.microsoft.com/office/drawing/2014/main" id="{9E52C5AA-0C6C-470E-A1D1-961B1CB0D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577" y="2919750"/>
                <a:ext cx="1320330" cy="45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Management </a:t>
                </a:r>
              </a:p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Services</a:t>
                </a:r>
              </a:p>
            </p:txBody>
          </p:sp>
        </p:grpSp>
        <p:grpSp>
          <p:nvGrpSpPr>
            <p:cNvPr id="66" name="Gruppo 3">
              <a:extLst>
                <a:ext uri="{FF2B5EF4-FFF2-40B4-BE49-F238E27FC236}">
                  <a16:creationId xmlns:a16="http://schemas.microsoft.com/office/drawing/2014/main" id="{D8EA4AA2-205D-41CB-84AD-F483AF395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3" y="1345"/>
              <a:ext cx="1129" cy="585"/>
              <a:chOff x="5156042" y="3429000"/>
              <a:chExt cx="1792288" cy="1445419"/>
            </a:xfrm>
          </p:grpSpPr>
          <p:sp>
            <p:nvSpPr>
              <p:cNvPr id="67" name="AutoShape 8">
                <a:extLst>
                  <a:ext uri="{FF2B5EF4-FFF2-40B4-BE49-F238E27FC236}">
                    <a16:creationId xmlns:a16="http://schemas.microsoft.com/office/drawing/2014/main" id="{5EF4220B-C454-41AA-8C91-1B2F44667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723014" y="3758406"/>
                <a:ext cx="792163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8" name="AutoShape 8">
                <a:extLst>
                  <a:ext uri="{FF2B5EF4-FFF2-40B4-BE49-F238E27FC236}">
                    <a16:creationId xmlns:a16="http://schemas.microsoft.com/office/drawing/2014/main" id="{95A68FF4-6F71-441D-BDFD-F38433D85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730158" y="3098006"/>
                <a:ext cx="777875" cy="1439863"/>
              </a:xfrm>
              <a:prstGeom prst="chevron">
                <a:avLst>
                  <a:gd name="adj" fmla="val 16009"/>
                </a:avLst>
              </a:prstGeom>
              <a:noFill/>
              <a:ln w="28575" algn="ctr">
                <a:solidFill>
                  <a:srgbClr val="82B9E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9" name="Text Box 12">
                <a:extLst>
                  <a:ext uri="{FF2B5EF4-FFF2-40B4-BE49-F238E27FC236}">
                    <a16:creationId xmlns:a16="http://schemas.microsoft.com/office/drawing/2014/main" id="{AE62B2B2-6A51-4006-A2BC-574AFEF11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6042" y="4364832"/>
                <a:ext cx="1792288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base" latinLnBrk="0" hangingPunct="1">
                  <a:lnSpc>
                    <a:spcPts val="14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Devices 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DE4CD8C4-D634-43C3-A5B5-BFBC3D118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3616" y="3644982"/>
                <a:ext cx="1397496" cy="479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90000"/>
                  <a:buBlip>
                    <a:blip r:embed="rId2"/>
                  </a:buBlip>
                  <a:defRPr sz="32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8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Arial"/>
                  </a:rPr>
                  <a:t>Connectivity</a:t>
                </a:r>
                <a:endParaRPr kumimoji="0" lang="it-IT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endParaRPr>
              </a:p>
            </p:txBody>
          </p:sp>
        </p:grpSp>
      </p:grpSp>
      <p:sp>
        <p:nvSpPr>
          <p:cNvPr id="86" name="Rectangle 3">
            <a:extLst>
              <a:ext uri="{FF2B5EF4-FFF2-40B4-BE49-F238E27FC236}">
                <a16:creationId xmlns:a16="http://schemas.microsoft.com/office/drawing/2014/main" id="{08F63EFE-F350-4F41-8C7D-E5AF11C2F425}"/>
              </a:ext>
            </a:extLst>
          </p:cNvPr>
          <p:cNvSpPr>
            <a:spLocks/>
          </p:cNvSpPr>
          <p:nvPr/>
        </p:nvSpPr>
        <p:spPr bwMode="auto">
          <a:xfrm>
            <a:off x="593456" y="3551387"/>
            <a:ext cx="102092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3525" indent="-263525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oneM2M standard is based on a “Store and Share” resource REST based paradigm. 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The data may be  made available in the platform to the other applications, interested application are notified by means of subscription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Privacy is ensured by a strict Access Control Management, which relies on underlying network security, providing a secure light solution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oneM2M is heavily reusing underlying network functionalities, including TR069 and OMA DM management, LCS, subscription management, </a:t>
            </a:r>
            <a:r>
              <a:rPr lang="en-US" altLang="en-US" sz="2000" dirty="0" err="1">
                <a:solidFill>
                  <a:srgbClr val="002060"/>
                </a:solidFill>
                <a:latin typeface="+mn-lt"/>
              </a:rPr>
              <a:t>QoS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, Charging, etc.</a:t>
            </a: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oneM2M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is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an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interworking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framewort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designed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to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connect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different</a:t>
            </a:r>
            <a:r>
              <a:rPr lang="it-IT" altLang="en-US" sz="2000" dirty="0">
                <a:solidFill>
                  <a:srgbClr val="002060"/>
                </a:solidFill>
                <a:latin typeface="+mn-lt"/>
              </a:rPr>
              <a:t> IoT </a:t>
            </a:r>
            <a:r>
              <a:rPr lang="it-IT" altLang="en-US" sz="2000" dirty="0" err="1">
                <a:solidFill>
                  <a:srgbClr val="002060"/>
                </a:solidFill>
                <a:latin typeface="+mn-lt"/>
              </a:rPr>
              <a:t>technologies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  <a:p>
            <a:pPr defTabSz="457200" fontAlgn="base">
              <a:spcBef>
                <a:spcPts val="600"/>
              </a:spcBef>
              <a:spcAft>
                <a:spcPct val="5000"/>
              </a:spcAft>
              <a:buClr>
                <a:srgbClr val="FF0000"/>
              </a:buClr>
              <a:buSzTx/>
              <a:buFont typeface="Webdings" panose="05030102010509060703" pitchFamily="18" charset="2"/>
              <a:buChar char="4"/>
            </a:pPr>
            <a:endParaRPr lang="en-US" altLang="en-US" sz="1600" dirty="0">
              <a:solidFill>
                <a:srgbClr val="000000"/>
              </a:solidFill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1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788" y="293471"/>
            <a:ext cx="7407275" cy="654050"/>
          </a:xfrm>
        </p:spPr>
        <p:txBody>
          <a:bodyPr anchor="b"/>
          <a:lstStyle/>
          <a:p>
            <a:r>
              <a:rPr lang="en-US" altLang="en-US" sz="3600" b="1" dirty="0"/>
              <a:t>oneM2M integrates the vertical silos! </a:t>
            </a:r>
            <a:endParaRPr lang="en-US" altLang="en-US" sz="3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60E20D-1F49-42A9-B05D-16B8C59E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92" y="1255483"/>
            <a:ext cx="9411607" cy="52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788" y="293471"/>
            <a:ext cx="7407275" cy="654050"/>
          </a:xfrm>
        </p:spPr>
        <p:txBody>
          <a:bodyPr anchor="b"/>
          <a:lstStyle/>
          <a:p>
            <a:r>
              <a:rPr lang="en-US" altLang="en-US" sz="3600" b="1" dirty="0"/>
              <a:t>Work flow</a:t>
            </a:r>
            <a:endParaRPr lang="en-US" alt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FA617-2530-4089-800A-C478310C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8" y="1201737"/>
            <a:ext cx="9018299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588" y="693738"/>
            <a:ext cx="7407275" cy="65405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/>
              <a:t>Security in oneM2M Release 2- Release 4</a:t>
            </a:r>
            <a:br>
              <a:rPr lang="en-US" sz="3600" b="1" dirty="0"/>
            </a:br>
            <a:endParaRPr lang="en-US" alt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2F8CD-560A-4214-8904-52044475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2" y="1020763"/>
            <a:ext cx="7648575" cy="1085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EE410-DF4E-4032-BAA6-FBE6910BD9D7}"/>
              </a:ext>
            </a:extLst>
          </p:cNvPr>
          <p:cNvSpPr/>
          <p:nvPr/>
        </p:nvSpPr>
        <p:spPr>
          <a:xfrm>
            <a:off x="2453639" y="2537872"/>
            <a:ext cx="7081520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Enrolment services (RSPF / MEF)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Credentials Provisioning/Security Configuration of the M2M System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Secure communications services (SAEF / MAF)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Methods for Securing Information (PSK/PKI/Trusted Party)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dirty="0">
                <a:solidFill>
                  <a:prstClr val="black"/>
                </a:solidFill>
              </a:rPr>
              <a:t>Point-to-point and end-to-end solutions (TLS / DTLS)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Access Control &amp; Authorization services</a:t>
            </a:r>
            <a:br>
              <a:rPr lang="en-US" sz="2000" b="1" dirty="0">
                <a:solidFill>
                  <a:srgbClr val="4472C4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Requester Authentication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dirty="0">
                <a:solidFill>
                  <a:prstClr val="black"/>
                </a:solidFill>
              </a:rPr>
              <a:t>Information access Authorization(ACL based)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dirty="0">
                <a:solidFill>
                  <a:prstClr val="black"/>
                </a:solidFill>
              </a:rPr>
              <a:t>Static and Dynamic solutions</a:t>
            </a:r>
          </a:p>
          <a:p>
            <a:pPr algn="ctr">
              <a:spcBef>
                <a:spcPct val="20000"/>
              </a:spcBef>
              <a:buFont typeface="Arial" charset="0"/>
              <a:buNone/>
              <a:tabLst>
                <a:tab pos="3943350" algn="l"/>
              </a:tabLst>
            </a:pPr>
            <a:r>
              <a:rPr lang="en-US" dirty="0">
                <a:solidFill>
                  <a:prstClr val="black"/>
                </a:solidFill>
              </a:rPr>
              <a:t>Privacy Policy Management </a:t>
            </a:r>
          </a:p>
        </p:txBody>
      </p:sp>
    </p:spTree>
    <p:extLst>
      <p:ext uri="{BB962C8B-B14F-4D97-AF65-F5344CB8AC3E}">
        <p14:creationId xmlns:p14="http://schemas.microsoft.com/office/powerpoint/2010/main" val="253376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6788" y="791311"/>
            <a:ext cx="7407275" cy="654050"/>
          </a:xfrm>
        </p:spPr>
        <p:txBody>
          <a:bodyPr anchor="b">
            <a:noAutofit/>
          </a:bodyPr>
          <a:lstStyle/>
          <a:p>
            <a:r>
              <a:rPr lang="en-US" sz="4000" b="1" dirty="0"/>
              <a:t>oneM2M Secure Environment and security levels</a:t>
            </a:r>
            <a:endParaRPr lang="en-US" alt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F7F18-99D0-4A3B-AE46-A66445246F88}"/>
              </a:ext>
            </a:extLst>
          </p:cNvPr>
          <p:cNvSpPr/>
          <p:nvPr/>
        </p:nvSpPr>
        <p:spPr>
          <a:xfrm>
            <a:off x="822960" y="1665484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« Secure Environment » concept abstracts the security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Expose common services to applications, depending on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Provide common interface for remote security administration, if needed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oneM2M supported implementations distinguish 4 security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No additional security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devices otherwise protected from attackers, i.e. on trusted networks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Software only security (obfuscation, White box crypto etc.)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Always vulnerable to sufficiently motivated attacker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Acceptable when compromise is not critical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« Trusted Execution Environment » (TEE) relying on main CPU hardware features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Good barrier against software based attacks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Sufficient for remotely accessible, but not physically exposed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Tamper resistant hardware embedded Secure Element (</a:t>
            </a:r>
            <a:r>
              <a:rPr lang="en-US" sz="2000" dirty="0" err="1">
                <a:solidFill>
                  <a:srgbClr val="C00000"/>
                </a:solidFill>
              </a:rPr>
              <a:t>eSE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Required to protect secrets within devices physically exposed to attackers (SPA / DPA etc.)</a:t>
            </a:r>
          </a:p>
          <a:p>
            <a:pPr lvl="2"/>
            <a:r>
              <a:rPr lang="en-US" sz="1600" dirty="0">
                <a:solidFill>
                  <a:srgbClr val="002060"/>
                </a:solidFill>
              </a:rPr>
              <a:t>E.g. to protect unattended devices against cloning </a:t>
            </a:r>
          </a:p>
        </p:txBody>
      </p:sp>
    </p:spTree>
    <p:extLst>
      <p:ext uri="{BB962C8B-B14F-4D97-AF65-F5344CB8AC3E}">
        <p14:creationId xmlns:p14="http://schemas.microsoft.com/office/powerpoint/2010/main" val="339282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52400"/>
            <a:ext cx="7522029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Summary of Release 2- Release 4 Features</a:t>
            </a: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>
            <a:off x="1632477" y="1025967"/>
            <a:ext cx="371871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C00000"/>
                </a:solidFill>
                <a:cs typeface="Tahoma" pitchFamily="34" charset="0"/>
              </a:rPr>
              <a:t>Industrial Domain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</a:t>
            </a:r>
            <a:r>
              <a:rPr lang="en-US" altLang="zh-CN" sz="1600" dirty="0">
                <a:solidFill>
                  <a:srgbClr val="002060"/>
                </a:solidFill>
              </a:rPr>
              <a:t>Time series </a:t>
            </a:r>
            <a:r>
              <a:rPr lang="en-GB" sz="1600" dirty="0">
                <a:solidFill>
                  <a:srgbClr val="002060"/>
                </a:solidFill>
              </a:rPr>
              <a:t>data 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</a:rPr>
              <a:t> Atomic Transactions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</a:rPr>
              <a:t> Action Triggering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</a:rPr>
              <a:t> Optimized Group Operations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53000" y="2226329"/>
            <a:ext cx="2589837" cy="2587725"/>
            <a:chOff x="2923438" y="1675748"/>
            <a:chExt cx="2962622" cy="3148445"/>
          </a:xfrm>
        </p:grpSpPr>
        <p:sp>
          <p:nvSpPr>
            <p:cNvPr id="6" name="Oval 5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B4202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r>
                <a:rPr lang="en-US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Rel-</a:t>
              </a:r>
              <a:r>
                <a:rPr lang="en-US" altLang="zh-CN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2/</a:t>
              </a: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3 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Features</a:t>
              </a:r>
              <a:endParaRPr lang="en-US" sz="1200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1524001" y="3446384"/>
            <a:ext cx="360938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C00000"/>
                </a:solidFill>
                <a:cs typeface="Tahoma" pitchFamily="34" charset="0"/>
              </a:rPr>
              <a:t>Semantics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</a:t>
            </a:r>
            <a:r>
              <a:rPr lang="en-GB" sz="1600" dirty="0">
                <a:solidFill>
                  <a:srgbClr val="002060"/>
                </a:solidFill>
              </a:rPr>
              <a:t>Semantic Description/Annotation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</a:rPr>
              <a:t> Semantic Querying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Semantic Mashups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oneM2M Base Ontology</a:t>
            </a: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6472429" y="1793574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C00000"/>
                </a:solidFill>
                <a:cs typeface="Tahoma" pitchFamily="34" charset="0"/>
              </a:rPr>
              <a:t>Smart City &amp; Automotive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>
                <a:solidFill>
                  <a:srgbClr val="002060"/>
                </a:solidFill>
              </a:rPr>
              <a:t>Service Continuity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Cross resource subscriptions</a:t>
            </a:r>
            <a:endParaRPr lang="fr-FR" sz="2000" kern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7629808" y="2769275"/>
            <a:ext cx="3200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C00000"/>
                </a:solidFill>
                <a:cs typeface="Tahoma" pitchFamily="34" charset="0"/>
              </a:rPr>
              <a:t>Market Adoption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Developer Guides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oneM2M </a:t>
            </a:r>
            <a:r>
              <a:rPr lang="fr-FR" sz="1600" kern="0" dirty="0" err="1">
                <a:cs typeface="Tahoma" pitchFamily="34" charset="0"/>
              </a:rPr>
              <a:t>Conformance</a:t>
            </a:r>
            <a:r>
              <a:rPr lang="fr-FR" sz="1600" kern="0" dirty="0">
                <a:cs typeface="Tahoma" pitchFamily="34" charset="0"/>
              </a:rPr>
              <a:t> Test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Feature Catalogues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Product Profiles</a:t>
            </a:r>
            <a:endParaRPr lang="en-US" sz="2000" kern="0" dirty="0">
              <a:cs typeface="Tahoma" pitchFamily="34" charset="0"/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2284182" y="4811085"/>
            <a:ext cx="373561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C00000"/>
                </a:solidFill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Dynamic Authorization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</a:rPr>
              <a:t> End to End Security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</a:rPr>
              <a:t> Enrollment &amp; Authentication APIs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</a:rPr>
              <a:t> Distributed Authorization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Decentralized Authentication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Interoperable Privacy Profiles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Secure </a:t>
            </a:r>
            <a:r>
              <a:rPr lang="fr-FR" sz="1600" dirty="0" err="1">
                <a:solidFill>
                  <a:srgbClr val="002060"/>
                </a:solidFill>
              </a:rPr>
              <a:t>Environment</a:t>
            </a:r>
            <a:r>
              <a:rPr lang="fr-FR" sz="1600" dirty="0">
                <a:solidFill>
                  <a:srgbClr val="002060"/>
                </a:solidFill>
              </a:rPr>
              <a:t> Abstraction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7620001" y="4281528"/>
            <a:ext cx="271012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C00000"/>
                </a:solidFill>
                <a:cs typeface="Tahoma" pitchFamily="34" charset="0"/>
              </a:rPr>
              <a:t>oneM2M as generic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3GPP SCEF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OMA LWM2M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DDS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OPC-UA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fr-FR" sz="1600" kern="0" dirty="0" err="1">
                <a:solidFill>
                  <a:srgbClr val="002060"/>
                </a:solidFill>
                <a:cs typeface="Tahoma" pitchFamily="34" charset="0"/>
              </a:rPr>
              <a:t>Modbus</a:t>
            </a:r>
            <a:endParaRPr lang="fr-FR" sz="1600" kern="0" dirty="0">
              <a:solidFill>
                <a:srgbClr val="00206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AllJoyn/OCF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OSGi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solidFill>
                  <a:srgbClr val="002060"/>
                </a:solidFill>
                <a:cs typeface="Tahoma" pitchFamily="34" charset="0"/>
              </a:rPr>
              <a:t> W3C WoT</a:t>
            </a:r>
            <a:endParaRPr lang="en-US" sz="2000" kern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1496016" y="2491173"/>
            <a:ext cx="36093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C00000"/>
                </a:solidFill>
                <a:cs typeface="Tahoma" pitchFamily="34" charset="0"/>
              </a:rPr>
              <a:t>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</a:rPr>
              <a:t> M</a:t>
            </a:r>
            <a:r>
              <a:rPr lang="en-US" sz="1600" dirty="0">
                <a:solidFill>
                  <a:srgbClr val="002060"/>
                </a:solidFill>
              </a:rPr>
              <a:t>2M Application &amp; Field Domain </a:t>
            </a:r>
          </a:p>
          <a:p>
            <a:pPr lvl="1">
              <a:defRPr/>
            </a:pPr>
            <a:r>
              <a:rPr lang="en-US" sz="1600" dirty="0">
                <a:solidFill>
                  <a:srgbClr val="002060"/>
                </a:solidFill>
              </a:rPr>
              <a:t>   Component Configuration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5273108" y="931245"/>
            <a:ext cx="5514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C00000"/>
                </a:solidFill>
                <a:cs typeface="Tahoma" pitchFamily="34" charset="0"/>
              </a:rPr>
              <a:t>Home Domain Enablement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Home Appliance Information Models &amp; SDT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rgbClr val="002060"/>
                </a:solidFill>
              </a:rPr>
              <a:t> Mapping to existing standards (OCF, ECHONET, GoTAPI...)</a:t>
            </a:r>
            <a:endParaRPr lang="fr-FR" kern="0" dirty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3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Security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à coins arrondis 5">
            <a:extLst>
              <a:ext uri="{FF2B5EF4-FFF2-40B4-BE49-F238E27FC236}">
                <a16:creationId xmlns:a16="http://schemas.microsoft.com/office/drawing/2014/main" id="{D2F06972-36DB-407C-9724-1D152C7A2EE1}"/>
              </a:ext>
            </a:extLst>
          </p:cNvPr>
          <p:cNvSpPr/>
          <p:nvPr/>
        </p:nvSpPr>
        <p:spPr bwMode="auto">
          <a:xfrm>
            <a:off x="282092" y="1254035"/>
            <a:ext cx="6888600" cy="5170527"/>
          </a:xfrm>
          <a:prstGeom prst="roundRect">
            <a:avLst>
              <a:gd name="adj" fmla="val 5827"/>
            </a:avLst>
          </a:prstGeom>
          <a:solidFill>
            <a:schemeClr val="bg1"/>
          </a:solidFill>
          <a:ln w="38100">
            <a:solidFill>
              <a:srgbClr val="B4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Registration</a:t>
            </a:r>
          </a:p>
        </p:txBody>
      </p:sp>
      <p:sp>
        <p:nvSpPr>
          <p:cNvPr id="9" name="Rectangle à coins arrondis 5">
            <a:extLst>
              <a:ext uri="{FF2B5EF4-FFF2-40B4-BE49-F238E27FC236}">
                <a16:creationId xmlns:a16="http://schemas.microsoft.com/office/drawing/2014/main" id="{A5FA59F5-FDAE-4074-BDDB-838B2A43E3CE}"/>
              </a:ext>
            </a:extLst>
          </p:cNvPr>
          <p:cNvSpPr/>
          <p:nvPr/>
        </p:nvSpPr>
        <p:spPr bwMode="auto">
          <a:xfrm>
            <a:off x="536519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Registration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36AB78DC-A02A-475D-8E15-422342545586}"/>
              </a:ext>
            </a:extLst>
          </p:cNvPr>
          <p:cNvSpPr/>
          <p:nvPr/>
        </p:nvSpPr>
        <p:spPr bwMode="auto">
          <a:xfrm>
            <a:off x="4451802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Group Management</a:t>
            </a:r>
          </a:p>
        </p:txBody>
      </p:sp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D97FFEAA-C0EA-4724-B897-510CC9F96F72}"/>
              </a:ext>
            </a:extLst>
          </p:cNvPr>
          <p:cNvSpPr/>
          <p:nvPr/>
        </p:nvSpPr>
        <p:spPr bwMode="auto">
          <a:xfrm>
            <a:off x="3136746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Security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1F083284-5019-481B-8C2D-47F54A15478E}"/>
              </a:ext>
            </a:extLst>
          </p:cNvPr>
          <p:cNvSpPr/>
          <p:nvPr/>
        </p:nvSpPr>
        <p:spPr bwMode="auto">
          <a:xfrm>
            <a:off x="1829160" y="3643982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Discovery</a:t>
            </a:r>
          </a:p>
        </p:txBody>
      </p:sp>
      <p:sp>
        <p:nvSpPr>
          <p:cNvPr id="13" name="Rectangle à coins arrondis 9">
            <a:extLst>
              <a:ext uri="{FF2B5EF4-FFF2-40B4-BE49-F238E27FC236}">
                <a16:creationId xmlns:a16="http://schemas.microsoft.com/office/drawing/2014/main" id="{A5608C14-3E75-46C8-BE89-C87E602E1A16}"/>
              </a:ext>
            </a:extLst>
          </p:cNvPr>
          <p:cNvSpPr/>
          <p:nvPr/>
        </p:nvSpPr>
        <p:spPr bwMode="auto">
          <a:xfrm>
            <a:off x="536519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Data Management &amp; Repository </a:t>
            </a:r>
          </a:p>
        </p:txBody>
      </p:sp>
      <p:sp>
        <p:nvSpPr>
          <p:cNvPr id="14" name="Rectangle à coins arrondis 10">
            <a:extLst>
              <a:ext uri="{FF2B5EF4-FFF2-40B4-BE49-F238E27FC236}">
                <a16:creationId xmlns:a16="http://schemas.microsoft.com/office/drawing/2014/main" id="{2B5B7E02-5AFD-4C46-BDC2-CDBB69242BAF}"/>
              </a:ext>
            </a:extLst>
          </p:cNvPr>
          <p:cNvSpPr/>
          <p:nvPr/>
        </p:nvSpPr>
        <p:spPr bwMode="auto">
          <a:xfrm>
            <a:off x="4451802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Application &amp; Service Management</a:t>
            </a:r>
          </a:p>
        </p:txBody>
      </p:sp>
      <p:sp>
        <p:nvSpPr>
          <p:cNvPr id="15" name="Rectangle à coins arrondis 11">
            <a:extLst>
              <a:ext uri="{FF2B5EF4-FFF2-40B4-BE49-F238E27FC236}">
                <a16:creationId xmlns:a16="http://schemas.microsoft.com/office/drawing/2014/main" id="{2262D1BB-815A-48D7-BC7C-D92E6D56F93F}"/>
              </a:ext>
            </a:extLst>
          </p:cNvPr>
          <p:cNvSpPr/>
          <p:nvPr/>
        </p:nvSpPr>
        <p:spPr bwMode="auto">
          <a:xfrm>
            <a:off x="3136746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Device Management</a:t>
            </a:r>
          </a:p>
        </p:txBody>
      </p:sp>
      <p:sp>
        <p:nvSpPr>
          <p:cNvPr id="16" name="Rectangle à coins arrondis 12">
            <a:extLst>
              <a:ext uri="{FF2B5EF4-FFF2-40B4-BE49-F238E27FC236}">
                <a16:creationId xmlns:a16="http://schemas.microsoft.com/office/drawing/2014/main" id="{ADC9E2E2-7910-4868-8615-2C0F19F2617D}"/>
              </a:ext>
            </a:extLst>
          </p:cNvPr>
          <p:cNvSpPr/>
          <p:nvPr/>
        </p:nvSpPr>
        <p:spPr bwMode="auto">
          <a:xfrm>
            <a:off x="1829160" y="4543797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Subscription &amp; Notification</a:t>
            </a: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88BE9044-8B0F-44D6-94A8-62ECC65A4DE3}"/>
              </a:ext>
            </a:extLst>
          </p:cNvPr>
          <p:cNvSpPr/>
          <p:nvPr/>
        </p:nvSpPr>
        <p:spPr bwMode="auto">
          <a:xfrm>
            <a:off x="5784422" y="3643981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Communication Management</a:t>
            </a:r>
          </a:p>
        </p:txBody>
      </p:sp>
      <p:sp>
        <p:nvSpPr>
          <p:cNvPr id="18" name="Rectangle à coins arrondis 14">
            <a:extLst>
              <a:ext uri="{FF2B5EF4-FFF2-40B4-BE49-F238E27FC236}">
                <a16:creationId xmlns:a16="http://schemas.microsoft.com/office/drawing/2014/main" id="{924C9027-168A-4F6B-9844-BB0ABE88D819}"/>
              </a:ext>
            </a:extLst>
          </p:cNvPr>
          <p:cNvSpPr/>
          <p:nvPr/>
        </p:nvSpPr>
        <p:spPr bwMode="auto">
          <a:xfrm>
            <a:off x="2485285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Service Charging &amp; Accounting</a:t>
            </a:r>
          </a:p>
        </p:txBody>
      </p:sp>
      <p:sp>
        <p:nvSpPr>
          <p:cNvPr id="19" name="Rectangle à coins arrondis 15">
            <a:extLst>
              <a:ext uri="{FF2B5EF4-FFF2-40B4-BE49-F238E27FC236}">
                <a16:creationId xmlns:a16="http://schemas.microsoft.com/office/drawing/2014/main" id="{18423421-9B6C-41E8-89C8-CC6CF6AD81E1}"/>
              </a:ext>
            </a:extLst>
          </p:cNvPr>
          <p:cNvSpPr/>
          <p:nvPr/>
        </p:nvSpPr>
        <p:spPr bwMode="auto">
          <a:xfrm>
            <a:off x="1192644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Location</a:t>
            </a:r>
          </a:p>
        </p:txBody>
      </p:sp>
      <p:sp>
        <p:nvSpPr>
          <p:cNvPr id="20" name="Rectangle à coins arrondis 16">
            <a:extLst>
              <a:ext uri="{FF2B5EF4-FFF2-40B4-BE49-F238E27FC236}">
                <a16:creationId xmlns:a16="http://schemas.microsoft.com/office/drawing/2014/main" id="{861251E8-9B9A-4ABF-910D-9404ECE5FBE2}"/>
              </a:ext>
            </a:extLst>
          </p:cNvPr>
          <p:cNvSpPr/>
          <p:nvPr/>
        </p:nvSpPr>
        <p:spPr bwMode="auto">
          <a:xfrm>
            <a:off x="5784422" y="4543796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Network Service Exposure</a:t>
            </a:r>
          </a:p>
        </p:txBody>
      </p:sp>
      <p:sp>
        <p:nvSpPr>
          <p:cNvPr id="21" name="Rectangle à coins arrondis 16">
            <a:extLst>
              <a:ext uri="{FF2B5EF4-FFF2-40B4-BE49-F238E27FC236}">
                <a16:creationId xmlns:a16="http://schemas.microsoft.com/office/drawing/2014/main" id="{7B2010DB-F7E2-4156-BEF5-C0871886E836}"/>
              </a:ext>
            </a:extLst>
          </p:cNvPr>
          <p:cNvSpPr/>
          <p:nvPr/>
        </p:nvSpPr>
        <p:spPr bwMode="auto">
          <a:xfrm>
            <a:off x="3792870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Semantics </a:t>
            </a:r>
          </a:p>
        </p:txBody>
      </p:sp>
      <p:sp>
        <p:nvSpPr>
          <p:cNvPr id="22" name="Rectangle à coins arrondis 16">
            <a:extLst>
              <a:ext uri="{FF2B5EF4-FFF2-40B4-BE49-F238E27FC236}">
                <a16:creationId xmlns:a16="http://schemas.microsoft.com/office/drawing/2014/main" id="{966F00F3-1C87-4726-AC45-2B82171DF25D}"/>
              </a:ext>
            </a:extLst>
          </p:cNvPr>
          <p:cNvSpPr/>
          <p:nvPr/>
        </p:nvSpPr>
        <p:spPr bwMode="auto">
          <a:xfrm>
            <a:off x="5107927" y="5441945"/>
            <a:ext cx="1135731" cy="750193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/>
              <a:t>Transaction Management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2AECE-5977-4F44-808F-DA3C63372148}"/>
              </a:ext>
            </a:extLst>
          </p:cNvPr>
          <p:cNvSpPr txBox="1"/>
          <p:nvPr/>
        </p:nvSpPr>
        <p:spPr>
          <a:xfrm>
            <a:off x="868660" y="1309322"/>
            <a:ext cx="2578934" cy="40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Service Layer</a:t>
            </a: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F0D3B11C-B637-495F-8FB2-0311ACF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1" y="1332514"/>
            <a:ext cx="507331" cy="3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0A640AC-3D50-43BB-8694-5A648E52548D}"/>
              </a:ext>
            </a:extLst>
          </p:cNvPr>
          <p:cNvSpPr/>
          <p:nvPr/>
        </p:nvSpPr>
        <p:spPr>
          <a:xfrm>
            <a:off x="1295152" y="2380524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Enrollment &amp; Provisioning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CED13-3A26-4575-BC2C-FF5B90D6C485}"/>
              </a:ext>
            </a:extLst>
          </p:cNvPr>
          <p:cNvSpPr/>
          <p:nvPr/>
        </p:nvSpPr>
        <p:spPr>
          <a:xfrm>
            <a:off x="1731804" y="1806152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/>
              <a:t>Message Security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1A0EBA-D274-4236-8877-7F0B28CBC70D}"/>
              </a:ext>
            </a:extLst>
          </p:cNvPr>
          <p:cNvSpPr/>
          <p:nvPr/>
        </p:nvSpPr>
        <p:spPr>
          <a:xfrm>
            <a:off x="2602738" y="1355227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Authorization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A0CE19-69D7-4899-AE13-27F1EC424530}"/>
              </a:ext>
            </a:extLst>
          </p:cNvPr>
          <p:cNvSpPr/>
          <p:nvPr/>
        </p:nvSpPr>
        <p:spPr>
          <a:xfrm>
            <a:off x="3922867" y="1355227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Dynamic Authorization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0DC7707-EAF3-49A1-A281-194187D3DBB2}"/>
              </a:ext>
            </a:extLst>
          </p:cNvPr>
          <p:cNvSpPr/>
          <p:nvPr/>
        </p:nvSpPr>
        <p:spPr>
          <a:xfrm>
            <a:off x="4753831" y="1830368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Privacy Policy Manager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479C48-D8C5-41A2-93E6-28BD050661A1}"/>
              </a:ext>
            </a:extLst>
          </p:cNvPr>
          <p:cNvSpPr/>
          <p:nvPr/>
        </p:nvSpPr>
        <p:spPr>
          <a:xfrm>
            <a:off x="5117118" y="2409496"/>
            <a:ext cx="1258214" cy="555955"/>
          </a:xfrm>
          <a:prstGeom prst="ellipse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b="1" dirty="0"/>
              <a:t>End-to-End Security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0440A4-A078-445E-ABD5-4B7A3A112710}"/>
              </a:ext>
            </a:extLst>
          </p:cNvPr>
          <p:cNvCxnSpPr>
            <a:endCxn id="11" idx="0"/>
          </p:cNvCxnSpPr>
          <p:nvPr/>
        </p:nvCxnSpPr>
        <p:spPr>
          <a:xfrm>
            <a:off x="2553366" y="2658501"/>
            <a:ext cx="1151246" cy="98548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EAF330-5BDF-4F10-B2BF-FF7B7A2A2A34}"/>
              </a:ext>
            </a:extLst>
          </p:cNvPr>
          <p:cNvCxnSpPr>
            <a:cxnSpLocks/>
            <a:stCxn id="26" idx="6"/>
            <a:endCxn id="11" idx="0"/>
          </p:cNvCxnSpPr>
          <p:nvPr/>
        </p:nvCxnSpPr>
        <p:spPr>
          <a:xfrm>
            <a:off x="2990018" y="2084130"/>
            <a:ext cx="714594" cy="155985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2DF904-C860-48CB-A071-798F92F475DE}"/>
              </a:ext>
            </a:extLst>
          </p:cNvPr>
          <p:cNvCxnSpPr>
            <a:cxnSpLocks/>
          </p:cNvCxnSpPr>
          <p:nvPr/>
        </p:nvCxnSpPr>
        <p:spPr>
          <a:xfrm>
            <a:off x="3447594" y="1830368"/>
            <a:ext cx="234995" cy="177677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6EAC0B-00DA-4DD4-8BF9-A0BBFD3BA856}"/>
              </a:ext>
            </a:extLst>
          </p:cNvPr>
          <p:cNvCxnSpPr>
            <a:cxnSpLocks/>
          </p:cNvCxnSpPr>
          <p:nvPr/>
        </p:nvCxnSpPr>
        <p:spPr>
          <a:xfrm flipH="1">
            <a:off x="3733605" y="1924594"/>
            <a:ext cx="729332" cy="172784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6AD5A-4710-4A86-B389-EB05D8634990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04612" y="2224244"/>
            <a:ext cx="1120030" cy="14197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978A3-D4B8-4134-ACD1-ED6B0FF8E43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04612" y="2685973"/>
            <a:ext cx="1398830" cy="95800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BF826FC-C6F0-4662-9615-FC25AABA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581" y="1580083"/>
            <a:ext cx="4814816" cy="4169664"/>
          </a:xfrm>
        </p:spPr>
        <p:txBody>
          <a:bodyPr>
            <a:normAutofit/>
          </a:bodyPr>
          <a:lstStyle/>
          <a:p>
            <a:r>
              <a:rPr lang="en-US" sz="2500" dirty="0"/>
              <a:t>oneM2M provides a common set of security capabilities to secure IoT devices and applications and  prevent/ mitigate attacks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oneM2M exposes an abstracted  set of security related APIs to help simplify security for IoT devices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94419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b="1" dirty="0"/>
              <a:t>Security in oneM2M Release 2-Release 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b="1" dirty="0">
                <a:solidFill>
                  <a:srgbClr val="4472C4"/>
                </a:solidFill>
              </a:rPr>
              <a:t>Main security </a:t>
            </a:r>
            <a:r>
              <a:rPr lang="de-DE" sz="2400" b="1" dirty="0" err="1">
                <a:solidFill>
                  <a:srgbClr val="4472C4"/>
                </a:solidFill>
              </a:rPr>
              <a:t>functions</a:t>
            </a:r>
            <a:r>
              <a:rPr lang="de-DE" sz="2400" b="1" dirty="0">
                <a:solidFill>
                  <a:srgbClr val="4472C4"/>
                </a:solidFill>
              </a:rPr>
              <a:t> </a:t>
            </a:r>
            <a:r>
              <a:rPr lang="de-DE" sz="2400" b="1" dirty="0" err="1">
                <a:solidFill>
                  <a:srgbClr val="4472C4"/>
                </a:solidFill>
              </a:rPr>
              <a:t>supported</a:t>
            </a:r>
            <a:r>
              <a:rPr lang="de-DE" sz="2400" b="1" dirty="0">
                <a:solidFill>
                  <a:srgbClr val="4472C4"/>
                </a:solidFill>
              </a:rPr>
              <a:t>:</a:t>
            </a:r>
            <a:endParaRPr lang="en-US" sz="2400" b="1" dirty="0">
              <a:solidFill>
                <a:srgbClr val="4472C4"/>
              </a:solidFill>
            </a:endParaRPr>
          </a:p>
          <a:p>
            <a:pPr marL="800100" lvl="1" indent="-342900"/>
            <a:r>
              <a:rPr lang="de-DE" dirty="0" err="1"/>
              <a:t>Identification</a:t>
            </a:r>
            <a:r>
              <a:rPr lang="de-DE" dirty="0"/>
              <a:t> and Authentication</a:t>
            </a:r>
          </a:p>
          <a:p>
            <a:pPr marL="1257300" lvl="2" indent="-342900"/>
            <a:r>
              <a:rPr lang="de-DE" sz="2400" dirty="0" err="1"/>
              <a:t>Identification</a:t>
            </a:r>
            <a:r>
              <a:rPr lang="de-DE" sz="2400" dirty="0"/>
              <a:t>: </a:t>
            </a:r>
            <a:r>
              <a:rPr lang="de-DE" sz="2400" dirty="0" err="1"/>
              <a:t>checking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the </a:t>
            </a:r>
            <a:r>
              <a:rPr lang="de-DE" sz="2400" dirty="0" err="1"/>
              <a:t>identity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the </a:t>
            </a:r>
            <a:r>
              <a:rPr lang="de-DE" sz="2400" dirty="0" err="1"/>
              <a:t>request</a:t>
            </a:r>
            <a:r>
              <a:rPr lang="de-DE" sz="2400" dirty="0"/>
              <a:t> </a:t>
            </a:r>
            <a:r>
              <a:rPr lang="de-DE" sz="2400" dirty="0" err="1"/>
              <a:t>originator</a:t>
            </a:r>
            <a:r>
              <a:rPr lang="de-DE" sz="2400" dirty="0"/>
              <a:t> </a:t>
            </a:r>
            <a:r>
              <a:rPr lang="de-DE" sz="2400" dirty="0" err="1"/>
              <a:t>provided</a:t>
            </a:r>
            <a:r>
              <a:rPr lang="de-DE" sz="2400" dirty="0"/>
              <a:t> for </a:t>
            </a:r>
            <a:r>
              <a:rPr lang="de-DE" sz="2400" dirty="0" err="1"/>
              <a:t>authentication</a:t>
            </a:r>
            <a:r>
              <a:rPr lang="de-DE" sz="2400" dirty="0"/>
              <a:t> is valid</a:t>
            </a:r>
          </a:p>
          <a:p>
            <a:pPr marL="1257300" lvl="2" indent="-342900"/>
            <a:r>
              <a:rPr lang="en-GB" sz="2400" dirty="0"/>
              <a:t>Authentication: validating if the identity supplied in the identification step is associated with a trustworthy credential</a:t>
            </a:r>
          </a:p>
          <a:p>
            <a:pPr marL="800100" lvl="1" indent="-342900"/>
            <a:r>
              <a:rPr lang="en-GB" dirty="0"/>
              <a:t>Security Association Establishment</a:t>
            </a:r>
          </a:p>
          <a:p>
            <a:pPr marL="1257300" lvl="2" indent="-342900"/>
            <a:r>
              <a:rPr lang="de-DE" sz="2400" dirty="0"/>
              <a:t>Establishment </a:t>
            </a:r>
            <a:r>
              <a:rPr lang="de-DE" sz="2400" dirty="0" err="1"/>
              <a:t>of</a:t>
            </a:r>
            <a:r>
              <a:rPr lang="de-DE" sz="2400" dirty="0"/>
              <a:t> a security </a:t>
            </a:r>
            <a:r>
              <a:rPr lang="de-DE" sz="2400" dirty="0" err="1"/>
              <a:t>context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communicating</a:t>
            </a:r>
            <a:r>
              <a:rPr lang="de-DE" sz="2400" dirty="0"/>
              <a:t> </a:t>
            </a:r>
            <a:r>
              <a:rPr lang="de-DE" sz="2400" dirty="0" err="1"/>
              <a:t>entities</a:t>
            </a:r>
            <a:r>
              <a:rPr lang="de-DE" sz="2400" dirty="0"/>
              <a:t> to </a:t>
            </a:r>
            <a:r>
              <a:rPr lang="de-DE" sz="2400" dirty="0" err="1"/>
              <a:t>provide</a:t>
            </a:r>
            <a:r>
              <a:rPr lang="de-DE" sz="2400" dirty="0"/>
              <a:t> </a:t>
            </a:r>
            <a:r>
              <a:rPr lang="de-DE" sz="2400" dirty="0" err="1"/>
              <a:t>confidentiality</a:t>
            </a:r>
            <a:r>
              <a:rPr lang="de-DE" sz="2400" dirty="0"/>
              <a:t> (</a:t>
            </a:r>
            <a:r>
              <a:rPr lang="de-DE" sz="2400" dirty="0" err="1"/>
              <a:t>encryption</a:t>
            </a:r>
            <a:r>
              <a:rPr lang="de-DE" sz="2400" dirty="0"/>
              <a:t>) and </a:t>
            </a:r>
            <a:r>
              <a:rPr lang="de-DE" sz="2400" dirty="0" err="1"/>
              <a:t>integrity</a:t>
            </a:r>
            <a:endParaRPr lang="de-DE" sz="2400" dirty="0"/>
          </a:p>
          <a:p>
            <a:pPr marL="1257300" lvl="2" indent="-342900"/>
            <a:r>
              <a:rPr lang="en-US" sz="2400" dirty="0"/>
              <a:t>Range of authentication options supported </a:t>
            </a:r>
            <a:endParaRPr lang="de-DE" sz="2400" dirty="0"/>
          </a:p>
          <a:p>
            <a:pPr marL="800100" lvl="1" indent="-342900"/>
            <a:r>
              <a:rPr lang="de-DE" dirty="0" err="1"/>
              <a:t>Authorization</a:t>
            </a:r>
            <a:r>
              <a:rPr lang="de-DE" dirty="0"/>
              <a:t> (Access Control)</a:t>
            </a:r>
          </a:p>
          <a:p>
            <a:pPr marL="1257300" lvl="2" indent="-342900"/>
            <a:r>
              <a:rPr lang="de-DE" sz="2400" dirty="0" err="1"/>
              <a:t>Authorizing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r>
              <a:rPr lang="de-DE" sz="2400" dirty="0"/>
              <a:t> and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access</a:t>
            </a:r>
            <a:r>
              <a:rPr lang="de-DE" sz="2400" dirty="0"/>
              <a:t> to </a:t>
            </a:r>
            <a:r>
              <a:rPr lang="de-DE" sz="2400" dirty="0" err="1"/>
              <a:t>authenticated</a:t>
            </a:r>
            <a:r>
              <a:rPr lang="de-DE" sz="2400" dirty="0"/>
              <a:t> </a:t>
            </a:r>
            <a:r>
              <a:rPr lang="de-DE" sz="2400" dirty="0" err="1"/>
              <a:t>entities</a:t>
            </a:r>
            <a:endParaRPr lang="de-DE" sz="2400" dirty="0"/>
          </a:p>
          <a:p>
            <a:pPr marL="800100" lvl="1" indent="-342900"/>
            <a:r>
              <a:rPr lang="en-US" dirty="0"/>
              <a:t>Remote Provisioning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552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b="1" dirty="0"/>
              <a:t>Security in oneM2M Release 2-Release 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b="1" dirty="0">
                <a:solidFill>
                  <a:srgbClr val="4472C4"/>
                </a:solidFill>
              </a:rPr>
              <a:t>Additional security </a:t>
            </a:r>
            <a:r>
              <a:rPr lang="de-DE" sz="2400" b="1" dirty="0" err="1">
                <a:solidFill>
                  <a:srgbClr val="4472C4"/>
                </a:solidFill>
              </a:rPr>
              <a:t>functions</a:t>
            </a:r>
            <a:r>
              <a:rPr lang="de-DE" sz="2400" b="1" dirty="0">
                <a:solidFill>
                  <a:srgbClr val="4472C4"/>
                </a:solidFill>
              </a:rPr>
              <a:t>:</a:t>
            </a:r>
          </a:p>
          <a:p>
            <a:pPr marL="914400" lvl="1" indent="-457200"/>
            <a:r>
              <a:rPr lang="de-DE" sz="2800" dirty="0"/>
              <a:t>Identity </a:t>
            </a:r>
            <a:r>
              <a:rPr lang="de-DE" sz="2800" dirty="0" err="1"/>
              <a:t>protection</a:t>
            </a:r>
            <a:endParaRPr lang="de-DE" sz="2800" dirty="0"/>
          </a:p>
          <a:p>
            <a:pPr marL="1371600" lvl="2" indent="-457200"/>
            <a:r>
              <a:rPr lang="de-DE" sz="2800" dirty="0" err="1"/>
              <a:t>Capability</a:t>
            </a:r>
            <a:r>
              <a:rPr lang="de-DE" sz="2800" dirty="0"/>
              <a:t> to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pseudonyms</a:t>
            </a:r>
            <a:r>
              <a:rPr lang="de-DE" sz="2800" dirty="0"/>
              <a:t> to </a:t>
            </a:r>
            <a:r>
              <a:rPr lang="de-DE" sz="2800" dirty="0" err="1"/>
              <a:t>protect</a:t>
            </a:r>
            <a:r>
              <a:rPr lang="de-DE" sz="2800" dirty="0"/>
              <a:t> </a:t>
            </a:r>
            <a:r>
              <a:rPr lang="de-DE" sz="2800" dirty="0" err="1"/>
              <a:t>anonymity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transactions</a:t>
            </a:r>
            <a:endParaRPr lang="de-DE" sz="2800" dirty="0"/>
          </a:p>
          <a:p>
            <a:pPr marL="914400" lvl="1" indent="-457200"/>
            <a:r>
              <a:rPr lang="de-DE" sz="2800" dirty="0"/>
              <a:t>Sensitive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handling</a:t>
            </a:r>
            <a:endParaRPr lang="de-DE" sz="2800" dirty="0"/>
          </a:p>
          <a:p>
            <a:pPr marL="1371600" lvl="2" indent="-457200"/>
            <a:r>
              <a:rPr lang="de-DE" sz="2800" dirty="0" err="1"/>
              <a:t>Capability</a:t>
            </a:r>
            <a:r>
              <a:rPr lang="de-DE" sz="2800" dirty="0"/>
              <a:t> to </a:t>
            </a:r>
            <a:r>
              <a:rPr lang="de-DE" sz="2800" dirty="0" err="1"/>
              <a:t>protect</a:t>
            </a:r>
            <a:r>
              <a:rPr lang="de-DE" sz="2800" dirty="0"/>
              <a:t> sensitive </a:t>
            </a:r>
            <a:r>
              <a:rPr lang="de-DE" sz="2800" dirty="0" err="1"/>
              <a:t>data</a:t>
            </a:r>
            <a:r>
              <a:rPr lang="de-DE" sz="2800" dirty="0"/>
              <a:t> (e.g. </a:t>
            </a:r>
            <a:r>
              <a:rPr lang="de-DE" sz="2800" dirty="0" err="1"/>
              <a:t>local</a:t>
            </a:r>
            <a:r>
              <a:rPr lang="de-DE" sz="2800" dirty="0"/>
              <a:t> </a:t>
            </a:r>
            <a:r>
              <a:rPr lang="de-DE" sz="2800" dirty="0" err="1"/>
              <a:t>credentials</a:t>
            </a:r>
            <a:r>
              <a:rPr lang="de-DE" sz="2800" dirty="0"/>
              <a:t>) and </a:t>
            </a:r>
            <a:r>
              <a:rPr lang="de-DE" sz="2800" dirty="0" err="1"/>
              <a:t>functions</a:t>
            </a:r>
            <a:r>
              <a:rPr lang="de-DE" sz="2800" dirty="0"/>
              <a:t> (e.g.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encryption</a:t>
            </a:r>
            <a:r>
              <a:rPr lang="de-DE" sz="2800" dirty="0"/>
              <a:t>/</a:t>
            </a:r>
            <a:r>
              <a:rPr lang="de-DE" sz="2800" dirty="0" err="1"/>
              <a:t>decryption</a:t>
            </a:r>
            <a:r>
              <a:rPr lang="de-DE" sz="2800" dirty="0"/>
              <a:t>) in a Secure Environment (e.g. Smart Card </a:t>
            </a:r>
            <a:r>
              <a:rPr lang="de-DE" sz="2800" dirty="0" err="1"/>
              <a:t>or</a:t>
            </a:r>
            <a:r>
              <a:rPr lang="de-DE" sz="2800" dirty="0"/>
              <a:t> Virtual Smart </a:t>
            </a:r>
            <a:r>
              <a:rPr lang="de-DE" sz="2800" dirty="0" err="1"/>
              <a:t>Cart</a:t>
            </a:r>
            <a:r>
              <a:rPr lang="de-DE" sz="2800" dirty="0"/>
              <a:t>)</a:t>
            </a:r>
          </a:p>
          <a:p>
            <a:pPr marL="914400" lvl="1" indent="-457200"/>
            <a:r>
              <a:rPr lang="de-DE" sz="2800" dirty="0"/>
              <a:t>Security </a:t>
            </a:r>
            <a:r>
              <a:rPr lang="de-DE" sz="2800" dirty="0" err="1"/>
              <a:t>administration</a:t>
            </a:r>
            <a:r>
              <a:rPr lang="de-DE" sz="2800" dirty="0"/>
              <a:t> (related to </a:t>
            </a:r>
            <a:r>
              <a:rPr lang="de-DE" sz="2800" dirty="0" err="1"/>
              <a:t>device</a:t>
            </a:r>
            <a:r>
              <a:rPr lang="de-DE" sz="2800" dirty="0"/>
              <a:t> </a:t>
            </a:r>
            <a:r>
              <a:rPr lang="de-DE" sz="2800" dirty="0" err="1"/>
              <a:t>management</a:t>
            </a:r>
            <a:r>
              <a:rPr lang="de-DE" sz="2800" dirty="0"/>
              <a:t>)</a:t>
            </a:r>
          </a:p>
          <a:p>
            <a:pPr marL="1371600" lvl="2" indent="-457200"/>
            <a:r>
              <a:rPr lang="de-DE" sz="2800" dirty="0" err="1"/>
              <a:t>Creates</a:t>
            </a:r>
            <a:r>
              <a:rPr lang="de-DE" sz="2800" dirty="0"/>
              <a:t> and </a:t>
            </a:r>
            <a:r>
              <a:rPr lang="de-DE" sz="2800" dirty="0" err="1"/>
              <a:t>administers</a:t>
            </a:r>
            <a:r>
              <a:rPr lang="de-DE" sz="2800" dirty="0"/>
              <a:t> </a:t>
            </a:r>
            <a:r>
              <a:rPr lang="de-DE" sz="2800" dirty="0" err="1"/>
              <a:t>dedicated</a:t>
            </a:r>
            <a:r>
              <a:rPr lang="de-DE" sz="2800" dirty="0"/>
              <a:t> Secure Environments and post-</a:t>
            </a:r>
            <a:r>
              <a:rPr lang="de-DE" sz="2800" dirty="0" err="1"/>
              <a:t>provisioning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master</a:t>
            </a:r>
            <a:r>
              <a:rPr lang="de-DE" sz="2800" dirty="0"/>
              <a:t> </a:t>
            </a:r>
            <a:r>
              <a:rPr lang="de-DE" sz="2800" dirty="0" err="1"/>
              <a:t>credentials</a:t>
            </a: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086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876-5D34-46B6-A5DC-57CB4BAF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6" y="0"/>
            <a:ext cx="8663417" cy="1173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Enrollment &amp; Provisioning (Onboarding)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18CD55-4DC0-4EB2-A144-DA7CF9E8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5" y="1244506"/>
            <a:ext cx="10812316" cy="2603290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Onboarding is the procedure of bringing IoT Field Devices into operation in an IoT network </a:t>
            </a:r>
          </a:p>
          <a:p>
            <a:r>
              <a:rPr lang="en-US" sz="2500" dirty="0"/>
              <a:t>Procedures must cope with large variety of field devices types and Service Provider‘s business models </a:t>
            </a:r>
          </a:p>
          <a:p>
            <a:r>
              <a:rPr lang="en-US" sz="2500" dirty="0"/>
              <a:t>oneM2M has specified an  “M2M Enrolment Function“ (MEF) which enables stakeholders to setup their preferred onboarding and enrollment mechanisms in an interoperable way </a:t>
            </a:r>
          </a:p>
          <a:p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CA3CB-F387-4A04-BDB0-4CB48929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8" y="3716122"/>
            <a:ext cx="10107268" cy="26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3115605" y="3130076"/>
            <a:ext cx="6156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Security, Privacy and Trust in IoT Ecosystem : The oneM2M way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4228404" y="4420753"/>
            <a:ext cx="2700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Rana Kamill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Security Consultant, BT 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5001708" y="5181166"/>
            <a:ext cx="115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oneM2M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433C7-AAA6-41C5-B3A3-B1A5A32A5314}"/>
              </a:ext>
            </a:extLst>
          </p:cNvPr>
          <p:cNvSpPr txBox="1"/>
          <p:nvPr/>
        </p:nvSpPr>
        <p:spPr>
          <a:xfrm>
            <a:off x="1590053" y="5937352"/>
            <a:ext cx="901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C-DOT TSDI Webinar Series- Security, Privacy and Trust in IoT Ecosystems: The oneM2M way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003419" y="1920490"/>
            <a:ext cx="1018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 I</a:t>
            </a:r>
            <a:r>
              <a:rPr lang="en-GB" sz="3200" dirty="0" err="1">
                <a:solidFill>
                  <a:srgbClr val="002060"/>
                </a:solidFill>
              </a:rPr>
              <a:t>oT</a:t>
            </a:r>
            <a:r>
              <a:rPr lang="en-GB" sz="3200" dirty="0">
                <a:solidFill>
                  <a:srgbClr val="002060"/>
                </a:solidFill>
              </a:rPr>
              <a:t> Standards and Smart Cities: Security, Privacy and Trust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876-5D34-46B6-A5DC-57CB4BAF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64" y="0"/>
            <a:ext cx="9119507" cy="1102179"/>
          </a:xfrm>
        </p:spPr>
        <p:txBody>
          <a:bodyPr>
            <a:normAutofit/>
          </a:bodyPr>
          <a:lstStyle/>
          <a:p>
            <a:r>
              <a:rPr lang="en-US" b="1" dirty="0"/>
              <a:t>Enrollment &amp; Provisioning (Onboarding)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18CD55-4DC0-4EB2-A144-DA7CF9E8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5" y="1455725"/>
            <a:ext cx="10812316" cy="45500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M2M Enrollment Function can trigger the Field Device to execute a variety of procedures, including </a:t>
            </a:r>
          </a:p>
          <a:p>
            <a:pPr lvl="1"/>
            <a:r>
              <a:rPr lang="en-US" dirty="0"/>
              <a:t>Configuration of Field devices with registration parameters (e.g. oneM2M identifiers and contact information)</a:t>
            </a:r>
          </a:p>
          <a:p>
            <a:pPr lvl="1"/>
            <a:r>
              <a:rPr lang="en-US" dirty="0"/>
              <a:t>Provisioning of symmetric keys</a:t>
            </a:r>
          </a:p>
          <a:p>
            <a:pPr lvl="1"/>
            <a:r>
              <a:rPr lang="en-US" dirty="0"/>
              <a:t>Provisioning of certificates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rgbClr val="C00000"/>
                </a:solidFill>
              </a:rPr>
              <a:t>Keys and Certificates can be provisioned for securing oneM2M communication across a single communication “hop” or across multiple hops in an end-to-end fashion (see following slides).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/>
              <a:t>M2M Enrollment Function is operated by M2M Service Provider or trusted 3rd party (device manufacturer, underlying network operator, etc.) </a:t>
            </a:r>
          </a:p>
        </p:txBody>
      </p:sp>
    </p:spTree>
    <p:extLst>
      <p:ext uri="{BB962C8B-B14F-4D97-AF65-F5344CB8AC3E}">
        <p14:creationId xmlns:p14="http://schemas.microsoft.com/office/powerpoint/2010/main" val="303300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876-5D34-46B6-A5DC-57CB4BAF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64" y="0"/>
            <a:ext cx="9119507" cy="1102179"/>
          </a:xfrm>
        </p:spPr>
        <p:txBody>
          <a:bodyPr>
            <a:normAutofit/>
          </a:bodyPr>
          <a:lstStyle/>
          <a:p>
            <a:r>
              <a:rPr lang="en-US" sz="4000" b="1" dirty="0"/>
              <a:t>M2M Enrolment Function (MEF)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18CD55-4DC0-4EB2-A144-DA7CF9E8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6" y="1455725"/>
            <a:ext cx="7089228" cy="464027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M2M Enrolment Function allows 3 types of Remote Security Provisioning Frameworks (RSPF)</a:t>
            </a:r>
          </a:p>
          <a:p>
            <a:pPr lvl="1"/>
            <a:r>
              <a:rPr lang="en-US" sz="1600" dirty="0"/>
              <a:t>Symmetric key authenticated RSPF</a:t>
            </a:r>
          </a:p>
          <a:p>
            <a:pPr lvl="1"/>
            <a:r>
              <a:rPr lang="en-US" sz="1600" dirty="0"/>
              <a:t>Certificate authenticated RSPF</a:t>
            </a:r>
          </a:p>
          <a:p>
            <a:pPr lvl="1"/>
            <a:r>
              <a:rPr lang="en-US" sz="1600" dirty="0"/>
              <a:t>GBA-authenticated RSPF; in this case the MEF is the Bootstrapping Server Function (BSF) of  3GPP Generic Bootstrapping Architecture (GBA)</a:t>
            </a:r>
          </a:p>
          <a:p>
            <a:pPr marL="457200" lvl="1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MEF can trigger the Field Device to execute a variety of procedures, including </a:t>
            </a:r>
          </a:p>
          <a:p>
            <a:pPr lvl="1"/>
            <a:r>
              <a:rPr lang="de-DE" sz="1600" dirty="0" err="1"/>
              <a:t>Configuration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Field </a:t>
            </a:r>
            <a:r>
              <a:rPr lang="de-DE" sz="1600" dirty="0" err="1"/>
              <a:t>devices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registration </a:t>
            </a:r>
            <a:r>
              <a:rPr lang="de-DE" sz="1600" dirty="0" err="1"/>
              <a:t>parameters</a:t>
            </a:r>
            <a:r>
              <a:rPr lang="de-DE" sz="1600" dirty="0"/>
              <a:t> and </a:t>
            </a:r>
            <a:r>
              <a:rPr lang="de-DE" sz="1600" dirty="0" err="1"/>
              <a:t>authentication</a:t>
            </a:r>
            <a:r>
              <a:rPr lang="de-DE" sz="1600" dirty="0"/>
              <a:t>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applicable</a:t>
            </a:r>
            <a:r>
              <a:rPr lang="de-DE" sz="1600" dirty="0"/>
              <a:t> to the operational Security Frameworks (</a:t>
            </a:r>
            <a:r>
              <a:rPr lang="de-DE" sz="1600" dirty="0" err="1"/>
              <a:t>see</a:t>
            </a:r>
            <a:r>
              <a:rPr lang="de-DE" sz="1600" dirty="0"/>
              <a:t> </a:t>
            </a:r>
            <a:r>
              <a:rPr lang="de-DE" sz="1600" dirty="0" err="1"/>
              <a:t>next</a:t>
            </a:r>
            <a:r>
              <a:rPr lang="de-DE" sz="1600" dirty="0"/>
              <a:t> </a:t>
            </a:r>
            <a:r>
              <a:rPr lang="de-DE" sz="1600" dirty="0" err="1"/>
              <a:t>slide</a:t>
            </a:r>
            <a:r>
              <a:rPr lang="de-DE" sz="1600" dirty="0"/>
              <a:t>) </a:t>
            </a:r>
          </a:p>
          <a:p>
            <a:pPr lvl="1"/>
            <a:r>
              <a:rPr lang="de-DE" sz="1600" dirty="0" err="1"/>
              <a:t>Provisioning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symmetric</a:t>
            </a:r>
            <a:r>
              <a:rPr lang="de-DE" sz="1600" dirty="0"/>
              <a:t>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credentials</a:t>
            </a:r>
            <a:endParaRPr lang="de-DE" sz="1600" dirty="0"/>
          </a:p>
          <a:p>
            <a:pPr lvl="1"/>
            <a:r>
              <a:rPr lang="de-DE" sz="1600" dirty="0" err="1"/>
              <a:t>Provisioning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certificates</a:t>
            </a:r>
            <a:r>
              <a:rPr lang="de-DE" sz="1600" dirty="0"/>
              <a:t>  (</a:t>
            </a:r>
            <a:r>
              <a:rPr lang="de-DE" sz="1600" dirty="0" err="1"/>
              <a:t>certificate</a:t>
            </a:r>
            <a:r>
              <a:rPr lang="de-DE" sz="1600" dirty="0"/>
              <a:t>  (</a:t>
            </a:r>
            <a:r>
              <a:rPr lang="de-DE" sz="1600" dirty="0" err="1"/>
              <a:t>re</a:t>
            </a:r>
            <a:r>
              <a:rPr lang="de-DE" sz="1600" dirty="0"/>
              <a:t>-)</a:t>
            </a:r>
            <a:r>
              <a:rPr lang="de-DE" sz="1600" dirty="0" err="1"/>
              <a:t>enrolment</a:t>
            </a:r>
            <a:r>
              <a:rPr lang="de-DE" sz="1600" dirty="0"/>
              <a:t>  </a:t>
            </a:r>
            <a:r>
              <a:rPr lang="de-DE" sz="1600" dirty="0" err="1"/>
              <a:t>using</a:t>
            </a:r>
            <a:r>
              <a:rPr lang="de-DE" sz="1600" dirty="0"/>
              <a:t> EST and SCEP </a:t>
            </a:r>
            <a:r>
              <a:rPr lang="de-DE" sz="1600" dirty="0" err="1"/>
              <a:t>specified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IETF </a:t>
            </a:r>
            <a:r>
              <a:rPr lang="de-DE" sz="1600" dirty="0" err="1"/>
              <a:t>recommendations</a:t>
            </a:r>
            <a:r>
              <a:rPr lang="de-DE" sz="1600" dirty="0"/>
              <a:t>)</a:t>
            </a:r>
            <a:endParaRPr lang="en-US" sz="1600" dirty="0"/>
          </a:p>
          <a:p>
            <a:r>
              <a:rPr lang="en-US" sz="1800" dirty="0">
                <a:solidFill>
                  <a:prstClr val="black"/>
                </a:solidFill>
              </a:rPr>
              <a:t>MEF is operated by M2M Service Provider or trusted 3</a:t>
            </a:r>
            <a:r>
              <a:rPr lang="en-US" sz="1800" baseline="30000" dirty="0">
                <a:solidFill>
                  <a:prstClr val="black"/>
                </a:solidFill>
              </a:rPr>
              <a:t>rd</a:t>
            </a:r>
            <a:r>
              <a:rPr lang="en-US" sz="1800" dirty="0">
                <a:solidFill>
                  <a:prstClr val="black"/>
                </a:solidFill>
              </a:rPr>
              <a:t> party (device manufacturer, underlying network operator)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FC98-9D57-4CCB-A9C9-4A992FC6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75" y="2620294"/>
            <a:ext cx="4550538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876-5D34-46B6-A5DC-57CB4BAF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48" y="210910"/>
            <a:ext cx="9119507" cy="11021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Message Security between adjacent Entities:</a:t>
            </a:r>
            <a:br>
              <a:rPr lang="en-US" b="1" dirty="0"/>
            </a:br>
            <a:r>
              <a:rPr lang="en-US" b="1" dirty="0"/>
              <a:t>The operational security framework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6381A-F16B-479C-BB7B-C991A18FBEB4}"/>
              </a:ext>
            </a:extLst>
          </p:cNvPr>
          <p:cNvSpPr/>
          <p:nvPr/>
        </p:nvSpPr>
        <p:spPr>
          <a:xfrm>
            <a:off x="7489373" y="2003657"/>
            <a:ext cx="4520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Message Security between adjacent Entities:</a:t>
            </a:r>
            <a:br>
              <a:rPr lang="en-US" b="1" dirty="0"/>
            </a:br>
            <a:r>
              <a:rPr lang="en-US" b="1" dirty="0"/>
              <a:t>The operational security framework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6BE53-2DE1-4E3E-B2BC-CF6534E6A7DA}"/>
              </a:ext>
            </a:extLst>
          </p:cNvPr>
          <p:cNvSpPr/>
          <p:nvPr/>
        </p:nvSpPr>
        <p:spPr>
          <a:xfrm>
            <a:off x="174171" y="3094104"/>
            <a:ext cx="101944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</a:rPr>
              <a:t>Uses (Datagram) Transport Layer Security Protocols</a:t>
            </a:r>
            <a:r>
              <a:rPr lang="de-DE" sz="1900" dirty="0">
                <a:solidFill>
                  <a:srgbClr val="002060"/>
                </a:solidFill>
              </a:rPr>
              <a:t>,  TLS/DTLS Version 1.2</a:t>
            </a:r>
          </a:p>
          <a:p>
            <a:r>
              <a:rPr lang="de-DE" dirty="0" err="1">
                <a:solidFill>
                  <a:srgbClr val="002060"/>
                </a:solidFill>
              </a:rPr>
              <a:t>Several</a:t>
            </a:r>
            <a:r>
              <a:rPr lang="de-DE" dirty="0">
                <a:solidFill>
                  <a:srgbClr val="002060"/>
                </a:solidFill>
              </a:rPr>
              <a:t> Security </a:t>
            </a:r>
            <a:r>
              <a:rPr lang="de-DE" dirty="0" err="1">
                <a:solidFill>
                  <a:srgbClr val="002060"/>
                </a:solidFill>
              </a:rPr>
              <a:t>Association</a:t>
            </a:r>
            <a:r>
              <a:rPr lang="de-DE" dirty="0">
                <a:solidFill>
                  <a:srgbClr val="002060"/>
                </a:solidFill>
              </a:rPr>
              <a:t> Establishment Frameworks are </a:t>
            </a:r>
            <a:r>
              <a:rPr lang="de-DE" dirty="0" err="1">
                <a:solidFill>
                  <a:srgbClr val="002060"/>
                </a:solidFill>
              </a:rPr>
              <a:t>supported</a:t>
            </a:r>
            <a:r>
              <a:rPr lang="de-DE" dirty="0">
                <a:solidFill>
                  <a:srgbClr val="002060"/>
                </a:solidFill>
              </a:rPr>
              <a:t>:</a:t>
            </a:r>
          </a:p>
          <a:p>
            <a:pPr marL="558949" lvl="1" indent="-342900">
              <a:buSzPct val="100000"/>
              <a:buFont typeface="+mj-lt"/>
              <a:buAutoNum type="arabicParenR"/>
            </a:pPr>
            <a:r>
              <a:rPr lang="en-GB" sz="1700" dirty="0">
                <a:solidFill>
                  <a:srgbClr val="002060"/>
                </a:solidFill>
              </a:rPr>
              <a:t>Authentication and session key establishment using </a:t>
            </a:r>
            <a:r>
              <a:rPr lang="en-GB" sz="1700" b="1" dirty="0">
                <a:solidFill>
                  <a:srgbClr val="002060"/>
                </a:solidFill>
              </a:rPr>
              <a:t>symmetric keys </a:t>
            </a:r>
            <a:r>
              <a:rPr lang="en-GB" sz="1700" dirty="0">
                <a:solidFill>
                  <a:srgbClr val="002060"/>
                </a:solidFill>
              </a:rPr>
              <a:t>shared by devices </a:t>
            </a:r>
          </a:p>
          <a:p>
            <a:pPr marL="558949" lvl="1" indent="-342900">
              <a:buSzPct val="100000"/>
              <a:buFont typeface="+mj-lt"/>
              <a:buAutoNum type="arabicParenR"/>
            </a:pPr>
            <a:r>
              <a:rPr lang="en-US" sz="1700" dirty="0">
                <a:solidFill>
                  <a:srgbClr val="002060"/>
                </a:solidFill>
              </a:rPr>
              <a:t>Authentication and session key establishment u</a:t>
            </a:r>
            <a:r>
              <a:rPr lang="en-GB" sz="1700" dirty="0">
                <a:solidFill>
                  <a:srgbClr val="002060"/>
                </a:solidFill>
              </a:rPr>
              <a:t>sing </a:t>
            </a:r>
            <a:r>
              <a:rPr lang="en-GB" sz="1700" b="1" dirty="0">
                <a:solidFill>
                  <a:srgbClr val="002060"/>
                </a:solidFill>
              </a:rPr>
              <a:t>Certificates</a:t>
            </a:r>
            <a:r>
              <a:rPr lang="en-GB" sz="1700" dirty="0">
                <a:solidFill>
                  <a:srgbClr val="002060"/>
                </a:solidFill>
              </a:rPr>
              <a:t> provisioned to devices </a:t>
            </a:r>
          </a:p>
          <a:p>
            <a:pPr marL="558949" lvl="1" indent="-342900">
              <a:buSzPct val="100000"/>
              <a:buFont typeface="+mj-lt"/>
              <a:buAutoNum type="arabicParenR"/>
            </a:pPr>
            <a:r>
              <a:rPr lang="en-GB" sz="1700" dirty="0">
                <a:solidFill>
                  <a:srgbClr val="002060"/>
                </a:solidFill>
              </a:rPr>
              <a:t>Authentication facilitated by an </a:t>
            </a:r>
            <a:r>
              <a:rPr lang="en-GB" sz="1700" b="1" dirty="0">
                <a:solidFill>
                  <a:srgbClr val="002060"/>
                </a:solidFill>
              </a:rPr>
              <a:t>M2M Authentication Function (MAF) </a:t>
            </a:r>
            <a:r>
              <a:rPr lang="en-GB" sz="1700" dirty="0">
                <a:solidFill>
                  <a:srgbClr val="002060"/>
                </a:solidFill>
              </a:rPr>
              <a:t>hosted by M2M-SP or third-party</a:t>
            </a:r>
          </a:p>
          <a:p>
            <a:pPr marL="689925" lvl="2" indent="-257827">
              <a:buSzPct val="100000"/>
            </a:pPr>
            <a:r>
              <a:rPr lang="en-GB" sz="1400" dirty="0">
                <a:solidFill>
                  <a:srgbClr val="002060"/>
                </a:solidFill>
              </a:rPr>
              <a:t>The MAF authenticates the end-points (PSK or certificates) and facilitates establishing a symmetric key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23FA5-918F-444E-BD84-67B55BC8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7" y="1313089"/>
            <a:ext cx="5957207" cy="1727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AF3BA-5DAC-4728-BC88-7CA0F733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06" y="5271507"/>
            <a:ext cx="3924300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C2EDD-1A00-490C-8D80-91EEEF497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928" y="4822023"/>
            <a:ext cx="3924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4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46BA-C3DF-4E38-8906-6A4105DB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Authorization / Access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06FC-92DE-4752-AAB3-15EDF9E0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862990"/>
          </a:xfrm>
        </p:spPr>
        <p:txBody>
          <a:bodyPr>
            <a:normAutofit/>
          </a:bodyPr>
          <a:lstStyle/>
          <a:p>
            <a:r>
              <a:rPr lang="en-US" sz="3200" dirty="0"/>
              <a:t>oneM2M is based on a RESTful architecture </a:t>
            </a:r>
          </a:p>
          <a:p>
            <a:pPr lvl="1"/>
            <a:r>
              <a:rPr lang="en-US" sz="2800" dirty="0"/>
              <a:t>API is based on requests to perform an operation on a resource </a:t>
            </a:r>
          </a:p>
          <a:p>
            <a:pPr lvl="1"/>
            <a:r>
              <a:rPr lang="en-US" sz="2800" dirty="0"/>
              <a:t>Operations are Create, Retrieve, Update, Delete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/>
              <a:t>oneM2M Service Layer supports </a:t>
            </a:r>
            <a:r>
              <a:rPr lang="en-US" sz="3200" b="1" dirty="0">
                <a:solidFill>
                  <a:srgbClr val="C00000"/>
                </a:solidFill>
              </a:rPr>
              <a:t>configurable access control policies </a:t>
            </a:r>
            <a:r>
              <a:rPr lang="en-US" sz="3200" dirty="0"/>
              <a:t>that define clear rules dictating, for each resource </a:t>
            </a:r>
          </a:p>
          <a:p>
            <a:pPr lvl="1"/>
            <a:r>
              <a:rPr lang="en-US" sz="2800" dirty="0"/>
              <a:t>WHO is authorized to access, </a:t>
            </a:r>
          </a:p>
          <a:p>
            <a:pPr lvl="1"/>
            <a:r>
              <a:rPr lang="en-US" sz="2800" dirty="0"/>
              <a:t>WHAT operations are allowed, and under</a:t>
            </a:r>
          </a:p>
          <a:p>
            <a:pPr lvl="1"/>
            <a:r>
              <a:rPr lang="en-US" sz="2800" dirty="0"/>
              <a:t>WHICH conditions (e.g. time, location of entity)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64BC-93E4-4C34-848A-F2E5968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D9D7-CC9A-4C0F-9E57-B752A3D0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Authorization / Access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ABAC-B290-4773-A999-7D34F86F2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438" y="2384755"/>
            <a:ext cx="3644824" cy="3475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Resource access is authorized based upon satisfying at least on Access Control Policy (ACP) rule in one of the linked ACPs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BCA41-F538-44A9-B597-09750801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59184-53B9-4959-8ECA-493CB356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5" y="1667866"/>
            <a:ext cx="7042793" cy="44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46BA-C3DF-4E38-8906-6A4105DB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Dynamic Authorization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06FC-92DE-4752-AAB3-15EDF9E0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862990"/>
          </a:xfrm>
        </p:spPr>
        <p:txBody>
          <a:bodyPr>
            <a:normAutofit/>
          </a:bodyPr>
          <a:lstStyle/>
          <a:p>
            <a:pPr>
              <a:spcBef>
                <a:spcPts val="902"/>
              </a:spcBef>
            </a:pPr>
            <a:r>
              <a:rPr lang="en-GB" sz="1600" b="1" dirty="0"/>
              <a:t>Dynamic Authorization</a:t>
            </a:r>
            <a:r>
              <a:rPr lang="en-GB" sz="1600" dirty="0"/>
              <a:t>: Originator or Hosting CSE requesting authorization of Originator – provided by a Dynamic Authorization System (DAS) Server</a:t>
            </a:r>
          </a:p>
          <a:p>
            <a:pPr lvl="1">
              <a:spcBef>
                <a:spcPts val="902"/>
              </a:spcBef>
            </a:pPr>
            <a:r>
              <a:rPr lang="en-GB" sz="1600" dirty="0"/>
              <a:t>Direct Dynamic Authorisation: Hosting CSE submits request to DAS, Originator not communicating with DAS Server</a:t>
            </a:r>
          </a:p>
          <a:p>
            <a:pPr lvl="1">
              <a:spcBef>
                <a:spcPts val="902"/>
              </a:spcBef>
            </a:pPr>
            <a:r>
              <a:rPr lang="en-GB" sz="1600" dirty="0"/>
              <a:t>Indirect Dynamic Authorisation: Originator submits request to DAS Server using info provided by Hosting CSE. Similar to Open Authentication (OAuth) mechanism </a:t>
            </a:r>
          </a:p>
          <a:p>
            <a:pPr lvl="1">
              <a:spcBef>
                <a:spcPts val="902"/>
              </a:spcBef>
            </a:pPr>
            <a:r>
              <a:rPr lang="en-GB" sz="1600" dirty="0"/>
              <a:t>DAS has multiple options for authorizing: Issue/update access control rules, assign Role(s) to the Originator, issue JSON Web Tokens (JWT</a:t>
            </a:r>
            <a:r>
              <a:rPr lang="en-GB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64BC-93E4-4C34-848A-F2E5968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EDD10-D537-448E-A133-80E08CE55086}"/>
              </a:ext>
            </a:extLst>
          </p:cNvPr>
          <p:cNvSpPr/>
          <p:nvPr/>
        </p:nvSpPr>
        <p:spPr>
          <a:xfrm>
            <a:off x="4087853" y="3429000"/>
            <a:ext cx="300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33CC"/>
                </a:solidFill>
              </a:rPr>
              <a:t>Direct Dynamic Authorisation</a:t>
            </a:r>
            <a:endParaRPr lang="en-US" b="1" dirty="0">
              <a:solidFill>
                <a:srgbClr val="0033CC"/>
              </a:solidFill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21F7FD92-7659-4107-B4B5-3C23C90C3203}"/>
              </a:ext>
            </a:extLst>
          </p:cNvPr>
          <p:cNvGrpSpPr/>
          <p:nvPr/>
        </p:nvGrpSpPr>
        <p:grpSpPr>
          <a:xfrm>
            <a:off x="1583531" y="3881490"/>
            <a:ext cx="9266765" cy="2611385"/>
            <a:chOff x="1371600" y="2678668"/>
            <a:chExt cx="7022126" cy="26113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FBBCA1-5604-4842-B5B9-1418D49C9C3B}"/>
                </a:ext>
              </a:extLst>
            </p:cNvPr>
            <p:cNvSpPr/>
            <p:nvPr/>
          </p:nvSpPr>
          <p:spPr>
            <a:xfrm>
              <a:off x="1371600" y="2895600"/>
              <a:ext cx="10668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204F31-5971-42CE-B799-94B070D23374}"/>
                </a:ext>
              </a:extLst>
            </p:cNvPr>
            <p:cNvSpPr/>
            <p:nvPr/>
          </p:nvSpPr>
          <p:spPr>
            <a:xfrm>
              <a:off x="5715000" y="289560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B8ECFC-1762-49A7-86A8-8F8FA8F50DB7}"/>
                </a:ext>
              </a:extLst>
            </p:cNvPr>
            <p:cNvSpPr/>
            <p:nvPr/>
          </p:nvSpPr>
          <p:spPr>
            <a:xfrm>
              <a:off x="5715000" y="4490720"/>
              <a:ext cx="914400" cy="767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A1DAB6-906C-4DA7-8614-C650A42E2C33}"/>
                </a:ext>
              </a:extLst>
            </p:cNvPr>
            <p:cNvSpPr txBox="1"/>
            <p:nvPr/>
          </p:nvSpPr>
          <p:spPr>
            <a:xfrm>
              <a:off x="5842841" y="3046878"/>
              <a:ext cx="68360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prstClr val="black"/>
                  </a:solidFill>
                </a:rPr>
                <a:t>Hosting</a:t>
              </a:r>
            </a:p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prstClr val="black"/>
                  </a:solidFill>
                </a:rPr>
                <a:t>CSE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D107C6-B674-4C44-BCEA-7101E79A38A1}"/>
                </a:ext>
              </a:extLst>
            </p:cNvPr>
            <p:cNvSpPr txBox="1"/>
            <p:nvPr/>
          </p:nvSpPr>
          <p:spPr>
            <a:xfrm>
              <a:off x="1477911" y="3753534"/>
              <a:ext cx="925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Originator</a:t>
              </a:r>
            </a:p>
            <a:p>
              <a:r>
                <a:rPr lang="en-US" b="1" dirty="0">
                  <a:solidFill>
                    <a:prstClr val="black"/>
                  </a:solidFill>
                </a:rPr>
                <a:t>(AE or CSE)</a:t>
              </a:r>
            </a:p>
          </p:txBody>
        </p: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19BE21AE-BA66-4D37-BB02-A5012A5DBB68}"/>
                </a:ext>
              </a:extLst>
            </p:cNvPr>
            <p:cNvGrpSpPr/>
            <p:nvPr/>
          </p:nvGrpSpPr>
          <p:grpSpPr>
            <a:xfrm>
              <a:off x="2438400" y="2971800"/>
              <a:ext cx="3296920" cy="685800"/>
              <a:chOff x="3048000" y="2971800"/>
              <a:chExt cx="2687320" cy="68580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FC6F0E6-C4F5-4E8A-ACAA-3CF3687064A6}"/>
                  </a:ext>
                </a:extLst>
              </p:cNvPr>
              <p:cNvCxnSpPr/>
              <p:nvPr/>
            </p:nvCxnSpPr>
            <p:spPr>
              <a:xfrm>
                <a:off x="3048000" y="2971800"/>
                <a:ext cx="268732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0282924-B871-4392-9BCF-6EFD8CDE28F4}"/>
                  </a:ext>
                </a:extLst>
              </p:cNvPr>
              <p:cNvCxnSpPr/>
              <p:nvPr/>
            </p:nvCxnSpPr>
            <p:spPr>
              <a:xfrm>
                <a:off x="3048000" y="3657600"/>
                <a:ext cx="268732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1F5304-1931-49C4-AC59-C81A0FB568CB}"/>
                </a:ext>
              </a:extLst>
            </p:cNvPr>
            <p:cNvCxnSpPr/>
            <p:nvPr/>
          </p:nvCxnSpPr>
          <p:spPr>
            <a:xfrm>
              <a:off x="6365634" y="3810000"/>
              <a:ext cx="0" cy="6807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6A1429-7827-4C47-B093-6294CA519F6A}"/>
                </a:ext>
              </a:extLst>
            </p:cNvPr>
            <p:cNvCxnSpPr/>
            <p:nvPr/>
          </p:nvCxnSpPr>
          <p:spPr>
            <a:xfrm>
              <a:off x="5978771" y="3810000"/>
              <a:ext cx="0" cy="68072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AF2F96-A7F9-4569-B1E0-2E126916DC3B}"/>
                </a:ext>
              </a:extLst>
            </p:cNvPr>
            <p:cNvSpPr txBox="1"/>
            <p:nvPr/>
          </p:nvSpPr>
          <p:spPr>
            <a:xfrm>
              <a:off x="3367498" y="2678668"/>
              <a:ext cx="91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1.  Request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8DCF11-921E-4701-94B0-389E8195218A}"/>
                </a:ext>
              </a:extLst>
            </p:cNvPr>
            <p:cNvSpPr txBox="1"/>
            <p:nvPr/>
          </p:nvSpPr>
          <p:spPr>
            <a:xfrm>
              <a:off x="5885786" y="4777733"/>
              <a:ext cx="597712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prstClr val="black"/>
                  </a:solidFill>
                </a:rPr>
                <a:t>DAS</a:t>
              </a:r>
            </a:p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prstClr val="black"/>
                  </a:solidFill>
                </a:rPr>
                <a:t>Server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3CE9C0-711D-439E-8486-02D9731C8F43}"/>
                </a:ext>
              </a:extLst>
            </p:cNvPr>
            <p:cNvSpPr txBox="1"/>
            <p:nvPr/>
          </p:nvSpPr>
          <p:spPr>
            <a:xfrm>
              <a:off x="3048000" y="3368934"/>
              <a:ext cx="177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4.  Response (‘success’)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BCBADD-224E-4C9A-ADF9-6254C9E5B078}"/>
                </a:ext>
              </a:extLst>
            </p:cNvPr>
            <p:cNvSpPr txBox="1"/>
            <p:nvPr/>
          </p:nvSpPr>
          <p:spPr>
            <a:xfrm>
              <a:off x="6488726" y="3829597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3.  Request </a:t>
              </a:r>
            </a:p>
            <a:p>
              <a:pPr>
                <a:lnSpc>
                  <a:spcPts val="1600"/>
                </a:lnSpc>
              </a:pPr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(with parameters from step 1)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279A7F-BC43-4F18-92FE-5980743827E7}"/>
                </a:ext>
              </a:extLst>
            </p:cNvPr>
            <p:cNvSpPr txBox="1"/>
            <p:nvPr/>
          </p:nvSpPr>
          <p:spPr>
            <a:xfrm>
              <a:off x="3768980" y="3784130"/>
              <a:ext cx="2110015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3. Response</a:t>
              </a:r>
            </a:p>
            <a:p>
              <a:pPr algn="r">
                <a:lnSpc>
                  <a:spcPts val="1600"/>
                </a:lnSpc>
              </a:pPr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(with Token or </a:t>
              </a:r>
              <a:r>
                <a:rPr lang="en-US" dirty="0" err="1">
                  <a:solidFill>
                    <a:srgbClr val="70AD47">
                      <a:lumMod val="75000"/>
                    </a:srgbClr>
                  </a:solidFill>
                </a:rPr>
                <a:t>dynamicACPInfo</a:t>
              </a:r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713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C91D-3A1C-4C4A-8D1A-9DBB931B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Privacy 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0DDC-D7B8-40BA-8669-9CFB822D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357D6-3C2B-426D-B667-CB401EF9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43" y="614578"/>
            <a:ext cx="8053514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2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9B54B9A-B732-449B-B4F5-CCEFE524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3" y="2856237"/>
            <a:ext cx="4294110" cy="3042100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The PPM is a personal data management framework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The PPM converts a User’s  privacy preferences into access control  information in order to protect the User's Personally Identifiable Information (PII) from access by unauthorized parties.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Access control information consists of static and dynamic access control policies (ACP)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PPM uses a “Terms and Condition’s Mark-up language” to derive consensus between the User’s privacy preferences and an Application Service Provider’s privacy policies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2987"/>
            <a:ext cx="4864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Privacy Policy Manager (PPM)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3DACD-C69B-45E8-AA50-5291660E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4" y="1432929"/>
            <a:ext cx="4864557" cy="4396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91A8D-BE7A-48CD-9C12-08B2E414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739" y="1072987"/>
            <a:ext cx="4138685" cy="49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6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Accessible Links</a:t>
            </a:r>
            <a:endParaRPr lang="en-IN" dirty="0"/>
          </a:p>
        </p:txBody>
      </p:sp>
      <p:pic>
        <p:nvPicPr>
          <p:cNvPr id="6" name="Grafik 3">
            <a:hlinkClick r:id="rId2"/>
            <a:extLst>
              <a:ext uri="{FF2B5EF4-FFF2-40B4-BE49-F238E27FC236}">
                <a16:creationId xmlns:a16="http://schemas.microsoft.com/office/drawing/2014/main" id="{9C605E9C-319A-4B69-AEC7-56BAA525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633918"/>
            <a:ext cx="6026881" cy="4932435"/>
          </a:xfrm>
          <a:prstGeom prst="rect">
            <a:avLst/>
          </a:prstGeom>
        </p:spPr>
      </p:pic>
      <p:sp>
        <p:nvSpPr>
          <p:cNvPr id="7" name="Pfeil nach rechts 8">
            <a:extLst>
              <a:ext uri="{FF2B5EF4-FFF2-40B4-BE49-F238E27FC236}">
                <a16:creationId xmlns:a16="http://schemas.microsoft.com/office/drawing/2014/main" id="{F9020AC9-889C-4521-A23B-CA393D722E98}"/>
              </a:ext>
            </a:extLst>
          </p:cNvPr>
          <p:cNvSpPr/>
          <p:nvPr/>
        </p:nvSpPr>
        <p:spPr>
          <a:xfrm>
            <a:off x="334696" y="2093367"/>
            <a:ext cx="4725967" cy="3479709"/>
          </a:xfrm>
          <a:prstGeom prst="rightArrow">
            <a:avLst>
              <a:gd name="adj1" fmla="val 50000"/>
              <a:gd name="adj2" fmla="val 40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bg1"/>
                </a:solidFill>
              </a:rPr>
              <a:t>Developer Guides </a:t>
            </a:r>
          </a:p>
          <a:p>
            <a:r>
              <a:rPr lang="en-US">
                <a:solidFill>
                  <a:schemeClr val="bg1"/>
                </a:solidFill>
              </a:rPr>
              <a:t>are now accessible via the public link:</a:t>
            </a:r>
          </a:p>
          <a:p>
            <a:r>
              <a:rPr lang="en-US">
                <a:solidFill>
                  <a:schemeClr val="bg1"/>
                </a:solidFill>
                <a:hlinkClick r:id="rId2"/>
              </a:rPr>
              <a:t>http://www.onem2m.org/developer-guides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Publicly Accessible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6240236" cy="448627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Myriad Pro"/>
              </a:rPr>
              <a:t>Web Site</a:t>
            </a:r>
          </a:p>
          <a:p>
            <a:pPr marL="457200" lvl="1" indent="0">
              <a:buNone/>
            </a:pPr>
            <a:r>
              <a:rPr lang="en-US" sz="1600" dirty="0">
                <a:latin typeface="Myriad Pro"/>
                <a:hlinkClick r:id="rId2"/>
              </a:rPr>
              <a:t>http://www.oneM2M.org</a:t>
            </a:r>
            <a:endParaRPr lang="en-US" sz="1600" dirty="0">
              <a:latin typeface="Myriad Pro"/>
            </a:endParaRPr>
          </a:p>
          <a:p>
            <a:pPr marL="457200" lvl="1" indent="0">
              <a:buNone/>
            </a:pPr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Developer Guides</a:t>
            </a:r>
          </a:p>
          <a:p>
            <a:pPr marL="457200" lvl="1" indent="0">
              <a:buNone/>
            </a:pPr>
            <a:r>
              <a:rPr lang="en-US" sz="1800" dirty="0">
                <a:latin typeface="Myriad Pro"/>
                <a:hlinkClick r:id="rId3"/>
              </a:rPr>
              <a:t>http://www.onem2m.org/developer-guides</a:t>
            </a:r>
            <a:endParaRPr lang="en-US" sz="1800" dirty="0">
              <a:latin typeface="Myriad Pro"/>
            </a:endParaRPr>
          </a:p>
          <a:p>
            <a:pPr lvl="1"/>
            <a:endParaRPr lang="en-US" sz="18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Technical Questions</a:t>
            </a:r>
          </a:p>
          <a:p>
            <a:pPr marL="457200" lvl="1" indent="0">
              <a:buNone/>
            </a:pPr>
            <a:r>
              <a:rPr lang="en-US" sz="1600" dirty="0">
                <a:latin typeface="Myriad Pro"/>
                <a:hlinkClick r:id="rId4"/>
              </a:rPr>
              <a:t>http://www.onem2m.org/technical/technical-questions</a:t>
            </a:r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Published Specifications</a:t>
            </a:r>
          </a:p>
          <a:p>
            <a:pPr marL="457200" lvl="1" indent="0">
              <a:buNone/>
            </a:pPr>
            <a:r>
              <a:rPr lang="en-US" sz="1600" dirty="0">
                <a:latin typeface="Myriad Pro"/>
                <a:hlinkClick r:id="rId5"/>
              </a:rPr>
              <a:t>http://www.onem2m.org/technical/published-documents</a:t>
            </a:r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Documents developed in oneM2M</a:t>
            </a:r>
          </a:p>
          <a:p>
            <a:pPr marL="0" indent="0">
              <a:buNone/>
            </a:pPr>
            <a:r>
              <a:rPr lang="en-US" sz="1600" dirty="0">
                <a:latin typeface="Myriad Pro"/>
                <a:hlinkClick r:id="rId6"/>
              </a:rPr>
              <a:t>        http://www.onem2m.org/technical/latest-drafts</a:t>
            </a:r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45AF8-4FFD-4FB2-8FAD-C0B76DC7FBF1}"/>
              </a:ext>
            </a:extLst>
          </p:cNvPr>
          <p:cNvSpPr/>
          <p:nvPr/>
        </p:nvSpPr>
        <p:spPr>
          <a:xfrm>
            <a:off x="6583135" y="149042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Webinars</a:t>
            </a:r>
          </a:p>
          <a:p>
            <a:pPr lvl="1"/>
            <a:r>
              <a:rPr lang="en-US" dirty="0">
                <a:latin typeface="Myriad Pro"/>
                <a:hlinkClick r:id="rId7"/>
              </a:rPr>
              <a:t>http://www.onem2m.org/technical/webinars</a:t>
            </a:r>
            <a:endParaRPr lang="en-US" dirty="0">
              <a:latin typeface="Myriad Pro"/>
            </a:endParaRPr>
          </a:p>
          <a:p>
            <a:pPr lvl="1"/>
            <a:endParaRPr lang="en-US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YouTube Channel</a:t>
            </a:r>
          </a:p>
          <a:p>
            <a:pPr lvl="1"/>
            <a:r>
              <a:rPr lang="en-US" sz="1600" dirty="0">
                <a:latin typeface="Myriad Pro"/>
                <a:hlinkClick r:id="rId8"/>
              </a:rPr>
              <a:t>https://www.youtube.com/c/onem2morg</a:t>
            </a:r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Events</a:t>
            </a:r>
          </a:p>
          <a:p>
            <a:pPr lvl="1"/>
            <a:r>
              <a:rPr lang="en-US" sz="1600" dirty="0">
                <a:latin typeface="Myriad Pro"/>
                <a:hlinkClick r:id="rId9"/>
              </a:rPr>
              <a:t>http://www.onem2m.org/news-events/events</a:t>
            </a:r>
            <a:endParaRPr lang="en-US" sz="16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8264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Threat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BF826FC-C6F0-4662-9615-FC25AABA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14629"/>
            <a:ext cx="4814816" cy="51782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500" b="1" u="sng" dirty="0"/>
              <a:t>Internet of Computers: </a:t>
            </a:r>
          </a:p>
          <a:p>
            <a:r>
              <a:rPr lang="en-US" sz="2500" dirty="0"/>
              <a:t>Attended by human « owners » </a:t>
            </a:r>
          </a:p>
          <a:p>
            <a:r>
              <a:rPr lang="en-US" sz="2500" dirty="0"/>
              <a:t>Comfortable, controlled environment </a:t>
            </a:r>
          </a:p>
          <a:p>
            <a:r>
              <a:rPr lang="en-US" sz="2500" dirty="0"/>
              <a:t>Relatively fixed location </a:t>
            </a:r>
          </a:p>
          <a:p>
            <a:r>
              <a:rPr lang="en-US" sz="2500" dirty="0"/>
              <a:t>Low latency broadband connection </a:t>
            </a:r>
          </a:p>
          <a:p>
            <a:r>
              <a:rPr lang="en-US" sz="2500" dirty="0"/>
              <a:t>Few chipsets and OSs to secure </a:t>
            </a:r>
          </a:p>
          <a:p>
            <a:r>
              <a:rPr lang="en-US" sz="2500" dirty="0"/>
              <a:t>Few Apps largely deployed </a:t>
            </a:r>
          </a:p>
          <a:p>
            <a:r>
              <a:rPr lang="en-US" sz="2500" dirty="0"/>
              <a:t>Rather uniform lifetime </a:t>
            </a:r>
          </a:p>
          <a:p>
            <a:r>
              <a:rPr lang="en-US" sz="2500" dirty="0"/>
              <a:t>Relatively powerful resources (computing, memory, energy supply)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Internet as entry point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Frequent software security patches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Ever decreasing cost of attacks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« Virtual world » impact (information)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CA7EB2A-B98F-4035-8C30-44BE95AC1606}"/>
              </a:ext>
            </a:extLst>
          </p:cNvPr>
          <p:cNvSpPr txBox="1">
            <a:spLocks/>
          </p:cNvSpPr>
          <p:nvPr/>
        </p:nvSpPr>
        <p:spPr>
          <a:xfrm>
            <a:off x="6434354" y="1312522"/>
            <a:ext cx="4814816" cy="5178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b="1" u="sng" dirty="0">
                <a:solidFill>
                  <a:schemeClr val="bg2">
                    <a:lumMod val="50000"/>
                  </a:schemeClr>
                </a:solidFill>
              </a:rPr>
              <a:t>Internet of Things: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Largely unattended by owners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Harsh conditions, or physical exposure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Potentially highly mobile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Sporadic/constrained throughput/latency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Diversity of embedded hard and soft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Multitude of small deployments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Lifetime from months to decades </a:t>
            </a:r>
          </a:p>
          <a:p>
            <a:r>
              <a:rPr lang="en-US" sz="2500" dirty="0">
                <a:solidFill>
                  <a:srgbClr val="002060"/>
                </a:solidFill>
              </a:rPr>
              <a:t>Constrained power, memory, processing</a:t>
            </a:r>
          </a:p>
          <a:p>
            <a:r>
              <a:rPr lang="en-US" sz="2500" dirty="0">
                <a:solidFill>
                  <a:srgbClr val="C00000"/>
                </a:solidFill>
              </a:rPr>
              <a:t>More, weaker entry points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Weaker, possibly unmaintained software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Available and accessible </a:t>
            </a:r>
          </a:p>
          <a:p>
            <a:r>
              <a:rPr lang="en-US" sz="2500" dirty="0">
                <a:solidFill>
                  <a:srgbClr val="C00000"/>
                </a:solidFill>
              </a:rPr>
              <a:t>Real world impact (physical safety)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049CDA4-833F-4DF3-8348-CC6342BC4233}"/>
              </a:ext>
            </a:extLst>
          </p:cNvPr>
          <p:cNvSpPr/>
          <p:nvPr/>
        </p:nvSpPr>
        <p:spPr>
          <a:xfrm>
            <a:off x="4996282" y="3299155"/>
            <a:ext cx="877824" cy="5632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637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You!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0FAFA-4382-4BBE-9101-1A51EB14AEE3}"/>
              </a:ext>
            </a:extLst>
          </p:cNvPr>
          <p:cNvSpPr/>
          <p:nvPr/>
        </p:nvSpPr>
        <p:spPr>
          <a:xfrm>
            <a:off x="3071151" y="4452144"/>
            <a:ext cx="5633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For any questions, please email rana.kamill@bt.com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58943" cy="794204"/>
          </a:xfrm>
        </p:spPr>
        <p:txBody>
          <a:bodyPr>
            <a:normAutofit fontScale="90000"/>
          </a:bodyPr>
          <a:lstStyle/>
          <a:p>
            <a:r>
              <a:rPr lang="fr-FR" altLang="fr-FR" sz="3600" b="1" dirty="0"/>
              <a:t>40% of </a:t>
            </a:r>
            <a:r>
              <a:rPr lang="fr-FR" altLang="fr-FR" sz="3600" b="1" dirty="0" err="1"/>
              <a:t>economic</a:t>
            </a:r>
            <a:r>
              <a:rPr lang="fr-FR" altLang="fr-FR" sz="3600" b="1" dirty="0"/>
              <a:t> impact of IoT </a:t>
            </a:r>
            <a:r>
              <a:rPr lang="fr-FR" altLang="fr-FR" sz="3600" b="1" dirty="0" err="1"/>
              <a:t>requires</a:t>
            </a:r>
            <a:r>
              <a:rPr lang="fr-FR" altLang="fr-FR" sz="3600" b="1" dirty="0"/>
              <a:t> </a:t>
            </a:r>
            <a:br>
              <a:rPr lang="fr-FR" altLang="fr-FR" sz="3600" b="1" dirty="0"/>
            </a:br>
            <a:r>
              <a:rPr lang="fr-FR" altLang="fr-FR" sz="3600" b="1" dirty="0" err="1"/>
              <a:t>interoperability</a:t>
            </a:r>
            <a:r>
              <a:rPr lang="fr-FR" altLang="fr-FR" sz="3600" b="1" dirty="0"/>
              <a:t> </a:t>
            </a:r>
            <a:r>
              <a:rPr lang="fr-FR" altLang="fr-FR" sz="3600" b="1" dirty="0" err="1"/>
              <a:t>between</a:t>
            </a:r>
            <a:r>
              <a:rPr lang="fr-FR" altLang="fr-FR" sz="3600" b="1" dirty="0"/>
              <a:t> IoT </a:t>
            </a:r>
            <a:r>
              <a:rPr lang="fr-FR" altLang="fr-FR" sz="3600" b="1" dirty="0" err="1"/>
              <a:t>systems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D2586-9D7F-4125-A961-368A7F46D6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69117"/>
            <a:ext cx="10363200" cy="50895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0132CB-224D-4237-9B4D-1C2B7FD29538}"/>
              </a:ext>
            </a:extLst>
          </p:cNvPr>
          <p:cNvSpPr/>
          <p:nvPr/>
        </p:nvSpPr>
        <p:spPr>
          <a:xfrm>
            <a:off x="8878494" y="6189311"/>
            <a:ext cx="1837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Source: McKinsey</a:t>
            </a:r>
          </a:p>
        </p:txBody>
      </p:sp>
    </p:spTree>
    <p:extLst>
      <p:ext uri="{BB962C8B-B14F-4D97-AF65-F5344CB8AC3E}">
        <p14:creationId xmlns:p14="http://schemas.microsoft.com/office/powerpoint/2010/main" val="57321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D2C1ED31-2078-455F-9041-4C6C5A5D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5" y="565715"/>
            <a:ext cx="3084770" cy="26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A5DE0DE-81C0-4659-952E-BA613FE6B8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73802" y="565715"/>
            <a:ext cx="6578929" cy="1181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200" b="1" dirty="0"/>
              <a:t>An integrated </a:t>
            </a:r>
            <a:br>
              <a:rPr lang="en-US" altLang="en-US" sz="3200" b="1" dirty="0"/>
            </a:br>
            <a:r>
              <a:rPr lang="en-US" altLang="en-US" sz="3200" b="1" dirty="0"/>
              <a:t>solution is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679BC-4E6C-43AC-B12D-7352B8A8D495}"/>
              </a:ext>
            </a:extLst>
          </p:cNvPr>
          <p:cNvSpPr/>
          <p:nvPr/>
        </p:nvSpPr>
        <p:spPr>
          <a:xfrm>
            <a:off x="4373802" y="1686858"/>
            <a:ext cx="6096000" cy="13942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Highly fragmented market with small </a:t>
            </a:r>
            <a:r>
              <a:rPr lang="en-US" alt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vendor-specific</a:t>
            </a:r>
            <a:r>
              <a:rPr lang="en-US" alt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sector-specific solutions.</a:t>
            </a:r>
          </a:p>
          <a:p>
            <a:pPr>
              <a:lnSpc>
                <a:spcPct val="90000"/>
              </a:lnSpc>
            </a:pPr>
            <a:r>
              <a:rPr lang="en-US" alt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Reinventing the wheel: Same services developed again and again-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Limited communication and high integration costs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9A5525DB-1A10-4944-A008-B9A8F584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5" y="3599719"/>
            <a:ext cx="10068956" cy="26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58943" cy="79420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Why use oneM2M?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05EC07-23B9-47D4-AB08-6FD46A6E6F9E}"/>
              </a:ext>
            </a:extLst>
          </p:cNvPr>
          <p:cNvSpPr/>
          <p:nvPr/>
        </p:nvSpPr>
        <p:spPr>
          <a:xfrm>
            <a:off x="265507" y="1309002"/>
            <a:ext cx="6096000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THE ONLY STANDARD “DE JURE” DEDICATED TO ENABLE HORIZONTAL IOT INTEGRATION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DATA MANAGEMENT - DATA HISTORIZATION - INFORMATION SHARING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VERY DYNAMIC PRIVACY AND ACCESS CONTROL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SECURE: MULTIPLE SECURITY LEVELS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STORAGE AND EXPOSURE FOR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Historical data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Data search and aggregation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Context information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Dynamic data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Real time control and actuation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Field device management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Network technologies independence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a typeface="Calibri"/>
              </a:rPr>
              <a:t>E</a:t>
            </a:r>
            <a:r>
              <a:rPr lang="en-US" sz="2000" dirty="0">
                <a:solidFill>
                  <a:srgbClr val="002060"/>
                </a:solidFill>
                <a:ea typeface="Calibri"/>
              </a:rPr>
              <a:t>ASY DB AND CLOUD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A769A-90B7-424A-85E7-175BCA4FE772}"/>
              </a:ext>
            </a:extLst>
          </p:cNvPr>
          <p:cNvSpPr/>
          <p:nvPr/>
        </p:nvSpPr>
        <p:spPr>
          <a:xfrm>
            <a:off x="6259286" y="1235718"/>
            <a:ext cx="5793922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NATIVE DEVICE MANAGEMENT (DM; TR 069)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FLEXIBLE IN THE DEPLOYMENT to adapt to the requirements of the various domains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SCALABLE ARCHITECTURE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a typeface="Calibri"/>
              </a:rPr>
              <a:t>INTER-PROVIDER NATIVE SUPPORT</a:t>
            </a:r>
            <a:endParaRPr lang="en-US" sz="2000" dirty="0">
              <a:solidFill>
                <a:srgbClr val="002060"/>
              </a:solidFill>
              <a:ea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DESIGNED BE AN INTERWORKING FRAMEWORK FOR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Legacy field and core server technologies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Other technologies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Proprietary solution</a:t>
            </a:r>
          </a:p>
          <a:p>
            <a:pPr lvl="1">
              <a:spcBef>
                <a:spcPts val="300"/>
              </a:spcBef>
            </a:pPr>
            <a:r>
              <a:rPr lang="it-IT" sz="2000" dirty="0">
                <a:solidFill>
                  <a:srgbClr val="002060"/>
                </a:solidFill>
                <a:ea typeface="Calibri"/>
              </a:rPr>
              <a:t>-&gt; Not an </a:t>
            </a:r>
            <a:r>
              <a:rPr lang="it-IT" sz="2000" dirty="0" err="1">
                <a:solidFill>
                  <a:srgbClr val="002060"/>
                </a:solidFill>
                <a:ea typeface="Calibri"/>
              </a:rPr>
              <a:t>additional</a:t>
            </a:r>
            <a:r>
              <a:rPr lang="it-IT" sz="2000" dirty="0">
                <a:solidFill>
                  <a:srgbClr val="002060"/>
                </a:solidFill>
                <a:ea typeface="Calibri"/>
              </a:rPr>
              <a:t> </a:t>
            </a:r>
            <a:r>
              <a:rPr lang="it-IT" sz="2000" dirty="0" err="1">
                <a:solidFill>
                  <a:srgbClr val="002060"/>
                </a:solidFill>
                <a:ea typeface="Calibri"/>
              </a:rPr>
              <a:t>solution</a:t>
            </a:r>
            <a:r>
              <a:rPr lang="it-IT" sz="2000" dirty="0">
                <a:solidFill>
                  <a:srgbClr val="002060"/>
                </a:solidFill>
                <a:ea typeface="Calibri"/>
              </a:rPr>
              <a:t>, </a:t>
            </a:r>
            <a:r>
              <a:rPr lang="it-IT" sz="2000" dirty="0" err="1">
                <a:solidFill>
                  <a:srgbClr val="002060"/>
                </a:solidFill>
                <a:ea typeface="Calibri"/>
              </a:rPr>
              <a:t>but</a:t>
            </a:r>
            <a:r>
              <a:rPr lang="it-IT" sz="2000" dirty="0">
                <a:solidFill>
                  <a:srgbClr val="002060"/>
                </a:solidFill>
                <a:ea typeface="Calibri"/>
              </a:rPr>
              <a:t> a standard to integrate the </a:t>
            </a:r>
            <a:r>
              <a:rPr lang="it-IT" sz="2000" dirty="0" err="1">
                <a:solidFill>
                  <a:srgbClr val="002060"/>
                </a:solidFill>
                <a:ea typeface="Calibri"/>
              </a:rPr>
              <a:t>different</a:t>
            </a:r>
            <a:r>
              <a:rPr lang="it-IT" sz="2000" dirty="0">
                <a:solidFill>
                  <a:srgbClr val="002060"/>
                </a:solidFill>
                <a:ea typeface="Calibri"/>
              </a:rPr>
              <a:t> </a:t>
            </a:r>
            <a:r>
              <a:rPr lang="it-IT" sz="2000" dirty="0" err="1">
                <a:solidFill>
                  <a:srgbClr val="002060"/>
                </a:solidFill>
                <a:ea typeface="Calibri"/>
              </a:rPr>
              <a:t>solutions</a:t>
            </a:r>
            <a:endParaRPr lang="en-US" sz="2000" dirty="0">
              <a:solidFill>
                <a:srgbClr val="002060"/>
              </a:solidFill>
              <a:ea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ea typeface="Calibri"/>
              </a:rPr>
              <a:t>SEMANTIC ENABLED TO SHARE </a:t>
            </a:r>
            <a:r>
              <a:rPr lang="en-US" sz="2000" dirty="0">
                <a:solidFill>
                  <a:srgbClr val="002060"/>
                </a:solidFill>
                <a:ea typeface="Calibri"/>
              </a:rPr>
              <a:t>INFORMATION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INTERNET FRIENDLY FOR HUMAN INTERACTION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a typeface="Calibri"/>
              </a:rPr>
              <a:t>SIMPLE if you use the core functions and know your deployment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4230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58943" cy="794204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Opportunities and problems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1719C-D240-4885-AD72-5DB02E24878A}"/>
              </a:ext>
            </a:extLst>
          </p:cNvPr>
          <p:cNvSpPr/>
          <p:nvPr/>
        </p:nvSpPr>
        <p:spPr>
          <a:xfrm>
            <a:off x="838200" y="1708428"/>
            <a:ext cx="94843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2060"/>
                </a:solidFill>
              </a:rPr>
              <a:t>Diversity is the richness </a:t>
            </a:r>
            <a:r>
              <a:rPr lang="en-US" altLang="en-US" sz="2400" dirty="0">
                <a:solidFill>
                  <a:srgbClr val="002060"/>
                </a:solidFill>
              </a:rPr>
              <a:t>that allows evolution and innovation: combination of services is the  biggest opportunity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But </a:t>
            </a:r>
            <a:r>
              <a:rPr lang="en-US" altLang="en-US" sz="2400" b="1" dirty="0">
                <a:solidFill>
                  <a:srgbClr val="002060"/>
                </a:solidFill>
              </a:rPr>
              <a:t>fragmentation</a:t>
            </a:r>
            <a:r>
              <a:rPr lang="en-US" altLang="en-US" sz="2400" dirty="0">
                <a:solidFill>
                  <a:srgbClr val="002060"/>
                </a:solidFill>
              </a:rPr>
              <a:t> of solutions and technologies </a:t>
            </a:r>
            <a:r>
              <a:rPr lang="en-US" altLang="en-US" sz="2400" b="1" dirty="0">
                <a:solidFill>
                  <a:srgbClr val="002060"/>
                </a:solidFill>
              </a:rPr>
              <a:t>is the enemy </a:t>
            </a:r>
            <a:r>
              <a:rPr lang="en-US" altLang="en-US" sz="2400" dirty="0">
                <a:solidFill>
                  <a:srgbClr val="002060"/>
                </a:solidFill>
              </a:rPr>
              <a:t>that is delaying and blocking the developments</a:t>
            </a:r>
          </a:p>
          <a:p>
            <a:endParaRPr lang="it-IT" altLang="en-US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alt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</a:rPr>
              <a:t>Simplify</a:t>
            </a:r>
            <a:r>
              <a:rPr lang="en-US" altLang="en-US" sz="2400" b="1" dirty="0"/>
              <a:t> </a:t>
            </a:r>
            <a:r>
              <a:rPr lang="en-US" altLang="en-US" sz="2400" dirty="0">
                <a:solidFill>
                  <a:srgbClr val="002060"/>
                </a:solidFill>
              </a:rPr>
              <a:t>the environment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002060"/>
                </a:solidFill>
              </a:rPr>
              <a:t>remove  the unnecessary duplicated solutions (economy of scale), </a:t>
            </a:r>
            <a:r>
              <a:rPr lang="en-US" altLang="en-US" sz="2400" b="1" dirty="0">
                <a:solidFill>
                  <a:srgbClr val="FF0000"/>
                </a:solidFill>
              </a:rPr>
              <a:t>preserve</a:t>
            </a:r>
            <a:r>
              <a:rPr lang="en-US" altLang="en-US" sz="2400" b="1" dirty="0"/>
              <a:t> </a:t>
            </a:r>
            <a:r>
              <a:rPr lang="en-US" altLang="en-US" sz="2400" dirty="0">
                <a:solidFill>
                  <a:srgbClr val="002060"/>
                </a:solidFill>
              </a:rPr>
              <a:t>the necessary/opportune solution specialization by </a:t>
            </a:r>
            <a:r>
              <a:rPr lang="en-US" altLang="en-US" sz="2400" b="1" dirty="0">
                <a:solidFill>
                  <a:srgbClr val="FF0000"/>
                </a:solidFill>
              </a:rPr>
              <a:t>interworking.</a:t>
            </a:r>
          </a:p>
        </p:txBody>
      </p:sp>
      <p:sp>
        <p:nvSpPr>
          <p:cNvPr id="8" name="Down Arrow 1">
            <a:extLst>
              <a:ext uri="{FF2B5EF4-FFF2-40B4-BE49-F238E27FC236}">
                <a16:creationId xmlns:a16="http://schemas.microsoft.com/office/drawing/2014/main" id="{5DFE832F-744E-402E-AC1B-198AEA7838A7}"/>
              </a:ext>
            </a:extLst>
          </p:cNvPr>
          <p:cNvSpPr/>
          <p:nvPr/>
        </p:nvSpPr>
        <p:spPr>
          <a:xfrm>
            <a:off x="4572000" y="3789680"/>
            <a:ext cx="1930400" cy="9807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7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58943" cy="794204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Opportunities and problems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1719C-D240-4885-AD72-5DB02E24878A}"/>
              </a:ext>
            </a:extLst>
          </p:cNvPr>
          <p:cNvSpPr/>
          <p:nvPr/>
        </p:nvSpPr>
        <p:spPr>
          <a:xfrm>
            <a:off x="838200" y="1273606"/>
            <a:ext cx="1121156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buSzPct val="90000"/>
              <a:buFont typeface="Arial" pitchFamily="34" charset="0"/>
              <a:buBlip>
                <a:blip r:embed="rId2"/>
              </a:buBlip>
              <a:defRPr/>
            </a:pPr>
            <a:endParaRPr lang="en-GB" altLang="en-US" sz="2400" b="1" dirty="0">
              <a:solidFill>
                <a:srgbClr val="404040"/>
              </a:solidFill>
              <a:ea typeface="MS PGothic"/>
              <a:cs typeface="MS PGothic"/>
            </a:endParaRPr>
          </a:p>
          <a:p>
            <a:pPr defTabSz="457200">
              <a:spcBef>
                <a:spcPts val="600"/>
              </a:spcBef>
              <a:buSzPct val="90000"/>
              <a:buFont typeface="Arial" pitchFamily="34" charset="0"/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060"/>
                </a:solidFill>
                <a:ea typeface="MS PGothic"/>
                <a:cs typeface="MS PGothic"/>
              </a:rPr>
              <a:t> Support </a:t>
            </a:r>
            <a:r>
              <a:rPr lang="en-US" altLang="en-US" sz="2400" dirty="0">
                <a:solidFill>
                  <a:srgbClr val="002060"/>
                </a:solidFill>
                <a:ea typeface="MS PGothic"/>
                <a:cs typeface="MS PGothic"/>
              </a:rPr>
              <a:t>the developers community accelerating the development of IoT.</a:t>
            </a:r>
          </a:p>
          <a:p>
            <a:pPr defTabSz="457200">
              <a:spcBef>
                <a:spcPts val="600"/>
              </a:spcBef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060"/>
                </a:solidFill>
                <a:ea typeface="MS PGothic"/>
                <a:cs typeface="MS PGothic"/>
              </a:rPr>
              <a:t> Transfer </a:t>
            </a:r>
            <a:r>
              <a:rPr lang="en-US" altLang="en-US" sz="2400" dirty="0">
                <a:solidFill>
                  <a:srgbClr val="002060"/>
                </a:solidFill>
                <a:ea typeface="MS PGothic"/>
                <a:cs typeface="MS PGothic"/>
              </a:rPr>
              <a:t>the competition from integration and platforms to services unlocking the market</a:t>
            </a:r>
          </a:p>
          <a:p>
            <a:pPr defTabSz="457200">
              <a:spcBef>
                <a:spcPts val="600"/>
              </a:spcBef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060"/>
                </a:solidFill>
                <a:ea typeface="MS PGothic"/>
                <a:cs typeface="MS PGothic"/>
              </a:rPr>
              <a:t> Reduce </a:t>
            </a:r>
            <a:r>
              <a:rPr lang="en-US" altLang="en-US" sz="2400" dirty="0">
                <a:solidFill>
                  <a:srgbClr val="002060"/>
                </a:solidFill>
                <a:ea typeface="MS PGothic"/>
                <a:cs typeface="MS PGothic"/>
              </a:rPr>
              <a:t>the cost due to the silos approach and its management</a:t>
            </a:r>
          </a:p>
          <a:p>
            <a:pPr defTabSz="457200">
              <a:spcBef>
                <a:spcPts val="600"/>
              </a:spcBef>
              <a:buSzPct val="90000"/>
              <a:buFont typeface="Arial" pitchFamily="34" charset="0"/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2060"/>
                </a:solidFill>
                <a:ea typeface="MS PGothic"/>
                <a:cs typeface="MS PGothic"/>
              </a:rPr>
              <a:t> Enable</a:t>
            </a:r>
            <a:r>
              <a:rPr lang="en-US" altLang="en-US" sz="2400" dirty="0">
                <a:solidFill>
                  <a:srgbClr val="002060"/>
                </a:solidFill>
                <a:ea typeface="MS PGothic"/>
                <a:cs typeface="MS PGothic"/>
              </a:rPr>
              <a:t> Inter-technology and inter-domain data sharing generating new services and new business opportunity</a:t>
            </a:r>
          </a:p>
          <a:p>
            <a:pPr defTabSz="457200">
              <a:spcBef>
                <a:spcPts val="600"/>
              </a:spcBef>
              <a:buSzPct val="90000"/>
              <a:defRPr/>
            </a:pPr>
            <a:endParaRPr lang="en-US" altLang="en-US" sz="2400" b="1" dirty="0">
              <a:solidFill>
                <a:srgbClr val="404040"/>
              </a:solidFill>
              <a:ea typeface="MS PGothic"/>
              <a:cs typeface="MS PGothic"/>
            </a:endParaRPr>
          </a:p>
          <a:p>
            <a:pPr algn="ctr" defTabSz="457200">
              <a:spcBef>
                <a:spcPts val="600"/>
              </a:spcBef>
              <a:buSzPct val="90000"/>
              <a:defRPr/>
            </a:pPr>
            <a:endParaRPr lang="en-US" altLang="en-US" sz="1200" b="1" dirty="0">
              <a:solidFill>
                <a:srgbClr val="FF0000"/>
              </a:solidFill>
              <a:ea typeface="MS PGothic"/>
              <a:cs typeface="MS PGothic"/>
            </a:endParaRPr>
          </a:p>
          <a:p>
            <a:pPr algn="ctr" defTabSz="457200">
              <a:spcBef>
                <a:spcPts val="600"/>
              </a:spcBef>
              <a:buSzPct val="90000"/>
              <a:defRPr/>
            </a:pPr>
            <a:r>
              <a:rPr lang="en-US" altLang="en-US" sz="2400" b="1" dirty="0">
                <a:solidFill>
                  <a:srgbClr val="FF0000"/>
                </a:solidFill>
                <a:ea typeface="MS PGothic"/>
                <a:cs typeface="MS PGothic"/>
              </a:rPr>
              <a:t>Reduce platform development and integration costs, </a:t>
            </a:r>
          </a:p>
          <a:p>
            <a:pPr algn="ctr" defTabSz="457200">
              <a:spcBef>
                <a:spcPts val="600"/>
              </a:spcBef>
              <a:buSzPct val="90000"/>
              <a:defRPr/>
            </a:pPr>
            <a:r>
              <a:rPr lang="en-US" altLang="en-US" sz="2400" b="1" dirty="0">
                <a:solidFill>
                  <a:srgbClr val="FF0000"/>
                </a:solidFill>
                <a:ea typeface="MS PGothic"/>
                <a:cs typeface="MS PGothic"/>
              </a:rPr>
              <a:t>enlarge the market, </a:t>
            </a:r>
          </a:p>
          <a:p>
            <a:pPr algn="ctr" defTabSz="457200">
              <a:spcBef>
                <a:spcPts val="600"/>
              </a:spcBef>
              <a:buSzPct val="90000"/>
              <a:defRPr/>
            </a:pPr>
            <a:r>
              <a:rPr lang="en-US" altLang="en-US" sz="2400" b="1" dirty="0">
                <a:solidFill>
                  <a:srgbClr val="FF0000"/>
                </a:solidFill>
                <a:ea typeface="MS PGothic"/>
                <a:cs typeface="MS PGothic"/>
              </a:rPr>
              <a:t>enable real competition on services</a:t>
            </a:r>
            <a:endParaRPr lang="en-GB" altLang="en-US" sz="2400" b="1" dirty="0">
              <a:solidFill>
                <a:srgbClr val="FF0000"/>
              </a:solidFill>
              <a:ea typeface="MS PGothic"/>
              <a:cs typeface="MS PGothic"/>
            </a:endParaRPr>
          </a:p>
        </p:txBody>
      </p:sp>
      <p:sp>
        <p:nvSpPr>
          <p:cNvPr id="8" name="Down Arrow 1">
            <a:extLst>
              <a:ext uri="{FF2B5EF4-FFF2-40B4-BE49-F238E27FC236}">
                <a16:creationId xmlns:a16="http://schemas.microsoft.com/office/drawing/2014/main" id="{5DFE832F-744E-402E-AC1B-198AEA7838A7}"/>
              </a:ext>
            </a:extLst>
          </p:cNvPr>
          <p:cNvSpPr/>
          <p:nvPr/>
        </p:nvSpPr>
        <p:spPr>
          <a:xfrm>
            <a:off x="5130800" y="3931920"/>
            <a:ext cx="1930400" cy="9807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58943" cy="79420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oneM2M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99E7E-3061-4830-A515-812473FF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7" y="1159330"/>
            <a:ext cx="4010025" cy="380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20961-F242-492A-BFC2-5A4F0679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31" y="1026477"/>
            <a:ext cx="6577647" cy="3800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C4F292-BB19-453F-8124-9176FE6A59D3}"/>
              </a:ext>
            </a:extLst>
          </p:cNvPr>
          <p:cNvSpPr/>
          <p:nvPr/>
        </p:nvSpPr>
        <p:spPr>
          <a:xfrm>
            <a:off x="1131251" y="5415455"/>
            <a:ext cx="10725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…and most importantly:                </a:t>
            </a:r>
            <a:r>
              <a:rPr lang="en-US" b="1" i="1" dirty="0">
                <a:solidFill>
                  <a:srgbClr val="C00000"/>
                </a:solidFill>
              </a:rPr>
              <a:t>             is a </a:t>
            </a:r>
            <a:r>
              <a:rPr lang="en-US" sz="2000" b="1" i="1" u="sng" dirty="0">
                <a:solidFill>
                  <a:srgbClr val="C00000"/>
                </a:solidFill>
              </a:rPr>
              <a:t>Global Standard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– not controlled by a single private company!</a:t>
            </a:r>
          </a:p>
        </p:txBody>
      </p:sp>
      <p:pic>
        <p:nvPicPr>
          <p:cNvPr id="8" name="Image 214" descr="See original image">
            <a:extLst>
              <a:ext uri="{FF2B5EF4-FFF2-40B4-BE49-F238E27FC236}">
                <a16:creationId xmlns:a16="http://schemas.microsoft.com/office/drawing/2014/main" id="{8207EC60-46F7-4E85-8FDB-63C09B46648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3846" r="11734" b="13846"/>
          <a:stretch/>
        </p:blipFill>
        <p:spPr bwMode="auto">
          <a:xfrm>
            <a:off x="3555303" y="5415455"/>
            <a:ext cx="1254368" cy="520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404083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2158</Words>
  <Application>Microsoft Office PowerPoint</Application>
  <PresentationFormat>Widescreen</PresentationFormat>
  <Paragraphs>338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Franklin Gothic Demi</vt:lpstr>
      <vt:lpstr>Myriad Pro</vt:lpstr>
      <vt:lpstr>Times New Roman</vt:lpstr>
      <vt:lpstr>Trebuchet MS</vt:lpstr>
      <vt:lpstr>Webdings</vt:lpstr>
      <vt:lpstr>Future Technologies</vt:lpstr>
      <vt:lpstr>PowerPoint Presentation</vt:lpstr>
      <vt:lpstr>PowerPoint Presentation</vt:lpstr>
      <vt:lpstr>IoT Threat Assessment</vt:lpstr>
      <vt:lpstr>40% of economic impact of IoT requires  interoperability between IoT systems</vt:lpstr>
      <vt:lpstr>An integrated  solution is needed</vt:lpstr>
      <vt:lpstr>Why use oneM2M?</vt:lpstr>
      <vt:lpstr>Opportunities and problems</vt:lpstr>
      <vt:lpstr>Opportunities and problems</vt:lpstr>
      <vt:lpstr>oneM2M</vt:lpstr>
      <vt:lpstr>OneM2M</vt:lpstr>
      <vt:lpstr>oneM2M integrates the vertical silos! </vt:lpstr>
      <vt:lpstr>Work flow</vt:lpstr>
      <vt:lpstr>Security in oneM2M Release 2- Release 4 </vt:lpstr>
      <vt:lpstr>oneM2M Secure Environment and security levels</vt:lpstr>
      <vt:lpstr>Summary of Release 2- Release 4 Features</vt:lpstr>
      <vt:lpstr>oneM2M Security Framework</vt:lpstr>
      <vt:lpstr> Security in oneM2M Release 2-Release 4</vt:lpstr>
      <vt:lpstr> Security in oneM2M Release 2-Release 4</vt:lpstr>
      <vt:lpstr>Enrollment &amp; Provisioning (Onboarding)</vt:lpstr>
      <vt:lpstr>Enrollment &amp; Provisioning (Onboarding)</vt:lpstr>
      <vt:lpstr>M2M Enrolment Function (MEF)</vt:lpstr>
      <vt:lpstr>Message Security between adjacent Entities: The operational security framework</vt:lpstr>
      <vt:lpstr>Authorization / Access Controls</vt:lpstr>
      <vt:lpstr>Authorization / Access Controls</vt:lpstr>
      <vt:lpstr>Dynamic Authorization</vt:lpstr>
      <vt:lpstr>Privacy Policy Manager</vt:lpstr>
      <vt:lpstr>PowerPoint Presentation</vt:lpstr>
      <vt:lpstr>Publicly Accessible Links</vt:lpstr>
      <vt:lpstr>Publicly Accessible Links: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Kamill,R,Rana,TSD R</cp:lastModifiedBy>
  <cp:revision>48</cp:revision>
  <dcterms:created xsi:type="dcterms:W3CDTF">2020-01-17T06:46:23Z</dcterms:created>
  <dcterms:modified xsi:type="dcterms:W3CDTF">2021-07-06T12:34:30Z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818d02-8d25-4bb9-b27c-e4db64670887_Enabled">
    <vt:lpwstr>true</vt:lpwstr>
  </property>
  <property fmtid="{D5CDD505-2E9C-101B-9397-08002B2CF9AE}" pid="3" name="MSIP_Label_55818d02-8d25-4bb9-b27c-e4db64670887_SetDate">
    <vt:lpwstr>2021-07-06T09:00:19Z</vt:lpwstr>
  </property>
  <property fmtid="{D5CDD505-2E9C-101B-9397-08002B2CF9AE}" pid="4" name="MSIP_Label_55818d02-8d25-4bb9-b27c-e4db64670887_Method">
    <vt:lpwstr>Standard</vt:lpwstr>
  </property>
  <property fmtid="{D5CDD505-2E9C-101B-9397-08002B2CF9AE}" pid="5" name="MSIP_Label_55818d02-8d25-4bb9-b27c-e4db64670887_Name">
    <vt:lpwstr>55818d02-8d25-4bb9-b27c-e4db64670887</vt:lpwstr>
  </property>
  <property fmtid="{D5CDD505-2E9C-101B-9397-08002B2CF9AE}" pid="6" name="MSIP_Label_55818d02-8d25-4bb9-b27c-e4db64670887_SiteId">
    <vt:lpwstr>a7f35688-9c00-4d5e-ba41-29f146377ab0</vt:lpwstr>
  </property>
  <property fmtid="{D5CDD505-2E9C-101B-9397-08002B2CF9AE}" pid="7" name="MSIP_Label_55818d02-8d25-4bb9-b27c-e4db64670887_ActionId">
    <vt:lpwstr>b10ac9d3-0278-426c-b298-ec559395bc83</vt:lpwstr>
  </property>
  <property fmtid="{D5CDD505-2E9C-101B-9397-08002B2CF9AE}" pid="8" name="MSIP_Label_55818d02-8d25-4bb9-b27c-e4db64670887_ContentBits">
    <vt:lpwstr>0</vt:lpwstr>
  </property>
</Properties>
</file>