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1"/>
  </p:notesMasterIdLst>
  <p:handoutMasterIdLst>
    <p:handoutMasterId r:id="rId32"/>
  </p:handoutMasterIdLst>
  <p:sldIdLst>
    <p:sldId id="289" r:id="rId3"/>
    <p:sldId id="256" r:id="rId4"/>
    <p:sldId id="419" r:id="rId5"/>
    <p:sldId id="357" r:id="rId6"/>
    <p:sldId id="351" r:id="rId7"/>
    <p:sldId id="420" r:id="rId8"/>
    <p:sldId id="492" r:id="rId9"/>
    <p:sldId id="301" r:id="rId10"/>
    <p:sldId id="493" r:id="rId11"/>
    <p:sldId id="284" r:id="rId12"/>
    <p:sldId id="285" r:id="rId13"/>
    <p:sldId id="286" r:id="rId14"/>
    <p:sldId id="280" r:id="rId15"/>
    <p:sldId id="304" r:id="rId16"/>
    <p:sldId id="494" r:id="rId17"/>
    <p:sldId id="303" r:id="rId18"/>
    <p:sldId id="294" r:id="rId19"/>
    <p:sldId id="481" r:id="rId20"/>
    <p:sldId id="482" r:id="rId21"/>
    <p:sldId id="423" r:id="rId22"/>
    <p:sldId id="495" r:id="rId23"/>
    <p:sldId id="496" r:id="rId24"/>
    <p:sldId id="321" r:id="rId25"/>
    <p:sldId id="456" r:id="rId26"/>
    <p:sldId id="434" r:id="rId27"/>
    <p:sldId id="272" r:id="rId28"/>
    <p:sldId id="504" r:id="rId29"/>
    <p:sldId id="27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A20000"/>
    <a:srgbClr val="FF797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94660"/>
  </p:normalViewPr>
  <p:slideViewPr>
    <p:cSldViewPr snapToGrid="0">
      <p:cViewPr varScale="1">
        <p:scale>
          <a:sx n="74" d="100"/>
          <a:sy n="74" d="100"/>
        </p:scale>
        <p:origin x="91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FC60BF-5AAE-4895-AF83-7E2D90F5D3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06FF7-33BC-4AEE-9478-275C611B95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2E310-6A97-44F8-9E3B-D62C7DB393DE}" type="datetimeFigureOut">
              <a:rPr lang="en-IN" smtClean="0"/>
              <a:t>05-07-2021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BFCFF7-55F2-442E-841C-41E1515251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C2BE5C-6933-4E31-8DF2-5305011DCB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5AC4E-0ACD-4D51-852F-8FE4EA5B06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3306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F47CA-D325-4CEC-88DF-276BCEFDA1F8}" type="datetimeFigureOut">
              <a:rPr lang="en-IN" smtClean="0"/>
              <a:t>05-07-2021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29796-B098-47AD-9CCA-A56D0E1CAD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3933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fld id="{C70C0FB9-49F0-4C5B-AC5D-E66054E7E7FB}" type="datetime1">
              <a:rPr lang="de-DE" smtClean="0"/>
              <a:t>05.07.2021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– </a:t>
            </a:r>
            <a:r>
              <a:rPr lang="de-DE" dirty="0" err="1"/>
              <a:t>Strictly</a:t>
            </a:r>
            <a:r>
              <a:rPr lang="de-DE" dirty="0"/>
              <a:t> </a:t>
            </a:r>
            <a:r>
              <a:rPr lang="de-DE" dirty="0" err="1"/>
              <a:t>confidential</a:t>
            </a:r>
            <a:r>
              <a:rPr lang="de-DE" dirty="0"/>
              <a:t>, </a:t>
            </a:r>
            <a:r>
              <a:rPr lang="de-DE" dirty="0" err="1"/>
              <a:t>Confidential</a:t>
            </a:r>
            <a:r>
              <a:rPr lang="de-DE" dirty="0"/>
              <a:t>, Internal – Autor / Thema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EBB1-134E-4F5C-AC6E-F4A6A6DAB94B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1110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649885" indent="-240899" defTabSz="481797" eaLnBrk="0" fontAlgn="base" hangingPunct="0">
              <a:spcBef>
                <a:spcPct val="0"/>
              </a:spcBef>
              <a:spcAft>
                <a:spcPct val="0"/>
              </a:spcAft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3131683" indent="-240899" defTabSz="481797" eaLnBrk="0" fontAlgn="base" hangingPunct="0">
              <a:spcBef>
                <a:spcPct val="0"/>
              </a:spcBef>
              <a:spcAft>
                <a:spcPct val="0"/>
              </a:spcAft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613480" indent="-240899" defTabSz="481797" eaLnBrk="0" fontAlgn="base" hangingPunct="0">
              <a:spcBef>
                <a:spcPct val="0"/>
              </a:spcBef>
              <a:spcAft>
                <a:spcPct val="0"/>
              </a:spcAft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4095278" indent="-240899" defTabSz="481797" eaLnBrk="0" fontAlgn="base" hangingPunct="0">
              <a:spcBef>
                <a:spcPct val="0"/>
              </a:spcBef>
              <a:spcAft>
                <a:spcPct val="0"/>
              </a:spcAft>
              <a:tabLst>
                <a:tab pos="762846" algn="l"/>
                <a:tab pos="1525692" algn="l"/>
                <a:tab pos="2288537" algn="l"/>
                <a:tab pos="305138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2D63EC87-C95A-4085-9B48-CD37D2254CE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Text Box 1"/>
          <p:cNvSpPr txBox="1">
            <a:spLocks noChangeArrowheads="1"/>
          </p:cNvSpPr>
          <p:nvPr/>
        </p:nvSpPr>
        <p:spPr bwMode="auto">
          <a:xfrm>
            <a:off x="0" y="0"/>
            <a:ext cx="1736" cy="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4842" tIns="47421" rIns="94842" bIns="47421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4000"/>
              </a:lnSpc>
              <a:buSzPct val="100000"/>
            </a:pPr>
            <a:fld id="{73E83CF7-5195-4B7F-866D-C5890F291E9E}" type="slidenum">
              <a:rPr lang="en-US" altLang="en-US" sz="1500">
                <a:solidFill>
                  <a:srgbClr val="FFFFFF"/>
                </a:solidFill>
                <a:latin typeface="Trebuchet MS" panose="020B0603020202020204" pitchFamily="34" charset="0"/>
              </a:rPr>
              <a:pPr eaLnBrk="1">
                <a:lnSpc>
                  <a:spcPct val="104000"/>
                </a:lnSpc>
                <a:buSzPct val="100000"/>
              </a:pPr>
              <a:t>28</a:t>
            </a:fld>
            <a:endParaRPr lang="en-US" altLang="en-US" sz="150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3763" y="765175"/>
            <a:ext cx="67071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0531" y="4782318"/>
            <a:ext cx="6795567" cy="452802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  <a:tabLst>
                <a:tab pos="0" algn="l"/>
                <a:tab pos="481797" algn="l"/>
                <a:tab pos="963595" algn="l"/>
                <a:tab pos="1445392" algn="l"/>
                <a:tab pos="1927189" algn="l"/>
                <a:tab pos="2408987" algn="l"/>
                <a:tab pos="2890784" algn="l"/>
                <a:tab pos="3372582" algn="l"/>
                <a:tab pos="3854379" algn="l"/>
                <a:tab pos="4336176" algn="l"/>
                <a:tab pos="4817974" algn="l"/>
                <a:tab pos="5299771" algn="l"/>
                <a:tab pos="5781568" algn="l"/>
                <a:tab pos="6263366" algn="l"/>
                <a:tab pos="6745163" algn="l"/>
                <a:tab pos="7226960" algn="l"/>
                <a:tab pos="7708758" algn="l"/>
                <a:tab pos="8190555" algn="l"/>
                <a:tab pos="8672352" algn="l"/>
                <a:tab pos="9154150" algn="l"/>
                <a:tab pos="9635947" algn="l"/>
              </a:tabLst>
            </a:pPr>
            <a:endParaRPr lang="en-US" altLang="en-US" sz="21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9535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6F23ED-0E0F-4C47-9B9F-24323C66C42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64B6FF-BD86-4643-99E0-D8B89F11E3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F02475-C8B8-4251-8C58-017BC0B0A63B}"/>
              </a:ext>
            </a:extLst>
          </p:cNvPr>
          <p:cNvSpPr txBox="1"/>
          <p:nvPr userDrawn="1"/>
        </p:nvSpPr>
        <p:spPr>
          <a:xfrm>
            <a:off x="1289915" y="704850"/>
            <a:ext cx="9672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C-DOT-TSDSI Webinar Series: 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National Standards for IoT – Smart Cities Perspective </a:t>
            </a:r>
            <a:endParaRPr lang="en-IN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5654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60609-91D5-4684-8D08-C1F640C2B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2190AE-A774-4F7F-B06F-5A2A6A211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6F37C-FCC6-4C03-9CF4-DD497E228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D7A15-6D37-464C-A4B9-AD960C7C7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14189-223A-4050-B27B-8A49D5DD8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9A1674-BB5E-4FA9-A74B-7AFE54597543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684AE7-9758-4BFD-BBB5-BD4FB59805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09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CB2CF3-8380-4407-B9C6-42DC01F82A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89AB8F-BE22-49B5-ABC6-4C0046532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C9FCF-95B4-4209-AD4D-EDB8F493A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6F470-F75C-4CD5-A237-4F9790A67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0B427-E843-482C-BDFE-12B97E8B5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E7A6C5-56D7-4842-B8AE-3DB6DCA3104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C908C4-5D22-44A6-A296-CE750DD7C8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78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99608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14145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44" y="305687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4555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9C4DB6-0067-4CE7-8E6F-D82145E121A3}" type="datetime1">
              <a:rPr lang="en-US" smtClean="0"/>
              <a:t>05-Jul-21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19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ildergebnis fÃ¼r time for change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" t="14398" r="28" b="1996"/>
          <a:stretch/>
        </p:blipFill>
        <p:spPr bwMode="auto">
          <a:xfrm>
            <a:off x="0" y="0"/>
            <a:ext cx="12206176" cy="687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2BE6DF-34CB-4DF2-91BA-8B2BA41861BE}" type="datetime1">
              <a:rPr lang="en-US" smtClean="0"/>
              <a:t>05-Jul-21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33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1DE2E8-C93B-46E1-8E03-F1071EA0CAFD}" type="datetime1">
              <a:rPr lang="en-US" smtClean="0"/>
              <a:t>05-Jul-21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98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18B6C0-4B3E-4A2A-B9AA-D3AF3ED4B267}" type="datetime1">
              <a:rPr lang="en-US" smtClean="0"/>
              <a:t>05-Jul-21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40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75B303-CDAB-4ED7-BD46-86D365617469}" type="datetime1">
              <a:rPr lang="en-US" smtClean="0"/>
              <a:t>05-Jul-21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4DE0A-4F78-47F4-875B-EA1BB7472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1C693-FC65-4561-8343-DB6085280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2DBAF-EC9F-4E80-A0EB-40B6B8660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646E4-9C71-4874-A73A-77FA4811E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4D75AB-6F6B-49AA-8294-8E5F8A619831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EBD5A2-2302-4F63-B622-649E4264A1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73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6FD1C4-07B4-43DA-A126-55E46A390C10}" type="datetime1">
              <a:rPr lang="en-US" smtClean="0"/>
              <a:t>05-Jul-21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39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C4E84A-E383-46FD-BE0D-13DE1AA947B5}" type="datetime1">
              <a:rPr lang="en-US" smtClean="0"/>
              <a:t>05-Jul-21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92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38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7522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7" y="521208"/>
            <a:ext cx="10969943" cy="411480"/>
          </a:xfrm>
        </p:spPr>
        <p:txBody>
          <a:bodyPr wrap="square">
            <a:noAutofit/>
          </a:bodyPr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dirty="0"/>
              <a:t>Click to add one-line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7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dirty="0"/>
              <a:t>Click to add one-line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7"/>
            <a:ext cx="10969784" cy="4571999"/>
          </a:xfrm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641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C6846-B9B1-4B16-BA2A-E8F16E5B1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44AAD-D7B0-4154-B3AB-341D21423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C2714-08D5-4BA0-8034-2FE9EE495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6F655-47A4-44CE-82D9-3F013823C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41BE1-C4B6-4F04-9EFF-9C540BDE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6D85BE-957D-4311-9D1C-58F56DDECC49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4F2690-B530-4BD1-A639-EE732C17D1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71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02BC2-1FED-4CF6-B41E-2EBEE906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08581-4736-498F-945D-8F4D552A44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44FBD4-CE0B-4529-982E-1EF656488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D2FFD-43BF-4A1B-BD23-CCBCFFFB9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C05416-EA7C-4BE8-8C7C-E5AC6345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C18A4-0682-4064-ADE8-7C4195173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BFCF7D-C3E4-4EBB-8550-CD8DDE7D5B7D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1A0373-7965-40A0-8DC5-1B2DE242CE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0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AF6A8-A96D-460C-9DC7-8D1A84389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AFCCDE-7546-4BD6-9E5A-17CB77589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22CCAA-34C9-4704-9BC0-D27D8F309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7DCE2D-1166-41EE-9B9C-D86B3818D9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DACDCC-053A-41B0-8D8B-83D5165F85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85928D-FC7F-4AC3-BE28-2E2131ABE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8A8F56-EEEA-4C2C-846D-0E3BDB29B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35E292-5C2D-4610-A4ED-7F910C989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6372DE-3E61-4014-84D4-423AC58F2D10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1F176B-7011-4140-A106-1A8F3BF842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7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55BD1-EBF2-456C-8735-A47717BD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749864-C68F-4A0C-80CF-22169CB30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7F5640-FC5D-4543-99A4-2531CF95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E6423-655F-4B31-A4FE-229F404FE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BB241D-50C2-41C2-905B-A5E233E1CBC3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0899B4-8BA7-4E09-8A84-5C6D0CBFE7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25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EB598E-9703-4B70-9CA8-8256F95D6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23D882-2357-4F29-884F-9A5166F56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1B1FA-4166-4BED-8282-2B2840609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DBD933-0301-47B7-B005-5B27CD252CAC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B3CE93-6AA2-4636-A459-D671F84FDF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0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85237-1627-4754-A6E3-08C9F925F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3B91C-D4C9-41E7-BE0E-C33184383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002060"/>
                </a:solidFill>
              </a:defRPr>
            </a:lvl1pPr>
            <a:lvl2pPr>
              <a:defRPr sz="2800">
                <a:solidFill>
                  <a:srgbClr val="002060"/>
                </a:solidFill>
              </a:defRPr>
            </a:lvl2pPr>
            <a:lvl3pPr>
              <a:defRPr sz="2400">
                <a:solidFill>
                  <a:srgbClr val="002060"/>
                </a:solidFill>
              </a:defRPr>
            </a:lvl3pPr>
            <a:lvl4pPr>
              <a:defRPr sz="2000">
                <a:solidFill>
                  <a:srgbClr val="002060"/>
                </a:solidFill>
              </a:defRPr>
            </a:lvl4pPr>
            <a:lvl5pPr>
              <a:defRPr sz="2000">
                <a:solidFill>
                  <a:srgbClr val="00206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B88452-C971-4AEB-B5FF-C97B02BE3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206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5B49E-2F58-4FE7-9D68-4E0CC385D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B39607-FB1F-4326-87C3-B4601421E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1BB64-A4F6-43CB-96AB-3CAD9CA70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9437C2-AD9E-4ADF-A5C3-3FFE38DCCA7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74D9D2-592A-428B-864E-705FDEBEDC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98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ABEB8-EE52-422E-B442-21193A0C4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DBC77B-F4A5-4427-AFE7-8AD33A1B8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D50635-E08B-402C-BE15-2928E0165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206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96A6AF-DC55-4238-A35C-B490048E6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E587-BD67-4ABD-90CE-F1567C52E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C-DOT-TSDSI Webinar Series: The National Standards for IoT - Smart Cities Perspective</a:t>
            </a: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966B92-E585-4AFB-8B0F-39AE315D9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604BD-105F-4BED-82BA-A68631445B1D}" type="slidenum">
              <a:rPr lang="en-IN" smtClean="0"/>
              <a:t>‹#›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628320-2664-41F1-9AF2-702A000FC36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655" y="129077"/>
            <a:ext cx="867643" cy="4281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E30191-91D1-4FE3-A77E-79BF76A381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2" y="129077"/>
            <a:ext cx="425515" cy="744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9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"/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444ECE-5A3C-4806-8DD5-FD2908F90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8EFC4-A78C-42A5-9535-E084531B3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5A16B-73A3-4DB4-A81A-916FEEB38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AEA8E-65FC-43F9-968E-3B57095C4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C-DOT-TSDSI Webinar Series: The National Standards for IoT - Smart Cities Perspective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EAD58-B879-4721-9E0C-55037D2ECD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79604BD-105F-4BED-82BA-A68631445B1D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8990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2017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63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emf"/><Relationship Id="rId10" Type="http://schemas.openxmlformats.org/officeDocument/2006/relationships/image" Target="../media/image28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3.jpeg"/><Relationship Id="rId21" Type="http://schemas.openxmlformats.org/officeDocument/2006/relationships/image" Target="../media/image51.jpeg"/><Relationship Id="rId7" Type="http://schemas.openxmlformats.org/officeDocument/2006/relationships/image" Target="../media/image37.png"/><Relationship Id="rId12" Type="http://schemas.openxmlformats.org/officeDocument/2006/relationships/image" Target="../media/image42.jpeg"/><Relationship Id="rId17" Type="http://schemas.openxmlformats.org/officeDocument/2006/relationships/image" Target="../media/image47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20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4.jpe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12" Type="http://schemas.openxmlformats.org/officeDocument/2006/relationships/image" Target="../media/image51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11" Type="http://schemas.openxmlformats.org/officeDocument/2006/relationships/image" Target="../media/image50.jpeg"/><Relationship Id="rId5" Type="http://schemas.openxmlformats.org/officeDocument/2006/relationships/image" Target="../media/image44.png"/><Relationship Id="rId15" Type="http://schemas.openxmlformats.org/officeDocument/2006/relationships/image" Target="../media/image54.jpe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12" Type="http://schemas.openxmlformats.org/officeDocument/2006/relationships/image" Target="../media/image51.jpeg"/><Relationship Id="rId17" Type="http://schemas.openxmlformats.org/officeDocument/2006/relationships/image" Target="../media/image55.png"/><Relationship Id="rId2" Type="http://schemas.openxmlformats.org/officeDocument/2006/relationships/image" Target="../media/image41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11" Type="http://schemas.openxmlformats.org/officeDocument/2006/relationships/image" Target="../media/image50.jpeg"/><Relationship Id="rId5" Type="http://schemas.openxmlformats.org/officeDocument/2006/relationships/image" Target="../media/image44.png"/><Relationship Id="rId15" Type="http://schemas.openxmlformats.org/officeDocument/2006/relationships/image" Target="../media/image54.jpe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09DBDB-1139-4198-94E4-247D5495F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07" y="1077403"/>
            <a:ext cx="11774186" cy="508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39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79295-42F8-40CF-8AF2-421D597B2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/>
              <a:t>Present Landscape of IoT Applications </a:t>
            </a:r>
            <a:br>
              <a:rPr lang="en-US" b="1" dirty="0"/>
            </a:br>
            <a:r>
              <a:rPr lang="en-US" sz="3200" b="1" dirty="0"/>
              <a:t>In Smart Cities</a:t>
            </a:r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3D9447-ACF3-4995-8DB8-6A94836D1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174" y="1100643"/>
            <a:ext cx="6096000" cy="5644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D91180-44B7-4BBF-8083-1A4395A1B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27" y="1215736"/>
            <a:ext cx="5583942" cy="5529263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6445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3D716B-D049-4795-9D90-CBE486047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" y="1078161"/>
            <a:ext cx="11526982" cy="551883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6335F6B-5C5B-44B8-BD45-DDBE64141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926"/>
            <a:ext cx="10515600" cy="715530"/>
          </a:xfrm>
        </p:spPr>
        <p:txBody>
          <a:bodyPr/>
          <a:lstStyle/>
          <a:p>
            <a:r>
              <a:rPr lang="en-US" sz="4400" b="1" dirty="0">
                <a:latin typeface="+mj-lt"/>
              </a:rPr>
              <a:t>Deployment Scenarios: Multi User, Shared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13802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49DEFE-3DD7-46EF-853C-1EEC15E89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064" y="1209964"/>
            <a:ext cx="10736263" cy="52829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298F2F2-03B2-42AB-B961-01769D6CC789}"/>
              </a:ext>
            </a:extLst>
          </p:cNvPr>
          <p:cNvSpPr txBox="1">
            <a:spLocks/>
          </p:cNvSpPr>
          <p:nvPr/>
        </p:nvSpPr>
        <p:spPr>
          <a:xfrm>
            <a:off x="838200" y="161926"/>
            <a:ext cx="10515600" cy="715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Deployment Scenarios: Brownfield + Greenfield</a:t>
            </a:r>
            <a:endParaRPr lang="en-IN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41DB679-6E99-4D03-BFDA-E2F126AF4728}"/>
              </a:ext>
            </a:extLst>
          </p:cNvPr>
          <p:cNvCxnSpPr>
            <a:cxnSpLocks/>
          </p:cNvCxnSpPr>
          <p:nvPr/>
        </p:nvCxnSpPr>
        <p:spPr>
          <a:xfrm>
            <a:off x="838200" y="1477818"/>
            <a:ext cx="298565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B84A71-D9F6-4E29-A286-161C83E5E1B5}"/>
              </a:ext>
            </a:extLst>
          </p:cNvPr>
          <p:cNvCxnSpPr>
            <a:cxnSpLocks/>
          </p:cNvCxnSpPr>
          <p:nvPr/>
        </p:nvCxnSpPr>
        <p:spPr>
          <a:xfrm>
            <a:off x="3823855" y="1477818"/>
            <a:ext cx="0" cy="2373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A66A005-325B-44A2-93A8-5474D4387E04}"/>
              </a:ext>
            </a:extLst>
          </p:cNvPr>
          <p:cNvCxnSpPr>
            <a:cxnSpLocks/>
          </p:cNvCxnSpPr>
          <p:nvPr/>
        </p:nvCxnSpPr>
        <p:spPr>
          <a:xfrm>
            <a:off x="3823855" y="3851419"/>
            <a:ext cx="25307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19D9B9B-0AF8-4A22-B160-03B51B58B105}"/>
              </a:ext>
            </a:extLst>
          </p:cNvPr>
          <p:cNvCxnSpPr>
            <a:cxnSpLocks/>
          </p:cNvCxnSpPr>
          <p:nvPr/>
        </p:nvCxnSpPr>
        <p:spPr>
          <a:xfrm flipH="1">
            <a:off x="6336146" y="3851419"/>
            <a:ext cx="18473" cy="21337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E240245-745A-4D7C-8036-9C5DCD9E9A3D}"/>
              </a:ext>
            </a:extLst>
          </p:cNvPr>
          <p:cNvCxnSpPr/>
          <p:nvPr/>
        </p:nvCxnSpPr>
        <p:spPr>
          <a:xfrm>
            <a:off x="838200" y="1477818"/>
            <a:ext cx="0" cy="4535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0D6BC38-5F19-47F1-B26F-58DE5321988A}"/>
              </a:ext>
            </a:extLst>
          </p:cNvPr>
          <p:cNvCxnSpPr>
            <a:cxnSpLocks/>
          </p:cNvCxnSpPr>
          <p:nvPr/>
        </p:nvCxnSpPr>
        <p:spPr>
          <a:xfrm flipV="1">
            <a:off x="838200" y="5985164"/>
            <a:ext cx="5497946" cy="27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445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5"/>
          <p:cNvSpPr>
            <a:spLocks noChangeArrowheads="1"/>
          </p:cNvSpPr>
          <p:nvPr/>
        </p:nvSpPr>
        <p:spPr bwMode="gray">
          <a:xfrm>
            <a:off x="6024039" y="1551577"/>
            <a:ext cx="4183078" cy="4036737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 lIns="152373" tIns="457118" rIns="152373"/>
          <a:lstStyle/>
          <a:p>
            <a:pPr marL="228600" lvl="1" indent="-228600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1229565" algn="l"/>
              </a:tabLst>
            </a:pPr>
            <a:r>
              <a:rPr lang="en-BZ" b="1" dirty="0">
                <a:solidFill>
                  <a:schemeClr val="tx1">
                    <a:lumMod val="75000"/>
                  </a:schemeClr>
                </a:solidFill>
              </a:rPr>
              <a:t>Applications</a:t>
            </a:r>
            <a:r>
              <a:rPr lang="en-BZ" dirty="0">
                <a:solidFill>
                  <a:schemeClr val="tx1">
                    <a:lumMod val="75000"/>
                  </a:schemeClr>
                </a:solidFill>
              </a:rPr>
              <a:t> access the Connectivity Layer and built-in sensors, via API’s provided by the Operating System</a:t>
            </a:r>
          </a:p>
          <a:p>
            <a:pPr marL="362822" lvl="1" indent="-362822" defTabSz="967527">
              <a:spcBef>
                <a:spcPct val="25000"/>
              </a:spcBef>
              <a:buClr>
                <a:srgbClr val="E20074"/>
              </a:buClr>
              <a:buFont typeface="Wingdings" panose="05000000000000000000" pitchFamily="2" charset="2"/>
              <a:buChar char="§"/>
              <a:tabLst>
                <a:tab pos="1229565" algn="l"/>
              </a:tabLst>
            </a:pPr>
            <a:endParaRPr lang="en-BZ" sz="635" dirty="0">
              <a:solidFill>
                <a:schemeClr val="tx1">
                  <a:lumMod val="75000"/>
                </a:schemeClr>
              </a:solidFill>
              <a:latin typeface="Tele-GroteskNor" pitchFamily="2" charset="0"/>
            </a:endParaRPr>
          </a:p>
          <a:p>
            <a:pPr marL="228600" lvl="1" indent="-228600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1229565" algn="l"/>
              </a:tabLst>
            </a:pPr>
            <a:r>
              <a:rPr lang="en-BZ" b="1" dirty="0">
                <a:solidFill>
                  <a:schemeClr val="tx1">
                    <a:lumMod val="75000"/>
                  </a:schemeClr>
                </a:solidFill>
              </a:rPr>
              <a:t>Operating System </a:t>
            </a:r>
            <a:r>
              <a:rPr lang="en-BZ" dirty="0">
                <a:solidFill>
                  <a:schemeClr val="tx1">
                    <a:lumMod val="75000"/>
                  </a:schemeClr>
                </a:solidFill>
              </a:rPr>
              <a:t>collects connectivity requests from applications, buffers messages, optimizes &amp; controls device’s network use </a:t>
            </a:r>
          </a:p>
          <a:p>
            <a:pPr marL="362822" lvl="1" indent="-362822" defTabSz="967527">
              <a:spcBef>
                <a:spcPct val="25000"/>
              </a:spcBef>
              <a:buClr>
                <a:srgbClr val="E20074"/>
              </a:buClr>
              <a:buFont typeface="Wingdings" panose="05000000000000000000" pitchFamily="2" charset="2"/>
              <a:buChar char="§"/>
              <a:tabLst>
                <a:tab pos="1229565" algn="l"/>
              </a:tabLst>
            </a:pPr>
            <a:endParaRPr lang="en-BZ" sz="741" b="1" dirty="0">
              <a:solidFill>
                <a:schemeClr val="tx1">
                  <a:lumMod val="75000"/>
                </a:schemeClr>
              </a:solidFill>
              <a:latin typeface="Tele-GroteskNor" pitchFamily="2" charset="0"/>
            </a:endParaRPr>
          </a:p>
          <a:p>
            <a:pPr marL="228600" lvl="1" indent="-228600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1229565" algn="l"/>
              </a:tabLst>
            </a:pPr>
            <a:r>
              <a:rPr lang="en-BZ" b="1" dirty="0">
                <a:solidFill>
                  <a:schemeClr val="tx1">
                    <a:lumMod val="75000"/>
                  </a:schemeClr>
                </a:solidFill>
              </a:rPr>
              <a:t>Connectivity Layer </a:t>
            </a:r>
            <a:r>
              <a:rPr lang="en-BZ" dirty="0">
                <a:solidFill>
                  <a:schemeClr val="tx1">
                    <a:lumMod val="75000"/>
                  </a:schemeClr>
                </a:solidFill>
              </a:rPr>
              <a:t>provides device access to the Internet via the 3GPP mobile network, Wi-Fi, etc.. </a:t>
            </a:r>
            <a:endParaRPr lang="en-BZ" sz="1693" dirty="0">
              <a:solidFill>
                <a:schemeClr val="tx1">
                  <a:lumMod val="75000"/>
                </a:schemeClr>
              </a:solidFill>
              <a:latin typeface="Tele-GroteskNor" pitchFamily="2" charset="0"/>
            </a:endParaRPr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D94C1E-A258-4003-9558-EB81F059B466}" type="slidenum">
              <a:rPr lang="de-DE">
                <a:solidFill>
                  <a:srgbClr val="000000"/>
                </a:solidFill>
              </a:rPr>
              <a:pPr/>
              <a:t>13</a:t>
            </a:fld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186370" name="Picture 2" hidden="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681" y="2208"/>
            <a:ext cx="3360" cy="1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6371" name="Rectangle 3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" y="526"/>
            <a:ext cx="167980" cy="16798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defTabSz="1219487">
              <a:spcBef>
                <a:spcPct val="0"/>
              </a:spcBef>
            </a:pPr>
            <a:endParaRPr lang="en-US" sz="1481" dirty="0">
              <a:solidFill>
                <a:srgbClr val="000000"/>
              </a:solidFill>
              <a:ea typeface="Tele-GroteskFet" pitchFamily="2" charset="0"/>
            </a:endParaRPr>
          </a:p>
        </p:txBody>
      </p:sp>
      <p:sp>
        <p:nvSpPr>
          <p:cNvPr id="19" name="Rectangle 2"/>
          <p:cNvSpPr txBox="1">
            <a:spLocks/>
          </p:cNvSpPr>
          <p:nvPr/>
        </p:nvSpPr>
        <p:spPr bwMode="gray">
          <a:xfrm>
            <a:off x="785488" y="60451"/>
            <a:ext cx="10245850" cy="1217699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l" defTabSz="576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2pPr>
            <a:lvl3pPr algn="l" defTabSz="576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3pPr>
            <a:lvl4pPr algn="l" defTabSz="576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4pPr>
            <a:lvl5pPr algn="l" defTabSz="576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5pPr>
            <a:lvl6pPr marL="457200" algn="l" defTabSz="576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6pPr>
            <a:lvl7pPr marL="914400" algn="l" defTabSz="576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7pPr>
            <a:lvl8pPr marL="1371600" algn="l" defTabSz="576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8pPr>
            <a:lvl9pPr marL="1828800" algn="l" defTabSz="576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9pPr>
          </a:lstStyle>
          <a:p>
            <a:r>
              <a:rPr lang="en-US" dirty="0"/>
              <a:t>A framework for developers!</a:t>
            </a:r>
          </a:p>
          <a:p>
            <a:r>
              <a:rPr lang="en-US" sz="4000" dirty="0"/>
              <a:t>Similar to the modularity of smart Phones - 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2377210" y="3024977"/>
            <a:ext cx="3531203" cy="772609"/>
            <a:chOff x="2246586" y="2955368"/>
            <a:chExt cx="3337171" cy="730156"/>
          </a:xfrm>
        </p:grpSpPr>
        <p:sp>
          <p:nvSpPr>
            <p:cNvPr id="37" name="Flussdiagramm: Datenträger mit direktem Zugriff 36"/>
            <p:cNvSpPr/>
            <p:nvPr/>
          </p:nvSpPr>
          <p:spPr bwMode="auto">
            <a:xfrm rot="16200000">
              <a:off x="4584058" y="2685825"/>
              <a:ext cx="730156" cy="1269242"/>
            </a:xfrm>
            <a:prstGeom prst="flowChartMagneticDrum">
              <a:avLst/>
            </a:prstGeom>
            <a:solidFill>
              <a:srgbClr val="B42025"/>
            </a:solidFill>
            <a:ln w="12700" cap="flat" cmpd="sng" algn="ctr">
              <a:solidFill>
                <a:schemeClr val="tx1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algn="ctr" defTabSz="967527"/>
              <a:endParaRPr lang="de-AT" sz="2539" b="1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Rounded Rectangle 44"/>
            <p:cNvSpPr/>
            <p:nvPr/>
          </p:nvSpPr>
          <p:spPr bwMode="auto">
            <a:xfrm>
              <a:off x="2246586" y="3137037"/>
              <a:ext cx="1976447" cy="366816"/>
            </a:xfrm>
            <a:prstGeom prst="roundRect">
              <a:avLst/>
            </a:prstGeom>
            <a:solidFill>
              <a:srgbClr val="B42025"/>
            </a:solidFill>
            <a:ln w="12700" cap="flat" cmpd="sng" algn="ctr">
              <a:solidFill>
                <a:schemeClr val="tx1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algn="ctr" defTabSz="967527"/>
              <a:r>
                <a:rPr lang="en-US" b="1" dirty="0">
                  <a:solidFill>
                    <a:schemeClr val="bg1"/>
                  </a:solidFill>
                </a:rPr>
                <a:t>Operating System</a:t>
              </a:r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2345055" y="1836921"/>
            <a:ext cx="3531203" cy="772609"/>
            <a:chOff x="2246586" y="1894182"/>
            <a:chExt cx="3337171" cy="730156"/>
          </a:xfrm>
        </p:grpSpPr>
        <p:sp>
          <p:nvSpPr>
            <p:cNvPr id="38" name="Flussdiagramm: Datenträger mit direktem Zugriff 37"/>
            <p:cNvSpPr/>
            <p:nvPr/>
          </p:nvSpPr>
          <p:spPr bwMode="auto">
            <a:xfrm rot="16200000">
              <a:off x="4584058" y="1624639"/>
              <a:ext cx="730156" cy="1269242"/>
            </a:xfrm>
            <a:prstGeom prst="flowChartMagneticDrum">
              <a:avLst/>
            </a:prstGeom>
            <a:solidFill>
              <a:srgbClr val="005480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algn="ctr" defTabSz="967527"/>
              <a:endParaRPr lang="de-AT" sz="2539" b="1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Rounded Rectangle 44"/>
            <p:cNvSpPr/>
            <p:nvPr/>
          </p:nvSpPr>
          <p:spPr bwMode="auto">
            <a:xfrm>
              <a:off x="2246586" y="2151820"/>
              <a:ext cx="1976446" cy="366816"/>
            </a:xfrm>
            <a:prstGeom prst="roundRect">
              <a:avLst/>
            </a:prstGeom>
            <a:solidFill>
              <a:srgbClr val="005480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algn="ctr" defTabSz="967527"/>
              <a:r>
                <a:rPr lang="en-US" b="1" dirty="0">
                  <a:solidFill>
                    <a:schemeClr val="bg1"/>
                  </a:solidFill>
                </a:rPr>
                <a:t>Applications</a:t>
              </a:r>
              <a:r>
                <a:rPr lang="en-US" sz="1905" b="1" kern="0" dirty="0">
                  <a:solidFill>
                    <a:prstClr val="white"/>
                  </a:solidFill>
                  <a:latin typeface="Calibri"/>
                </a:rPr>
                <a:t> </a:t>
              </a:r>
            </a:p>
          </p:txBody>
        </p:sp>
      </p:grpSp>
      <p:pic>
        <p:nvPicPr>
          <p:cNvPr id="354308" name="Picture 4" descr="Bildergebnis für ios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460" y="3242365"/>
            <a:ext cx="1425920" cy="53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uppieren 21"/>
          <p:cNvGrpSpPr/>
          <p:nvPr/>
        </p:nvGrpSpPr>
        <p:grpSpPr>
          <a:xfrm>
            <a:off x="10226806" y="2163053"/>
            <a:ext cx="1431018" cy="502834"/>
            <a:chOff x="9664863" y="2043701"/>
            <a:chExt cx="1352387" cy="475204"/>
          </a:xfrm>
        </p:grpSpPr>
        <p:pic>
          <p:nvPicPr>
            <p:cNvPr id="354316" name="Picture 12" descr="Bildergebnis für facebook logo 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4863" y="2065827"/>
              <a:ext cx="416242" cy="416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4318" name="Picture 14" descr="Bildergebnis für whatsapp logo 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0788" y="2073160"/>
              <a:ext cx="401575" cy="40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4322" name="Picture 18" descr="Ähnliches Foto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2046" y="2043701"/>
              <a:ext cx="475204" cy="475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B1FBE001-DFE5-4964-A9C4-465DB7627225}"/>
              </a:ext>
            </a:extLst>
          </p:cNvPr>
          <p:cNvGrpSpPr/>
          <p:nvPr/>
        </p:nvGrpSpPr>
        <p:grpSpPr>
          <a:xfrm>
            <a:off x="9170475" y="1191963"/>
            <a:ext cx="2700057" cy="727443"/>
            <a:chOff x="8849885" y="1135018"/>
            <a:chExt cx="2551695" cy="687471"/>
          </a:xfrm>
        </p:grpSpPr>
        <p:pic>
          <p:nvPicPr>
            <p:cNvPr id="30" name="Picture 2" descr="Bildergebnis für app store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03000" y="1135018"/>
              <a:ext cx="1198580" cy="687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C6E54E58-8CAC-40C7-9455-BA1E12182F51}"/>
                </a:ext>
              </a:extLst>
            </p:cNvPr>
            <p:cNvSpPr/>
            <p:nvPr/>
          </p:nvSpPr>
          <p:spPr>
            <a:xfrm>
              <a:off x="8849885" y="1235767"/>
              <a:ext cx="1356461" cy="3949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BZ" sz="2116" b="1" dirty="0">
                  <a:solidFill>
                    <a:schemeClr val="tx1">
                      <a:lumMod val="75000"/>
                    </a:schemeClr>
                  </a:solidFill>
                  <a:latin typeface="Tele-GroteskNor" pitchFamily="2" charset="0"/>
                </a:rPr>
                <a:t>Governance:</a:t>
              </a:r>
              <a:endParaRPr lang="de-DE" sz="2116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</p:grpSp>
      <p:pic>
        <p:nvPicPr>
          <p:cNvPr id="360450" name="Picture 2" descr="Bildergebnis für android phone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4857" y="1796244"/>
            <a:ext cx="1663396" cy="328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uppieren 20"/>
          <p:cNvGrpSpPr/>
          <p:nvPr/>
        </p:nvGrpSpPr>
        <p:grpSpPr>
          <a:xfrm>
            <a:off x="703879" y="2111851"/>
            <a:ext cx="1431018" cy="502834"/>
            <a:chOff x="665201" y="1995313"/>
            <a:chExt cx="1352387" cy="475204"/>
          </a:xfrm>
        </p:grpSpPr>
        <p:pic>
          <p:nvPicPr>
            <p:cNvPr id="40" name="Picture 12" descr="Bildergebnis für facebook logo 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201" y="2017439"/>
              <a:ext cx="416242" cy="416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4" descr="Bildergebnis für whatsapp logo 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1126" y="2024772"/>
              <a:ext cx="401575" cy="40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8" descr="Ähnliches Foto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384" y="1995313"/>
              <a:ext cx="475204" cy="475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4314" name="Picture 10" descr="Bildergebnis für telekom logo 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898" y="4394130"/>
            <a:ext cx="577039" cy="28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ieren 6"/>
          <p:cNvGrpSpPr/>
          <p:nvPr/>
        </p:nvGrpSpPr>
        <p:grpSpPr>
          <a:xfrm>
            <a:off x="5144967" y="2636737"/>
            <a:ext cx="300782" cy="1537476"/>
            <a:chOff x="5144967" y="2636737"/>
            <a:chExt cx="300782" cy="1537476"/>
          </a:xfrm>
        </p:grpSpPr>
        <p:sp>
          <p:nvSpPr>
            <p:cNvPr id="25" name="Pfeil nach oben und unten 24"/>
            <p:cNvSpPr/>
            <p:nvPr/>
          </p:nvSpPr>
          <p:spPr bwMode="auto">
            <a:xfrm>
              <a:off x="5144967" y="2636737"/>
              <a:ext cx="183847" cy="409319"/>
            </a:xfrm>
            <a:prstGeom prst="upDownArrow">
              <a:avLst/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1416" tIns="45708" rIns="91416" bIns="45708" rtlCol="0" anchor="ctr" anchorCtr="1">
              <a:normAutofit fontScale="92500" lnSpcReduction="20000"/>
            </a:bodyPr>
            <a:lstStyle/>
            <a:p>
              <a:pPr algn="ctr"/>
              <a:endParaRPr lang="de-AT" sz="1905" dirty="0"/>
            </a:p>
          </p:txBody>
        </p:sp>
        <p:sp>
          <p:nvSpPr>
            <p:cNvPr id="2" name="Rechteck 1"/>
            <p:cNvSpPr/>
            <p:nvPr/>
          </p:nvSpPr>
          <p:spPr>
            <a:xfrm>
              <a:off x="5261018" y="2694503"/>
              <a:ext cx="184731" cy="3854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de-AT" sz="1905" b="1" dirty="0"/>
            </a:p>
          </p:txBody>
        </p:sp>
        <p:sp>
          <p:nvSpPr>
            <p:cNvPr id="27" name="Pfeil nach oben und unten 26"/>
            <p:cNvSpPr/>
            <p:nvPr/>
          </p:nvSpPr>
          <p:spPr bwMode="auto">
            <a:xfrm>
              <a:off x="5144967" y="3764894"/>
              <a:ext cx="183847" cy="409319"/>
            </a:xfrm>
            <a:prstGeom prst="upDownArrow">
              <a:avLst/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91416" tIns="45708" rIns="91416" bIns="45708" rtlCol="0" anchor="ctr" anchorCtr="1">
              <a:normAutofit fontScale="92500" lnSpcReduction="20000"/>
            </a:bodyPr>
            <a:lstStyle/>
            <a:p>
              <a:pPr algn="ctr"/>
              <a:endParaRPr lang="de-AT" sz="1905" dirty="0"/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2377210" y="4149634"/>
            <a:ext cx="3531203" cy="772610"/>
            <a:chOff x="2246586" y="4018226"/>
            <a:chExt cx="3337171" cy="730156"/>
          </a:xfrm>
        </p:grpSpPr>
        <p:sp>
          <p:nvSpPr>
            <p:cNvPr id="6" name="Flussdiagramm: Datenträger mit direktem Zugriff 5"/>
            <p:cNvSpPr/>
            <p:nvPr/>
          </p:nvSpPr>
          <p:spPr bwMode="auto">
            <a:xfrm rot="16200000">
              <a:off x="4584058" y="3748683"/>
              <a:ext cx="730156" cy="1269242"/>
            </a:xfrm>
            <a:prstGeom prst="flowChartMagneticDrum">
              <a:avLst/>
            </a:prstGeom>
            <a:solidFill>
              <a:srgbClr val="A0A0A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algn="ctr" defTabSz="967527"/>
              <a:endParaRPr lang="de-AT" sz="2539" b="1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Rounded Rectangle 44"/>
            <p:cNvSpPr/>
            <p:nvPr/>
          </p:nvSpPr>
          <p:spPr bwMode="auto">
            <a:xfrm>
              <a:off x="2246586" y="4135902"/>
              <a:ext cx="1976447" cy="366816"/>
            </a:xfrm>
            <a:prstGeom prst="roundRect">
              <a:avLst/>
            </a:prstGeom>
            <a:solidFill>
              <a:srgbClr val="A0A0A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algn="ctr" defTabSz="967527">
                <a:defRPr/>
              </a:pPr>
              <a:r>
                <a:rPr lang="en-US" b="1" dirty="0">
                  <a:solidFill>
                    <a:schemeClr val="bg1"/>
                  </a:solidFill>
                </a:rPr>
                <a:t>Connectivity</a:t>
              </a:r>
            </a:p>
            <a:p>
              <a:pPr algn="ctr" defTabSz="967527">
                <a:defRPr/>
              </a:pPr>
              <a:endParaRPr lang="en-US" sz="1905" b="1" kern="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3" name="Rounded Rectangle 19"/>
          <p:cNvSpPr/>
          <p:nvPr/>
        </p:nvSpPr>
        <p:spPr>
          <a:xfrm>
            <a:off x="538932" y="5227382"/>
            <a:ext cx="11104447" cy="984148"/>
          </a:xfrm>
          <a:prstGeom prst="roundRect">
            <a:avLst/>
          </a:prstGeom>
          <a:solidFill>
            <a:srgbClr val="716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cs typeface="Microsoft New Tai Lue" panose="020B0502040204020203" pitchFamily="34" charset="0"/>
              </a:rPr>
              <a:t>Apply the concept of an Operating System to IoT Devices and Application Developers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4EB6059-96A8-4DF3-980A-7678D0E614A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718" y="4312581"/>
            <a:ext cx="484294" cy="46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595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9672" y="282186"/>
            <a:ext cx="10501745" cy="587901"/>
          </a:xfrm>
          <a:noFill/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b="1" dirty="0"/>
              <a:t>Scope of and purpose of IoT technology Layers </a:t>
            </a:r>
            <a:endParaRPr lang="de-AT" b="1" dirty="0"/>
          </a:p>
        </p:txBody>
      </p:sp>
      <p:sp>
        <p:nvSpPr>
          <p:cNvPr id="11" name="Rounded Rectangle 44"/>
          <p:cNvSpPr/>
          <p:nvPr/>
        </p:nvSpPr>
        <p:spPr bwMode="auto">
          <a:xfrm>
            <a:off x="154700" y="5510622"/>
            <a:ext cx="2025414" cy="508474"/>
          </a:xfrm>
          <a:prstGeom prst="roundRect">
            <a:avLst/>
          </a:prstGeom>
          <a:solidFill>
            <a:srgbClr val="A0A0A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defTabSz="967527">
              <a:defRPr/>
            </a:pPr>
            <a:r>
              <a:rPr lang="en-US" sz="1905" b="1" kern="0" dirty="0">
                <a:solidFill>
                  <a:prstClr val="white"/>
                </a:solidFill>
                <a:latin typeface="Calibri"/>
              </a:rPr>
              <a:t>Connectivity Layer</a:t>
            </a:r>
          </a:p>
          <a:p>
            <a:pPr algn="ctr" defTabSz="967527">
              <a:defRPr/>
            </a:pPr>
            <a:endParaRPr lang="en-US" sz="1905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ounded Rectangle 44"/>
          <p:cNvSpPr/>
          <p:nvPr/>
        </p:nvSpPr>
        <p:spPr bwMode="auto">
          <a:xfrm>
            <a:off x="162364" y="3951687"/>
            <a:ext cx="2044593" cy="473853"/>
          </a:xfrm>
          <a:prstGeom prst="roundRect">
            <a:avLst/>
          </a:prstGeom>
          <a:solidFill>
            <a:srgbClr val="B42025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defTabSz="967527"/>
            <a:r>
              <a:rPr lang="en-US" sz="1905" b="1" kern="0" dirty="0">
                <a:solidFill>
                  <a:prstClr val="white"/>
                </a:solidFill>
                <a:latin typeface="Calibri"/>
              </a:rPr>
              <a:t>Service Layer</a:t>
            </a:r>
          </a:p>
          <a:p>
            <a:pPr algn="ctr" defTabSz="967527"/>
            <a:endParaRPr lang="en-US" sz="1905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ounded Rectangle 44"/>
          <p:cNvSpPr/>
          <p:nvPr/>
        </p:nvSpPr>
        <p:spPr bwMode="auto">
          <a:xfrm>
            <a:off x="162364" y="2213639"/>
            <a:ext cx="2029266" cy="452944"/>
          </a:xfrm>
          <a:prstGeom prst="roundRect">
            <a:avLst/>
          </a:prstGeom>
          <a:solidFill>
            <a:srgbClr val="00548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defTabSz="967527"/>
            <a:r>
              <a:rPr lang="en-US" sz="1905" b="1" kern="0" dirty="0">
                <a:solidFill>
                  <a:prstClr val="white"/>
                </a:solidFill>
                <a:latin typeface="Calibri"/>
              </a:rPr>
              <a:t>IoT Application </a:t>
            </a:r>
          </a:p>
        </p:txBody>
      </p:sp>
      <p:grpSp>
        <p:nvGrpSpPr>
          <p:cNvPr id="21" name="Gruppieren 20"/>
          <p:cNvGrpSpPr/>
          <p:nvPr/>
        </p:nvGrpSpPr>
        <p:grpSpPr>
          <a:xfrm>
            <a:off x="2481918" y="1981305"/>
            <a:ext cx="4501589" cy="1298214"/>
            <a:chOff x="2368965" y="3118410"/>
            <a:chExt cx="8862630" cy="1298214"/>
          </a:xfrm>
        </p:grpSpPr>
        <p:sp>
          <p:nvSpPr>
            <p:cNvPr id="22" name="Rounded Rectangle 25"/>
            <p:cNvSpPr/>
            <p:nvPr/>
          </p:nvSpPr>
          <p:spPr>
            <a:xfrm>
              <a:off x="2368965" y="3118410"/>
              <a:ext cx="8862630" cy="1052445"/>
            </a:xfrm>
            <a:prstGeom prst="roundRect">
              <a:avLst>
                <a:gd name="adj" fmla="val 17764"/>
              </a:avLst>
            </a:prstGeom>
            <a:solidFill>
              <a:srgbClr val="0054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23" name="Rechteck 22"/>
            <p:cNvSpPr/>
            <p:nvPr/>
          </p:nvSpPr>
          <p:spPr>
            <a:xfrm>
              <a:off x="2561809" y="3216295"/>
              <a:ext cx="860532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b="1" kern="0" dirty="0">
                  <a:solidFill>
                    <a:schemeClr val="bg1"/>
                  </a:solidFill>
                </a:rPr>
                <a:t>Measuring of Physical Parameters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b="1" kern="0" dirty="0">
                  <a:solidFill>
                    <a:schemeClr val="bg1"/>
                  </a:solidFill>
                </a:rPr>
                <a:t>Execution of commands</a:t>
              </a:r>
            </a:p>
            <a:p>
              <a:br>
                <a:rPr lang="en-US" b="1" kern="0" dirty="0">
                  <a:solidFill>
                    <a:schemeClr val="bg1"/>
                  </a:solidFill>
                </a:rPr>
              </a:br>
              <a:endParaRPr lang="de-AT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2445535" y="3151502"/>
            <a:ext cx="4531844" cy="2144472"/>
            <a:chOff x="2371774" y="4210293"/>
            <a:chExt cx="8862630" cy="2144472"/>
          </a:xfrm>
        </p:grpSpPr>
        <p:sp>
          <p:nvSpPr>
            <p:cNvPr id="25" name="Rounded Rectangle 25"/>
            <p:cNvSpPr/>
            <p:nvPr/>
          </p:nvSpPr>
          <p:spPr>
            <a:xfrm>
              <a:off x="2371774" y="4210293"/>
              <a:ext cx="8862630" cy="2144472"/>
            </a:xfrm>
            <a:prstGeom prst="roundRect">
              <a:avLst>
                <a:gd name="adj" fmla="val 12067"/>
              </a:avLst>
            </a:prstGeom>
            <a:solidFill>
              <a:srgbClr val="B42025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26" name="Rechteck 25"/>
            <p:cNvSpPr/>
            <p:nvPr/>
          </p:nvSpPr>
          <p:spPr>
            <a:xfrm>
              <a:off x="2634482" y="4304898"/>
              <a:ext cx="8599922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b="1" kern="0" dirty="0">
                  <a:solidFill>
                    <a:schemeClr val="bg1"/>
                  </a:solidFill>
                </a:rPr>
                <a:t>Storing of data in case of lack of connectivity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b="1" kern="0" dirty="0">
                  <a:solidFill>
                    <a:schemeClr val="bg1"/>
                  </a:solidFill>
                </a:rPr>
                <a:t>Security, Authentication &amp; Authorization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b="1" kern="0" dirty="0">
                  <a:solidFill>
                    <a:schemeClr val="bg1"/>
                  </a:solidFill>
                </a:rPr>
                <a:t>Device Management &amp; Firmware update mechanism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b="1" kern="0" dirty="0">
                  <a:solidFill>
                    <a:schemeClr val="bg1"/>
                  </a:solidFill>
                </a:rPr>
                <a:t>Connectivity Management 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b="1" kern="0" dirty="0">
                  <a:solidFill>
                    <a:schemeClr val="bg1"/>
                  </a:solidFill>
                </a:rPr>
                <a:t>Developer API</a:t>
              </a:r>
            </a:p>
          </p:txBody>
        </p:sp>
      </p:grpSp>
      <p:sp>
        <p:nvSpPr>
          <p:cNvPr id="39" name="Textfeld 38"/>
          <p:cNvSpPr txBox="1"/>
          <p:nvPr/>
        </p:nvSpPr>
        <p:spPr>
          <a:xfrm>
            <a:off x="3571856" y="1346427"/>
            <a:ext cx="227384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476"/>
              </a:spcAft>
              <a:buClr>
                <a:schemeClr val="tx2"/>
              </a:buClr>
            </a:pPr>
            <a:r>
              <a:rPr lang="de-AT" sz="2400" dirty="0">
                <a:solidFill>
                  <a:schemeClr val="accent6"/>
                </a:solidFill>
              </a:rPr>
              <a:t>IoT Field Device(s)</a:t>
            </a:r>
          </a:p>
        </p:txBody>
      </p:sp>
      <p:sp>
        <p:nvSpPr>
          <p:cNvPr id="40" name="Textfeld 39"/>
          <p:cNvSpPr txBox="1"/>
          <p:nvPr/>
        </p:nvSpPr>
        <p:spPr>
          <a:xfrm>
            <a:off x="7635653" y="1348428"/>
            <a:ext cx="399278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476"/>
              </a:spcAft>
              <a:buClr>
                <a:schemeClr val="tx2"/>
              </a:buClr>
            </a:pPr>
            <a:r>
              <a:rPr lang="de-AT" sz="2400" dirty="0">
                <a:solidFill>
                  <a:schemeClr val="accent6"/>
                </a:solidFill>
              </a:rPr>
              <a:t>IoT Infrastructure </a:t>
            </a:r>
            <a:endParaRPr lang="de-AT" sz="1905" dirty="0"/>
          </a:p>
        </p:txBody>
      </p:sp>
      <p:grpSp>
        <p:nvGrpSpPr>
          <p:cNvPr id="45" name="Gruppieren 44"/>
          <p:cNvGrpSpPr/>
          <p:nvPr/>
        </p:nvGrpSpPr>
        <p:grpSpPr>
          <a:xfrm>
            <a:off x="7399058" y="1981305"/>
            <a:ext cx="4501589" cy="1052445"/>
            <a:chOff x="7399058" y="1981305"/>
            <a:chExt cx="4501589" cy="1052445"/>
          </a:xfrm>
        </p:grpSpPr>
        <p:sp>
          <p:nvSpPr>
            <p:cNvPr id="28" name="Rounded Rectangle 25"/>
            <p:cNvSpPr/>
            <p:nvPr/>
          </p:nvSpPr>
          <p:spPr>
            <a:xfrm>
              <a:off x="7399058" y="1981305"/>
              <a:ext cx="4501589" cy="1052445"/>
            </a:xfrm>
            <a:prstGeom prst="roundRect">
              <a:avLst>
                <a:gd name="adj" fmla="val 17764"/>
              </a:avLst>
            </a:prstGeom>
            <a:solidFill>
              <a:srgbClr val="0054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41" name="Rechteck 40"/>
            <p:cNvSpPr/>
            <p:nvPr/>
          </p:nvSpPr>
          <p:spPr>
            <a:xfrm>
              <a:off x="7500455" y="2110419"/>
              <a:ext cx="437089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b="1" kern="0" dirty="0">
                  <a:solidFill>
                    <a:schemeClr val="bg1"/>
                  </a:solidFill>
                </a:rPr>
                <a:t>UI / Presentation of Device Data</a:t>
              </a:r>
            </a:p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b="1" kern="0" dirty="0">
                  <a:solidFill>
                    <a:schemeClr val="bg1"/>
                  </a:solidFill>
                </a:rPr>
                <a:t>Data Analytics etc.</a:t>
              </a:r>
              <a:br>
                <a:rPr lang="en-US" b="1" kern="0" dirty="0">
                  <a:solidFill>
                    <a:schemeClr val="bg1"/>
                  </a:solidFill>
                </a:rPr>
              </a:br>
              <a:endParaRPr lang="de-AT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7366122" y="3151502"/>
            <a:ext cx="4531843" cy="2144472"/>
            <a:chOff x="7366122" y="3151502"/>
            <a:chExt cx="4531843" cy="2144472"/>
          </a:xfrm>
        </p:grpSpPr>
        <p:sp>
          <p:nvSpPr>
            <p:cNvPr id="31" name="Rounded Rectangle 25"/>
            <p:cNvSpPr/>
            <p:nvPr/>
          </p:nvSpPr>
          <p:spPr>
            <a:xfrm>
              <a:off x="7366122" y="3151502"/>
              <a:ext cx="4531843" cy="2144472"/>
            </a:xfrm>
            <a:prstGeom prst="roundRect">
              <a:avLst>
                <a:gd name="adj" fmla="val 12067"/>
              </a:avLst>
            </a:prstGeom>
            <a:solidFill>
              <a:srgbClr val="B42025"/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endParaRPr>
            </a:p>
          </p:txBody>
        </p:sp>
        <p:sp>
          <p:nvSpPr>
            <p:cNvPr id="42" name="Rechteck 41"/>
            <p:cNvSpPr/>
            <p:nvPr/>
          </p:nvSpPr>
          <p:spPr>
            <a:xfrm>
              <a:off x="7500455" y="3279519"/>
              <a:ext cx="439751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§"/>
              </a:pPr>
              <a:r>
                <a:rPr lang="en-US" b="1" kern="0" dirty="0">
                  <a:solidFill>
                    <a:schemeClr val="bg1"/>
                  </a:solidFill>
                </a:rPr>
                <a:t>Developer API to control:</a:t>
              </a:r>
            </a:p>
            <a:p>
              <a:pPr marL="469900" lvl="1" indent="-196850">
                <a:buFont typeface="Wingdings" panose="05000000000000000000" pitchFamily="2" charset="2"/>
                <a:buChar char="§"/>
              </a:pPr>
              <a:r>
                <a:rPr lang="en-US" b="1" kern="0" dirty="0">
                  <a:solidFill>
                    <a:schemeClr val="bg1"/>
                  </a:solidFill>
                </a:rPr>
                <a:t>Data Management</a:t>
              </a:r>
            </a:p>
            <a:p>
              <a:pPr marL="469900" lvl="1" indent="-196850">
                <a:buFont typeface="Wingdings" panose="05000000000000000000" pitchFamily="2" charset="2"/>
                <a:buChar char="§"/>
              </a:pPr>
              <a:r>
                <a:rPr lang="en-US" b="1" kern="0" dirty="0">
                  <a:solidFill>
                    <a:schemeClr val="bg1"/>
                  </a:solidFill>
                </a:rPr>
                <a:t>Security</a:t>
              </a:r>
            </a:p>
            <a:p>
              <a:pPr marL="469900" lvl="1" indent="-196850">
                <a:buFont typeface="Wingdings" panose="05000000000000000000" pitchFamily="2" charset="2"/>
                <a:buChar char="§"/>
              </a:pPr>
              <a:r>
                <a:rPr lang="en-US" b="1" kern="0" dirty="0">
                  <a:solidFill>
                    <a:schemeClr val="bg1"/>
                  </a:solidFill>
                </a:rPr>
                <a:t>Device Management </a:t>
              </a:r>
            </a:p>
            <a:p>
              <a:pPr marL="469900" lvl="1" indent="-196850">
                <a:buFont typeface="Wingdings" panose="05000000000000000000" pitchFamily="2" charset="2"/>
                <a:buChar char="§"/>
              </a:pPr>
              <a:r>
                <a:rPr lang="en-US" b="1" kern="0" dirty="0">
                  <a:solidFill>
                    <a:schemeClr val="bg1"/>
                  </a:solidFill>
                </a:rPr>
                <a:t>Connectivity Management </a:t>
              </a:r>
            </a:p>
          </p:txBody>
        </p:sp>
      </p:grpSp>
      <p:sp>
        <p:nvSpPr>
          <p:cNvPr id="43" name="Rounded Rectangle 44"/>
          <p:cNvSpPr/>
          <p:nvPr/>
        </p:nvSpPr>
        <p:spPr bwMode="auto">
          <a:xfrm>
            <a:off x="2445535" y="5413727"/>
            <a:ext cx="4483974" cy="702264"/>
          </a:xfrm>
          <a:prstGeom prst="roundRect">
            <a:avLst/>
          </a:prstGeom>
          <a:solidFill>
            <a:srgbClr val="A0A0A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446088" indent="-265113" defTabSz="967527">
              <a:buFont typeface="Wingdings" panose="05000000000000000000" pitchFamily="2" charset="2"/>
              <a:buChar char="§"/>
            </a:pPr>
            <a:r>
              <a:rPr lang="en-US" sz="1905" b="1" kern="0" dirty="0">
                <a:solidFill>
                  <a:prstClr val="white"/>
                </a:solidFill>
                <a:latin typeface="Calibri"/>
              </a:rPr>
              <a:t>Reliable &amp; efficient data transport</a:t>
            </a:r>
          </a:p>
          <a:p>
            <a:pPr marL="446088" indent="-265113" defTabSz="967527">
              <a:buFont typeface="Wingdings" panose="05000000000000000000" pitchFamily="2" charset="2"/>
              <a:buChar char="§"/>
            </a:pPr>
            <a:endParaRPr lang="en-US" sz="1905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Rounded Rectangle 44"/>
          <p:cNvSpPr/>
          <p:nvPr/>
        </p:nvSpPr>
        <p:spPr bwMode="auto">
          <a:xfrm>
            <a:off x="7390058" y="5413727"/>
            <a:ext cx="4483974" cy="702264"/>
          </a:xfrm>
          <a:prstGeom prst="roundRect">
            <a:avLst/>
          </a:prstGeom>
          <a:solidFill>
            <a:srgbClr val="A0A0A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marL="446088" indent="-265113" defTabSz="967527">
              <a:buFont typeface="Wingdings" panose="05000000000000000000" pitchFamily="2" charset="2"/>
              <a:buChar char="§"/>
              <a:defRPr/>
            </a:pPr>
            <a:r>
              <a:rPr lang="en-US" sz="1905" b="1" kern="0" dirty="0">
                <a:solidFill>
                  <a:prstClr val="white"/>
                </a:solidFill>
                <a:latin typeface="Calibri"/>
              </a:rPr>
              <a:t>Reliable &amp; efficient data transport</a:t>
            </a:r>
          </a:p>
          <a:p>
            <a:pPr algn="ctr" defTabSz="967527">
              <a:defRPr/>
            </a:pPr>
            <a:endParaRPr lang="en-US" sz="1905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3F5A94-8458-4F17-AD3C-1A083E20221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4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Flussdiagramm: Datenträger mit direktem Zugriff 113"/>
          <p:cNvSpPr/>
          <p:nvPr/>
        </p:nvSpPr>
        <p:spPr bwMode="auto">
          <a:xfrm rot="16200000">
            <a:off x="4634391" y="1272378"/>
            <a:ext cx="592892" cy="1380257"/>
          </a:xfrm>
          <a:prstGeom prst="flowChartMagneticDrum">
            <a:avLst/>
          </a:prstGeom>
          <a:solidFill>
            <a:srgbClr val="005480">
              <a:alpha val="25000"/>
            </a:srgbClr>
          </a:solidFill>
          <a:ln w="12700" cap="flat" cmpd="sng" algn="ctr">
            <a:solidFill>
              <a:schemeClr val="tx1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defTabSz="967527"/>
            <a:endParaRPr lang="de-AT" sz="2539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041" y="95776"/>
            <a:ext cx="10349346" cy="799772"/>
          </a:xfrm>
          <a:noFill/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b="1" dirty="0"/>
              <a:t>Individual technologies / Protocols used today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15</a:t>
            </a:fld>
            <a:endParaRPr lang="en-US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166857" y="5058526"/>
            <a:ext cx="4913363" cy="772609"/>
            <a:chOff x="157688" y="4780074"/>
            <a:chExt cx="4643384" cy="730156"/>
          </a:xfrm>
        </p:grpSpPr>
        <p:grpSp>
          <p:nvGrpSpPr>
            <p:cNvPr id="17" name="Gruppieren 16"/>
            <p:cNvGrpSpPr/>
            <p:nvPr/>
          </p:nvGrpSpPr>
          <p:grpSpPr>
            <a:xfrm>
              <a:off x="157688" y="4780074"/>
              <a:ext cx="3393714" cy="730156"/>
              <a:chOff x="157688" y="4780074"/>
              <a:chExt cx="3393714" cy="730156"/>
            </a:xfrm>
          </p:grpSpPr>
          <p:sp>
            <p:nvSpPr>
              <p:cNvPr id="21" name="Flussdiagramm: Datenträger mit direktem Zugriff 20"/>
              <p:cNvSpPr/>
              <p:nvPr/>
            </p:nvSpPr>
            <p:spPr bwMode="auto">
              <a:xfrm rot="16200000">
                <a:off x="2551703" y="4510531"/>
                <a:ext cx="730156" cy="1269242"/>
              </a:xfrm>
              <a:prstGeom prst="flowChartMagneticDrum">
                <a:avLst/>
              </a:prstGeom>
              <a:solidFill>
                <a:srgbClr val="A4A4A4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algn="ctr" defTabSz="967527"/>
                <a:endParaRPr lang="de-AT" sz="2539" b="1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" name="Rounded Rectangle 44"/>
              <p:cNvSpPr/>
              <p:nvPr/>
            </p:nvSpPr>
            <p:spPr bwMode="auto">
              <a:xfrm>
                <a:off x="157688" y="4812931"/>
                <a:ext cx="1914122" cy="663676"/>
              </a:xfrm>
              <a:prstGeom prst="roundRect">
                <a:avLst/>
              </a:prstGeom>
              <a:solidFill>
                <a:srgbClr val="A0A0A3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algn="ctr" defTabSz="967527">
                  <a:defRPr/>
                </a:pPr>
                <a:r>
                  <a:rPr lang="en-US" sz="1905" b="1" kern="0" dirty="0">
                    <a:solidFill>
                      <a:prstClr val="white"/>
                    </a:solidFill>
                    <a:latin typeface="Calibri"/>
                  </a:rPr>
                  <a:t>Connectivity Layer</a:t>
                </a:r>
                <a:br>
                  <a:rPr lang="en-US" sz="1905" b="1" kern="0" dirty="0">
                    <a:solidFill>
                      <a:prstClr val="white"/>
                    </a:solidFill>
                    <a:latin typeface="Calibri"/>
                  </a:rPr>
                </a:br>
                <a:r>
                  <a:rPr lang="en-US" sz="1905" b="1" kern="0" dirty="0">
                    <a:solidFill>
                      <a:prstClr val="white"/>
                    </a:solidFill>
                    <a:latin typeface="Calibri"/>
                  </a:rPr>
                  <a:t>Standards</a:t>
                </a:r>
              </a:p>
              <a:p>
                <a:pPr algn="ctr" defTabSz="967527">
                  <a:defRPr/>
                </a:pPr>
                <a:endParaRPr lang="en-US" sz="1905" b="1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9" name="Flussdiagramm: Datenträger mit direktem Zugriff 18"/>
            <p:cNvSpPr/>
            <p:nvPr/>
          </p:nvSpPr>
          <p:spPr bwMode="auto">
            <a:xfrm rot="16200000">
              <a:off x="3804106" y="4817278"/>
              <a:ext cx="381277" cy="655746"/>
            </a:xfrm>
            <a:prstGeom prst="flowChartMagneticDrum">
              <a:avLst/>
            </a:prstGeom>
            <a:solidFill>
              <a:srgbClr val="A4A4A4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algn="ctr" defTabSz="967527"/>
              <a:endParaRPr lang="de-AT" sz="2539" b="1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Flussdiagramm: Datenträger mit direktem Zugriff 19"/>
            <p:cNvSpPr/>
            <p:nvPr/>
          </p:nvSpPr>
          <p:spPr bwMode="auto">
            <a:xfrm rot="16200000">
              <a:off x="4499253" y="5004798"/>
              <a:ext cx="276662" cy="326977"/>
            </a:xfrm>
            <a:prstGeom prst="flowChartMagneticDrum">
              <a:avLst/>
            </a:prstGeom>
            <a:solidFill>
              <a:srgbClr val="A4A4A4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algn="ctr" defTabSz="967527"/>
              <a:endParaRPr lang="de-AT" sz="2539" b="1" kern="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9" name="Gruppieren 28"/>
          <p:cNvGrpSpPr/>
          <p:nvPr/>
        </p:nvGrpSpPr>
        <p:grpSpPr>
          <a:xfrm>
            <a:off x="2448759" y="5347737"/>
            <a:ext cx="2708565" cy="989906"/>
            <a:chOff x="2314204" y="5053393"/>
            <a:chExt cx="2559735" cy="935513"/>
          </a:xfrm>
        </p:grpSpPr>
        <p:grpSp>
          <p:nvGrpSpPr>
            <p:cNvPr id="30" name="Gruppieren 29"/>
            <p:cNvGrpSpPr/>
            <p:nvPr/>
          </p:nvGrpSpPr>
          <p:grpSpPr>
            <a:xfrm>
              <a:off x="2314204" y="5053393"/>
              <a:ext cx="2409294" cy="409420"/>
              <a:chOff x="2314204" y="5053393"/>
              <a:chExt cx="2409294" cy="409420"/>
            </a:xfrm>
          </p:grpSpPr>
          <p:pic>
            <p:nvPicPr>
              <p:cNvPr id="35" name="Picture 16" descr="Bildergebnis für bluetooth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5012" y="5144766"/>
                <a:ext cx="158486" cy="1584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6" descr="Ähnliches Foto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4204" y="5053393"/>
                <a:ext cx="448270" cy="4094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10" descr="Bildergebnis für gsm logo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4606" y="5227084"/>
                <a:ext cx="374733" cy="224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Grafik 37"/>
              <p:cNvPicPr>
                <a:picLocks noChangeAspect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3852" y="5069485"/>
                <a:ext cx="405462" cy="151334"/>
              </a:xfrm>
              <a:prstGeom prst="rect">
                <a:avLst/>
              </a:prstGeom>
            </p:spPr>
          </p:pic>
          <p:pic>
            <p:nvPicPr>
              <p:cNvPr id="39" name="Picture 12" descr="Bildergebnis für wifi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2649" y="5102358"/>
                <a:ext cx="325651" cy="1929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18" descr="Bildergebnis für zigbee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0643" y="5124647"/>
                <a:ext cx="151941" cy="1519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1" name="Gruppieren 30"/>
            <p:cNvGrpSpPr/>
            <p:nvPr/>
          </p:nvGrpSpPr>
          <p:grpSpPr>
            <a:xfrm>
              <a:off x="2600945" y="5658331"/>
              <a:ext cx="2272994" cy="330575"/>
              <a:chOff x="2600945" y="5658331"/>
              <a:chExt cx="2272994" cy="330575"/>
            </a:xfrm>
          </p:grpSpPr>
          <p:pic>
            <p:nvPicPr>
              <p:cNvPr id="32" name="Picture 8" descr="Bildergebnis für 3gpp logo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0945" y="5658331"/>
                <a:ext cx="631672" cy="3305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14" descr="Bildergebnis für IEEE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20988" y="5676093"/>
                <a:ext cx="699717" cy="2268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2" descr="Bildergebnis für bluetooth"/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74481" y="5729563"/>
                <a:ext cx="399458" cy="1310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1" name="Gruppieren 40"/>
          <p:cNvGrpSpPr/>
          <p:nvPr/>
        </p:nvGrpSpPr>
        <p:grpSpPr>
          <a:xfrm>
            <a:off x="2788077" y="4831306"/>
            <a:ext cx="628015" cy="400118"/>
            <a:chOff x="2406277" y="4356415"/>
            <a:chExt cx="593507" cy="378132"/>
          </a:xfrm>
        </p:grpSpPr>
        <p:grpSp>
          <p:nvGrpSpPr>
            <p:cNvPr id="42" name="Gruppieren 41"/>
            <p:cNvGrpSpPr/>
            <p:nvPr/>
          </p:nvGrpSpPr>
          <p:grpSpPr>
            <a:xfrm>
              <a:off x="2406277" y="4356415"/>
              <a:ext cx="423295" cy="345263"/>
              <a:chOff x="2406277" y="4570522"/>
              <a:chExt cx="423295" cy="345263"/>
            </a:xfrm>
          </p:grpSpPr>
          <p:sp>
            <p:nvSpPr>
              <p:cNvPr id="44" name="Flussdiagramm: Datenträger mit direktem Zugriff 43"/>
              <p:cNvSpPr/>
              <p:nvPr/>
            </p:nvSpPr>
            <p:spPr bwMode="auto">
              <a:xfrm rot="16200000">
                <a:off x="2458521" y="4545364"/>
                <a:ext cx="276662" cy="326977"/>
              </a:xfrm>
              <a:prstGeom prst="flowChartMagneticDrum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algn="ctr" defTabSz="967527"/>
                <a:endParaRPr lang="de-AT" sz="2539" b="1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45" name="Grafik 44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6277" y="4617159"/>
                <a:ext cx="423295" cy="298626"/>
              </a:xfrm>
              <a:prstGeom prst="rect">
                <a:avLst/>
              </a:prstGeom>
            </p:spPr>
          </p:pic>
        </p:grpSp>
        <p:pic>
          <p:nvPicPr>
            <p:cNvPr id="43" name="Picture 42" descr="Bildergebnis für gsma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058" y="4496821"/>
              <a:ext cx="237726" cy="237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Abgerundetes Rechteck 45"/>
          <p:cNvSpPr/>
          <p:nvPr/>
        </p:nvSpPr>
        <p:spPr bwMode="auto">
          <a:xfrm>
            <a:off x="109201" y="4463793"/>
            <a:ext cx="11962870" cy="103921"/>
          </a:xfrm>
          <a:prstGeom prst="roundRect">
            <a:avLst/>
          </a:prstGeom>
          <a:solidFill>
            <a:srgbClr val="BABD5A"/>
          </a:solidFill>
          <a:ln w="12700" algn="ctr">
            <a:solidFill>
              <a:srgbClr val="9F4C97"/>
            </a:solidFill>
            <a:round/>
            <a:headEnd/>
            <a:tailEnd/>
          </a:ln>
        </p:spPr>
        <p:txBody>
          <a:bodyPr wrap="none" lIns="91416" tIns="45708" rIns="91416" bIns="45708" rtlCol="0" anchor="ctr" anchorCtr="1">
            <a:normAutofit fontScale="25000" lnSpcReduction="20000"/>
          </a:bodyPr>
          <a:lstStyle/>
          <a:p>
            <a:pPr algn="ctr"/>
            <a:endParaRPr lang="de-AT" sz="1905" dirty="0"/>
          </a:p>
        </p:txBody>
      </p:sp>
      <p:sp>
        <p:nvSpPr>
          <p:cNvPr id="47" name="Abgerundetes Rechteck 46"/>
          <p:cNvSpPr/>
          <p:nvPr/>
        </p:nvSpPr>
        <p:spPr bwMode="auto">
          <a:xfrm>
            <a:off x="109200" y="2735558"/>
            <a:ext cx="11962870" cy="103921"/>
          </a:xfrm>
          <a:prstGeom prst="roundRect">
            <a:avLst/>
          </a:prstGeom>
          <a:solidFill>
            <a:srgbClr val="BABD5A"/>
          </a:solidFill>
          <a:ln w="12700" algn="ctr">
            <a:solidFill>
              <a:srgbClr val="9F4C97"/>
            </a:solidFill>
            <a:round/>
            <a:headEnd/>
            <a:tailEnd/>
          </a:ln>
        </p:spPr>
        <p:txBody>
          <a:bodyPr wrap="none" lIns="91416" tIns="45708" rIns="91416" bIns="45708" rtlCol="0" anchor="ctr" anchorCtr="1">
            <a:normAutofit fontScale="25000" lnSpcReduction="20000"/>
          </a:bodyPr>
          <a:lstStyle/>
          <a:p>
            <a:pPr algn="ctr"/>
            <a:endParaRPr lang="de-AT" sz="1905" dirty="0"/>
          </a:p>
        </p:txBody>
      </p:sp>
      <p:grpSp>
        <p:nvGrpSpPr>
          <p:cNvPr id="57" name="Gruppieren 56"/>
          <p:cNvGrpSpPr/>
          <p:nvPr/>
        </p:nvGrpSpPr>
        <p:grpSpPr>
          <a:xfrm>
            <a:off x="2633666" y="2940171"/>
            <a:ext cx="8300744" cy="1429749"/>
            <a:chOff x="2488951" y="2778118"/>
            <a:chExt cx="7844635" cy="1351187"/>
          </a:xfrm>
        </p:grpSpPr>
        <p:grpSp>
          <p:nvGrpSpPr>
            <p:cNvPr id="58" name="Gruppieren 57"/>
            <p:cNvGrpSpPr/>
            <p:nvPr/>
          </p:nvGrpSpPr>
          <p:grpSpPr>
            <a:xfrm>
              <a:off x="2488951" y="2778118"/>
              <a:ext cx="2253233" cy="1338992"/>
              <a:chOff x="2488951" y="2829394"/>
              <a:chExt cx="2253233" cy="1338992"/>
            </a:xfrm>
          </p:grpSpPr>
          <p:sp>
            <p:nvSpPr>
              <p:cNvPr id="81" name="Flussdiagramm: Datenträger mit direktem Zugriff 80"/>
              <p:cNvSpPr/>
              <p:nvPr/>
            </p:nvSpPr>
            <p:spPr bwMode="auto">
              <a:xfrm rot="16200000">
                <a:off x="2596807" y="3341608"/>
                <a:ext cx="268251" cy="483964"/>
              </a:xfrm>
              <a:prstGeom prst="flowChartMagneticDrum">
                <a:avLst/>
              </a:prstGeom>
              <a:solidFill>
                <a:srgbClr val="9F4C97">
                  <a:alpha val="25000"/>
                </a:srgbClr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algn="ctr" defTabSz="967527"/>
                <a:endParaRPr lang="de-AT" sz="2539" b="1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82" name="Picture 24" descr="Bildergebnis für ssl logo png"/>
              <p:cNvPicPr>
                <a:picLocks noChangeAspect="1" noChangeArrowheads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8838" y="3520338"/>
                <a:ext cx="380599" cy="21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83" name="Gruppieren 82"/>
              <p:cNvGrpSpPr/>
              <p:nvPr/>
            </p:nvGrpSpPr>
            <p:grpSpPr>
              <a:xfrm>
                <a:off x="3575311" y="3548123"/>
                <a:ext cx="503522" cy="289411"/>
                <a:chOff x="3136272" y="3856367"/>
                <a:chExt cx="503522" cy="289411"/>
              </a:xfrm>
            </p:grpSpPr>
            <p:sp>
              <p:nvSpPr>
                <p:cNvPr id="100" name="Flussdiagramm: Datenträger mit direktem Zugriff 99"/>
                <p:cNvSpPr/>
                <p:nvPr/>
              </p:nvSpPr>
              <p:spPr bwMode="auto">
                <a:xfrm rot="16200000">
                  <a:off x="3238160" y="3754479"/>
                  <a:ext cx="289411" cy="493188"/>
                </a:xfrm>
                <a:prstGeom prst="flowChartMagneticDrum">
                  <a:avLst/>
                </a:prstGeom>
                <a:solidFill>
                  <a:srgbClr val="9F4C97">
                    <a:alpha val="25000"/>
                  </a:srgbClr>
                </a:solidFill>
                <a:ln w="12700" cap="flat" cmpd="sng" algn="ctr">
                  <a:solidFill>
                    <a:srgbClr val="545054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t"/>
                <a:lstStyle/>
                <a:p>
                  <a:pPr algn="ctr" defTabSz="967527"/>
                  <a:endParaRPr lang="de-AT" sz="2539" b="1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pic>
              <p:nvPicPr>
                <p:cNvPr id="101" name="Picture 26" descr="Bildergebnis für mqtt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6544" y="3993738"/>
                  <a:ext cx="473250" cy="11521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4" name="Gruppieren 83"/>
              <p:cNvGrpSpPr/>
              <p:nvPr/>
            </p:nvGrpSpPr>
            <p:grpSpPr>
              <a:xfrm>
                <a:off x="2925249" y="3545736"/>
                <a:ext cx="455953" cy="259810"/>
                <a:chOff x="3767079" y="3854835"/>
                <a:chExt cx="455953" cy="259810"/>
              </a:xfrm>
            </p:grpSpPr>
            <p:sp>
              <p:nvSpPr>
                <p:cNvPr id="98" name="Flussdiagramm: Datenträger mit direktem Zugriff 97"/>
                <p:cNvSpPr/>
                <p:nvPr/>
              </p:nvSpPr>
              <p:spPr bwMode="auto">
                <a:xfrm rot="16200000">
                  <a:off x="3861395" y="3760519"/>
                  <a:ext cx="255871" cy="444504"/>
                </a:xfrm>
                <a:prstGeom prst="flowChartMagneticDrum">
                  <a:avLst/>
                </a:prstGeom>
                <a:solidFill>
                  <a:srgbClr val="9F4C97">
                    <a:alpha val="25000"/>
                  </a:srgbClr>
                </a:solidFill>
                <a:ln w="12700" cap="flat" cmpd="sng" algn="ctr">
                  <a:solidFill>
                    <a:srgbClr val="545054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t"/>
                <a:lstStyle/>
                <a:p>
                  <a:pPr algn="ctr" defTabSz="967527"/>
                  <a:endParaRPr lang="de-AT" sz="2539" b="1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pic>
              <p:nvPicPr>
                <p:cNvPr id="99" name="Grafik 98"/>
                <p:cNvPicPr>
                  <a:picLocks noChangeAspect="1"/>
                </p:cNvPicPr>
                <p:nvPr/>
              </p:nvPicPr>
              <p:blipFill>
                <a:blip r:embed="rId15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97954" y="3922841"/>
                  <a:ext cx="425078" cy="191804"/>
                </a:xfrm>
                <a:prstGeom prst="rect">
                  <a:avLst/>
                </a:prstGeom>
              </p:spPr>
            </p:pic>
          </p:grpSp>
          <p:pic>
            <p:nvPicPr>
              <p:cNvPr id="85" name="Grafik 84"/>
              <p:cNvPicPr>
                <a:picLocks noChangeAspect="1"/>
              </p:cNvPicPr>
              <p:nvPr/>
            </p:nvPicPr>
            <p:blipFill>
              <a:blip r:embed="rId1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2480" y="3832684"/>
                <a:ext cx="565599" cy="335702"/>
              </a:xfrm>
              <a:prstGeom prst="rect">
                <a:avLst/>
              </a:prstGeom>
            </p:spPr>
          </p:pic>
          <p:grpSp>
            <p:nvGrpSpPr>
              <p:cNvPr id="86" name="Gruppieren 85"/>
              <p:cNvGrpSpPr/>
              <p:nvPr/>
            </p:nvGrpSpPr>
            <p:grpSpPr>
              <a:xfrm>
                <a:off x="4260263" y="3459809"/>
                <a:ext cx="444504" cy="360196"/>
                <a:chOff x="4387225" y="3973278"/>
                <a:chExt cx="444504" cy="360196"/>
              </a:xfrm>
            </p:grpSpPr>
            <p:sp>
              <p:nvSpPr>
                <p:cNvPr id="96" name="Flussdiagramm: Datenträger mit direktem Zugriff 95"/>
                <p:cNvSpPr/>
                <p:nvPr/>
              </p:nvSpPr>
              <p:spPr bwMode="auto">
                <a:xfrm rot="16200000">
                  <a:off x="4481541" y="3890424"/>
                  <a:ext cx="255871" cy="444504"/>
                </a:xfrm>
                <a:prstGeom prst="flowChartMagneticDrum">
                  <a:avLst/>
                </a:prstGeom>
                <a:solidFill>
                  <a:srgbClr val="9F4C97">
                    <a:alpha val="25000"/>
                  </a:srgbClr>
                </a:solidFill>
                <a:ln w="12700" cap="flat" cmpd="sng" algn="ctr">
                  <a:solidFill>
                    <a:srgbClr val="545054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t"/>
                <a:lstStyle/>
                <a:p>
                  <a:pPr algn="ctr" defTabSz="967527"/>
                  <a:endParaRPr lang="de-AT" sz="2539" b="1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pic>
              <p:nvPicPr>
                <p:cNvPr id="97" name="Picture 28" descr="Bildergebnis für http logo"/>
                <p:cNvPicPr>
                  <a:picLocks noChangeAspect="1" noChangeArrowheads="1"/>
                </p:cNvPicPr>
                <p:nvPr/>
              </p:nvPicPr>
              <p:blipFill>
                <a:blip r:embed="rId1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53868" y="3973278"/>
                  <a:ext cx="360196" cy="3601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87" name="Picture 30" descr="Home"/>
              <p:cNvPicPr>
                <a:picLocks noChangeAspect="1" noChangeArrowheads="1"/>
              </p:cNvPicPr>
              <p:nvPr/>
            </p:nvPicPr>
            <p:blipFill>
              <a:blip r:embed="rId18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7303" y="3922682"/>
                <a:ext cx="1042391" cy="1778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34" descr="Ähnliches Foto"/>
              <p:cNvPicPr>
                <a:picLocks noChangeAspect="1" noChangeArrowheads="1"/>
              </p:cNvPicPr>
              <p:nvPr/>
            </p:nvPicPr>
            <p:blipFill>
              <a:blip r:embed="rId19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7839" y="3873047"/>
                <a:ext cx="354345" cy="1700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89" name="Gruppieren 88"/>
              <p:cNvGrpSpPr/>
              <p:nvPr/>
            </p:nvGrpSpPr>
            <p:grpSpPr>
              <a:xfrm>
                <a:off x="4030370" y="3025702"/>
                <a:ext cx="493190" cy="439422"/>
                <a:chOff x="3384051" y="3465264"/>
                <a:chExt cx="493190" cy="439422"/>
              </a:xfrm>
            </p:grpSpPr>
            <p:sp>
              <p:nvSpPr>
                <p:cNvPr id="94" name="Flussdiagramm: Datenträger mit direktem Zugriff 93"/>
                <p:cNvSpPr/>
                <p:nvPr/>
              </p:nvSpPr>
              <p:spPr bwMode="auto">
                <a:xfrm rot="16200000">
                  <a:off x="3410935" y="3438380"/>
                  <a:ext cx="439422" cy="493190"/>
                </a:xfrm>
                <a:prstGeom prst="flowChartMagneticDrum">
                  <a:avLst/>
                </a:prstGeom>
                <a:solidFill>
                  <a:srgbClr val="9F4C97">
                    <a:alpha val="25000"/>
                  </a:srgbClr>
                </a:solidFill>
                <a:ln w="12700" cap="flat" cmpd="sng" algn="ctr">
                  <a:solidFill>
                    <a:srgbClr val="545054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t"/>
                <a:lstStyle/>
                <a:p>
                  <a:pPr algn="ctr" defTabSz="967527"/>
                  <a:endParaRPr lang="de-AT" sz="2539" b="1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pic>
              <p:nvPicPr>
                <p:cNvPr id="95" name="Picture 38" descr="Bildergebnis für xml symbol"/>
                <p:cNvPicPr>
                  <a:picLocks noChangeAspect="1" noChangeArrowheads="1"/>
                </p:cNvPicPr>
                <p:nvPr/>
              </p:nvPicPr>
              <p:blipFill>
                <a:blip r:embed="rId20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36896" y="3488947"/>
                  <a:ext cx="408577" cy="4085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90" name="Picture 40" descr="Ähnliches Foto"/>
              <p:cNvPicPr>
                <a:picLocks noChangeAspect="1" noChangeArrowheads="1"/>
              </p:cNvPicPr>
              <p:nvPr/>
            </p:nvPicPr>
            <p:blipFill>
              <a:blip r:embed="rId21" cstate="email">
                <a:clrChange>
                  <a:clrFrom>
                    <a:srgbClr val="FFFFFD"/>
                  </a:clrFrom>
                  <a:clrTo>
                    <a:srgbClr val="FFFF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9259" y="3209532"/>
                <a:ext cx="725479" cy="3842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91" name="Gruppieren 90"/>
              <p:cNvGrpSpPr/>
              <p:nvPr/>
            </p:nvGrpSpPr>
            <p:grpSpPr>
              <a:xfrm>
                <a:off x="2733555" y="2829394"/>
                <a:ext cx="870215" cy="509596"/>
                <a:chOff x="2454063" y="3436325"/>
                <a:chExt cx="870215" cy="509596"/>
              </a:xfrm>
            </p:grpSpPr>
            <p:sp>
              <p:nvSpPr>
                <p:cNvPr id="92" name="Flussdiagramm: Datenträger mit direktem Zugriff 91"/>
                <p:cNvSpPr/>
                <p:nvPr/>
              </p:nvSpPr>
              <p:spPr bwMode="auto">
                <a:xfrm rot="16200000">
                  <a:off x="2592899" y="3341964"/>
                  <a:ext cx="439422" cy="628144"/>
                </a:xfrm>
                <a:prstGeom prst="flowChartMagneticDrum">
                  <a:avLst/>
                </a:prstGeom>
                <a:solidFill>
                  <a:srgbClr val="9F4C97">
                    <a:alpha val="25098"/>
                  </a:srgbClr>
                </a:solidFill>
                <a:ln w="12700" cap="flat" cmpd="sng" algn="ctr">
                  <a:solidFill>
                    <a:srgbClr val="545054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t"/>
                <a:lstStyle/>
                <a:p>
                  <a:pPr algn="ctr" defTabSz="967527"/>
                  <a:endParaRPr lang="de-AT" sz="2539" b="1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pic>
              <p:nvPicPr>
                <p:cNvPr id="93" name="Grafik 92"/>
                <p:cNvPicPr>
                  <a:picLocks noChangeAspect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54063" y="3541455"/>
                  <a:ext cx="870215" cy="40446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9" name="Gruppieren 58"/>
            <p:cNvGrpSpPr/>
            <p:nvPr/>
          </p:nvGrpSpPr>
          <p:grpSpPr>
            <a:xfrm>
              <a:off x="8080353" y="2790313"/>
              <a:ext cx="2253233" cy="1338992"/>
              <a:chOff x="2488951" y="2829394"/>
              <a:chExt cx="2253233" cy="1338992"/>
            </a:xfrm>
          </p:grpSpPr>
          <p:sp>
            <p:nvSpPr>
              <p:cNvPr id="60" name="Flussdiagramm: Datenträger mit direktem Zugriff 59"/>
              <p:cNvSpPr/>
              <p:nvPr/>
            </p:nvSpPr>
            <p:spPr bwMode="auto">
              <a:xfrm rot="16200000">
                <a:off x="2596807" y="3341608"/>
                <a:ext cx="268251" cy="483964"/>
              </a:xfrm>
              <a:prstGeom prst="flowChartMagneticDrum">
                <a:avLst/>
              </a:prstGeom>
              <a:solidFill>
                <a:srgbClr val="9F4C97">
                  <a:alpha val="25000"/>
                </a:srgbClr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algn="ctr" defTabSz="967527"/>
                <a:endParaRPr lang="de-AT" sz="2539" b="1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61" name="Picture 24" descr="Bildergebnis für ssl logo png"/>
              <p:cNvPicPr>
                <a:picLocks noChangeAspect="1" noChangeArrowheads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8838" y="3520338"/>
                <a:ext cx="380599" cy="21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2" name="Gruppieren 61"/>
              <p:cNvGrpSpPr/>
              <p:nvPr/>
            </p:nvGrpSpPr>
            <p:grpSpPr>
              <a:xfrm>
                <a:off x="3575311" y="3548123"/>
                <a:ext cx="503522" cy="289411"/>
                <a:chOff x="3136272" y="3856367"/>
                <a:chExt cx="503522" cy="289411"/>
              </a:xfrm>
            </p:grpSpPr>
            <p:sp>
              <p:nvSpPr>
                <p:cNvPr id="79" name="Flussdiagramm: Datenträger mit direktem Zugriff 78"/>
                <p:cNvSpPr/>
                <p:nvPr/>
              </p:nvSpPr>
              <p:spPr bwMode="auto">
                <a:xfrm rot="16200000">
                  <a:off x="3238160" y="3754479"/>
                  <a:ext cx="289411" cy="493188"/>
                </a:xfrm>
                <a:prstGeom prst="flowChartMagneticDrum">
                  <a:avLst/>
                </a:prstGeom>
                <a:solidFill>
                  <a:srgbClr val="9F4C97">
                    <a:alpha val="25000"/>
                  </a:srgbClr>
                </a:solidFill>
                <a:ln w="12700" cap="flat" cmpd="sng" algn="ctr">
                  <a:solidFill>
                    <a:srgbClr val="545054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t"/>
                <a:lstStyle/>
                <a:p>
                  <a:pPr algn="ctr" defTabSz="967527"/>
                  <a:endParaRPr lang="de-AT" sz="2539" b="1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pic>
              <p:nvPicPr>
                <p:cNvPr id="80" name="Picture 26" descr="Bildergebnis für mqtt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6544" y="3993738"/>
                  <a:ext cx="473250" cy="11521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63" name="Gruppieren 62"/>
              <p:cNvGrpSpPr/>
              <p:nvPr/>
            </p:nvGrpSpPr>
            <p:grpSpPr>
              <a:xfrm>
                <a:off x="2925249" y="3545736"/>
                <a:ext cx="455953" cy="259810"/>
                <a:chOff x="3767079" y="3854835"/>
                <a:chExt cx="455953" cy="259810"/>
              </a:xfrm>
            </p:grpSpPr>
            <p:sp>
              <p:nvSpPr>
                <p:cNvPr id="77" name="Flussdiagramm: Datenträger mit direktem Zugriff 76"/>
                <p:cNvSpPr/>
                <p:nvPr/>
              </p:nvSpPr>
              <p:spPr bwMode="auto">
                <a:xfrm rot="16200000">
                  <a:off x="3861395" y="3760519"/>
                  <a:ext cx="255871" cy="444504"/>
                </a:xfrm>
                <a:prstGeom prst="flowChartMagneticDrum">
                  <a:avLst/>
                </a:prstGeom>
                <a:solidFill>
                  <a:srgbClr val="9F4C97">
                    <a:alpha val="25000"/>
                  </a:srgbClr>
                </a:solidFill>
                <a:ln w="12700" cap="flat" cmpd="sng" algn="ctr">
                  <a:solidFill>
                    <a:srgbClr val="545054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t"/>
                <a:lstStyle/>
                <a:p>
                  <a:pPr algn="ctr" defTabSz="967527"/>
                  <a:endParaRPr lang="de-AT" sz="2539" b="1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pic>
              <p:nvPicPr>
                <p:cNvPr id="78" name="Grafik 77"/>
                <p:cNvPicPr>
                  <a:picLocks noChangeAspect="1"/>
                </p:cNvPicPr>
                <p:nvPr/>
              </p:nvPicPr>
              <p:blipFill>
                <a:blip r:embed="rId15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97954" y="3922841"/>
                  <a:ext cx="425078" cy="191804"/>
                </a:xfrm>
                <a:prstGeom prst="rect">
                  <a:avLst/>
                </a:prstGeom>
              </p:spPr>
            </p:pic>
          </p:grpSp>
          <p:pic>
            <p:nvPicPr>
              <p:cNvPr id="64" name="Grafik 63"/>
              <p:cNvPicPr>
                <a:picLocks noChangeAspect="1"/>
              </p:cNvPicPr>
              <p:nvPr/>
            </p:nvPicPr>
            <p:blipFill>
              <a:blip r:embed="rId1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2480" y="3832684"/>
                <a:ext cx="565599" cy="335702"/>
              </a:xfrm>
              <a:prstGeom prst="rect">
                <a:avLst/>
              </a:prstGeom>
            </p:spPr>
          </p:pic>
          <p:grpSp>
            <p:nvGrpSpPr>
              <p:cNvPr id="65" name="Gruppieren 64"/>
              <p:cNvGrpSpPr/>
              <p:nvPr/>
            </p:nvGrpSpPr>
            <p:grpSpPr>
              <a:xfrm>
                <a:off x="4260263" y="3459809"/>
                <a:ext cx="444504" cy="360196"/>
                <a:chOff x="4387225" y="3973278"/>
                <a:chExt cx="444504" cy="360196"/>
              </a:xfrm>
            </p:grpSpPr>
            <p:sp>
              <p:nvSpPr>
                <p:cNvPr id="75" name="Flussdiagramm: Datenträger mit direktem Zugriff 74"/>
                <p:cNvSpPr/>
                <p:nvPr/>
              </p:nvSpPr>
              <p:spPr bwMode="auto">
                <a:xfrm rot="16200000">
                  <a:off x="4481541" y="3890424"/>
                  <a:ext cx="255871" cy="444504"/>
                </a:xfrm>
                <a:prstGeom prst="flowChartMagneticDrum">
                  <a:avLst/>
                </a:prstGeom>
                <a:solidFill>
                  <a:srgbClr val="9F4C97">
                    <a:alpha val="25000"/>
                  </a:srgbClr>
                </a:solidFill>
                <a:ln w="12700" cap="flat" cmpd="sng" algn="ctr">
                  <a:solidFill>
                    <a:srgbClr val="545054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t"/>
                <a:lstStyle/>
                <a:p>
                  <a:pPr algn="ctr" defTabSz="967527"/>
                  <a:endParaRPr lang="de-AT" sz="2539" b="1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pic>
              <p:nvPicPr>
                <p:cNvPr id="76" name="Picture 28" descr="Bildergebnis für http logo"/>
                <p:cNvPicPr>
                  <a:picLocks noChangeAspect="1" noChangeArrowheads="1"/>
                </p:cNvPicPr>
                <p:nvPr/>
              </p:nvPicPr>
              <p:blipFill>
                <a:blip r:embed="rId1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53868" y="3973278"/>
                  <a:ext cx="360196" cy="3601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66" name="Picture 30" descr="Home"/>
              <p:cNvPicPr>
                <a:picLocks noChangeAspect="1" noChangeArrowheads="1"/>
              </p:cNvPicPr>
              <p:nvPr/>
            </p:nvPicPr>
            <p:blipFill>
              <a:blip r:embed="rId18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7303" y="3922682"/>
                <a:ext cx="1042391" cy="1778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34" descr="Ähnliches Foto"/>
              <p:cNvPicPr>
                <a:picLocks noChangeAspect="1" noChangeArrowheads="1"/>
              </p:cNvPicPr>
              <p:nvPr/>
            </p:nvPicPr>
            <p:blipFill>
              <a:blip r:embed="rId19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7839" y="3873047"/>
                <a:ext cx="354345" cy="1700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8" name="Gruppieren 67"/>
              <p:cNvGrpSpPr/>
              <p:nvPr/>
            </p:nvGrpSpPr>
            <p:grpSpPr>
              <a:xfrm>
                <a:off x="4030370" y="3025702"/>
                <a:ext cx="493190" cy="439422"/>
                <a:chOff x="3384051" y="3465264"/>
                <a:chExt cx="493190" cy="439422"/>
              </a:xfrm>
            </p:grpSpPr>
            <p:sp>
              <p:nvSpPr>
                <p:cNvPr id="73" name="Flussdiagramm: Datenträger mit direktem Zugriff 72"/>
                <p:cNvSpPr/>
                <p:nvPr/>
              </p:nvSpPr>
              <p:spPr bwMode="auto">
                <a:xfrm rot="16200000">
                  <a:off x="3410935" y="3438380"/>
                  <a:ext cx="439422" cy="493190"/>
                </a:xfrm>
                <a:prstGeom prst="flowChartMagneticDrum">
                  <a:avLst/>
                </a:prstGeom>
                <a:solidFill>
                  <a:srgbClr val="9F4C97">
                    <a:alpha val="25000"/>
                  </a:srgbClr>
                </a:solidFill>
                <a:ln w="12700" cap="flat" cmpd="sng" algn="ctr">
                  <a:solidFill>
                    <a:srgbClr val="545054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t"/>
                <a:lstStyle/>
                <a:p>
                  <a:pPr algn="ctr" defTabSz="967527"/>
                  <a:endParaRPr lang="de-AT" sz="2539" b="1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pic>
              <p:nvPicPr>
                <p:cNvPr id="74" name="Picture 38" descr="Bildergebnis für xml symbol"/>
                <p:cNvPicPr>
                  <a:picLocks noChangeAspect="1" noChangeArrowheads="1"/>
                </p:cNvPicPr>
                <p:nvPr/>
              </p:nvPicPr>
              <p:blipFill>
                <a:blip r:embed="rId20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36896" y="3488947"/>
                  <a:ext cx="408577" cy="4085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69" name="Picture 40" descr="Ähnliches Foto"/>
              <p:cNvPicPr>
                <a:picLocks noChangeAspect="1" noChangeArrowheads="1"/>
              </p:cNvPicPr>
              <p:nvPr/>
            </p:nvPicPr>
            <p:blipFill>
              <a:blip r:embed="rId21" cstate="email">
                <a:clrChange>
                  <a:clrFrom>
                    <a:srgbClr val="FFFFFD"/>
                  </a:clrFrom>
                  <a:clrTo>
                    <a:srgbClr val="FFFF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9259" y="3209532"/>
                <a:ext cx="725479" cy="3842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0" name="Gruppieren 69"/>
              <p:cNvGrpSpPr/>
              <p:nvPr/>
            </p:nvGrpSpPr>
            <p:grpSpPr>
              <a:xfrm>
                <a:off x="2733555" y="2829394"/>
                <a:ext cx="870215" cy="509596"/>
                <a:chOff x="2454063" y="3436325"/>
                <a:chExt cx="870215" cy="509596"/>
              </a:xfrm>
            </p:grpSpPr>
            <p:sp>
              <p:nvSpPr>
                <p:cNvPr id="71" name="Flussdiagramm: Datenträger mit direktem Zugriff 70"/>
                <p:cNvSpPr/>
                <p:nvPr/>
              </p:nvSpPr>
              <p:spPr bwMode="auto">
                <a:xfrm rot="16200000">
                  <a:off x="2592899" y="3341964"/>
                  <a:ext cx="439422" cy="628144"/>
                </a:xfrm>
                <a:prstGeom prst="flowChartMagneticDrum">
                  <a:avLst/>
                </a:prstGeom>
                <a:solidFill>
                  <a:srgbClr val="9F4C97">
                    <a:alpha val="25098"/>
                  </a:srgbClr>
                </a:solidFill>
                <a:ln w="12700" cap="flat" cmpd="sng" algn="ctr">
                  <a:solidFill>
                    <a:srgbClr val="545054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t"/>
                <a:lstStyle/>
                <a:p>
                  <a:pPr algn="ctr" defTabSz="967527"/>
                  <a:endParaRPr lang="de-AT" sz="2539" b="1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pic>
              <p:nvPicPr>
                <p:cNvPr id="72" name="Grafik 71"/>
                <p:cNvPicPr>
                  <a:picLocks noChangeAspect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54063" y="3541455"/>
                  <a:ext cx="870215" cy="40446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04" name="Rounded Rectangle 44"/>
          <p:cNvSpPr/>
          <p:nvPr/>
        </p:nvSpPr>
        <p:spPr bwMode="auto">
          <a:xfrm>
            <a:off x="167982" y="3335120"/>
            <a:ext cx="2044593" cy="718107"/>
          </a:xfrm>
          <a:prstGeom prst="roundRect">
            <a:avLst/>
          </a:prstGeom>
          <a:solidFill>
            <a:srgbClr val="B42025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defTabSz="967527"/>
            <a:r>
              <a:rPr lang="en-US" sz="1905" b="1" kern="0" dirty="0">
                <a:solidFill>
                  <a:prstClr val="white"/>
                </a:solidFill>
                <a:latin typeface="Calibri"/>
              </a:rPr>
              <a:t>Service Layer</a:t>
            </a:r>
            <a:br>
              <a:rPr lang="en-US" sz="1905" b="1" kern="0" dirty="0">
                <a:solidFill>
                  <a:prstClr val="white"/>
                </a:solidFill>
                <a:latin typeface="Calibri"/>
              </a:rPr>
            </a:br>
            <a:r>
              <a:rPr lang="en-US" sz="1905" b="1" kern="0" dirty="0">
                <a:solidFill>
                  <a:prstClr val="white"/>
                </a:solidFill>
                <a:latin typeface="Calibri"/>
              </a:rPr>
              <a:t>Standards</a:t>
            </a:r>
          </a:p>
          <a:p>
            <a:pPr algn="ctr" defTabSz="967527"/>
            <a:endParaRPr lang="en-US" sz="1905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3" name="Flussdiagramm: Datenträger mit direktem Zugriff 112"/>
          <p:cNvSpPr/>
          <p:nvPr/>
        </p:nvSpPr>
        <p:spPr bwMode="auto">
          <a:xfrm rot="16200000">
            <a:off x="4231270" y="1124648"/>
            <a:ext cx="675366" cy="1839601"/>
          </a:xfrm>
          <a:prstGeom prst="flowChartMagneticDrum">
            <a:avLst/>
          </a:prstGeom>
          <a:solidFill>
            <a:srgbClr val="005480">
              <a:alpha val="50000"/>
            </a:srgbClr>
          </a:solidFill>
          <a:ln w="12700" cap="flat" cmpd="sng" algn="ctr">
            <a:solidFill>
              <a:schemeClr val="tx1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defTabSz="967527"/>
            <a:endParaRPr lang="de-AT" sz="2539" b="1" kern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15" name="Gruppieren 114"/>
          <p:cNvGrpSpPr/>
          <p:nvPr/>
        </p:nvGrpSpPr>
        <p:grpSpPr>
          <a:xfrm>
            <a:off x="167982" y="1193716"/>
            <a:ext cx="11860133" cy="1391622"/>
            <a:chOff x="167982" y="1193716"/>
            <a:chExt cx="11860133" cy="1391622"/>
          </a:xfrm>
        </p:grpSpPr>
        <p:grpSp>
          <p:nvGrpSpPr>
            <p:cNvPr id="116" name="Gruppieren 115"/>
            <p:cNvGrpSpPr/>
            <p:nvPr/>
          </p:nvGrpSpPr>
          <p:grpSpPr>
            <a:xfrm>
              <a:off x="167982" y="1812727"/>
              <a:ext cx="11035701" cy="772611"/>
              <a:chOff x="158751" y="1712625"/>
              <a:chExt cx="10429312" cy="730158"/>
            </a:xfrm>
          </p:grpSpPr>
          <p:grpSp>
            <p:nvGrpSpPr>
              <p:cNvPr id="119" name="Gruppieren 118"/>
              <p:cNvGrpSpPr/>
              <p:nvPr/>
            </p:nvGrpSpPr>
            <p:grpSpPr>
              <a:xfrm>
                <a:off x="158751" y="1712627"/>
                <a:ext cx="4905989" cy="730156"/>
                <a:chOff x="2178558" y="1897385"/>
                <a:chExt cx="4905989" cy="730156"/>
              </a:xfrm>
            </p:grpSpPr>
            <p:sp>
              <p:nvSpPr>
                <p:cNvPr id="121" name="Flussdiagramm: Datenträger mit direktem Zugriff 120"/>
                <p:cNvSpPr/>
                <p:nvPr/>
              </p:nvSpPr>
              <p:spPr bwMode="auto">
                <a:xfrm rot="16200000">
                  <a:off x="5334453" y="877447"/>
                  <a:ext cx="730156" cy="2770032"/>
                </a:xfrm>
                <a:prstGeom prst="flowChartMagneticDrum">
                  <a:avLst/>
                </a:prstGeom>
                <a:solidFill>
                  <a:srgbClr val="005480"/>
                </a:solidFill>
                <a:ln w="12700" cap="flat" cmpd="sng" algn="ctr">
                  <a:solidFill>
                    <a:schemeClr val="tx1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t"/>
                <a:lstStyle/>
                <a:p>
                  <a:pPr algn="ctr" defTabSz="967527"/>
                  <a:endParaRPr lang="de-AT" sz="2539" b="1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22" name="Rounded Rectangle 44"/>
                <p:cNvSpPr/>
                <p:nvPr/>
              </p:nvSpPr>
              <p:spPr bwMode="auto">
                <a:xfrm>
                  <a:off x="2178558" y="2116373"/>
                  <a:ext cx="1917762" cy="428056"/>
                </a:xfrm>
                <a:prstGeom prst="roundRect">
                  <a:avLst/>
                </a:prstGeom>
                <a:solidFill>
                  <a:srgbClr val="005480"/>
                </a:solidFill>
                <a:ln w="12700" cap="flat" cmpd="sng" algn="ctr">
                  <a:solidFill>
                    <a:srgbClr val="545054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t"/>
                <a:lstStyle/>
                <a:p>
                  <a:pPr algn="ctr" defTabSz="967527"/>
                  <a:r>
                    <a:rPr lang="en-US" sz="1905" b="1" kern="0" dirty="0">
                      <a:solidFill>
                        <a:prstClr val="white"/>
                      </a:solidFill>
                      <a:latin typeface="Calibri"/>
                    </a:rPr>
                    <a:t>IoT Application </a:t>
                  </a:r>
                </a:p>
              </p:txBody>
            </p:sp>
          </p:grpSp>
          <p:sp>
            <p:nvSpPr>
              <p:cNvPr id="120" name="Wolke 119"/>
              <p:cNvSpPr/>
              <p:nvPr/>
            </p:nvSpPr>
            <p:spPr bwMode="auto">
              <a:xfrm>
                <a:off x="7759405" y="1712625"/>
                <a:ext cx="2828658" cy="724142"/>
              </a:xfrm>
              <a:prstGeom prst="cloud">
                <a:avLst/>
              </a:prstGeom>
              <a:solidFill>
                <a:srgbClr val="005480"/>
              </a:solidFill>
              <a:ln w="12700" cap="flat" cmpd="sng" algn="ctr">
                <a:solidFill>
                  <a:schemeClr val="tx1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algn="ctr" defTabSz="967527"/>
                <a:endParaRPr lang="de-AT" sz="2539" b="1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pic>
          <p:nvPicPr>
            <p:cNvPr id="117" name="Picture 99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961" y="1231463"/>
              <a:ext cx="1218154" cy="731043"/>
            </a:xfrm>
            <a:prstGeom prst="rect">
              <a:avLst/>
            </a:prstGeom>
          </p:spPr>
        </p:pic>
        <p:pic>
          <p:nvPicPr>
            <p:cNvPr id="118" name="Picture 2" descr="Bildergebnis fÃ¼r iot device"/>
            <p:cNvPicPr>
              <a:picLocks noChangeAspect="1" noChangeArrowheads="1"/>
            </p:cNvPicPr>
            <p:nvPr/>
          </p:nvPicPr>
          <p:blipFill>
            <a:blip r:embed="rId2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3442" y="1193716"/>
              <a:ext cx="955527" cy="955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" name="Gruppieren 122"/>
          <p:cNvGrpSpPr/>
          <p:nvPr/>
        </p:nvGrpSpPr>
        <p:grpSpPr>
          <a:xfrm>
            <a:off x="2283084" y="1021200"/>
            <a:ext cx="9502108" cy="5379599"/>
            <a:chOff x="2157633" y="964591"/>
            <a:chExt cx="8979986" cy="4917096"/>
          </a:xfrm>
        </p:grpSpPr>
        <p:grpSp>
          <p:nvGrpSpPr>
            <p:cNvPr id="124" name="Gruppieren 123"/>
            <p:cNvGrpSpPr/>
            <p:nvPr/>
          </p:nvGrpSpPr>
          <p:grpSpPr>
            <a:xfrm>
              <a:off x="2616113" y="1161453"/>
              <a:ext cx="8521506" cy="535907"/>
              <a:chOff x="2616113" y="1161453"/>
              <a:chExt cx="8521506" cy="535907"/>
            </a:xfrm>
          </p:grpSpPr>
          <p:sp>
            <p:nvSpPr>
              <p:cNvPr id="130" name="Textfeld 129"/>
              <p:cNvSpPr txBox="1"/>
              <p:nvPr/>
            </p:nvSpPr>
            <p:spPr>
              <a:xfrm>
                <a:off x="2616113" y="1209993"/>
                <a:ext cx="2148898" cy="2679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Aft>
                    <a:spcPts val="476"/>
                  </a:spcAft>
                  <a:buClr>
                    <a:schemeClr val="tx2"/>
                  </a:buClr>
                </a:pPr>
                <a:r>
                  <a:rPr lang="de-AT" sz="1905" dirty="0">
                    <a:solidFill>
                      <a:schemeClr val="bg2">
                        <a:lumMod val="10000"/>
                      </a:schemeClr>
                    </a:solidFill>
                  </a:rPr>
                  <a:t>IoT Field Device(s)</a:t>
                </a:r>
              </a:p>
            </p:txBody>
          </p:sp>
          <p:sp>
            <p:nvSpPr>
              <p:cNvPr id="131" name="Textfeld 130"/>
              <p:cNvSpPr txBox="1"/>
              <p:nvPr/>
            </p:nvSpPr>
            <p:spPr>
              <a:xfrm>
                <a:off x="7364232" y="1161453"/>
                <a:ext cx="3773387" cy="5359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Aft>
                    <a:spcPts val="476"/>
                  </a:spcAft>
                  <a:buClr>
                    <a:schemeClr val="tx2"/>
                  </a:buClr>
                </a:pPr>
                <a:r>
                  <a:rPr lang="de-AT" sz="1905" dirty="0">
                    <a:solidFill>
                      <a:schemeClr val="bg2">
                        <a:lumMod val="10000"/>
                      </a:schemeClr>
                    </a:solidFill>
                  </a:rPr>
                  <a:t>IoT Infrastructure </a:t>
                </a:r>
                <a:br>
                  <a:rPr lang="de-AT" sz="1905" dirty="0">
                    <a:solidFill>
                      <a:schemeClr val="bg2">
                        <a:lumMod val="10000"/>
                      </a:schemeClr>
                    </a:solidFill>
                  </a:rPr>
                </a:br>
                <a:endParaRPr lang="de-AT" sz="1905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p:grpSp>
        <p:grpSp>
          <p:nvGrpSpPr>
            <p:cNvPr id="125" name="Gruppieren 124"/>
            <p:cNvGrpSpPr/>
            <p:nvPr/>
          </p:nvGrpSpPr>
          <p:grpSpPr>
            <a:xfrm>
              <a:off x="2157633" y="964591"/>
              <a:ext cx="8554216" cy="4917096"/>
              <a:chOff x="2157633" y="964591"/>
              <a:chExt cx="8554216" cy="4917096"/>
            </a:xfrm>
          </p:grpSpPr>
          <p:cxnSp>
            <p:nvCxnSpPr>
              <p:cNvPr id="126" name="Gerader Verbinder 125"/>
              <p:cNvCxnSpPr/>
              <p:nvPr/>
            </p:nvCxnSpPr>
            <p:spPr>
              <a:xfrm flipV="1">
                <a:off x="2157633" y="969565"/>
                <a:ext cx="14493" cy="4912122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Gerader Verbinder 126"/>
              <p:cNvCxnSpPr/>
              <p:nvPr/>
            </p:nvCxnSpPr>
            <p:spPr>
              <a:xfrm flipV="1">
                <a:off x="5203689" y="969565"/>
                <a:ext cx="28085" cy="4889097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Gerader Verbinder 127"/>
              <p:cNvCxnSpPr/>
              <p:nvPr/>
            </p:nvCxnSpPr>
            <p:spPr>
              <a:xfrm flipV="1">
                <a:off x="7637708" y="964591"/>
                <a:ext cx="14493" cy="4912122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Gerader Verbinder 128"/>
              <p:cNvCxnSpPr/>
              <p:nvPr/>
            </p:nvCxnSpPr>
            <p:spPr>
              <a:xfrm flipV="1">
                <a:off x="10683764" y="964591"/>
                <a:ext cx="28085" cy="4889097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2721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04" grpId="0" animBg="1"/>
      <p:bldP spid="1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Flussdiagramm: Datenträger mit direktem Zugriff 113"/>
          <p:cNvSpPr/>
          <p:nvPr/>
        </p:nvSpPr>
        <p:spPr bwMode="auto">
          <a:xfrm rot="16200000">
            <a:off x="4634391" y="1272378"/>
            <a:ext cx="592892" cy="1380257"/>
          </a:xfrm>
          <a:prstGeom prst="flowChartMagneticDrum">
            <a:avLst/>
          </a:prstGeom>
          <a:solidFill>
            <a:srgbClr val="005480">
              <a:alpha val="25000"/>
            </a:srgbClr>
          </a:solidFill>
          <a:ln w="12700" cap="flat" cmpd="sng" algn="ctr">
            <a:solidFill>
              <a:schemeClr val="tx1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defTabSz="967527"/>
            <a:endParaRPr lang="de-AT" sz="2539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005" y="0"/>
            <a:ext cx="9947405" cy="1173570"/>
          </a:xfrm>
          <a:noFill/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z="3600" b="1" dirty="0"/>
              <a:t>Bundling of individual service Layer technologies by oneM2M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166857" y="5058526"/>
            <a:ext cx="4913363" cy="772609"/>
            <a:chOff x="157688" y="4780074"/>
            <a:chExt cx="4643384" cy="730156"/>
          </a:xfrm>
        </p:grpSpPr>
        <p:grpSp>
          <p:nvGrpSpPr>
            <p:cNvPr id="17" name="Gruppieren 16"/>
            <p:cNvGrpSpPr/>
            <p:nvPr/>
          </p:nvGrpSpPr>
          <p:grpSpPr>
            <a:xfrm>
              <a:off x="157688" y="4780074"/>
              <a:ext cx="3393714" cy="730156"/>
              <a:chOff x="157688" y="4780074"/>
              <a:chExt cx="3393714" cy="730156"/>
            </a:xfrm>
          </p:grpSpPr>
          <p:sp>
            <p:nvSpPr>
              <p:cNvPr id="21" name="Flussdiagramm: Datenträger mit direktem Zugriff 20"/>
              <p:cNvSpPr/>
              <p:nvPr/>
            </p:nvSpPr>
            <p:spPr bwMode="auto">
              <a:xfrm rot="16200000">
                <a:off x="2551703" y="4510531"/>
                <a:ext cx="730156" cy="1269242"/>
              </a:xfrm>
              <a:prstGeom prst="flowChartMagneticDrum">
                <a:avLst/>
              </a:prstGeom>
              <a:solidFill>
                <a:srgbClr val="A4A4A4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algn="ctr" defTabSz="967527"/>
                <a:endParaRPr lang="de-AT" sz="2539" b="1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" name="Rounded Rectangle 44"/>
              <p:cNvSpPr/>
              <p:nvPr/>
            </p:nvSpPr>
            <p:spPr bwMode="auto">
              <a:xfrm>
                <a:off x="157688" y="4812931"/>
                <a:ext cx="1914122" cy="663676"/>
              </a:xfrm>
              <a:prstGeom prst="roundRect">
                <a:avLst/>
              </a:prstGeom>
              <a:solidFill>
                <a:srgbClr val="A0A0A3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algn="ctr" defTabSz="967527">
                  <a:defRPr/>
                </a:pPr>
                <a:r>
                  <a:rPr lang="en-US" sz="1905" b="1" kern="0" dirty="0">
                    <a:solidFill>
                      <a:prstClr val="white"/>
                    </a:solidFill>
                    <a:latin typeface="Calibri"/>
                  </a:rPr>
                  <a:t>Connectivity Layer</a:t>
                </a:r>
                <a:br>
                  <a:rPr lang="en-US" sz="1905" b="1" kern="0" dirty="0">
                    <a:solidFill>
                      <a:prstClr val="white"/>
                    </a:solidFill>
                    <a:latin typeface="Calibri"/>
                  </a:rPr>
                </a:br>
                <a:r>
                  <a:rPr lang="en-US" sz="1905" b="1" kern="0" dirty="0">
                    <a:solidFill>
                      <a:prstClr val="white"/>
                    </a:solidFill>
                    <a:latin typeface="Calibri"/>
                  </a:rPr>
                  <a:t>Standard</a:t>
                </a:r>
              </a:p>
              <a:p>
                <a:pPr algn="ctr" defTabSz="967527">
                  <a:defRPr/>
                </a:pPr>
                <a:endParaRPr lang="en-US" sz="1905" b="1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9" name="Flussdiagramm: Datenträger mit direktem Zugriff 18"/>
            <p:cNvSpPr/>
            <p:nvPr/>
          </p:nvSpPr>
          <p:spPr bwMode="auto">
            <a:xfrm rot="16200000">
              <a:off x="3804106" y="4817278"/>
              <a:ext cx="381277" cy="655746"/>
            </a:xfrm>
            <a:prstGeom prst="flowChartMagneticDrum">
              <a:avLst/>
            </a:prstGeom>
            <a:solidFill>
              <a:srgbClr val="A4A4A4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algn="ctr" defTabSz="967527"/>
              <a:endParaRPr lang="de-AT" sz="2539" b="1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Flussdiagramm: Datenträger mit direktem Zugriff 19"/>
            <p:cNvSpPr/>
            <p:nvPr/>
          </p:nvSpPr>
          <p:spPr bwMode="auto">
            <a:xfrm rot="16200000">
              <a:off x="4499253" y="5004798"/>
              <a:ext cx="276662" cy="326977"/>
            </a:xfrm>
            <a:prstGeom prst="flowChartMagneticDrum">
              <a:avLst/>
            </a:prstGeom>
            <a:solidFill>
              <a:srgbClr val="A4A4A4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algn="ctr" defTabSz="967527"/>
              <a:endParaRPr lang="de-AT" sz="2539" b="1" kern="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1" name="Gruppieren 40"/>
          <p:cNvGrpSpPr/>
          <p:nvPr/>
        </p:nvGrpSpPr>
        <p:grpSpPr>
          <a:xfrm>
            <a:off x="2788077" y="4831306"/>
            <a:ext cx="628015" cy="400118"/>
            <a:chOff x="2406277" y="4356415"/>
            <a:chExt cx="593507" cy="378132"/>
          </a:xfrm>
        </p:grpSpPr>
        <p:grpSp>
          <p:nvGrpSpPr>
            <p:cNvPr id="42" name="Gruppieren 41"/>
            <p:cNvGrpSpPr/>
            <p:nvPr/>
          </p:nvGrpSpPr>
          <p:grpSpPr>
            <a:xfrm>
              <a:off x="2406277" y="4356415"/>
              <a:ext cx="423295" cy="345263"/>
              <a:chOff x="2406277" y="4570522"/>
              <a:chExt cx="423295" cy="345263"/>
            </a:xfrm>
          </p:grpSpPr>
          <p:sp>
            <p:nvSpPr>
              <p:cNvPr id="44" name="Flussdiagramm: Datenträger mit direktem Zugriff 43"/>
              <p:cNvSpPr/>
              <p:nvPr/>
            </p:nvSpPr>
            <p:spPr bwMode="auto">
              <a:xfrm rot="16200000">
                <a:off x="2458521" y="4545364"/>
                <a:ext cx="276662" cy="326977"/>
              </a:xfrm>
              <a:prstGeom prst="flowChartMagneticDrum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algn="ctr" defTabSz="967527"/>
                <a:endParaRPr lang="de-AT" sz="2539" b="1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45" name="Grafik 4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6277" y="4617159"/>
                <a:ext cx="423295" cy="298626"/>
              </a:xfrm>
              <a:prstGeom prst="rect">
                <a:avLst/>
              </a:prstGeom>
            </p:spPr>
          </p:pic>
        </p:grpSp>
        <p:pic>
          <p:nvPicPr>
            <p:cNvPr id="43" name="Picture 42" descr="Bildergebnis für gsma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058" y="4496821"/>
              <a:ext cx="237726" cy="237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Abgerundetes Rechteck 45"/>
          <p:cNvSpPr/>
          <p:nvPr/>
        </p:nvSpPr>
        <p:spPr bwMode="auto">
          <a:xfrm>
            <a:off x="109201" y="4463793"/>
            <a:ext cx="11962870" cy="103921"/>
          </a:xfrm>
          <a:prstGeom prst="roundRect">
            <a:avLst/>
          </a:prstGeom>
          <a:solidFill>
            <a:srgbClr val="BABD5A"/>
          </a:solidFill>
          <a:ln w="12700" algn="ctr">
            <a:solidFill>
              <a:srgbClr val="9F4C97"/>
            </a:solidFill>
            <a:round/>
            <a:headEnd/>
            <a:tailEnd/>
          </a:ln>
        </p:spPr>
        <p:txBody>
          <a:bodyPr wrap="none" lIns="91416" tIns="45708" rIns="91416" bIns="45708" rtlCol="0" anchor="ctr" anchorCtr="1">
            <a:normAutofit fontScale="25000" lnSpcReduction="20000"/>
          </a:bodyPr>
          <a:lstStyle/>
          <a:p>
            <a:pPr algn="ctr"/>
            <a:endParaRPr lang="de-AT" sz="1905" dirty="0"/>
          </a:p>
        </p:txBody>
      </p:sp>
      <p:sp>
        <p:nvSpPr>
          <p:cNvPr id="47" name="Abgerundetes Rechteck 46"/>
          <p:cNvSpPr/>
          <p:nvPr/>
        </p:nvSpPr>
        <p:spPr bwMode="auto">
          <a:xfrm>
            <a:off x="109200" y="2735558"/>
            <a:ext cx="11962870" cy="103921"/>
          </a:xfrm>
          <a:prstGeom prst="roundRect">
            <a:avLst/>
          </a:prstGeom>
          <a:solidFill>
            <a:srgbClr val="BABD5A"/>
          </a:solidFill>
          <a:ln w="12700" algn="ctr">
            <a:solidFill>
              <a:srgbClr val="9F4C97"/>
            </a:solidFill>
            <a:round/>
            <a:headEnd/>
            <a:tailEnd/>
          </a:ln>
        </p:spPr>
        <p:txBody>
          <a:bodyPr wrap="none" lIns="91416" tIns="45708" rIns="91416" bIns="45708" rtlCol="0" anchor="ctr" anchorCtr="1">
            <a:normAutofit fontScale="25000" lnSpcReduction="20000"/>
          </a:bodyPr>
          <a:lstStyle/>
          <a:p>
            <a:pPr algn="ctr"/>
            <a:endParaRPr lang="de-AT" sz="1905" dirty="0"/>
          </a:p>
        </p:txBody>
      </p:sp>
      <p:grpSp>
        <p:nvGrpSpPr>
          <p:cNvPr id="57" name="Gruppieren 56"/>
          <p:cNvGrpSpPr/>
          <p:nvPr/>
        </p:nvGrpSpPr>
        <p:grpSpPr>
          <a:xfrm>
            <a:off x="2633666" y="2940171"/>
            <a:ext cx="8300744" cy="1429749"/>
            <a:chOff x="2488951" y="2778118"/>
            <a:chExt cx="7844635" cy="1351187"/>
          </a:xfrm>
        </p:grpSpPr>
        <p:grpSp>
          <p:nvGrpSpPr>
            <p:cNvPr id="58" name="Gruppieren 57"/>
            <p:cNvGrpSpPr/>
            <p:nvPr/>
          </p:nvGrpSpPr>
          <p:grpSpPr>
            <a:xfrm>
              <a:off x="2488951" y="2778118"/>
              <a:ext cx="2253233" cy="1338992"/>
              <a:chOff x="2488951" y="2829394"/>
              <a:chExt cx="2253233" cy="1338992"/>
            </a:xfrm>
          </p:grpSpPr>
          <p:sp>
            <p:nvSpPr>
              <p:cNvPr id="81" name="Flussdiagramm: Datenträger mit direktem Zugriff 80"/>
              <p:cNvSpPr/>
              <p:nvPr/>
            </p:nvSpPr>
            <p:spPr bwMode="auto">
              <a:xfrm rot="16200000">
                <a:off x="2596807" y="3341608"/>
                <a:ext cx="268251" cy="483964"/>
              </a:xfrm>
              <a:prstGeom prst="flowChartMagneticDrum">
                <a:avLst/>
              </a:prstGeom>
              <a:solidFill>
                <a:srgbClr val="9F4C97">
                  <a:alpha val="25000"/>
                </a:srgbClr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algn="ctr" defTabSz="967527"/>
                <a:endParaRPr lang="de-AT" sz="2539" b="1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82" name="Picture 24" descr="Bildergebnis für ssl logo 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8838" y="3520338"/>
                <a:ext cx="380599" cy="21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83" name="Gruppieren 82"/>
              <p:cNvGrpSpPr/>
              <p:nvPr/>
            </p:nvGrpSpPr>
            <p:grpSpPr>
              <a:xfrm>
                <a:off x="3575311" y="3548123"/>
                <a:ext cx="503522" cy="289411"/>
                <a:chOff x="3136272" y="3856367"/>
                <a:chExt cx="503522" cy="289411"/>
              </a:xfrm>
            </p:grpSpPr>
            <p:sp>
              <p:nvSpPr>
                <p:cNvPr id="100" name="Flussdiagramm: Datenträger mit direktem Zugriff 99"/>
                <p:cNvSpPr/>
                <p:nvPr/>
              </p:nvSpPr>
              <p:spPr bwMode="auto">
                <a:xfrm rot="16200000">
                  <a:off x="3238160" y="3754479"/>
                  <a:ext cx="289411" cy="493188"/>
                </a:xfrm>
                <a:prstGeom prst="flowChartMagneticDrum">
                  <a:avLst/>
                </a:prstGeom>
                <a:solidFill>
                  <a:srgbClr val="9F4C97">
                    <a:alpha val="25000"/>
                  </a:srgbClr>
                </a:solidFill>
                <a:ln w="12700" cap="flat" cmpd="sng" algn="ctr">
                  <a:solidFill>
                    <a:srgbClr val="545054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t"/>
                <a:lstStyle/>
                <a:p>
                  <a:pPr algn="ctr" defTabSz="967527"/>
                  <a:endParaRPr lang="de-AT" sz="2539" b="1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pic>
              <p:nvPicPr>
                <p:cNvPr id="101" name="Picture 26" descr="Bildergebnis für mqtt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6544" y="3993738"/>
                  <a:ext cx="473250" cy="11521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4" name="Gruppieren 83"/>
              <p:cNvGrpSpPr/>
              <p:nvPr/>
            </p:nvGrpSpPr>
            <p:grpSpPr>
              <a:xfrm>
                <a:off x="2925249" y="3545736"/>
                <a:ext cx="455953" cy="259810"/>
                <a:chOff x="3767079" y="3854835"/>
                <a:chExt cx="455953" cy="259810"/>
              </a:xfrm>
            </p:grpSpPr>
            <p:sp>
              <p:nvSpPr>
                <p:cNvPr id="98" name="Flussdiagramm: Datenträger mit direktem Zugriff 97"/>
                <p:cNvSpPr/>
                <p:nvPr/>
              </p:nvSpPr>
              <p:spPr bwMode="auto">
                <a:xfrm rot="16200000">
                  <a:off x="3861395" y="3760519"/>
                  <a:ext cx="255871" cy="444504"/>
                </a:xfrm>
                <a:prstGeom prst="flowChartMagneticDrum">
                  <a:avLst/>
                </a:prstGeom>
                <a:solidFill>
                  <a:srgbClr val="9F4C97">
                    <a:alpha val="25000"/>
                  </a:srgbClr>
                </a:solidFill>
                <a:ln w="12700" cap="flat" cmpd="sng" algn="ctr">
                  <a:solidFill>
                    <a:srgbClr val="545054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t"/>
                <a:lstStyle/>
                <a:p>
                  <a:pPr algn="ctr" defTabSz="967527"/>
                  <a:endParaRPr lang="de-AT" sz="2539" b="1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pic>
              <p:nvPicPr>
                <p:cNvPr id="99" name="Grafik 98"/>
                <p:cNvPicPr>
                  <a:picLocks noChangeAspect="1"/>
                </p:cNvPicPr>
                <p:nvPr/>
              </p:nvPicPr>
              <p:blipFill>
                <a:blip r:embed="rId6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97954" y="3922841"/>
                  <a:ext cx="425078" cy="191804"/>
                </a:xfrm>
                <a:prstGeom prst="rect">
                  <a:avLst/>
                </a:prstGeom>
              </p:spPr>
            </p:pic>
          </p:grpSp>
          <p:pic>
            <p:nvPicPr>
              <p:cNvPr id="85" name="Grafik 84"/>
              <p:cNvPicPr>
                <a:picLocks noChangeAspect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2480" y="3832684"/>
                <a:ext cx="565599" cy="335702"/>
              </a:xfrm>
              <a:prstGeom prst="rect">
                <a:avLst/>
              </a:prstGeom>
            </p:spPr>
          </p:pic>
          <p:grpSp>
            <p:nvGrpSpPr>
              <p:cNvPr id="86" name="Gruppieren 85"/>
              <p:cNvGrpSpPr/>
              <p:nvPr/>
            </p:nvGrpSpPr>
            <p:grpSpPr>
              <a:xfrm>
                <a:off x="4260263" y="3459809"/>
                <a:ext cx="444504" cy="360196"/>
                <a:chOff x="4387225" y="3973278"/>
                <a:chExt cx="444504" cy="360196"/>
              </a:xfrm>
            </p:grpSpPr>
            <p:sp>
              <p:nvSpPr>
                <p:cNvPr id="96" name="Flussdiagramm: Datenträger mit direktem Zugriff 95"/>
                <p:cNvSpPr/>
                <p:nvPr/>
              </p:nvSpPr>
              <p:spPr bwMode="auto">
                <a:xfrm rot="16200000">
                  <a:off x="4481541" y="3890424"/>
                  <a:ext cx="255871" cy="444504"/>
                </a:xfrm>
                <a:prstGeom prst="flowChartMagneticDrum">
                  <a:avLst/>
                </a:prstGeom>
                <a:solidFill>
                  <a:srgbClr val="9F4C97">
                    <a:alpha val="25000"/>
                  </a:srgbClr>
                </a:solidFill>
                <a:ln w="12700" cap="flat" cmpd="sng" algn="ctr">
                  <a:solidFill>
                    <a:srgbClr val="545054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t"/>
                <a:lstStyle/>
                <a:p>
                  <a:pPr algn="ctr" defTabSz="967527"/>
                  <a:endParaRPr lang="de-AT" sz="2539" b="1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pic>
              <p:nvPicPr>
                <p:cNvPr id="97" name="Picture 28" descr="Bildergebnis für http logo"/>
                <p:cNvPicPr>
                  <a:picLocks noChangeAspect="1" noChangeArrowheads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53868" y="3973278"/>
                  <a:ext cx="360196" cy="3601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87" name="Picture 30" descr="Home"/>
              <p:cNvPicPr>
                <a:picLocks noChangeAspect="1" noChangeArrowheads="1"/>
              </p:cNvPicPr>
              <p:nvPr/>
            </p:nvPicPr>
            <p:blipFill>
              <a:blip r:embed="rId9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7303" y="3922682"/>
                <a:ext cx="1042391" cy="1778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34" descr="Ähnliches Foto"/>
              <p:cNvPicPr>
                <a:picLocks noChangeAspect="1" noChangeArrowheads="1"/>
              </p:cNvPicPr>
              <p:nvPr/>
            </p:nvPicPr>
            <p:blipFill>
              <a:blip r:embed="rId10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7839" y="3873047"/>
                <a:ext cx="354345" cy="1700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89" name="Gruppieren 88"/>
              <p:cNvGrpSpPr/>
              <p:nvPr/>
            </p:nvGrpSpPr>
            <p:grpSpPr>
              <a:xfrm>
                <a:off x="4030370" y="3025702"/>
                <a:ext cx="493190" cy="439422"/>
                <a:chOff x="3384051" y="3465264"/>
                <a:chExt cx="493190" cy="439422"/>
              </a:xfrm>
            </p:grpSpPr>
            <p:sp>
              <p:nvSpPr>
                <p:cNvPr id="94" name="Flussdiagramm: Datenträger mit direktem Zugriff 93"/>
                <p:cNvSpPr/>
                <p:nvPr/>
              </p:nvSpPr>
              <p:spPr bwMode="auto">
                <a:xfrm rot="16200000">
                  <a:off x="3410935" y="3438380"/>
                  <a:ext cx="439422" cy="493190"/>
                </a:xfrm>
                <a:prstGeom prst="flowChartMagneticDrum">
                  <a:avLst/>
                </a:prstGeom>
                <a:solidFill>
                  <a:srgbClr val="9F4C97">
                    <a:alpha val="25000"/>
                  </a:srgbClr>
                </a:solidFill>
                <a:ln w="12700" cap="flat" cmpd="sng" algn="ctr">
                  <a:solidFill>
                    <a:srgbClr val="545054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t"/>
                <a:lstStyle/>
                <a:p>
                  <a:pPr algn="ctr" defTabSz="967527"/>
                  <a:endParaRPr lang="de-AT" sz="2539" b="1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pic>
              <p:nvPicPr>
                <p:cNvPr id="95" name="Picture 38" descr="Bildergebnis für xml symbol"/>
                <p:cNvPicPr>
                  <a:picLocks noChangeAspect="1" noChangeArrowheads="1"/>
                </p:cNvPicPr>
                <p:nvPr/>
              </p:nvPicPr>
              <p:blipFill>
                <a:blip r:embed="rId11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36896" y="3488947"/>
                  <a:ext cx="408577" cy="4085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90" name="Picture 40" descr="Ähnliches Foto"/>
              <p:cNvPicPr>
                <a:picLocks noChangeAspect="1" noChangeArrowheads="1"/>
              </p:cNvPicPr>
              <p:nvPr/>
            </p:nvPicPr>
            <p:blipFill>
              <a:blip r:embed="rId12" cstate="email">
                <a:clrChange>
                  <a:clrFrom>
                    <a:srgbClr val="FFFFFD"/>
                  </a:clrFrom>
                  <a:clrTo>
                    <a:srgbClr val="FFFF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9259" y="3209532"/>
                <a:ext cx="725479" cy="3842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91" name="Gruppieren 90"/>
              <p:cNvGrpSpPr/>
              <p:nvPr/>
            </p:nvGrpSpPr>
            <p:grpSpPr>
              <a:xfrm>
                <a:off x="2733555" y="2829394"/>
                <a:ext cx="870215" cy="509596"/>
                <a:chOff x="2454063" y="3436325"/>
                <a:chExt cx="870215" cy="509596"/>
              </a:xfrm>
            </p:grpSpPr>
            <p:sp>
              <p:nvSpPr>
                <p:cNvPr id="92" name="Flussdiagramm: Datenträger mit direktem Zugriff 91"/>
                <p:cNvSpPr/>
                <p:nvPr/>
              </p:nvSpPr>
              <p:spPr bwMode="auto">
                <a:xfrm rot="16200000">
                  <a:off x="2592899" y="3341964"/>
                  <a:ext cx="439422" cy="628144"/>
                </a:xfrm>
                <a:prstGeom prst="flowChartMagneticDrum">
                  <a:avLst/>
                </a:prstGeom>
                <a:solidFill>
                  <a:srgbClr val="9F4C97">
                    <a:alpha val="25098"/>
                  </a:srgbClr>
                </a:solidFill>
                <a:ln w="12700" cap="flat" cmpd="sng" algn="ctr">
                  <a:solidFill>
                    <a:srgbClr val="545054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t"/>
                <a:lstStyle/>
                <a:p>
                  <a:pPr algn="ctr" defTabSz="967527"/>
                  <a:endParaRPr lang="de-AT" sz="2539" b="1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pic>
              <p:nvPicPr>
                <p:cNvPr id="93" name="Grafik 92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54063" y="3541455"/>
                  <a:ext cx="870215" cy="40446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9" name="Gruppieren 58"/>
            <p:cNvGrpSpPr/>
            <p:nvPr/>
          </p:nvGrpSpPr>
          <p:grpSpPr>
            <a:xfrm>
              <a:off x="8080353" y="2790313"/>
              <a:ext cx="2253233" cy="1338992"/>
              <a:chOff x="2488951" y="2829394"/>
              <a:chExt cx="2253233" cy="1338992"/>
            </a:xfrm>
          </p:grpSpPr>
          <p:sp>
            <p:nvSpPr>
              <p:cNvPr id="60" name="Flussdiagramm: Datenträger mit direktem Zugriff 59"/>
              <p:cNvSpPr/>
              <p:nvPr/>
            </p:nvSpPr>
            <p:spPr bwMode="auto">
              <a:xfrm rot="16200000">
                <a:off x="2596807" y="3341608"/>
                <a:ext cx="268251" cy="483964"/>
              </a:xfrm>
              <a:prstGeom prst="flowChartMagneticDrum">
                <a:avLst/>
              </a:prstGeom>
              <a:solidFill>
                <a:srgbClr val="9F4C97">
                  <a:alpha val="25000"/>
                </a:srgbClr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algn="ctr" defTabSz="967527"/>
                <a:endParaRPr lang="de-AT" sz="2539" b="1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61" name="Picture 24" descr="Bildergebnis für ssl logo 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8838" y="3520338"/>
                <a:ext cx="380599" cy="21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2" name="Gruppieren 61"/>
              <p:cNvGrpSpPr/>
              <p:nvPr/>
            </p:nvGrpSpPr>
            <p:grpSpPr>
              <a:xfrm>
                <a:off x="3575311" y="3548123"/>
                <a:ext cx="503522" cy="289411"/>
                <a:chOff x="3136272" y="3856367"/>
                <a:chExt cx="503522" cy="289411"/>
              </a:xfrm>
            </p:grpSpPr>
            <p:sp>
              <p:nvSpPr>
                <p:cNvPr id="79" name="Flussdiagramm: Datenträger mit direktem Zugriff 78"/>
                <p:cNvSpPr/>
                <p:nvPr/>
              </p:nvSpPr>
              <p:spPr bwMode="auto">
                <a:xfrm rot="16200000">
                  <a:off x="3238160" y="3754479"/>
                  <a:ext cx="289411" cy="493188"/>
                </a:xfrm>
                <a:prstGeom prst="flowChartMagneticDrum">
                  <a:avLst/>
                </a:prstGeom>
                <a:solidFill>
                  <a:srgbClr val="9F4C97">
                    <a:alpha val="25000"/>
                  </a:srgbClr>
                </a:solidFill>
                <a:ln w="12700" cap="flat" cmpd="sng" algn="ctr">
                  <a:solidFill>
                    <a:srgbClr val="545054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t"/>
                <a:lstStyle/>
                <a:p>
                  <a:pPr algn="ctr" defTabSz="967527"/>
                  <a:endParaRPr lang="de-AT" sz="2539" b="1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pic>
              <p:nvPicPr>
                <p:cNvPr id="80" name="Picture 26" descr="Bildergebnis für mqtt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6544" y="3993738"/>
                  <a:ext cx="473250" cy="11521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63" name="Gruppieren 62"/>
              <p:cNvGrpSpPr/>
              <p:nvPr/>
            </p:nvGrpSpPr>
            <p:grpSpPr>
              <a:xfrm>
                <a:off x="2925249" y="3545736"/>
                <a:ext cx="455953" cy="259810"/>
                <a:chOff x="3767079" y="3854835"/>
                <a:chExt cx="455953" cy="259810"/>
              </a:xfrm>
            </p:grpSpPr>
            <p:sp>
              <p:nvSpPr>
                <p:cNvPr id="77" name="Flussdiagramm: Datenträger mit direktem Zugriff 76"/>
                <p:cNvSpPr/>
                <p:nvPr/>
              </p:nvSpPr>
              <p:spPr bwMode="auto">
                <a:xfrm rot="16200000">
                  <a:off x="3861395" y="3760519"/>
                  <a:ext cx="255871" cy="444504"/>
                </a:xfrm>
                <a:prstGeom prst="flowChartMagneticDrum">
                  <a:avLst/>
                </a:prstGeom>
                <a:solidFill>
                  <a:srgbClr val="9F4C97">
                    <a:alpha val="25000"/>
                  </a:srgbClr>
                </a:solidFill>
                <a:ln w="12700" cap="flat" cmpd="sng" algn="ctr">
                  <a:solidFill>
                    <a:srgbClr val="545054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t"/>
                <a:lstStyle/>
                <a:p>
                  <a:pPr algn="ctr" defTabSz="967527"/>
                  <a:endParaRPr lang="de-AT" sz="2539" b="1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pic>
              <p:nvPicPr>
                <p:cNvPr id="78" name="Grafik 77"/>
                <p:cNvPicPr>
                  <a:picLocks noChangeAspect="1"/>
                </p:cNvPicPr>
                <p:nvPr/>
              </p:nvPicPr>
              <p:blipFill>
                <a:blip r:embed="rId6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97954" y="3922841"/>
                  <a:ext cx="425078" cy="191804"/>
                </a:xfrm>
                <a:prstGeom prst="rect">
                  <a:avLst/>
                </a:prstGeom>
              </p:spPr>
            </p:pic>
          </p:grpSp>
          <p:pic>
            <p:nvPicPr>
              <p:cNvPr id="64" name="Grafik 63"/>
              <p:cNvPicPr>
                <a:picLocks noChangeAspect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2480" y="3832684"/>
                <a:ext cx="565599" cy="335702"/>
              </a:xfrm>
              <a:prstGeom prst="rect">
                <a:avLst/>
              </a:prstGeom>
            </p:spPr>
          </p:pic>
          <p:grpSp>
            <p:nvGrpSpPr>
              <p:cNvPr id="65" name="Gruppieren 64"/>
              <p:cNvGrpSpPr/>
              <p:nvPr/>
            </p:nvGrpSpPr>
            <p:grpSpPr>
              <a:xfrm>
                <a:off x="4260263" y="3459809"/>
                <a:ext cx="444504" cy="360196"/>
                <a:chOff x="4387225" y="3973278"/>
                <a:chExt cx="444504" cy="360196"/>
              </a:xfrm>
            </p:grpSpPr>
            <p:sp>
              <p:nvSpPr>
                <p:cNvPr id="75" name="Flussdiagramm: Datenträger mit direktem Zugriff 74"/>
                <p:cNvSpPr/>
                <p:nvPr/>
              </p:nvSpPr>
              <p:spPr bwMode="auto">
                <a:xfrm rot="16200000">
                  <a:off x="4481541" y="3890424"/>
                  <a:ext cx="255871" cy="444504"/>
                </a:xfrm>
                <a:prstGeom prst="flowChartMagneticDrum">
                  <a:avLst/>
                </a:prstGeom>
                <a:solidFill>
                  <a:srgbClr val="9F4C97">
                    <a:alpha val="25000"/>
                  </a:srgbClr>
                </a:solidFill>
                <a:ln w="12700" cap="flat" cmpd="sng" algn="ctr">
                  <a:solidFill>
                    <a:srgbClr val="545054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t"/>
                <a:lstStyle/>
                <a:p>
                  <a:pPr algn="ctr" defTabSz="967527"/>
                  <a:endParaRPr lang="de-AT" sz="2539" b="1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pic>
              <p:nvPicPr>
                <p:cNvPr id="76" name="Picture 28" descr="Bildergebnis für http logo"/>
                <p:cNvPicPr>
                  <a:picLocks noChangeAspect="1" noChangeArrowheads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53868" y="3973278"/>
                  <a:ext cx="360196" cy="3601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66" name="Picture 30" descr="Home"/>
              <p:cNvPicPr>
                <a:picLocks noChangeAspect="1" noChangeArrowheads="1"/>
              </p:cNvPicPr>
              <p:nvPr/>
            </p:nvPicPr>
            <p:blipFill>
              <a:blip r:embed="rId9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7303" y="3922682"/>
                <a:ext cx="1042391" cy="1778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34" descr="Ähnliches Foto"/>
              <p:cNvPicPr>
                <a:picLocks noChangeAspect="1" noChangeArrowheads="1"/>
              </p:cNvPicPr>
              <p:nvPr/>
            </p:nvPicPr>
            <p:blipFill>
              <a:blip r:embed="rId10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7839" y="3873047"/>
                <a:ext cx="354345" cy="1700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8" name="Gruppieren 67"/>
              <p:cNvGrpSpPr/>
              <p:nvPr/>
            </p:nvGrpSpPr>
            <p:grpSpPr>
              <a:xfrm>
                <a:off x="4030370" y="3025702"/>
                <a:ext cx="493190" cy="439422"/>
                <a:chOff x="3384051" y="3465264"/>
                <a:chExt cx="493190" cy="439422"/>
              </a:xfrm>
            </p:grpSpPr>
            <p:sp>
              <p:nvSpPr>
                <p:cNvPr id="73" name="Flussdiagramm: Datenträger mit direktem Zugriff 72"/>
                <p:cNvSpPr/>
                <p:nvPr/>
              </p:nvSpPr>
              <p:spPr bwMode="auto">
                <a:xfrm rot="16200000">
                  <a:off x="3410935" y="3438380"/>
                  <a:ext cx="439422" cy="493190"/>
                </a:xfrm>
                <a:prstGeom prst="flowChartMagneticDrum">
                  <a:avLst/>
                </a:prstGeom>
                <a:solidFill>
                  <a:srgbClr val="9F4C97">
                    <a:alpha val="25000"/>
                  </a:srgbClr>
                </a:solidFill>
                <a:ln w="12700" cap="flat" cmpd="sng" algn="ctr">
                  <a:solidFill>
                    <a:srgbClr val="545054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t"/>
                <a:lstStyle/>
                <a:p>
                  <a:pPr algn="ctr" defTabSz="967527"/>
                  <a:endParaRPr lang="de-AT" sz="2539" b="1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pic>
              <p:nvPicPr>
                <p:cNvPr id="74" name="Picture 38" descr="Bildergebnis für xml symbol"/>
                <p:cNvPicPr>
                  <a:picLocks noChangeAspect="1" noChangeArrowheads="1"/>
                </p:cNvPicPr>
                <p:nvPr/>
              </p:nvPicPr>
              <p:blipFill>
                <a:blip r:embed="rId11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36896" y="3488947"/>
                  <a:ext cx="408577" cy="4085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69" name="Picture 40" descr="Ähnliches Foto"/>
              <p:cNvPicPr>
                <a:picLocks noChangeAspect="1" noChangeArrowheads="1"/>
              </p:cNvPicPr>
              <p:nvPr/>
            </p:nvPicPr>
            <p:blipFill>
              <a:blip r:embed="rId12" cstate="email">
                <a:clrChange>
                  <a:clrFrom>
                    <a:srgbClr val="FFFFFD"/>
                  </a:clrFrom>
                  <a:clrTo>
                    <a:srgbClr val="FFFF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9259" y="3209532"/>
                <a:ext cx="725479" cy="3842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0" name="Gruppieren 69"/>
              <p:cNvGrpSpPr/>
              <p:nvPr/>
            </p:nvGrpSpPr>
            <p:grpSpPr>
              <a:xfrm>
                <a:off x="2733555" y="2829394"/>
                <a:ext cx="870215" cy="509596"/>
                <a:chOff x="2454063" y="3436325"/>
                <a:chExt cx="870215" cy="509596"/>
              </a:xfrm>
            </p:grpSpPr>
            <p:sp>
              <p:nvSpPr>
                <p:cNvPr id="71" name="Flussdiagramm: Datenträger mit direktem Zugriff 70"/>
                <p:cNvSpPr/>
                <p:nvPr/>
              </p:nvSpPr>
              <p:spPr bwMode="auto">
                <a:xfrm rot="16200000">
                  <a:off x="2592899" y="3341964"/>
                  <a:ext cx="439422" cy="628144"/>
                </a:xfrm>
                <a:prstGeom prst="flowChartMagneticDrum">
                  <a:avLst/>
                </a:prstGeom>
                <a:solidFill>
                  <a:srgbClr val="9F4C97">
                    <a:alpha val="25098"/>
                  </a:srgbClr>
                </a:solidFill>
                <a:ln w="12700" cap="flat" cmpd="sng" algn="ctr">
                  <a:solidFill>
                    <a:srgbClr val="545054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t"/>
                <a:lstStyle/>
                <a:p>
                  <a:pPr algn="ctr" defTabSz="967527"/>
                  <a:endParaRPr lang="de-AT" sz="2539" b="1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pic>
              <p:nvPicPr>
                <p:cNvPr id="72" name="Grafik 71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54063" y="3541455"/>
                  <a:ext cx="870215" cy="40446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04" name="Rounded Rectangle 44"/>
          <p:cNvSpPr/>
          <p:nvPr/>
        </p:nvSpPr>
        <p:spPr bwMode="auto">
          <a:xfrm>
            <a:off x="167982" y="3335120"/>
            <a:ext cx="2044593" cy="718107"/>
          </a:xfrm>
          <a:prstGeom prst="roundRect">
            <a:avLst/>
          </a:prstGeom>
          <a:solidFill>
            <a:srgbClr val="B42025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defTabSz="967527"/>
            <a:r>
              <a:rPr lang="en-US" sz="1905" b="1" kern="0" dirty="0">
                <a:solidFill>
                  <a:prstClr val="white"/>
                </a:solidFill>
                <a:latin typeface="Calibri"/>
              </a:rPr>
              <a:t>Service Layer</a:t>
            </a:r>
            <a:br>
              <a:rPr lang="en-US" sz="1905" b="1" kern="0" dirty="0">
                <a:solidFill>
                  <a:prstClr val="white"/>
                </a:solidFill>
                <a:latin typeface="Calibri"/>
              </a:rPr>
            </a:br>
            <a:r>
              <a:rPr lang="en-US" sz="1905" b="1" kern="0" dirty="0">
                <a:solidFill>
                  <a:prstClr val="white"/>
                </a:solidFill>
                <a:latin typeface="Calibri"/>
              </a:rPr>
              <a:t>Standards</a:t>
            </a:r>
          </a:p>
          <a:p>
            <a:pPr algn="ctr" defTabSz="967527"/>
            <a:endParaRPr lang="en-US" sz="1905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3" name="Flussdiagramm: Datenträger mit direktem Zugriff 112"/>
          <p:cNvSpPr/>
          <p:nvPr/>
        </p:nvSpPr>
        <p:spPr bwMode="auto">
          <a:xfrm rot="16200000">
            <a:off x="4231270" y="1124648"/>
            <a:ext cx="675366" cy="1839601"/>
          </a:xfrm>
          <a:prstGeom prst="flowChartMagneticDrum">
            <a:avLst/>
          </a:prstGeom>
          <a:solidFill>
            <a:srgbClr val="005480">
              <a:alpha val="50000"/>
            </a:srgbClr>
          </a:solidFill>
          <a:ln w="12700" cap="flat" cmpd="sng" algn="ctr">
            <a:solidFill>
              <a:schemeClr val="tx1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defTabSz="967527"/>
            <a:endParaRPr lang="de-AT" sz="2539" b="1" kern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15" name="Gruppieren 114"/>
          <p:cNvGrpSpPr/>
          <p:nvPr/>
        </p:nvGrpSpPr>
        <p:grpSpPr>
          <a:xfrm>
            <a:off x="167982" y="1193716"/>
            <a:ext cx="11860133" cy="1391622"/>
            <a:chOff x="167982" y="1193716"/>
            <a:chExt cx="11860133" cy="1391622"/>
          </a:xfrm>
        </p:grpSpPr>
        <p:grpSp>
          <p:nvGrpSpPr>
            <p:cNvPr id="116" name="Gruppieren 115"/>
            <p:cNvGrpSpPr/>
            <p:nvPr/>
          </p:nvGrpSpPr>
          <p:grpSpPr>
            <a:xfrm>
              <a:off x="167982" y="1812727"/>
              <a:ext cx="11035701" cy="772611"/>
              <a:chOff x="158751" y="1712625"/>
              <a:chExt cx="10429312" cy="730158"/>
            </a:xfrm>
          </p:grpSpPr>
          <p:grpSp>
            <p:nvGrpSpPr>
              <p:cNvPr id="119" name="Gruppieren 118"/>
              <p:cNvGrpSpPr/>
              <p:nvPr/>
            </p:nvGrpSpPr>
            <p:grpSpPr>
              <a:xfrm>
                <a:off x="158751" y="1712627"/>
                <a:ext cx="4905989" cy="730156"/>
                <a:chOff x="2178558" y="1897385"/>
                <a:chExt cx="4905989" cy="730156"/>
              </a:xfrm>
            </p:grpSpPr>
            <p:sp>
              <p:nvSpPr>
                <p:cNvPr id="121" name="Flussdiagramm: Datenträger mit direktem Zugriff 120"/>
                <p:cNvSpPr/>
                <p:nvPr/>
              </p:nvSpPr>
              <p:spPr bwMode="auto">
                <a:xfrm rot="16200000">
                  <a:off x="5334453" y="877447"/>
                  <a:ext cx="730156" cy="2770032"/>
                </a:xfrm>
                <a:prstGeom prst="flowChartMagneticDrum">
                  <a:avLst/>
                </a:prstGeom>
                <a:solidFill>
                  <a:srgbClr val="005480"/>
                </a:solidFill>
                <a:ln w="12700" cap="flat" cmpd="sng" algn="ctr">
                  <a:solidFill>
                    <a:schemeClr val="tx1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t"/>
                <a:lstStyle/>
                <a:p>
                  <a:pPr algn="ctr" defTabSz="967527"/>
                  <a:endParaRPr lang="de-AT" sz="2539" b="1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122" name="Rounded Rectangle 44"/>
                <p:cNvSpPr/>
                <p:nvPr/>
              </p:nvSpPr>
              <p:spPr bwMode="auto">
                <a:xfrm>
                  <a:off x="2178558" y="2116373"/>
                  <a:ext cx="1917762" cy="428056"/>
                </a:xfrm>
                <a:prstGeom prst="roundRect">
                  <a:avLst/>
                </a:prstGeom>
                <a:solidFill>
                  <a:srgbClr val="005480"/>
                </a:solidFill>
                <a:ln w="12700" cap="flat" cmpd="sng" algn="ctr">
                  <a:solidFill>
                    <a:srgbClr val="545054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t"/>
                <a:lstStyle/>
                <a:p>
                  <a:pPr algn="ctr" defTabSz="967527"/>
                  <a:r>
                    <a:rPr lang="en-US" sz="1905" b="1" kern="0" dirty="0">
                      <a:solidFill>
                        <a:prstClr val="white"/>
                      </a:solidFill>
                      <a:latin typeface="Calibri"/>
                    </a:rPr>
                    <a:t>IoT Application </a:t>
                  </a:r>
                </a:p>
              </p:txBody>
            </p:sp>
          </p:grpSp>
          <p:sp>
            <p:nvSpPr>
              <p:cNvPr id="120" name="Wolke 119"/>
              <p:cNvSpPr/>
              <p:nvPr/>
            </p:nvSpPr>
            <p:spPr bwMode="auto">
              <a:xfrm>
                <a:off x="7759405" y="1712625"/>
                <a:ext cx="2828658" cy="724142"/>
              </a:xfrm>
              <a:prstGeom prst="cloud">
                <a:avLst/>
              </a:prstGeom>
              <a:solidFill>
                <a:srgbClr val="005480"/>
              </a:solidFill>
              <a:ln w="12700" cap="flat" cmpd="sng" algn="ctr">
                <a:solidFill>
                  <a:schemeClr val="tx1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algn="ctr" defTabSz="967527"/>
                <a:endParaRPr lang="de-AT" sz="2539" b="1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pic>
          <p:nvPicPr>
            <p:cNvPr id="117" name="Picture 9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961" y="1231463"/>
              <a:ext cx="1218154" cy="731043"/>
            </a:xfrm>
            <a:prstGeom prst="rect">
              <a:avLst/>
            </a:prstGeom>
          </p:spPr>
        </p:pic>
        <p:pic>
          <p:nvPicPr>
            <p:cNvPr id="118" name="Picture 2" descr="Bildergebnis fÃ¼r iot device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3442" y="1193716"/>
              <a:ext cx="955527" cy="955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" name="Gruppieren 122"/>
          <p:cNvGrpSpPr/>
          <p:nvPr/>
        </p:nvGrpSpPr>
        <p:grpSpPr>
          <a:xfrm>
            <a:off x="2283084" y="1021200"/>
            <a:ext cx="9502108" cy="5379599"/>
            <a:chOff x="2157633" y="964591"/>
            <a:chExt cx="8979986" cy="4917096"/>
          </a:xfrm>
        </p:grpSpPr>
        <p:grpSp>
          <p:nvGrpSpPr>
            <p:cNvPr id="124" name="Gruppieren 123"/>
            <p:cNvGrpSpPr/>
            <p:nvPr/>
          </p:nvGrpSpPr>
          <p:grpSpPr>
            <a:xfrm>
              <a:off x="2616113" y="1161453"/>
              <a:ext cx="8521506" cy="535907"/>
              <a:chOff x="2616113" y="1161453"/>
              <a:chExt cx="8521506" cy="535907"/>
            </a:xfrm>
          </p:grpSpPr>
          <p:sp>
            <p:nvSpPr>
              <p:cNvPr id="130" name="Textfeld 129"/>
              <p:cNvSpPr txBox="1"/>
              <p:nvPr/>
            </p:nvSpPr>
            <p:spPr>
              <a:xfrm>
                <a:off x="2616113" y="1209993"/>
                <a:ext cx="2148898" cy="2679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Aft>
                    <a:spcPts val="476"/>
                  </a:spcAft>
                  <a:buClr>
                    <a:schemeClr val="tx2"/>
                  </a:buClr>
                </a:pPr>
                <a:r>
                  <a:rPr lang="de-AT" sz="1905" dirty="0">
                    <a:solidFill>
                      <a:schemeClr val="bg2">
                        <a:lumMod val="10000"/>
                      </a:schemeClr>
                    </a:solidFill>
                  </a:rPr>
                  <a:t>IoT Field Device(s)</a:t>
                </a:r>
              </a:p>
            </p:txBody>
          </p:sp>
          <p:sp>
            <p:nvSpPr>
              <p:cNvPr id="131" name="Textfeld 130"/>
              <p:cNvSpPr txBox="1"/>
              <p:nvPr/>
            </p:nvSpPr>
            <p:spPr>
              <a:xfrm>
                <a:off x="7364232" y="1161453"/>
                <a:ext cx="3773387" cy="5359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Aft>
                    <a:spcPts val="476"/>
                  </a:spcAft>
                  <a:buClr>
                    <a:schemeClr val="tx2"/>
                  </a:buClr>
                </a:pPr>
                <a:r>
                  <a:rPr lang="de-AT" sz="1905" dirty="0">
                    <a:solidFill>
                      <a:schemeClr val="bg2">
                        <a:lumMod val="10000"/>
                      </a:schemeClr>
                    </a:solidFill>
                  </a:rPr>
                  <a:t>IoT Infrastructure </a:t>
                </a:r>
                <a:br>
                  <a:rPr lang="de-AT" sz="1905" dirty="0">
                    <a:solidFill>
                      <a:schemeClr val="bg2">
                        <a:lumMod val="10000"/>
                      </a:schemeClr>
                    </a:solidFill>
                  </a:rPr>
                </a:br>
                <a:endParaRPr lang="de-AT" sz="1905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p:grpSp>
        <p:grpSp>
          <p:nvGrpSpPr>
            <p:cNvPr id="125" name="Gruppieren 124"/>
            <p:cNvGrpSpPr/>
            <p:nvPr/>
          </p:nvGrpSpPr>
          <p:grpSpPr>
            <a:xfrm>
              <a:off x="2157633" y="964591"/>
              <a:ext cx="8554216" cy="4917096"/>
              <a:chOff x="2157633" y="964591"/>
              <a:chExt cx="8554216" cy="4917096"/>
            </a:xfrm>
          </p:grpSpPr>
          <p:cxnSp>
            <p:nvCxnSpPr>
              <p:cNvPr id="126" name="Gerader Verbinder 125"/>
              <p:cNvCxnSpPr/>
              <p:nvPr/>
            </p:nvCxnSpPr>
            <p:spPr>
              <a:xfrm flipV="1">
                <a:off x="2157633" y="969565"/>
                <a:ext cx="14493" cy="4912122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Gerader Verbinder 126"/>
              <p:cNvCxnSpPr/>
              <p:nvPr/>
            </p:nvCxnSpPr>
            <p:spPr>
              <a:xfrm flipV="1">
                <a:off x="5203689" y="969565"/>
                <a:ext cx="28085" cy="4889097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Gerader Verbinder 127"/>
              <p:cNvCxnSpPr/>
              <p:nvPr/>
            </p:nvCxnSpPr>
            <p:spPr>
              <a:xfrm flipV="1">
                <a:off x="7637708" y="964591"/>
                <a:ext cx="14493" cy="4912122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Gerader Verbinder 128"/>
              <p:cNvCxnSpPr/>
              <p:nvPr/>
            </p:nvCxnSpPr>
            <p:spPr>
              <a:xfrm flipV="1">
                <a:off x="10683764" y="964591"/>
                <a:ext cx="28085" cy="4889097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2" name="Abgerundetes Rechteck 101"/>
          <p:cNvSpPr/>
          <p:nvPr/>
        </p:nvSpPr>
        <p:spPr bwMode="auto">
          <a:xfrm>
            <a:off x="2358230" y="2903019"/>
            <a:ext cx="9713839" cy="1488184"/>
          </a:xfrm>
          <a:prstGeom prst="roundRect">
            <a:avLst/>
          </a:prstGeom>
          <a:solidFill>
            <a:srgbClr val="B42025">
              <a:alpha val="33000"/>
            </a:srgbClr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defTabSz="967527"/>
            <a:endParaRPr lang="de-AT" sz="1905" b="1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3" name="Flussdiagramm: Datenträger mit direktem Zugriff 102"/>
          <p:cNvSpPr/>
          <p:nvPr/>
        </p:nvSpPr>
        <p:spPr bwMode="auto">
          <a:xfrm rot="16200000">
            <a:off x="3118630" y="2187579"/>
            <a:ext cx="1505417" cy="2931089"/>
          </a:xfrm>
          <a:prstGeom prst="flowChartMagneticDrum">
            <a:avLst/>
          </a:prstGeom>
          <a:solidFill>
            <a:srgbClr val="B42025">
              <a:alpha val="52000"/>
            </a:srgbClr>
          </a:solidFill>
          <a:ln w="12700" cap="flat" cmpd="sng" algn="ctr">
            <a:solidFill>
              <a:schemeClr val="tx1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defTabSz="967527"/>
            <a:endParaRPr lang="de-AT" sz="2539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5" name="Flussdiagramm: Datenträger mit direktem Zugriff 104"/>
          <p:cNvSpPr/>
          <p:nvPr/>
        </p:nvSpPr>
        <p:spPr bwMode="auto">
          <a:xfrm rot="16200000">
            <a:off x="8933125" y="2190183"/>
            <a:ext cx="1505417" cy="2931089"/>
          </a:xfrm>
          <a:prstGeom prst="flowChartMagneticDrum">
            <a:avLst/>
          </a:prstGeom>
          <a:solidFill>
            <a:srgbClr val="B42025">
              <a:alpha val="47000"/>
            </a:srgbClr>
          </a:solidFill>
          <a:ln w="12700" cap="flat" cmpd="sng" algn="ctr">
            <a:solidFill>
              <a:schemeClr val="tx1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defTabSz="967527"/>
            <a:endParaRPr lang="de-AT" sz="2539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6" name="Flussdiagramm: Datenträger mit direktem Zugriff 105"/>
          <p:cNvSpPr/>
          <p:nvPr/>
        </p:nvSpPr>
        <p:spPr bwMode="auto">
          <a:xfrm rot="16200000">
            <a:off x="3023011" y="4048285"/>
            <a:ext cx="1667122" cy="2931089"/>
          </a:xfrm>
          <a:prstGeom prst="flowChartMagneticDrum">
            <a:avLst/>
          </a:prstGeom>
          <a:solidFill>
            <a:srgbClr val="A0A0A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defTabSz="967527"/>
            <a:endParaRPr lang="de-AT" sz="2539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7" name="Flussdiagramm: Datenträger mit direktem Zugriff 106"/>
          <p:cNvSpPr/>
          <p:nvPr/>
        </p:nvSpPr>
        <p:spPr bwMode="auto">
          <a:xfrm rot="16200000">
            <a:off x="8873703" y="3981175"/>
            <a:ext cx="1667122" cy="2931089"/>
          </a:xfrm>
          <a:prstGeom prst="flowChartMagneticDrum">
            <a:avLst/>
          </a:prstGeom>
          <a:solidFill>
            <a:srgbClr val="A0A0A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defTabSz="967527"/>
            <a:endParaRPr lang="de-AT" sz="2539" b="1" kern="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554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Flussdiagramm: Datenträger mit direktem Zugriff 120"/>
          <p:cNvSpPr/>
          <p:nvPr/>
        </p:nvSpPr>
        <p:spPr bwMode="auto">
          <a:xfrm rot="16200000">
            <a:off x="4634391" y="1272378"/>
            <a:ext cx="592892" cy="1380257"/>
          </a:xfrm>
          <a:prstGeom prst="flowChartMagneticDrum">
            <a:avLst/>
          </a:prstGeom>
          <a:solidFill>
            <a:srgbClr val="005480">
              <a:alpha val="25000"/>
            </a:srgbClr>
          </a:solidFill>
          <a:ln w="12700" cap="flat" cmpd="sng" algn="ctr">
            <a:solidFill>
              <a:schemeClr val="tx1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defTabSz="967527"/>
            <a:endParaRPr lang="de-AT" sz="2539" b="1" kern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8" name="Gruppieren 47"/>
          <p:cNvGrpSpPr/>
          <p:nvPr/>
        </p:nvGrpSpPr>
        <p:grpSpPr>
          <a:xfrm>
            <a:off x="2283084" y="1021201"/>
            <a:ext cx="9502108" cy="5471674"/>
            <a:chOff x="2157633" y="964591"/>
            <a:chExt cx="8979986" cy="4917096"/>
          </a:xfrm>
        </p:grpSpPr>
        <p:grpSp>
          <p:nvGrpSpPr>
            <p:cNvPr id="49" name="Gruppieren 48"/>
            <p:cNvGrpSpPr/>
            <p:nvPr/>
          </p:nvGrpSpPr>
          <p:grpSpPr>
            <a:xfrm>
              <a:off x="2616113" y="1161453"/>
              <a:ext cx="8521506" cy="311984"/>
              <a:chOff x="2616113" y="1161453"/>
              <a:chExt cx="8521506" cy="311984"/>
            </a:xfrm>
          </p:grpSpPr>
          <p:sp>
            <p:nvSpPr>
              <p:cNvPr id="55" name="Textfeld 54"/>
              <p:cNvSpPr txBox="1"/>
              <p:nvPr/>
            </p:nvSpPr>
            <p:spPr>
              <a:xfrm>
                <a:off x="2616113" y="1209993"/>
                <a:ext cx="2148898" cy="263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Aft>
                    <a:spcPts val="476"/>
                  </a:spcAft>
                  <a:buClr>
                    <a:schemeClr val="tx2"/>
                  </a:buClr>
                </a:pPr>
                <a:r>
                  <a:rPr lang="de-AT" sz="1905" dirty="0">
                    <a:solidFill>
                      <a:schemeClr val="bg2">
                        <a:lumMod val="10000"/>
                      </a:schemeClr>
                    </a:solidFill>
                  </a:rPr>
                  <a:t>IoT Field Device(s)</a:t>
                </a:r>
              </a:p>
            </p:txBody>
          </p:sp>
          <p:sp>
            <p:nvSpPr>
              <p:cNvPr id="56" name="Textfeld 55"/>
              <p:cNvSpPr txBox="1"/>
              <p:nvPr/>
            </p:nvSpPr>
            <p:spPr>
              <a:xfrm>
                <a:off x="7364232" y="1161453"/>
                <a:ext cx="3773387" cy="263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Aft>
                    <a:spcPts val="476"/>
                  </a:spcAft>
                  <a:buClr>
                    <a:schemeClr val="tx2"/>
                  </a:buClr>
                </a:pPr>
                <a:r>
                  <a:rPr lang="de-AT" sz="1905" dirty="0">
                    <a:solidFill>
                      <a:schemeClr val="bg2">
                        <a:lumMod val="10000"/>
                      </a:schemeClr>
                    </a:solidFill>
                  </a:rPr>
                  <a:t>IoT Infrastructure </a:t>
                </a:r>
              </a:p>
            </p:txBody>
          </p:sp>
        </p:grpSp>
        <p:grpSp>
          <p:nvGrpSpPr>
            <p:cNvPr id="50" name="Gruppieren 49"/>
            <p:cNvGrpSpPr/>
            <p:nvPr/>
          </p:nvGrpSpPr>
          <p:grpSpPr>
            <a:xfrm>
              <a:off x="2157633" y="964591"/>
              <a:ext cx="8554216" cy="4917096"/>
              <a:chOff x="2157633" y="964591"/>
              <a:chExt cx="8554216" cy="4917096"/>
            </a:xfrm>
          </p:grpSpPr>
          <p:cxnSp>
            <p:nvCxnSpPr>
              <p:cNvPr id="51" name="Gerader Verbinder 50"/>
              <p:cNvCxnSpPr/>
              <p:nvPr/>
            </p:nvCxnSpPr>
            <p:spPr>
              <a:xfrm flipV="1">
                <a:off x="2157633" y="969565"/>
                <a:ext cx="14493" cy="4912122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r Verbinder 51"/>
              <p:cNvCxnSpPr/>
              <p:nvPr/>
            </p:nvCxnSpPr>
            <p:spPr>
              <a:xfrm flipV="1">
                <a:off x="5203689" y="969565"/>
                <a:ext cx="28085" cy="4889097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Gerader Verbinder 52"/>
              <p:cNvCxnSpPr/>
              <p:nvPr/>
            </p:nvCxnSpPr>
            <p:spPr>
              <a:xfrm flipV="1">
                <a:off x="7637708" y="964591"/>
                <a:ext cx="14493" cy="4912122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r Verbinder 53"/>
              <p:cNvCxnSpPr/>
              <p:nvPr/>
            </p:nvCxnSpPr>
            <p:spPr>
              <a:xfrm flipV="1">
                <a:off x="10683764" y="964591"/>
                <a:ext cx="28085" cy="4889097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603" y="174614"/>
            <a:ext cx="10349346" cy="704256"/>
          </a:xfrm>
          <a:noFill/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b="1" dirty="0"/>
              <a:t>Functions provided by oneM2M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17</a:t>
            </a:fld>
            <a:endParaRPr lang="en-US"/>
          </a:p>
        </p:txBody>
      </p:sp>
      <p:sp>
        <p:nvSpPr>
          <p:cNvPr id="47" name="Abgerundetes Rechteck 46"/>
          <p:cNvSpPr/>
          <p:nvPr/>
        </p:nvSpPr>
        <p:spPr bwMode="auto">
          <a:xfrm>
            <a:off x="109200" y="2735558"/>
            <a:ext cx="11962870" cy="103921"/>
          </a:xfrm>
          <a:prstGeom prst="roundRect">
            <a:avLst/>
          </a:prstGeom>
          <a:solidFill>
            <a:srgbClr val="BABD5A"/>
          </a:solidFill>
          <a:ln w="12700" algn="ctr">
            <a:solidFill>
              <a:srgbClr val="9F4C97"/>
            </a:solidFill>
            <a:round/>
            <a:headEnd/>
            <a:tailEnd/>
          </a:ln>
        </p:spPr>
        <p:txBody>
          <a:bodyPr wrap="none" lIns="91416" tIns="45708" rIns="91416" bIns="45708" rtlCol="0" anchor="ctr" anchorCtr="1">
            <a:normAutofit fontScale="25000" lnSpcReduction="20000"/>
          </a:bodyPr>
          <a:lstStyle/>
          <a:p>
            <a:pPr algn="ctr"/>
            <a:endParaRPr lang="de-AT" sz="1905"/>
          </a:p>
        </p:txBody>
      </p:sp>
      <p:sp>
        <p:nvSpPr>
          <p:cNvPr id="117" name="Rounded Rectangle 20"/>
          <p:cNvSpPr/>
          <p:nvPr/>
        </p:nvSpPr>
        <p:spPr>
          <a:xfrm>
            <a:off x="167982" y="3077644"/>
            <a:ext cx="1916457" cy="3248553"/>
          </a:xfrm>
          <a:prstGeom prst="roundRect">
            <a:avLst/>
          </a:prstGeom>
          <a:solidFill>
            <a:srgbClr val="B42025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ctr" anchorCtr="0"/>
          <a:lstStyle/>
          <a:p>
            <a:pPr algn="ctr" defTabSz="967527"/>
            <a:r>
              <a:rPr lang="en-US" sz="1905" b="1" kern="0" dirty="0">
                <a:solidFill>
                  <a:prstClr val="white"/>
                </a:solidFill>
              </a:rPr>
              <a:t>oneM2M Common Service Layer</a:t>
            </a:r>
          </a:p>
        </p:txBody>
      </p:sp>
      <p:sp>
        <p:nvSpPr>
          <p:cNvPr id="120" name="Flussdiagramm: Datenträger mit direktem Zugriff 119"/>
          <p:cNvSpPr/>
          <p:nvPr/>
        </p:nvSpPr>
        <p:spPr bwMode="auto">
          <a:xfrm rot="16200000">
            <a:off x="4231270" y="1124648"/>
            <a:ext cx="675366" cy="1839601"/>
          </a:xfrm>
          <a:prstGeom prst="flowChartMagneticDrum">
            <a:avLst/>
          </a:prstGeom>
          <a:solidFill>
            <a:srgbClr val="005480">
              <a:alpha val="50000"/>
            </a:srgbClr>
          </a:solidFill>
          <a:ln w="12700" cap="flat" cmpd="sng" algn="ctr">
            <a:solidFill>
              <a:schemeClr val="tx1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defTabSz="967527"/>
            <a:endParaRPr lang="de-AT" sz="2539" b="1" kern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167982" y="1193716"/>
            <a:ext cx="11860133" cy="1391622"/>
            <a:chOff x="167982" y="1193716"/>
            <a:chExt cx="11860133" cy="1391622"/>
          </a:xfrm>
        </p:grpSpPr>
        <p:grpSp>
          <p:nvGrpSpPr>
            <p:cNvPr id="24" name="Gruppieren 23"/>
            <p:cNvGrpSpPr/>
            <p:nvPr/>
          </p:nvGrpSpPr>
          <p:grpSpPr>
            <a:xfrm>
              <a:off x="167982" y="1812727"/>
              <a:ext cx="11035701" cy="772611"/>
              <a:chOff x="158751" y="1712625"/>
              <a:chExt cx="10429312" cy="730158"/>
            </a:xfrm>
          </p:grpSpPr>
          <p:grpSp>
            <p:nvGrpSpPr>
              <p:cNvPr id="25" name="Gruppieren 24"/>
              <p:cNvGrpSpPr/>
              <p:nvPr/>
            </p:nvGrpSpPr>
            <p:grpSpPr>
              <a:xfrm>
                <a:off x="158751" y="1712627"/>
                <a:ext cx="4905989" cy="730156"/>
                <a:chOff x="2178558" y="1897385"/>
                <a:chExt cx="4905989" cy="730156"/>
              </a:xfrm>
            </p:grpSpPr>
            <p:sp>
              <p:nvSpPr>
                <p:cNvPr id="27" name="Flussdiagramm: Datenträger mit direktem Zugriff 26"/>
                <p:cNvSpPr/>
                <p:nvPr/>
              </p:nvSpPr>
              <p:spPr bwMode="auto">
                <a:xfrm rot="16200000">
                  <a:off x="5334453" y="877447"/>
                  <a:ext cx="730156" cy="2770032"/>
                </a:xfrm>
                <a:prstGeom prst="flowChartMagneticDrum">
                  <a:avLst/>
                </a:prstGeom>
                <a:solidFill>
                  <a:srgbClr val="005480"/>
                </a:solidFill>
                <a:ln w="12700" cap="flat" cmpd="sng" algn="ctr">
                  <a:solidFill>
                    <a:schemeClr val="tx1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t"/>
                <a:lstStyle/>
                <a:p>
                  <a:pPr algn="ctr" defTabSz="967527"/>
                  <a:endParaRPr lang="de-AT" sz="2539" b="1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8" name="Rounded Rectangle 44"/>
                <p:cNvSpPr/>
                <p:nvPr/>
              </p:nvSpPr>
              <p:spPr bwMode="auto">
                <a:xfrm>
                  <a:off x="2178558" y="2116373"/>
                  <a:ext cx="1917762" cy="428056"/>
                </a:xfrm>
                <a:prstGeom prst="roundRect">
                  <a:avLst/>
                </a:prstGeom>
                <a:solidFill>
                  <a:srgbClr val="005480"/>
                </a:solidFill>
                <a:ln w="12700" cap="flat" cmpd="sng" algn="ctr">
                  <a:solidFill>
                    <a:srgbClr val="545054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t"/>
                <a:lstStyle/>
                <a:p>
                  <a:pPr algn="ctr" defTabSz="967527"/>
                  <a:r>
                    <a:rPr lang="en-US" sz="1905" b="1" kern="0" dirty="0">
                      <a:solidFill>
                        <a:prstClr val="white"/>
                      </a:solidFill>
                      <a:latin typeface="Calibri"/>
                    </a:rPr>
                    <a:t>IoT Application </a:t>
                  </a:r>
                </a:p>
              </p:txBody>
            </p:sp>
          </p:grpSp>
          <p:sp>
            <p:nvSpPr>
              <p:cNvPr id="26" name="Wolke 25"/>
              <p:cNvSpPr/>
              <p:nvPr/>
            </p:nvSpPr>
            <p:spPr bwMode="auto">
              <a:xfrm>
                <a:off x="7759405" y="1712625"/>
                <a:ext cx="2828658" cy="724142"/>
              </a:xfrm>
              <a:prstGeom prst="cloud">
                <a:avLst/>
              </a:prstGeom>
              <a:solidFill>
                <a:srgbClr val="005480"/>
              </a:solidFill>
              <a:ln w="12700" cap="flat" cmpd="sng" algn="ctr">
                <a:solidFill>
                  <a:schemeClr val="tx1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algn="ctr" defTabSz="967527"/>
                <a:endParaRPr lang="de-AT" sz="2539" b="1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pic>
          <p:nvPicPr>
            <p:cNvPr id="122" name="Picture 9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9961" y="1231463"/>
              <a:ext cx="1218154" cy="731043"/>
            </a:xfrm>
            <a:prstGeom prst="rect">
              <a:avLst/>
            </a:prstGeom>
          </p:spPr>
        </p:pic>
        <p:pic>
          <p:nvPicPr>
            <p:cNvPr id="1026" name="Picture 2" descr="Bildergebnis fÃ¼r iot device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3442" y="1193716"/>
              <a:ext cx="955527" cy="955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5" name="Picture 48" descr="Bildergebnis für oneM2M">
            <a:extLst>
              <a:ext uri="{FF2B5EF4-FFF2-40B4-BE49-F238E27FC236}">
                <a16:creationId xmlns:a16="http://schemas.microsoft.com/office/drawing/2014/main" id="{05F421FC-42E1-4BDE-B6B8-867C3F16B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562" y="3174152"/>
            <a:ext cx="1284803" cy="85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feld 35"/>
          <p:cNvSpPr txBox="1"/>
          <p:nvPr/>
        </p:nvSpPr>
        <p:spPr>
          <a:xfrm>
            <a:off x="4301766" y="3149425"/>
            <a:ext cx="7117272" cy="8027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450"/>
              </a:spcAft>
              <a:buClr>
                <a:schemeClr val="tx2"/>
              </a:buClr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</a:rPr>
              <a:t>Application developers can leverage</a:t>
            </a:r>
          </a:p>
          <a:p>
            <a:pPr algn="ctr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</a:pPr>
            <a:r>
              <a:rPr lang="en-GB" sz="2400" dirty="0">
                <a:solidFill>
                  <a:schemeClr val="bg2">
                    <a:lumMod val="10000"/>
                  </a:schemeClr>
                </a:solidFill>
              </a:rPr>
              <a:t>Common Service Functions (CSF’s) provided by oneM2M </a:t>
            </a:r>
          </a:p>
        </p:txBody>
      </p:sp>
      <p:sp>
        <p:nvSpPr>
          <p:cNvPr id="60" name="Rectangle à coins arrondis 5">
            <a:extLst>
              <a:ext uri="{FF2B5EF4-FFF2-40B4-BE49-F238E27FC236}">
                <a16:creationId xmlns:a16="http://schemas.microsoft.com/office/drawing/2014/main" id="{80431AD1-3A2D-4C2B-87BD-530D7AAE12CE}"/>
              </a:ext>
            </a:extLst>
          </p:cNvPr>
          <p:cNvSpPr/>
          <p:nvPr/>
        </p:nvSpPr>
        <p:spPr bwMode="auto">
          <a:xfrm>
            <a:off x="5238786" y="4043310"/>
            <a:ext cx="5964897" cy="2314472"/>
          </a:xfrm>
          <a:prstGeom prst="roundRect">
            <a:avLst>
              <a:gd name="adj" fmla="val 5827"/>
            </a:avLst>
          </a:prstGeom>
          <a:solidFill>
            <a:schemeClr val="bg1"/>
          </a:solidFill>
          <a:ln w="38100">
            <a:solidFill>
              <a:srgbClr val="B4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100" dirty="0"/>
              <a:t>Registration</a:t>
            </a:r>
          </a:p>
        </p:txBody>
      </p:sp>
      <p:sp>
        <p:nvSpPr>
          <p:cNvPr id="61" name="Rectangle à coins arrondis 5">
            <a:extLst>
              <a:ext uri="{FF2B5EF4-FFF2-40B4-BE49-F238E27FC236}">
                <a16:creationId xmlns:a16="http://schemas.microsoft.com/office/drawing/2014/main" id="{69108E11-88FF-4D59-89FE-3CC4A609445B}"/>
              </a:ext>
            </a:extLst>
          </p:cNvPr>
          <p:cNvSpPr/>
          <p:nvPr/>
        </p:nvSpPr>
        <p:spPr bwMode="auto">
          <a:xfrm>
            <a:off x="5451107" y="4452961"/>
            <a:ext cx="983439" cy="517077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100" b="1" dirty="0"/>
              <a:t>Registration</a:t>
            </a:r>
          </a:p>
        </p:txBody>
      </p:sp>
      <p:sp>
        <p:nvSpPr>
          <p:cNvPr id="62" name="Rectangle à coins arrondis 6">
            <a:extLst>
              <a:ext uri="{FF2B5EF4-FFF2-40B4-BE49-F238E27FC236}">
                <a16:creationId xmlns:a16="http://schemas.microsoft.com/office/drawing/2014/main" id="{93B537F6-5EC9-41BF-9735-6B33A15A7E8C}"/>
              </a:ext>
            </a:extLst>
          </p:cNvPr>
          <p:cNvSpPr/>
          <p:nvPr/>
        </p:nvSpPr>
        <p:spPr bwMode="auto">
          <a:xfrm>
            <a:off x="8841384" y="4452961"/>
            <a:ext cx="983439" cy="517077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100" b="1" dirty="0"/>
              <a:t>Group Management</a:t>
            </a:r>
          </a:p>
        </p:txBody>
      </p:sp>
      <p:sp>
        <p:nvSpPr>
          <p:cNvPr id="63" name="Rectangle à coins arrondis 7">
            <a:extLst>
              <a:ext uri="{FF2B5EF4-FFF2-40B4-BE49-F238E27FC236}">
                <a16:creationId xmlns:a16="http://schemas.microsoft.com/office/drawing/2014/main" id="{F7215606-5DD2-498A-99F5-ED6340C67FF4}"/>
              </a:ext>
            </a:extLst>
          </p:cNvPr>
          <p:cNvSpPr/>
          <p:nvPr/>
        </p:nvSpPr>
        <p:spPr bwMode="auto">
          <a:xfrm>
            <a:off x="7702665" y="4452961"/>
            <a:ext cx="983439" cy="517077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100" b="1" dirty="0"/>
              <a:t>Security</a:t>
            </a:r>
          </a:p>
        </p:txBody>
      </p:sp>
      <p:sp>
        <p:nvSpPr>
          <p:cNvPr id="64" name="Rectangle à coins arrondis 8">
            <a:extLst>
              <a:ext uri="{FF2B5EF4-FFF2-40B4-BE49-F238E27FC236}">
                <a16:creationId xmlns:a16="http://schemas.microsoft.com/office/drawing/2014/main" id="{B6E990E1-A359-4858-A8EF-8E578CEE30E0}"/>
              </a:ext>
            </a:extLst>
          </p:cNvPr>
          <p:cNvSpPr/>
          <p:nvPr/>
        </p:nvSpPr>
        <p:spPr bwMode="auto">
          <a:xfrm>
            <a:off x="6570416" y="4452961"/>
            <a:ext cx="983439" cy="517077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100" b="1" dirty="0"/>
              <a:t>Discovery</a:t>
            </a:r>
          </a:p>
        </p:txBody>
      </p:sp>
      <p:sp>
        <p:nvSpPr>
          <p:cNvPr id="65" name="Rectangle à coins arrondis 9">
            <a:extLst>
              <a:ext uri="{FF2B5EF4-FFF2-40B4-BE49-F238E27FC236}">
                <a16:creationId xmlns:a16="http://schemas.microsoft.com/office/drawing/2014/main" id="{1A529D44-C2FC-49EC-9FCC-D47526048723}"/>
              </a:ext>
            </a:extLst>
          </p:cNvPr>
          <p:cNvSpPr/>
          <p:nvPr/>
        </p:nvSpPr>
        <p:spPr bwMode="auto">
          <a:xfrm>
            <a:off x="5451107" y="5073166"/>
            <a:ext cx="983439" cy="517077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100" b="1" dirty="0"/>
              <a:t>Data Management &amp; Repository </a:t>
            </a:r>
          </a:p>
        </p:txBody>
      </p:sp>
      <p:sp>
        <p:nvSpPr>
          <p:cNvPr id="66" name="Rectangle à coins arrondis 10">
            <a:extLst>
              <a:ext uri="{FF2B5EF4-FFF2-40B4-BE49-F238E27FC236}">
                <a16:creationId xmlns:a16="http://schemas.microsoft.com/office/drawing/2014/main" id="{09604919-193F-425F-9B9C-7430E99C31A5}"/>
              </a:ext>
            </a:extLst>
          </p:cNvPr>
          <p:cNvSpPr/>
          <p:nvPr/>
        </p:nvSpPr>
        <p:spPr bwMode="auto">
          <a:xfrm>
            <a:off x="8841384" y="5073166"/>
            <a:ext cx="983439" cy="517077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100" b="1" dirty="0"/>
              <a:t>Application &amp; Service Management</a:t>
            </a:r>
          </a:p>
        </p:txBody>
      </p:sp>
      <p:sp>
        <p:nvSpPr>
          <p:cNvPr id="67" name="Rectangle à coins arrondis 11">
            <a:extLst>
              <a:ext uri="{FF2B5EF4-FFF2-40B4-BE49-F238E27FC236}">
                <a16:creationId xmlns:a16="http://schemas.microsoft.com/office/drawing/2014/main" id="{1AB355CE-0B75-4197-AB6D-41A0C4E2AC23}"/>
              </a:ext>
            </a:extLst>
          </p:cNvPr>
          <p:cNvSpPr/>
          <p:nvPr/>
        </p:nvSpPr>
        <p:spPr bwMode="auto">
          <a:xfrm>
            <a:off x="7702665" y="5073166"/>
            <a:ext cx="983439" cy="517077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100" b="1" dirty="0"/>
              <a:t>Device Management</a:t>
            </a:r>
          </a:p>
        </p:txBody>
      </p:sp>
      <p:sp>
        <p:nvSpPr>
          <p:cNvPr id="68" name="Rectangle à coins arrondis 12">
            <a:extLst>
              <a:ext uri="{FF2B5EF4-FFF2-40B4-BE49-F238E27FC236}">
                <a16:creationId xmlns:a16="http://schemas.microsoft.com/office/drawing/2014/main" id="{E2DD5723-28F2-4ABA-8ABD-22F556A47039}"/>
              </a:ext>
            </a:extLst>
          </p:cNvPr>
          <p:cNvSpPr/>
          <p:nvPr/>
        </p:nvSpPr>
        <p:spPr bwMode="auto">
          <a:xfrm>
            <a:off x="6570416" y="5073166"/>
            <a:ext cx="983439" cy="517077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100" b="1" dirty="0"/>
              <a:t>Subscription &amp; Notification</a:t>
            </a:r>
          </a:p>
        </p:txBody>
      </p:sp>
      <p:sp>
        <p:nvSpPr>
          <p:cNvPr id="69" name="Rectangle à coins arrondis 13">
            <a:extLst>
              <a:ext uri="{FF2B5EF4-FFF2-40B4-BE49-F238E27FC236}">
                <a16:creationId xmlns:a16="http://schemas.microsoft.com/office/drawing/2014/main" id="{BDB5AB4F-35F4-4D74-817E-F85C010E1226}"/>
              </a:ext>
            </a:extLst>
          </p:cNvPr>
          <p:cNvSpPr/>
          <p:nvPr/>
        </p:nvSpPr>
        <p:spPr bwMode="auto">
          <a:xfrm>
            <a:off x="9995310" y="4452961"/>
            <a:ext cx="983439" cy="517077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100" b="1" dirty="0"/>
              <a:t>Communication Management</a:t>
            </a:r>
          </a:p>
        </p:txBody>
      </p:sp>
      <p:sp>
        <p:nvSpPr>
          <p:cNvPr id="70" name="Rectangle à coins arrondis 14">
            <a:extLst>
              <a:ext uri="{FF2B5EF4-FFF2-40B4-BE49-F238E27FC236}">
                <a16:creationId xmlns:a16="http://schemas.microsoft.com/office/drawing/2014/main" id="{60CF3090-DC33-44EC-9B70-C500AA9CFEC7}"/>
              </a:ext>
            </a:extLst>
          </p:cNvPr>
          <p:cNvSpPr/>
          <p:nvPr/>
        </p:nvSpPr>
        <p:spPr bwMode="auto">
          <a:xfrm>
            <a:off x="7701944" y="5684498"/>
            <a:ext cx="983439" cy="517077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100" b="1" dirty="0"/>
              <a:t>Service Charging &amp; Accounting</a:t>
            </a:r>
          </a:p>
        </p:txBody>
      </p:sp>
      <p:sp>
        <p:nvSpPr>
          <p:cNvPr id="71" name="Rectangle à coins arrondis 15">
            <a:extLst>
              <a:ext uri="{FF2B5EF4-FFF2-40B4-BE49-F238E27FC236}">
                <a16:creationId xmlns:a16="http://schemas.microsoft.com/office/drawing/2014/main" id="{77A77BF6-3625-4D89-8762-89A67C027B31}"/>
              </a:ext>
            </a:extLst>
          </p:cNvPr>
          <p:cNvSpPr/>
          <p:nvPr/>
        </p:nvSpPr>
        <p:spPr bwMode="auto">
          <a:xfrm>
            <a:off x="6584415" y="5683045"/>
            <a:ext cx="983439" cy="517077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100" b="1" dirty="0"/>
              <a:t>Location</a:t>
            </a:r>
          </a:p>
        </p:txBody>
      </p:sp>
      <p:sp>
        <p:nvSpPr>
          <p:cNvPr id="72" name="Rectangle à coins arrondis 16">
            <a:extLst>
              <a:ext uri="{FF2B5EF4-FFF2-40B4-BE49-F238E27FC236}">
                <a16:creationId xmlns:a16="http://schemas.microsoft.com/office/drawing/2014/main" id="{013869FF-5D6E-442F-98B0-72707D5BBFA0}"/>
              </a:ext>
            </a:extLst>
          </p:cNvPr>
          <p:cNvSpPr/>
          <p:nvPr/>
        </p:nvSpPr>
        <p:spPr bwMode="auto">
          <a:xfrm>
            <a:off x="9995310" y="5073165"/>
            <a:ext cx="983439" cy="517077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100" b="1" dirty="0"/>
              <a:t>Network Service Exposure</a:t>
            </a:r>
          </a:p>
        </p:txBody>
      </p:sp>
      <p:sp>
        <p:nvSpPr>
          <p:cNvPr id="73" name="Rectangle à coins arrondis 16">
            <a:extLst>
              <a:ext uri="{FF2B5EF4-FFF2-40B4-BE49-F238E27FC236}">
                <a16:creationId xmlns:a16="http://schemas.microsoft.com/office/drawing/2014/main" id="{2CFEA6FD-DC3D-429F-9CD1-C53D36642876}"/>
              </a:ext>
            </a:extLst>
          </p:cNvPr>
          <p:cNvSpPr/>
          <p:nvPr/>
        </p:nvSpPr>
        <p:spPr bwMode="auto">
          <a:xfrm>
            <a:off x="8841384" y="5685456"/>
            <a:ext cx="983439" cy="517077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100" b="1" dirty="0"/>
              <a:t>Semantics </a:t>
            </a:r>
          </a:p>
        </p:txBody>
      </p:sp>
      <p:sp>
        <p:nvSpPr>
          <p:cNvPr id="74" name="Rectangle à coins arrondis 16">
            <a:extLst>
              <a:ext uri="{FF2B5EF4-FFF2-40B4-BE49-F238E27FC236}">
                <a16:creationId xmlns:a16="http://schemas.microsoft.com/office/drawing/2014/main" id="{FCD53E19-1A1E-4813-9013-2F53E6D53C47}"/>
              </a:ext>
            </a:extLst>
          </p:cNvPr>
          <p:cNvSpPr/>
          <p:nvPr/>
        </p:nvSpPr>
        <p:spPr bwMode="auto">
          <a:xfrm>
            <a:off x="9994161" y="5692221"/>
            <a:ext cx="983439" cy="517077"/>
          </a:xfrm>
          <a:prstGeom prst="roundRect">
            <a:avLst/>
          </a:prstGeom>
          <a:solidFill>
            <a:srgbClr val="B40000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100" b="1" dirty="0"/>
              <a:t>Transaction Management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5CDC9778-9F40-4DED-B088-B5285545E47C}"/>
              </a:ext>
            </a:extLst>
          </p:cNvPr>
          <p:cNvSpPr txBox="1"/>
          <p:nvPr/>
        </p:nvSpPr>
        <p:spPr>
          <a:xfrm>
            <a:off x="5888878" y="4085590"/>
            <a:ext cx="2233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Service Layer</a:t>
            </a:r>
          </a:p>
        </p:txBody>
      </p:sp>
      <p:pic>
        <p:nvPicPr>
          <p:cNvPr id="76" name="Picture 10" descr="C:\Users\Jayeeta\AppData\Local\Microsoft\Windows\INetCache\Content.Word\oneM2M Logo_HighRes.png">
            <a:extLst>
              <a:ext uri="{FF2B5EF4-FFF2-40B4-BE49-F238E27FC236}">
                <a16:creationId xmlns:a16="http://schemas.microsoft.com/office/drawing/2014/main" id="{00168982-F6B6-490C-8686-5855ACBC6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063" y="4110328"/>
            <a:ext cx="439302" cy="21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tangle à coins arrondis 15">
            <a:extLst>
              <a:ext uri="{FF2B5EF4-FFF2-40B4-BE49-F238E27FC236}">
                <a16:creationId xmlns:a16="http://schemas.microsoft.com/office/drawing/2014/main" id="{773B92D9-8959-4389-9508-6D61F36B4452}"/>
              </a:ext>
            </a:extLst>
          </p:cNvPr>
          <p:cNvSpPr/>
          <p:nvPr/>
        </p:nvSpPr>
        <p:spPr bwMode="auto">
          <a:xfrm>
            <a:off x="5461870" y="5723578"/>
            <a:ext cx="983439" cy="517077"/>
          </a:xfrm>
          <a:prstGeom prst="roundRect">
            <a:avLst/>
          </a:prstGeom>
          <a:solidFill>
            <a:srgbClr val="FF7979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100" b="1" dirty="0">
                <a:solidFill>
                  <a:srgbClr val="002060"/>
                </a:solidFill>
              </a:rPr>
              <a:t>Time Management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C7F3C8-7D59-446C-A6C0-1A955B37AE1B}"/>
              </a:ext>
            </a:extLst>
          </p:cNvPr>
          <p:cNvSpPr txBox="1"/>
          <p:nvPr/>
        </p:nvSpPr>
        <p:spPr>
          <a:xfrm>
            <a:off x="3744736" y="5804812"/>
            <a:ext cx="1412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New Addition in oneM2M Release 4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6499950E-CA7C-4640-A2E8-A1920E75ECFC}"/>
              </a:ext>
            </a:extLst>
          </p:cNvPr>
          <p:cNvSpPr/>
          <p:nvPr/>
        </p:nvSpPr>
        <p:spPr>
          <a:xfrm>
            <a:off x="4950691" y="5890478"/>
            <a:ext cx="489267" cy="113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17" grpId="0" animBg="1"/>
      <p:bldP spid="120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/>
      <p:bldP spid="45" grpId="0" animBg="1"/>
      <p:bldP spid="6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C17C3358-2A3A-4B8E-B000-01484F001716}"/>
              </a:ext>
            </a:extLst>
          </p:cNvPr>
          <p:cNvSpPr/>
          <p:nvPr/>
        </p:nvSpPr>
        <p:spPr>
          <a:xfrm>
            <a:off x="2160031" y="1313860"/>
            <a:ext cx="1115648" cy="46944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圆角矩形 17"/>
          <p:cNvSpPr>
            <a:spLocks noGrp="1"/>
          </p:cNvSpPr>
          <p:nvPr>
            <p:ph type="title"/>
          </p:nvPr>
        </p:nvSpPr>
        <p:spPr bwMode="auto">
          <a:xfrm>
            <a:off x="989210" y="227747"/>
            <a:ext cx="10319327" cy="895872"/>
          </a:xfrm>
          <a:prstGeom prst="roundRect">
            <a:avLst/>
          </a:prstGeom>
          <a:noFill/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defTabSz="685800"/>
            <a:r>
              <a:rPr lang="en-US" altLang="zh-CN" sz="3600" dirty="0">
                <a:solidFill>
                  <a:srgbClr val="002060"/>
                </a:solidFill>
                <a:latin typeface="+mn-lt"/>
              </a:rPr>
              <a:t>The Common Service Functions in oneM2M Architecture</a:t>
            </a:r>
            <a:endParaRPr lang="zh-CN" altLang="en-US" sz="3600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C1C7476-66E8-4691-B803-708BD325C477}"/>
              </a:ext>
            </a:extLst>
          </p:cNvPr>
          <p:cNvGrpSpPr/>
          <p:nvPr/>
        </p:nvGrpSpPr>
        <p:grpSpPr>
          <a:xfrm>
            <a:off x="3371154" y="1313860"/>
            <a:ext cx="6983173" cy="3506192"/>
            <a:chOff x="467544" y="1541567"/>
            <a:chExt cx="8280920" cy="4248472"/>
          </a:xfrm>
          <a:solidFill>
            <a:srgbClr val="C00000"/>
          </a:solidFill>
        </p:grpSpPr>
        <p:sp>
          <p:nvSpPr>
            <p:cNvPr id="6" name="Rectangle à coins arrondis 5"/>
            <p:cNvSpPr/>
            <p:nvPr/>
          </p:nvSpPr>
          <p:spPr>
            <a:xfrm>
              <a:off x="467544" y="1556792"/>
              <a:ext cx="2081990" cy="1368472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Registration</a:t>
              </a:r>
            </a:p>
          </p:txBody>
        </p:sp>
        <p:sp>
          <p:nvSpPr>
            <p:cNvPr id="8" name="Rectangle à coins arrondis 7"/>
            <p:cNvSpPr/>
            <p:nvPr/>
          </p:nvSpPr>
          <p:spPr>
            <a:xfrm>
              <a:off x="4497190" y="1556792"/>
              <a:ext cx="2088232" cy="1368472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Security</a:t>
              </a:r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2549533" y="1556792"/>
              <a:ext cx="1971091" cy="1368472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Discovery</a:t>
              </a:r>
            </a:p>
          </p:txBody>
        </p:sp>
        <p:sp>
          <p:nvSpPr>
            <p:cNvPr id="20" name="Rectangle à coins arrondis 6">
              <a:extLst>
                <a:ext uri="{FF2B5EF4-FFF2-40B4-BE49-F238E27FC236}">
                  <a16:creationId xmlns:a16="http://schemas.microsoft.com/office/drawing/2014/main" id="{05D1A6E6-575E-4429-8039-45A7A20F5C46}"/>
                </a:ext>
              </a:extLst>
            </p:cNvPr>
            <p:cNvSpPr/>
            <p:nvPr/>
          </p:nvSpPr>
          <p:spPr>
            <a:xfrm>
              <a:off x="6585421" y="1541567"/>
              <a:ext cx="2163043" cy="1368472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Group Management</a:t>
              </a:r>
            </a:p>
          </p:txBody>
        </p:sp>
        <p:sp>
          <p:nvSpPr>
            <p:cNvPr id="21" name="Rectangle à coins arrondis 9">
              <a:extLst>
                <a:ext uri="{FF2B5EF4-FFF2-40B4-BE49-F238E27FC236}">
                  <a16:creationId xmlns:a16="http://schemas.microsoft.com/office/drawing/2014/main" id="{E4728D07-D7C1-4164-91DC-20DF1A3F8CEA}"/>
                </a:ext>
              </a:extLst>
            </p:cNvPr>
            <p:cNvSpPr/>
            <p:nvPr/>
          </p:nvSpPr>
          <p:spPr>
            <a:xfrm>
              <a:off x="467544" y="2981567"/>
              <a:ext cx="2081990" cy="1368472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Data Management &amp; Repository </a:t>
              </a:r>
            </a:p>
          </p:txBody>
        </p:sp>
        <p:sp>
          <p:nvSpPr>
            <p:cNvPr id="22" name="Rectangle à coins arrondis 10">
              <a:extLst>
                <a:ext uri="{FF2B5EF4-FFF2-40B4-BE49-F238E27FC236}">
                  <a16:creationId xmlns:a16="http://schemas.microsoft.com/office/drawing/2014/main" id="{C118BCA2-F083-4A15-B67C-F6C99F316127}"/>
                </a:ext>
              </a:extLst>
            </p:cNvPr>
            <p:cNvSpPr/>
            <p:nvPr/>
          </p:nvSpPr>
          <p:spPr>
            <a:xfrm>
              <a:off x="6585421" y="2981567"/>
              <a:ext cx="2163043" cy="1368472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Application &amp; Service Management</a:t>
              </a:r>
            </a:p>
          </p:txBody>
        </p:sp>
        <p:sp>
          <p:nvSpPr>
            <p:cNvPr id="23" name="Rectangle à coins arrondis 11">
              <a:extLst>
                <a:ext uri="{FF2B5EF4-FFF2-40B4-BE49-F238E27FC236}">
                  <a16:creationId xmlns:a16="http://schemas.microsoft.com/office/drawing/2014/main" id="{A9DF6A70-EE63-4AE0-9A13-45484FD0F1C1}"/>
                </a:ext>
              </a:extLst>
            </p:cNvPr>
            <p:cNvSpPr/>
            <p:nvPr/>
          </p:nvSpPr>
          <p:spPr>
            <a:xfrm>
              <a:off x="4497190" y="2981567"/>
              <a:ext cx="2088232" cy="1368472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Device Management</a:t>
              </a:r>
            </a:p>
          </p:txBody>
        </p:sp>
        <p:sp>
          <p:nvSpPr>
            <p:cNvPr id="24" name="Rectangle à coins arrondis 12">
              <a:extLst>
                <a:ext uri="{FF2B5EF4-FFF2-40B4-BE49-F238E27FC236}">
                  <a16:creationId xmlns:a16="http://schemas.microsoft.com/office/drawing/2014/main" id="{D8FC0D87-124C-49AF-B1AB-9DF7F47A0DFF}"/>
                </a:ext>
              </a:extLst>
            </p:cNvPr>
            <p:cNvSpPr/>
            <p:nvPr/>
          </p:nvSpPr>
          <p:spPr>
            <a:xfrm>
              <a:off x="2549533" y="2981567"/>
              <a:ext cx="1971091" cy="1368472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Subscription &amp; Notification</a:t>
              </a:r>
            </a:p>
          </p:txBody>
        </p:sp>
        <p:sp>
          <p:nvSpPr>
            <p:cNvPr id="25" name="Rectangle à coins arrondis 13">
              <a:extLst>
                <a:ext uri="{FF2B5EF4-FFF2-40B4-BE49-F238E27FC236}">
                  <a16:creationId xmlns:a16="http://schemas.microsoft.com/office/drawing/2014/main" id="{8BD3FAAB-6854-4C8B-9D34-F52807D0B8E4}"/>
                </a:ext>
              </a:extLst>
            </p:cNvPr>
            <p:cNvSpPr/>
            <p:nvPr/>
          </p:nvSpPr>
          <p:spPr>
            <a:xfrm>
              <a:off x="467544" y="4421567"/>
              <a:ext cx="2081990" cy="1368472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/>
              <a:r>
                <a:rPr lang="en-IN" sz="1400" b="1" dirty="0">
                  <a:solidFill>
                    <a:schemeClr val="bg1"/>
                  </a:solidFill>
                </a:rPr>
                <a:t>Communication Management and Delivery Handling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à coins arrondis 14">
              <a:extLst>
                <a:ext uri="{FF2B5EF4-FFF2-40B4-BE49-F238E27FC236}">
                  <a16:creationId xmlns:a16="http://schemas.microsoft.com/office/drawing/2014/main" id="{79896766-FC71-4954-9B26-25E73F4C8333}"/>
                </a:ext>
              </a:extLst>
            </p:cNvPr>
            <p:cNvSpPr/>
            <p:nvPr/>
          </p:nvSpPr>
          <p:spPr>
            <a:xfrm>
              <a:off x="6585421" y="4421567"/>
              <a:ext cx="2163043" cy="1368472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Service Charging &amp; Accounting</a:t>
              </a:r>
            </a:p>
          </p:txBody>
        </p:sp>
        <p:sp>
          <p:nvSpPr>
            <p:cNvPr id="27" name="Rectangle à coins arrondis 15">
              <a:extLst>
                <a:ext uri="{FF2B5EF4-FFF2-40B4-BE49-F238E27FC236}">
                  <a16:creationId xmlns:a16="http://schemas.microsoft.com/office/drawing/2014/main" id="{E2E01F58-40ED-401E-BE52-1B90D16E5D7F}"/>
                </a:ext>
              </a:extLst>
            </p:cNvPr>
            <p:cNvSpPr/>
            <p:nvPr/>
          </p:nvSpPr>
          <p:spPr>
            <a:xfrm>
              <a:off x="4497190" y="4421567"/>
              <a:ext cx="2088232" cy="1368472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Location</a:t>
              </a:r>
            </a:p>
          </p:txBody>
        </p:sp>
        <p:sp>
          <p:nvSpPr>
            <p:cNvPr id="28" name="Rectangle à coins arrondis 16">
              <a:extLst>
                <a:ext uri="{FF2B5EF4-FFF2-40B4-BE49-F238E27FC236}">
                  <a16:creationId xmlns:a16="http://schemas.microsoft.com/office/drawing/2014/main" id="{1BE2BCB1-5948-4751-BAA1-834C6A36C93F}"/>
                </a:ext>
              </a:extLst>
            </p:cNvPr>
            <p:cNvSpPr/>
            <p:nvPr/>
          </p:nvSpPr>
          <p:spPr>
            <a:xfrm>
              <a:off x="2549533" y="4421567"/>
              <a:ext cx="1971091" cy="1368472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Network Service Exposure</a:t>
              </a:r>
            </a:p>
          </p:txBody>
        </p:sp>
      </p:grpSp>
      <p:sp>
        <p:nvSpPr>
          <p:cNvPr id="29" name="Right Brace 28">
            <a:extLst>
              <a:ext uri="{FF2B5EF4-FFF2-40B4-BE49-F238E27FC236}">
                <a16:creationId xmlns:a16="http://schemas.microsoft.com/office/drawing/2014/main" id="{6DFA0F37-6BC3-447A-99C8-C680524F3286}"/>
              </a:ext>
            </a:extLst>
          </p:cNvPr>
          <p:cNvSpPr/>
          <p:nvPr/>
        </p:nvSpPr>
        <p:spPr>
          <a:xfrm rot="5400000">
            <a:off x="7094537" y="2495154"/>
            <a:ext cx="365126" cy="7391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F96591-A560-4961-8456-BEFFDC95F73E}"/>
              </a:ext>
            </a:extLst>
          </p:cNvPr>
          <p:cNvSpPr txBox="1"/>
          <p:nvPr/>
        </p:nvSpPr>
        <p:spPr>
          <a:xfrm>
            <a:off x="6458856" y="639305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CSE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CB8CFC-E8B4-4FAA-B6A8-5A2D940483D8}"/>
              </a:ext>
            </a:extLst>
          </p:cNvPr>
          <p:cNvSpPr txBox="1"/>
          <p:nvPr/>
        </p:nvSpPr>
        <p:spPr>
          <a:xfrm>
            <a:off x="2160292" y="201993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HTTP(S)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5C7B751-5192-48FE-BD1B-959808702700}"/>
              </a:ext>
            </a:extLst>
          </p:cNvPr>
          <p:cNvSpPr txBox="1"/>
          <p:nvPr/>
        </p:nvSpPr>
        <p:spPr>
          <a:xfrm>
            <a:off x="2220445" y="2720620"/>
            <a:ext cx="1009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CoAP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C9A72E-22B4-4F2A-B0AE-BF6E37B737CA}"/>
              </a:ext>
            </a:extLst>
          </p:cNvPr>
          <p:cNvSpPr txBox="1"/>
          <p:nvPr/>
        </p:nvSpPr>
        <p:spPr>
          <a:xfrm>
            <a:off x="2207870" y="3677728"/>
            <a:ext cx="1115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MQTT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67F874-B4BA-4F0F-A176-30B395B270F2}"/>
              </a:ext>
            </a:extLst>
          </p:cNvPr>
          <p:cNvSpPr txBox="1"/>
          <p:nvPr/>
        </p:nvSpPr>
        <p:spPr>
          <a:xfrm>
            <a:off x="2064556" y="4820052"/>
            <a:ext cx="131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WebSocket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DA53DB7-FC52-454F-BB75-F17FFB863DC7}"/>
              </a:ext>
            </a:extLst>
          </p:cNvPr>
          <p:cNvSpPr/>
          <p:nvPr/>
        </p:nvSpPr>
        <p:spPr>
          <a:xfrm>
            <a:off x="811945" y="1382087"/>
            <a:ext cx="37961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FC44C8C-FD83-4EE1-BF12-7C48E2F43616}"/>
              </a:ext>
            </a:extLst>
          </p:cNvPr>
          <p:cNvSpPr/>
          <p:nvPr/>
        </p:nvSpPr>
        <p:spPr>
          <a:xfrm>
            <a:off x="1184631" y="1534487"/>
            <a:ext cx="379610" cy="304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AB93C7AB-E2CA-4065-BC32-DC7FD01CE4C2}"/>
              </a:ext>
            </a:extLst>
          </p:cNvPr>
          <p:cNvSpPr/>
          <p:nvPr/>
        </p:nvSpPr>
        <p:spPr>
          <a:xfrm>
            <a:off x="1189265" y="1907881"/>
            <a:ext cx="379610" cy="304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C0FA121-8109-4D1E-9F51-F51D6E948898}"/>
              </a:ext>
            </a:extLst>
          </p:cNvPr>
          <p:cNvSpPr/>
          <p:nvPr/>
        </p:nvSpPr>
        <p:spPr>
          <a:xfrm>
            <a:off x="609600" y="1723215"/>
            <a:ext cx="379610" cy="304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5C2AA93-BCAD-4764-AE28-6DA3030BABB4}"/>
              </a:ext>
            </a:extLst>
          </p:cNvPr>
          <p:cNvSpPr/>
          <p:nvPr/>
        </p:nvSpPr>
        <p:spPr>
          <a:xfrm>
            <a:off x="791320" y="2060281"/>
            <a:ext cx="330200" cy="28863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57491B0-2BC0-4E16-B302-0641BC8C40D3}"/>
              </a:ext>
            </a:extLst>
          </p:cNvPr>
          <p:cNvSpPr txBox="1"/>
          <p:nvPr/>
        </p:nvSpPr>
        <p:spPr>
          <a:xfrm>
            <a:off x="479232" y="2404977"/>
            <a:ext cx="1483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Devices/ Sensors</a:t>
            </a:r>
          </a:p>
        </p:txBody>
      </p:sp>
      <p:sp>
        <p:nvSpPr>
          <p:cNvPr id="43" name="Cloud 42">
            <a:extLst>
              <a:ext uri="{FF2B5EF4-FFF2-40B4-BE49-F238E27FC236}">
                <a16:creationId xmlns:a16="http://schemas.microsoft.com/office/drawing/2014/main" id="{3B3C6C7F-F007-4E77-ACE5-131E422CA4D6}"/>
              </a:ext>
            </a:extLst>
          </p:cNvPr>
          <p:cNvSpPr/>
          <p:nvPr/>
        </p:nvSpPr>
        <p:spPr>
          <a:xfrm>
            <a:off x="868267" y="3911129"/>
            <a:ext cx="371588" cy="535444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1E10DB1-FE86-4B61-AC94-76C034E91E38}"/>
              </a:ext>
            </a:extLst>
          </p:cNvPr>
          <p:cNvGrpSpPr/>
          <p:nvPr/>
        </p:nvGrpSpPr>
        <p:grpSpPr>
          <a:xfrm>
            <a:off x="880381" y="2713863"/>
            <a:ext cx="553371" cy="876364"/>
            <a:chOff x="228600" y="2770461"/>
            <a:chExt cx="553371" cy="876364"/>
          </a:xfrm>
        </p:grpSpPr>
        <p:sp>
          <p:nvSpPr>
            <p:cNvPr id="42" name="Cloud 41">
              <a:extLst>
                <a:ext uri="{FF2B5EF4-FFF2-40B4-BE49-F238E27FC236}">
                  <a16:creationId xmlns:a16="http://schemas.microsoft.com/office/drawing/2014/main" id="{BADA0569-2A72-4468-A82C-A53CB707C4E2}"/>
                </a:ext>
              </a:extLst>
            </p:cNvPr>
            <p:cNvSpPr/>
            <p:nvPr/>
          </p:nvSpPr>
          <p:spPr>
            <a:xfrm>
              <a:off x="228600" y="2770461"/>
              <a:ext cx="371588" cy="876364"/>
            </a:xfrm>
            <a:prstGeom prst="cloud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Cylinder 43">
              <a:extLst>
                <a:ext uri="{FF2B5EF4-FFF2-40B4-BE49-F238E27FC236}">
                  <a16:creationId xmlns:a16="http://schemas.microsoft.com/office/drawing/2014/main" id="{068A003A-5A66-44CF-9F61-EFD28446D456}"/>
                </a:ext>
              </a:extLst>
            </p:cNvPr>
            <p:cNvSpPr/>
            <p:nvPr/>
          </p:nvSpPr>
          <p:spPr>
            <a:xfrm>
              <a:off x="410383" y="3305697"/>
              <a:ext cx="189805" cy="32475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ube 44">
              <a:extLst>
                <a:ext uri="{FF2B5EF4-FFF2-40B4-BE49-F238E27FC236}">
                  <a16:creationId xmlns:a16="http://schemas.microsoft.com/office/drawing/2014/main" id="{2CE3855E-383A-4504-9495-745D10150F3C}"/>
                </a:ext>
              </a:extLst>
            </p:cNvPr>
            <p:cNvSpPr/>
            <p:nvPr/>
          </p:nvSpPr>
          <p:spPr>
            <a:xfrm>
              <a:off x="530153" y="2994043"/>
              <a:ext cx="251818" cy="324750"/>
            </a:xfrm>
            <a:prstGeom prst="cub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D77D25C-4165-4C8F-AAF6-F387F4C0C9A2}"/>
              </a:ext>
            </a:extLst>
          </p:cNvPr>
          <p:cNvGrpSpPr/>
          <p:nvPr/>
        </p:nvGrpSpPr>
        <p:grpSpPr>
          <a:xfrm>
            <a:off x="1083011" y="4116690"/>
            <a:ext cx="455783" cy="498945"/>
            <a:chOff x="326187" y="4034442"/>
            <a:chExt cx="455783" cy="498945"/>
          </a:xfrm>
        </p:grpSpPr>
        <p:sp>
          <p:nvSpPr>
            <p:cNvPr id="46" name="Cube 45">
              <a:extLst>
                <a:ext uri="{FF2B5EF4-FFF2-40B4-BE49-F238E27FC236}">
                  <a16:creationId xmlns:a16="http://schemas.microsoft.com/office/drawing/2014/main" id="{FA2CA1B0-70FD-4F5B-846E-2FA54392CE09}"/>
                </a:ext>
              </a:extLst>
            </p:cNvPr>
            <p:cNvSpPr/>
            <p:nvPr/>
          </p:nvSpPr>
          <p:spPr>
            <a:xfrm>
              <a:off x="326187" y="4034442"/>
              <a:ext cx="455783" cy="140748"/>
            </a:xfrm>
            <a:prstGeom prst="cub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rgbClr val="032B05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ylinder 46">
              <a:extLst>
                <a:ext uri="{FF2B5EF4-FFF2-40B4-BE49-F238E27FC236}">
                  <a16:creationId xmlns:a16="http://schemas.microsoft.com/office/drawing/2014/main" id="{BEBF64D2-269D-4D72-A16D-4FA17DCCEB49}"/>
                </a:ext>
              </a:extLst>
            </p:cNvPr>
            <p:cNvSpPr/>
            <p:nvPr/>
          </p:nvSpPr>
          <p:spPr>
            <a:xfrm>
              <a:off x="422870" y="4208637"/>
              <a:ext cx="189805" cy="324750"/>
            </a:xfrm>
            <a:prstGeom prst="ca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B2AAB214-68C3-4E18-9BC7-416FB02EE02E}"/>
              </a:ext>
            </a:extLst>
          </p:cNvPr>
          <p:cNvSpPr txBox="1"/>
          <p:nvPr/>
        </p:nvSpPr>
        <p:spPr>
          <a:xfrm>
            <a:off x="665623" y="4821528"/>
            <a:ext cx="10687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Applications in the Cloud</a:t>
            </a:r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72C82648-31DA-4E19-8BE6-2ADE224E1E9A}"/>
              </a:ext>
            </a:extLst>
          </p:cNvPr>
          <p:cNvSpPr/>
          <p:nvPr/>
        </p:nvSpPr>
        <p:spPr>
          <a:xfrm>
            <a:off x="1707324" y="3417697"/>
            <a:ext cx="384983" cy="260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à coins arrondis 15">
            <a:extLst>
              <a:ext uri="{FF2B5EF4-FFF2-40B4-BE49-F238E27FC236}">
                <a16:creationId xmlns:a16="http://schemas.microsoft.com/office/drawing/2014/main" id="{4770C65E-F829-47F0-99C3-1BD89DB7CE34}"/>
              </a:ext>
            </a:extLst>
          </p:cNvPr>
          <p:cNvSpPr/>
          <p:nvPr/>
        </p:nvSpPr>
        <p:spPr>
          <a:xfrm>
            <a:off x="5111005" y="4925291"/>
            <a:ext cx="1678049" cy="1111299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b="1" dirty="0">
                <a:solidFill>
                  <a:srgbClr val="FFFF00"/>
                </a:solidFill>
              </a:rPr>
              <a:t>Transaction Management</a:t>
            </a:r>
          </a:p>
        </p:txBody>
      </p:sp>
      <p:sp>
        <p:nvSpPr>
          <p:cNvPr id="55" name="Rectangle à coins arrondis 15">
            <a:extLst>
              <a:ext uri="{FF2B5EF4-FFF2-40B4-BE49-F238E27FC236}">
                <a16:creationId xmlns:a16="http://schemas.microsoft.com/office/drawing/2014/main" id="{E852E2E7-0011-4374-A2A7-3A1D4BD47274}"/>
              </a:ext>
            </a:extLst>
          </p:cNvPr>
          <p:cNvSpPr/>
          <p:nvPr/>
        </p:nvSpPr>
        <p:spPr>
          <a:xfrm>
            <a:off x="6794668" y="4905400"/>
            <a:ext cx="1760974" cy="1111299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b="1" dirty="0">
                <a:solidFill>
                  <a:srgbClr val="FFFF00"/>
                </a:solidFill>
              </a:rPr>
              <a:t>Semantics</a:t>
            </a:r>
          </a:p>
        </p:txBody>
      </p:sp>
      <p:sp>
        <p:nvSpPr>
          <p:cNvPr id="52" name="Rectangle à coins arrondis 15">
            <a:extLst>
              <a:ext uri="{FF2B5EF4-FFF2-40B4-BE49-F238E27FC236}">
                <a16:creationId xmlns:a16="http://schemas.microsoft.com/office/drawing/2014/main" id="{CBC8EA1B-0FC3-4F54-BE59-AA2789539B38}"/>
              </a:ext>
            </a:extLst>
          </p:cNvPr>
          <p:cNvSpPr/>
          <p:nvPr/>
        </p:nvSpPr>
        <p:spPr bwMode="auto">
          <a:xfrm>
            <a:off x="3371154" y="4909557"/>
            <a:ext cx="1734237" cy="1111299"/>
          </a:xfrm>
          <a:prstGeom prst="roundRect">
            <a:avLst/>
          </a:prstGeom>
          <a:solidFill>
            <a:srgbClr val="FF7979"/>
          </a:solidFill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0" h="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b="1" dirty="0">
                <a:solidFill>
                  <a:srgbClr val="002060"/>
                </a:solidFill>
              </a:rPr>
              <a:t>Time Management</a:t>
            </a:r>
          </a:p>
        </p:txBody>
      </p:sp>
    </p:spTree>
    <p:extLst>
      <p:ext uri="{BB962C8B-B14F-4D97-AF65-F5344CB8AC3E}">
        <p14:creationId xmlns:p14="http://schemas.microsoft.com/office/powerpoint/2010/main" val="400490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BEECA-426E-46D1-919F-DD57ED08C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6" y="107782"/>
            <a:ext cx="10210800" cy="579248"/>
          </a:xfrm>
          <a:noFill/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defTabSz="685800"/>
            <a:r>
              <a:rPr lang="en-US" sz="4000" dirty="0">
                <a:solidFill>
                  <a:srgbClr val="002060"/>
                </a:solidFill>
                <a:latin typeface="+mn-lt"/>
              </a:rPr>
              <a:t>Details of the Common Service Functions (CSFs)</a:t>
            </a:r>
          </a:p>
        </p:txBody>
      </p:sp>
      <p:sp>
        <p:nvSpPr>
          <p:cNvPr id="7" name="Rectangle à coins arrondis 5">
            <a:extLst>
              <a:ext uri="{FF2B5EF4-FFF2-40B4-BE49-F238E27FC236}">
                <a16:creationId xmlns:a16="http://schemas.microsoft.com/office/drawing/2014/main" id="{76AAE2E8-17B9-4A95-B84A-7A8F271F83D1}"/>
              </a:ext>
            </a:extLst>
          </p:cNvPr>
          <p:cNvSpPr/>
          <p:nvPr/>
        </p:nvSpPr>
        <p:spPr>
          <a:xfrm>
            <a:off x="543878" y="796127"/>
            <a:ext cx="3141621" cy="339169"/>
          </a:xfrm>
          <a:prstGeom prst="roundRect">
            <a:avLst/>
          </a:prstGeom>
          <a:solidFill>
            <a:srgbClr val="A2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Registration</a:t>
            </a:r>
          </a:p>
        </p:txBody>
      </p:sp>
      <p:sp>
        <p:nvSpPr>
          <p:cNvPr id="8" name="Rectangle à coins arrondis 7">
            <a:extLst>
              <a:ext uri="{FF2B5EF4-FFF2-40B4-BE49-F238E27FC236}">
                <a16:creationId xmlns:a16="http://schemas.microsoft.com/office/drawing/2014/main" id="{7CF5C0C1-AF86-4A02-B0D2-47BC6BA8C93E}"/>
              </a:ext>
            </a:extLst>
          </p:cNvPr>
          <p:cNvSpPr/>
          <p:nvPr/>
        </p:nvSpPr>
        <p:spPr>
          <a:xfrm>
            <a:off x="564752" y="1447800"/>
            <a:ext cx="3103163" cy="286981"/>
          </a:xfrm>
          <a:prstGeom prst="roundRect">
            <a:avLst/>
          </a:prstGeom>
          <a:solidFill>
            <a:srgbClr val="A2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Security</a:t>
            </a:r>
          </a:p>
        </p:txBody>
      </p:sp>
      <p:sp>
        <p:nvSpPr>
          <p:cNvPr id="9" name="Rectangle à coins arrondis 8">
            <a:extLst>
              <a:ext uri="{FF2B5EF4-FFF2-40B4-BE49-F238E27FC236}">
                <a16:creationId xmlns:a16="http://schemas.microsoft.com/office/drawing/2014/main" id="{38FC3C4F-040C-4D8C-BC72-C5595DD68635}"/>
              </a:ext>
            </a:extLst>
          </p:cNvPr>
          <p:cNvSpPr/>
          <p:nvPr/>
        </p:nvSpPr>
        <p:spPr>
          <a:xfrm>
            <a:off x="553206" y="1143000"/>
            <a:ext cx="3124115" cy="285417"/>
          </a:xfrm>
          <a:prstGeom prst="roundRect">
            <a:avLst/>
          </a:prstGeom>
          <a:solidFill>
            <a:srgbClr val="A2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Discovery</a:t>
            </a:r>
          </a:p>
        </p:txBody>
      </p:sp>
      <p:sp>
        <p:nvSpPr>
          <p:cNvPr id="10" name="Rectangle à coins arrondis 6">
            <a:extLst>
              <a:ext uri="{FF2B5EF4-FFF2-40B4-BE49-F238E27FC236}">
                <a16:creationId xmlns:a16="http://schemas.microsoft.com/office/drawing/2014/main" id="{349A80EB-7C1D-4DF4-9019-960426DAFDFD}"/>
              </a:ext>
            </a:extLst>
          </p:cNvPr>
          <p:cNvSpPr/>
          <p:nvPr/>
        </p:nvSpPr>
        <p:spPr>
          <a:xfrm>
            <a:off x="576338" y="1752600"/>
            <a:ext cx="3103163" cy="286982"/>
          </a:xfrm>
          <a:prstGeom prst="roundRect">
            <a:avLst/>
          </a:prstGeom>
          <a:solidFill>
            <a:srgbClr val="A2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Group Management</a:t>
            </a:r>
          </a:p>
        </p:txBody>
      </p:sp>
      <p:sp>
        <p:nvSpPr>
          <p:cNvPr id="11" name="Rectangle à coins arrondis 9">
            <a:extLst>
              <a:ext uri="{FF2B5EF4-FFF2-40B4-BE49-F238E27FC236}">
                <a16:creationId xmlns:a16="http://schemas.microsoft.com/office/drawing/2014/main" id="{2EEC7A5B-578A-4B31-8629-BCA2B91B85C5}"/>
              </a:ext>
            </a:extLst>
          </p:cNvPr>
          <p:cNvSpPr/>
          <p:nvPr/>
        </p:nvSpPr>
        <p:spPr>
          <a:xfrm>
            <a:off x="576337" y="2085650"/>
            <a:ext cx="3103163" cy="314436"/>
          </a:xfrm>
          <a:prstGeom prst="roundRect">
            <a:avLst/>
          </a:prstGeom>
          <a:solidFill>
            <a:srgbClr val="A2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Data Management &amp; Repository </a:t>
            </a:r>
          </a:p>
        </p:txBody>
      </p:sp>
      <p:sp>
        <p:nvSpPr>
          <p:cNvPr id="12" name="Rectangle à coins arrondis 10">
            <a:extLst>
              <a:ext uri="{FF2B5EF4-FFF2-40B4-BE49-F238E27FC236}">
                <a16:creationId xmlns:a16="http://schemas.microsoft.com/office/drawing/2014/main" id="{1AE6FCB8-B82E-4BF7-BAB9-C939D14EE494}"/>
              </a:ext>
            </a:extLst>
          </p:cNvPr>
          <p:cNvSpPr/>
          <p:nvPr/>
        </p:nvSpPr>
        <p:spPr>
          <a:xfrm>
            <a:off x="591662" y="3147201"/>
            <a:ext cx="3103163" cy="286981"/>
          </a:xfrm>
          <a:prstGeom prst="roundRect">
            <a:avLst/>
          </a:prstGeom>
          <a:solidFill>
            <a:srgbClr val="A2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Application &amp; Service Management</a:t>
            </a:r>
          </a:p>
        </p:txBody>
      </p:sp>
      <p:sp>
        <p:nvSpPr>
          <p:cNvPr id="13" name="Rectangle à coins arrondis 11">
            <a:extLst>
              <a:ext uri="{FF2B5EF4-FFF2-40B4-BE49-F238E27FC236}">
                <a16:creationId xmlns:a16="http://schemas.microsoft.com/office/drawing/2014/main" id="{DEBD9ACB-CEE4-4C19-865D-27591BDF6787}"/>
              </a:ext>
            </a:extLst>
          </p:cNvPr>
          <p:cNvSpPr/>
          <p:nvPr/>
        </p:nvSpPr>
        <p:spPr>
          <a:xfrm>
            <a:off x="591662" y="2786920"/>
            <a:ext cx="3103163" cy="318535"/>
          </a:xfrm>
          <a:prstGeom prst="roundRect">
            <a:avLst/>
          </a:prstGeom>
          <a:solidFill>
            <a:srgbClr val="A2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Device Management</a:t>
            </a:r>
          </a:p>
        </p:txBody>
      </p:sp>
      <p:sp>
        <p:nvSpPr>
          <p:cNvPr id="14" name="Rectangle à coins arrondis 12">
            <a:extLst>
              <a:ext uri="{FF2B5EF4-FFF2-40B4-BE49-F238E27FC236}">
                <a16:creationId xmlns:a16="http://schemas.microsoft.com/office/drawing/2014/main" id="{FB165C76-DFC4-4DC8-9BAF-0A60F849945F}"/>
              </a:ext>
            </a:extLst>
          </p:cNvPr>
          <p:cNvSpPr/>
          <p:nvPr/>
        </p:nvSpPr>
        <p:spPr>
          <a:xfrm>
            <a:off x="591662" y="2446154"/>
            <a:ext cx="3103163" cy="318535"/>
          </a:xfrm>
          <a:prstGeom prst="roundRect">
            <a:avLst/>
          </a:prstGeom>
          <a:solidFill>
            <a:srgbClr val="A2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Subscription &amp; Notification</a:t>
            </a:r>
          </a:p>
        </p:txBody>
      </p:sp>
      <p:sp>
        <p:nvSpPr>
          <p:cNvPr id="15" name="Rectangle à coins arrondis 13">
            <a:extLst>
              <a:ext uri="{FF2B5EF4-FFF2-40B4-BE49-F238E27FC236}">
                <a16:creationId xmlns:a16="http://schemas.microsoft.com/office/drawing/2014/main" id="{DB0996C4-3C11-4505-A810-C20D3DAE719C}"/>
              </a:ext>
            </a:extLst>
          </p:cNvPr>
          <p:cNvSpPr/>
          <p:nvPr/>
        </p:nvSpPr>
        <p:spPr>
          <a:xfrm>
            <a:off x="576337" y="4141471"/>
            <a:ext cx="3120840" cy="563277"/>
          </a:xfrm>
          <a:prstGeom prst="roundRect">
            <a:avLst/>
          </a:prstGeom>
          <a:solidFill>
            <a:srgbClr val="A2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/>
            <a:r>
              <a:rPr lang="en-IN" sz="1400" b="1" dirty="0">
                <a:solidFill>
                  <a:schemeClr val="bg1"/>
                </a:solidFill>
              </a:rPr>
              <a:t>Communication Management and Delivery Handling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Rectangle à coins arrondis 14">
            <a:extLst>
              <a:ext uri="{FF2B5EF4-FFF2-40B4-BE49-F238E27FC236}">
                <a16:creationId xmlns:a16="http://schemas.microsoft.com/office/drawing/2014/main" id="{A347B1C6-61B5-48B1-A73E-6D6A84800221}"/>
              </a:ext>
            </a:extLst>
          </p:cNvPr>
          <p:cNvSpPr/>
          <p:nvPr/>
        </p:nvSpPr>
        <p:spPr>
          <a:xfrm>
            <a:off x="591662" y="4720686"/>
            <a:ext cx="3118208" cy="394982"/>
          </a:xfrm>
          <a:prstGeom prst="roundRect">
            <a:avLst/>
          </a:prstGeom>
          <a:solidFill>
            <a:srgbClr val="A2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Service Charging &amp; Accounting</a:t>
            </a:r>
          </a:p>
        </p:txBody>
      </p:sp>
      <p:sp>
        <p:nvSpPr>
          <p:cNvPr id="17" name="Rectangle à coins arrondis 15">
            <a:extLst>
              <a:ext uri="{FF2B5EF4-FFF2-40B4-BE49-F238E27FC236}">
                <a16:creationId xmlns:a16="http://schemas.microsoft.com/office/drawing/2014/main" id="{91599806-2EA5-47B1-9F18-C55AA09FE73E}"/>
              </a:ext>
            </a:extLst>
          </p:cNvPr>
          <p:cNvSpPr/>
          <p:nvPr/>
        </p:nvSpPr>
        <p:spPr>
          <a:xfrm>
            <a:off x="576337" y="3467172"/>
            <a:ext cx="3118208" cy="321502"/>
          </a:xfrm>
          <a:prstGeom prst="roundRect">
            <a:avLst/>
          </a:prstGeom>
          <a:solidFill>
            <a:srgbClr val="A2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Location</a:t>
            </a:r>
          </a:p>
        </p:txBody>
      </p:sp>
      <p:sp>
        <p:nvSpPr>
          <p:cNvPr id="18" name="Rectangle à coins arrondis 16">
            <a:extLst>
              <a:ext uri="{FF2B5EF4-FFF2-40B4-BE49-F238E27FC236}">
                <a16:creationId xmlns:a16="http://schemas.microsoft.com/office/drawing/2014/main" id="{356D633A-7357-4E2E-903A-3547906F220E}"/>
              </a:ext>
            </a:extLst>
          </p:cNvPr>
          <p:cNvSpPr/>
          <p:nvPr/>
        </p:nvSpPr>
        <p:spPr>
          <a:xfrm>
            <a:off x="570430" y="3810984"/>
            <a:ext cx="3124115" cy="314437"/>
          </a:xfrm>
          <a:prstGeom prst="roundRect">
            <a:avLst/>
          </a:prstGeom>
          <a:solidFill>
            <a:srgbClr val="A2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Network Service Exposure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D25475-0FF4-448E-BE69-12620B172C06}"/>
              </a:ext>
            </a:extLst>
          </p:cNvPr>
          <p:cNvSpPr txBox="1"/>
          <p:nvPr/>
        </p:nvSpPr>
        <p:spPr>
          <a:xfrm>
            <a:off x="3751090" y="764901"/>
            <a:ext cx="728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Registers the Applications with the CSE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0E5ACB-2861-4AF9-8158-CECA4C43F46B}"/>
              </a:ext>
            </a:extLst>
          </p:cNvPr>
          <p:cNvSpPr txBox="1"/>
          <p:nvPr/>
        </p:nvSpPr>
        <p:spPr>
          <a:xfrm>
            <a:off x="3751090" y="1114961"/>
            <a:ext cx="5330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Discovery of  the resources within the CSE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5B1D78-60ED-4CAA-B003-6C0ECD24FCBA}"/>
              </a:ext>
            </a:extLst>
          </p:cNvPr>
          <p:cNvSpPr txBox="1"/>
          <p:nvPr/>
        </p:nvSpPr>
        <p:spPr>
          <a:xfrm>
            <a:off x="3748781" y="1420618"/>
            <a:ext cx="5534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Ensures security of the data as well as communication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E5485B-19CD-4CC1-8C83-9EBAAFF2CBD5}"/>
              </a:ext>
            </a:extLst>
          </p:cNvPr>
          <p:cNvSpPr txBox="1"/>
          <p:nvPr/>
        </p:nvSpPr>
        <p:spPr>
          <a:xfrm>
            <a:off x="3718536" y="1700860"/>
            <a:ext cx="6442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Grouping the devices/sensors and taking common action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2CB22B-4A88-4D7B-8DE6-9EB735FE39CE}"/>
              </a:ext>
            </a:extLst>
          </p:cNvPr>
          <p:cNvSpPr txBox="1"/>
          <p:nvPr/>
        </p:nvSpPr>
        <p:spPr>
          <a:xfrm>
            <a:off x="3718535" y="2015758"/>
            <a:ext cx="5534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Managing Storage of Data within CSE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3EC7F2-8F34-4CC1-9EB8-5B7AAF9EDD72}"/>
              </a:ext>
            </a:extLst>
          </p:cNvPr>
          <p:cNvSpPr txBox="1"/>
          <p:nvPr/>
        </p:nvSpPr>
        <p:spPr>
          <a:xfrm>
            <a:off x="3748781" y="2413923"/>
            <a:ext cx="5534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Notifying Applications about Data arrival or Events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F126F3-8178-483E-905D-C00C2E6B7D93}"/>
              </a:ext>
            </a:extLst>
          </p:cNvPr>
          <p:cNvSpPr txBox="1"/>
          <p:nvPr/>
        </p:nvSpPr>
        <p:spPr>
          <a:xfrm>
            <a:off x="3770312" y="2757654"/>
            <a:ext cx="5534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Management of Devices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813D26D-D506-4D71-A8AA-46FD62E49252}"/>
              </a:ext>
            </a:extLst>
          </p:cNvPr>
          <p:cNvSpPr txBox="1"/>
          <p:nvPr/>
        </p:nvSpPr>
        <p:spPr>
          <a:xfrm>
            <a:off x="3771646" y="3124928"/>
            <a:ext cx="638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Management of Applications and Service Subscriptions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9CB68C-7D9C-410D-A3C7-7A47CDA92760}"/>
              </a:ext>
            </a:extLst>
          </p:cNvPr>
          <p:cNvSpPr txBox="1"/>
          <p:nvPr/>
        </p:nvSpPr>
        <p:spPr>
          <a:xfrm>
            <a:off x="3784167" y="3445094"/>
            <a:ext cx="5534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Location data management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B2877D-ABD0-4684-8CD3-3CC1B129FFF6}"/>
              </a:ext>
            </a:extLst>
          </p:cNvPr>
          <p:cNvSpPr txBox="1"/>
          <p:nvPr/>
        </p:nvSpPr>
        <p:spPr>
          <a:xfrm>
            <a:off x="3793403" y="3792634"/>
            <a:ext cx="638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Choosing optimal network for application &amp; Device Triggering,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A25F32-676E-4423-8B1E-FDB527C7AA78}"/>
              </a:ext>
            </a:extLst>
          </p:cNvPr>
          <p:cNvSpPr txBox="1"/>
          <p:nvPr/>
        </p:nvSpPr>
        <p:spPr>
          <a:xfrm>
            <a:off x="3784167" y="4243544"/>
            <a:ext cx="5534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and How often communication should happen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3E4D07D-40FE-4558-9E7F-53851F14E1BC}"/>
              </a:ext>
            </a:extLst>
          </p:cNvPr>
          <p:cNvSpPr txBox="1"/>
          <p:nvPr/>
        </p:nvSpPr>
        <p:spPr>
          <a:xfrm>
            <a:off x="3795712" y="4694454"/>
            <a:ext cx="638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Providing Charging Data (Records for Billing)</a:t>
            </a:r>
          </a:p>
        </p:txBody>
      </p:sp>
      <p:sp>
        <p:nvSpPr>
          <p:cNvPr id="33" name="Rectangle à coins arrondis 14">
            <a:extLst>
              <a:ext uri="{FF2B5EF4-FFF2-40B4-BE49-F238E27FC236}">
                <a16:creationId xmlns:a16="http://schemas.microsoft.com/office/drawing/2014/main" id="{F0FE33EA-28F7-4FF1-922E-C26C0317DDA2}"/>
              </a:ext>
            </a:extLst>
          </p:cNvPr>
          <p:cNvSpPr/>
          <p:nvPr/>
        </p:nvSpPr>
        <p:spPr>
          <a:xfrm>
            <a:off x="591661" y="5135478"/>
            <a:ext cx="3102883" cy="463424"/>
          </a:xfrm>
          <a:prstGeom prst="roundRect">
            <a:avLst/>
          </a:prstGeom>
          <a:solidFill>
            <a:srgbClr val="A2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b="1" dirty="0">
                <a:solidFill>
                  <a:srgbClr val="FFFF00"/>
                </a:solidFill>
              </a:rPr>
              <a:t>Transaction Management</a:t>
            </a:r>
          </a:p>
        </p:txBody>
      </p:sp>
      <p:sp>
        <p:nvSpPr>
          <p:cNvPr id="34" name="Rectangle à coins arrondis 14">
            <a:extLst>
              <a:ext uri="{FF2B5EF4-FFF2-40B4-BE49-F238E27FC236}">
                <a16:creationId xmlns:a16="http://schemas.microsoft.com/office/drawing/2014/main" id="{43CB448C-FC25-46E6-891A-C9F3456532C9}"/>
              </a:ext>
            </a:extLst>
          </p:cNvPr>
          <p:cNvSpPr/>
          <p:nvPr/>
        </p:nvSpPr>
        <p:spPr>
          <a:xfrm>
            <a:off x="587645" y="5618600"/>
            <a:ext cx="3095871" cy="504083"/>
          </a:xfrm>
          <a:prstGeom prst="roundRect">
            <a:avLst/>
          </a:prstGeom>
          <a:solidFill>
            <a:srgbClr val="A2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sz="1400" b="1" dirty="0">
                <a:solidFill>
                  <a:srgbClr val="FFFF00"/>
                </a:solidFill>
              </a:rPr>
              <a:t>Semantics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6036E7-8A20-4B80-A54F-76F938DE6990}"/>
              </a:ext>
            </a:extLst>
          </p:cNvPr>
          <p:cNvSpPr/>
          <p:nvPr/>
        </p:nvSpPr>
        <p:spPr>
          <a:xfrm>
            <a:off x="3748780" y="5063786"/>
            <a:ext cx="7528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Scheduling of a transaction, locking and unlocking of resources targeted by a transaction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5B6365-66BC-43A7-900F-C77D5699469B}"/>
              </a:ext>
            </a:extLst>
          </p:cNvPr>
          <p:cNvSpPr/>
          <p:nvPr/>
        </p:nvSpPr>
        <p:spPr>
          <a:xfrm>
            <a:off x="3748780" y="5598311"/>
            <a:ext cx="7376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Enable applications to manage semantic information and provide functionalities based on this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8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AD4894-0FDA-4ECD-A728-2466BF1B6681}"/>
              </a:ext>
            </a:extLst>
          </p:cNvPr>
          <p:cNvSpPr txBox="1"/>
          <p:nvPr/>
        </p:nvSpPr>
        <p:spPr>
          <a:xfrm>
            <a:off x="4816977" y="32331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1ACFC7-E7B3-4FC5-8194-100EAC3EEC54}"/>
              </a:ext>
            </a:extLst>
          </p:cNvPr>
          <p:cNvSpPr txBox="1"/>
          <p:nvPr/>
        </p:nvSpPr>
        <p:spPr>
          <a:xfrm>
            <a:off x="906854" y="3188323"/>
            <a:ext cx="10378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</a:rPr>
              <a:t>Overview of oneM2M: The National Standard for IoT </a:t>
            </a:r>
            <a:endParaRPr lang="en-IN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273EE5-9A00-41AA-81E1-41E767E37C36}"/>
              </a:ext>
            </a:extLst>
          </p:cNvPr>
          <p:cNvSpPr txBox="1"/>
          <p:nvPr/>
        </p:nvSpPr>
        <p:spPr>
          <a:xfrm>
            <a:off x="4157840" y="4250168"/>
            <a:ext cx="38763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</a:rPr>
              <a:t>Aurindam Bhattacharya</a:t>
            </a:r>
            <a:endParaRPr lang="en-IN" sz="30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719776-B385-4C0B-B5D8-DA67D0A530A1}"/>
              </a:ext>
            </a:extLst>
          </p:cNvPr>
          <p:cNvSpPr txBox="1"/>
          <p:nvPr/>
        </p:nvSpPr>
        <p:spPr>
          <a:xfrm>
            <a:off x="5607051" y="4804166"/>
            <a:ext cx="977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C-DOT</a:t>
            </a:r>
            <a:endParaRPr lang="en-IN" sz="24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686F84-A986-4C8F-8BFD-17D3C45F3310}"/>
              </a:ext>
            </a:extLst>
          </p:cNvPr>
          <p:cNvSpPr txBox="1"/>
          <p:nvPr/>
        </p:nvSpPr>
        <p:spPr>
          <a:xfrm>
            <a:off x="1755901" y="1874971"/>
            <a:ext cx="8680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IoT Standards and Smart Cities : India Perspective </a:t>
            </a:r>
            <a:endParaRPr lang="en-IN" sz="3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930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CEEF0B-F5DB-4B00-AC9E-155B15570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946" y="197337"/>
            <a:ext cx="10515600" cy="60469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 collaboration around oneM2M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CB23FA-5866-44C1-BC3C-7A9DA96CF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0582"/>
            <a:ext cx="12192000" cy="551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63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B550-7CF2-4283-9092-C0AEF1549117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166857" y="5058526"/>
            <a:ext cx="4913363" cy="772609"/>
            <a:chOff x="157688" y="4780074"/>
            <a:chExt cx="4643384" cy="730156"/>
          </a:xfrm>
        </p:grpSpPr>
        <p:grpSp>
          <p:nvGrpSpPr>
            <p:cNvPr id="17" name="Gruppieren 16"/>
            <p:cNvGrpSpPr/>
            <p:nvPr/>
          </p:nvGrpSpPr>
          <p:grpSpPr>
            <a:xfrm>
              <a:off x="157688" y="4780074"/>
              <a:ext cx="3393714" cy="730156"/>
              <a:chOff x="157688" y="4780074"/>
              <a:chExt cx="3393714" cy="730156"/>
            </a:xfrm>
          </p:grpSpPr>
          <p:sp>
            <p:nvSpPr>
              <p:cNvPr id="21" name="Flussdiagramm: Datenträger mit direktem Zugriff 20"/>
              <p:cNvSpPr/>
              <p:nvPr/>
            </p:nvSpPr>
            <p:spPr bwMode="auto">
              <a:xfrm rot="16200000">
                <a:off x="2551703" y="4510531"/>
                <a:ext cx="730156" cy="1269242"/>
              </a:xfrm>
              <a:prstGeom prst="flowChartMagneticDrum">
                <a:avLst/>
              </a:prstGeom>
              <a:solidFill>
                <a:srgbClr val="A4A4A4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algn="ctr" defTabSz="967527"/>
                <a:endParaRPr lang="de-AT" sz="2539" b="1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" name="Rounded Rectangle 44"/>
              <p:cNvSpPr/>
              <p:nvPr/>
            </p:nvSpPr>
            <p:spPr bwMode="auto">
              <a:xfrm>
                <a:off x="157688" y="4812931"/>
                <a:ext cx="1914122" cy="663676"/>
              </a:xfrm>
              <a:prstGeom prst="roundRect">
                <a:avLst/>
              </a:prstGeom>
              <a:solidFill>
                <a:srgbClr val="A0A0A3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algn="ctr" defTabSz="967527">
                  <a:defRPr/>
                </a:pPr>
                <a:r>
                  <a:rPr lang="en-US" sz="1905" b="1" kern="0" dirty="0">
                    <a:solidFill>
                      <a:prstClr val="white"/>
                    </a:solidFill>
                    <a:latin typeface="Calibri"/>
                  </a:rPr>
                  <a:t>Connectivity Layer</a:t>
                </a:r>
                <a:br>
                  <a:rPr lang="en-US" sz="1905" b="1" kern="0" dirty="0">
                    <a:solidFill>
                      <a:prstClr val="white"/>
                    </a:solidFill>
                    <a:latin typeface="Calibri"/>
                  </a:rPr>
                </a:br>
                <a:r>
                  <a:rPr lang="en-US" sz="1905" b="1" kern="0" dirty="0">
                    <a:solidFill>
                      <a:prstClr val="white"/>
                    </a:solidFill>
                    <a:latin typeface="Calibri"/>
                  </a:rPr>
                  <a:t>Standards</a:t>
                </a:r>
              </a:p>
              <a:p>
                <a:pPr algn="ctr" defTabSz="967527">
                  <a:defRPr/>
                </a:pPr>
                <a:endParaRPr lang="en-US" sz="1905" b="1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9" name="Flussdiagramm: Datenträger mit direktem Zugriff 18"/>
            <p:cNvSpPr/>
            <p:nvPr/>
          </p:nvSpPr>
          <p:spPr bwMode="auto">
            <a:xfrm rot="16200000">
              <a:off x="3804106" y="4817278"/>
              <a:ext cx="381277" cy="655746"/>
            </a:xfrm>
            <a:prstGeom prst="flowChartMagneticDrum">
              <a:avLst/>
            </a:prstGeom>
            <a:solidFill>
              <a:srgbClr val="A4A4A4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algn="ctr" defTabSz="967527"/>
              <a:endParaRPr lang="de-AT" sz="2539" b="1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" name="Flussdiagramm: Datenträger mit direktem Zugriff 19"/>
            <p:cNvSpPr/>
            <p:nvPr/>
          </p:nvSpPr>
          <p:spPr bwMode="auto">
            <a:xfrm rot="16200000">
              <a:off x="4499253" y="5004798"/>
              <a:ext cx="276662" cy="326977"/>
            </a:xfrm>
            <a:prstGeom prst="flowChartMagneticDrum">
              <a:avLst/>
            </a:prstGeom>
            <a:solidFill>
              <a:srgbClr val="A4A4A4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algn="ctr" defTabSz="967527"/>
              <a:endParaRPr lang="de-AT" sz="2539" b="1" kern="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1" name="Gruppieren 40"/>
          <p:cNvGrpSpPr/>
          <p:nvPr/>
        </p:nvGrpSpPr>
        <p:grpSpPr>
          <a:xfrm>
            <a:off x="2788077" y="4831306"/>
            <a:ext cx="628015" cy="400118"/>
            <a:chOff x="2406277" y="4356415"/>
            <a:chExt cx="593507" cy="378132"/>
          </a:xfrm>
        </p:grpSpPr>
        <p:grpSp>
          <p:nvGrpSpPr>
            <p:cNvPr id="42" name="Gruppieren 41"/>
            <p:cNvGrpSpPr/>
            <p:nvPr/>
          </p:nvGrpSpPr>
          <p:grpSpPr>
            <a:xfrm>
              <a:off x="2406277" y="4356415"/>
              <a:ext cx="423295" cy="345263"/>
              <a:chOff x="2406277" y="4570522"/>
              <a:chExt cx="423295" cy="345263"/>
            </a:xfrm>
          </p:grpSpPr>
          <p:sp>
            <p:nvSpPr>
              <p:cNvPr id="44" name="Flussdiagramm: Datenträger mit direktem Zugriff 43"/>
              <p:cNvSpPr/>
              <p:nvPr/>
            </p:nvSpPr>
            <p:spPr bwMode="auto">
              <a:xfrm rot="16200000">
                <a:off x="2458521" y="4545364"/>
                <a:ext cx="276662" cy="326977"/>
              </a:xfrm>
              <a:prstGeom prst="flowChartMagneticDrum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algn="ctr" defTabSz="967527"/>
                <a:endParaRPr lang="de-AT" sz="2539" b="1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45" name="Grafik 4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6277" y="4617159"/>
                <a:ext cx="423295" cy="298626"/>
              </a:xfrm>
              <a:prstGeom prst="rect">
                <a:avLst/>
              </a:prstGeom>
            </p:spPr>
          </p:pic>
        </p:grpSp>
        <p:pic>
          <p:nvPicPr>
            <p:cNvPr id="43" name="Picture 42" descr="Bildergebnis für gsma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2058" y="4496821"/>
              <a:ext cx="237726" cy="237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Abgerundetes Rechteck 45"/>
          <p:cNvSpPr/>
          <p:nvPr/>
        </p:nvSpPr>
        <p:spPr bwMode="auto">
          <a:xfrm>
            <a:off x="109201" y="4463793"/>
            <a:ext cx="11962870" cy="103921"/>
          </a:xfrm>
          <a:prstGeom prst="roundRect">
            <a:avLst/>
          </a:prstGeom>
          <a:solidFill>
            <a:srgbClr val="BABD5A"/>
          </a:solidFill>
          <a:ln w="12700" algn="ctr">
            <a:solidFill>
              <a:srgbClr val="9F4C97"/>
            </a:solidFill>
            <a:round/>
            <a:headEnd/>
            <a:tailEnd/>
          </a:ln>
        </p:spPr>
        <p:txBody>
          <a:bodyPr wrap="none" lIns="91416" tIns="45708" rIns="91416" bIns="45708" rtlCol="0" anchor="ctr" anchorCtr="1">
            <a:normAutofit fontScale="25000" lnSpcReduction="20000"/>
          </a:bodyPr>
          <a:lstStyle/>
          <a:p>
            <a:pPr algn="ctr"/>
            <a:endParaRPr lang="de-AT" sz="1905" dirty="0"/>
          </a:p>
        </p:txBody>
      </p:sp>
      <p:sp>
        <p:nvSpPr>
          <p:cNvPr id="47" name="Abgerundetes Rechteck 46"/>
          <p:cNvSpPr/>
          <p:nvPr/>
        </p:nvSpPr>
        <p:spPr bwMode="auto">
          <a:xfrm>
            <a:off x="109200" y="2735558"/>
            <a:ext cx="11962870" cy="103921"/>
          </a:xfrm>
          <a:prstGeom prst="roundRect">
            <a:avLst/>
          </a:prstGeom>
          <a:solidFill>
            <a:srgbClr val="BABD5A"/>
          </a:solidFill>
          <a:ln w="12700" algn="ctr">
            <a:solidFill>
              <a:srgbClr val="9F4C97"/>
            </a:solidFill>
            <a:round/>
            <a:headEnd/>
            <a:tailEnd/>
          </a:ln>
        </p:spPr>
        <p:txBody>
          <a:bodyPr wrap="none" lIns="91416" tIns="45708" rIns="91416" bIns="45708" rtlCol="0" anchor="ctr" anchorCtr="1">
            <a:normAutofit fontScale="25000" lnSpcReduction="20000"/>
          </a:bodyPr>
          <a:lstStyle/>
          <a:p>
            <a:pPr algn="ctr"/>
            <a:endParaRPr lang="de-AT" sz="1905" dirty="0"/>
          </a:p>
        </p:txBody>
      </p:sp>
      <p:grpSp>
        <p:nvGrpSpPr>
          <p:cNvPr id="57" name="Gruppieren 56"/>
          <p:cNvGrpSpPr/>
          <p:nvPr/>
        </p:nvGrpSpPr>
        <p:grpSpPr>
          <a:xfrm>
            <a:off x="2633666" y="2940171"/>
            <a:ext cx="8300744" cy="1429749"/>
            <a:chOff x="2488951" y="2778118"/>
            <a:chExt cx="7844635" cy="1351187"/>
          </a:xfrm>
        </p:grpSpPr>
        <p:grpSp>
          <p:nvGrpSpPr>
            <p:cNvPr id="58" name="Gruppieren 57"/>
            <p:cNvGrpSpPr/>
            <p:nvPr/>
          </p:nvGrpSpPr>
          <p:grpSpPr>
            <a:xfrm>
              <a:off x="2488951" y="2778118"/>
              <a:ext cx="2253233" cy="1338992"/>
              <a:chOff x="2488951" y="2829394"/>
              <a:chExt cx="2253233" cy="1338992"/>
            </a:xfrm>
          </p:grpSpPr>
          <p:sp>
            <p:nvSpPr>
              <p:cNvPr id="81" name="Flussdiagramm: Datenträger mit direktem Zugriff 80"/>
              <p:cNvSpPr/>
              <p:nvPr/>
            </p:nvSpPr>
            <p:spPr bwMode="auto">
              <a:xfrm rot="16200000">
                <a:off x="2596807" y="3341608"/>
                <a:ext cx="268251" cy="483964"/>
              </a:xfrm>
              <a:prstGeom prst="flowChartMagneticDrum">
                <a:avLst/>
              </a:prstGeom>
              <a:solidFill>
                <a:srgbClr val="9F4C97">
                  <a:alpha val="25000"/>
                </a:srgbClr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algn="ctr" defTabSz="967527"/>
                <a:endParaRPr lang="de-AT" sz="2539" b="1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82" name="Picture 24" descr="Bildergebnis für ssl logo 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8838" y="3520338"/>
                <a:ext cx="380599" cy="21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83" name="Gruppieren 82"/>
              <p:cNvGrpSpPr/>
              <p:nvPr/>
            </p:nvGrpSpPr>
            <p:grpSpPr>
              <a:xfrm>
                <a:off x="3575311" y="3548123"/>
                <a:ext cx="503522" cy="289411"/>
                <a:chOff x="3136272" y="3856367"/>
                <a:chExt cx="503522" cy="289411"/>
              </a:xfrm>
            </p:grpSpPr>
            <p:sp>
              <p:nvSpPr>
                <p:cNvPr id="100" name="Flussdiagramm: Datenträger mit direktem Zugriff 99"/>
                <p:cNvSpPr/>
                <p:nvPr/>
              </p:nvSpPr>
              <p:spPr bwMode="auto">
                <a:xfrm rot="16200000">
                  <a:off x="3238160" y="3754479"/>
                  <a:ext cx="289411" cy="493188"/>
                </a:xfrm>
                <a:prstGeom prst="flowChartMagneticDrum">
                  <a:avLst/>
                </a:prstGeom>
                <a:solidFill>
                  <a:srgbClr val="9F4C97">
                    <a:alpha val="25000"/>
                  </a:srgbClr>
                </a:solidFill>
                <a:ln w="12700" cap="flat" cmpd="sng" algn="ctr">
                  <a:solidFill>
                    <a:srgbClr val="545054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t"/>
                <a:lstStyle/>
                <a:p>
                  <a:pPr algn="ctr" defTabSz="967527"/>
                  <a:endParaRPr lang="de-AT" sz="2539" b="1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pic>
              <p:nvPicPr>
                <p:cNvPr id="101" name="Picture 26" descr="Bildergebnis für mqtt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6544" y="3993738"/>
                  <a:ext cx="473250" cy="11521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4" name="Gruppieren 83"/>
              <p:cNvGrpSpPr/>
              <p:nvPr/>
            </p:nvGrpSpPr>
            <p:grpSpPr>
              <a:xfrm>
                <a:off x="2925249" y="3545736"/>
                <a:ext cx="455953" cy="259810"/>
                <a:chOff x="3767079" y="3854835"/>
                <a:chExt cx="455953" cy="259810"/>
              </a:xfrm>
            </p:grpSpPr>
            <p:sp>
              <p:nvSpPr>
                <p:cNvPr id="98" name="Flussdiagramm: Datenträger mit direktem Zugriff 97"/>
                <p:cNvSpPr/>
                <p:nvPr/>
              </p:nvSpPr>
              <p:spPr bwMode="auto">
                <a:xfrm rot="16200000">
                  <a:off x="3861395" y="3760519"/>
                  <a:ext cx="255871" cy="444504"/>
                </a:xfrm>
                <a:prstGeom prst="flowChartMagneticDrum">
                  <a:avLst/>
                </a:prstGeom>
                <a:solidFill>
                  <a:srgbClr val="9F4C97">
                    <a:alpha val="25000"/>
                  </a:srgbClr>
                </a:solidFill>
                <a:ln w="12700" cap="flat" cmpd="sng" algn="ctr">
                  <a:solidFill>
                    <a:srgbClr val="545054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t"/>
                <a:lstStyle/>
                <a:p>
                  <a:pPr algn="ctr" defTabSz="967527"/>
                  <a:endParaRPr lang="de-AT" sz="2539" b="1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pic>
              <p:nvPicPr>
                <p:cNvPr id="99" name="Grafik 98"/>
                <p:cNvPicPr>
                  <a:picLocks noChangeAspect="1"/>
                </p:cNvPicPr>
                <p:nvPr/>
              </p:nvPicPr>
              <p:blipFill>
                <a:blip r:embed="rId6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97954" y="3922841"/>
                  <a:ext cx="425078" cy="191804"/>
                </a:xfrm>
                <a:prstGeom prst="rect">
                  <a:avLst/>
                </a:prstGeom>
              </p:spPr>
            </p:pic>
          </p:grpSp>
          <p:pic>
            <p:nvPicPr>
              <p:cNvPr id="85" name="Grafik 84"/>
              <p:cNvPicPr>
                <a:picLocks noChangeAspect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2480" y="3832684"/>
                <a:ext cx="565599" cy="335702"/>
              </a:xfrm>
              <a:prstGeom prst="rect">
                <a:avLst/>
              </a:prstGeom>
            </p:spPr>
          </p:pic>
          <p:grpSp>
            <p:nvGrpSpPr>
              <p:cNvPr id="86" name="Gruppieren 85"/>
              <p:cNvGrpSpPr/>
              <p:nvPr/>
            </p:nvGrpSpPr>
            <p:grpSpPr>
              <a:xfrm>
                <a:off x="4260263" y="3459809"/>
                <a:ext cx="444504" cy="360196"/>
                <a:chOff x="4387225" y="3973278"/>
                <a:chExt cx="444504" cy="360196"/>
              </a:xfrm>
            </p:grpSpPr>
            <p:sp>
              <p:nvSpPr>
                <p:cNvPr id="96" name="Flussdiagramm: Datenträger mit direktem Zugriff 95"/>
                <p:cNvSpPr/>
                <p:nvPr/>
              </p:nvSpPr>
              <p:spPr bwMode="auto">
                <a:xfrm rot="16200000">
                  <a:off x="4481541" y="3890424"/>
                  <a:ext cx="255871" cy="444504"/>
                </a:xfrm>
                <a:prstGeom prst="flowChartMagneticDrum">
                  <a:avLst/>
                </a:prstGeom>
                <a:solidFill>
                  <a:srgbClr val="9F4C97">
                    <a:alpha val="25000"/>
                  </a:srgbClr>
                </a:solidFill>
                <a:ln w="12700" cap="flat" cmpd="sng" algn="ctr">
                  <a:solidFill>
                    <a:srgbClr val="545054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t"/>
                <a:lstStyle/>
                <a:p>
                  <a:pPr algn="ctr" defTabSz="967527"/>
                  <a:endParaRPr lang="de-AT" sz="2539" b="1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pic>
              <p:nvPicPr>
                <p:cNvPr id="97" name="Picture 28" descr="Bildergebnis für http logo"/>
                <p:cNvPicPr>
                  <a:picLocks noChangeAspect="1" noChangeArrowheads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53868" y="3973278"/>
                  <a:ext cx="360196" cy="3601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87" name="Picture 30" descr="Home"/>
              <p:cNvPicPr>
                <a:picLocks noChangeAspect="1" noChangeArrowheads="1"/>
              </p:cNvPicPr>
              <p:nvPr/>
            </p:nvPicPr>
            <p:blipFill>
              <a:blip r:embed="rId9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7303" y="3922682"/>
                <a:ext cx="1042391" cy="1778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8" name="Picture 34" descr="Ähnliches Foto"/>
              <p:cNvPicPr>
                <a:picLocks noChangeAspect="1" noChangeArrowheads="1"/>
              </p:cNvPicPr>
              <p:nvPr/>
            </p:nvPicPr>
            <p:blipFill>
              <a:blip r:embed="rId10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7839" y="3873047"/>
                <a:ext cx="354345" cy="1700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89" name="Gruppieren 88"/>
              <p:cNvGrpSpPr/>
              <p:nvPr/>
            </p:nvGrpSpPr>
            <p:grpSpPr>
              <a:xfrm>
                <a:off x="4030370" y="3025702"/>
                <a:ext cx="493190" cy="439422"/>
                <a:chOff x="3384051" y="3465264"/>
                <a:chExt cx="493190" cy="439422"/>
              </a:xfrm>
            </p:grpSpPr>
            <p:sp>
              <p:nvSpPr>
                <p:cNvPr id="94" name="Flussdiagramm: Datenträger mit direktem Zugriff 93"/>
                <p:cNvSpPr/>
                <p:nvPr/>
              </p:nvSpPr>
              <p:spPr bwMode="auto">
                <a:xfrm rot="16200000">
                  <a:off x="3410935" y="3438380"/>
                  <a:ext cx="439422" cy="493190"/>
                </a:xfrm>
                <a:prstGeom prst="flowChartMagneticDrum">
                  <a:avLst/>
                </a:prstGeom>
                <a:solidFill>
                  <a:srgbClr val="9F4C97">
                    <a:alpha val="25000"/>
                  </a:srgbClr>
                </a:solidFill>
                <a:ln w="12700" cap="flat" cmpd="sng" algn="ctr">
                  <a:solidFill>
                    <a:srgbClr val="545054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t"/>
                <a:lstStyle/>
                <a:p>
                  <a:pPr algn="ctr" defTabSz="967527"/>
                  <a:endParaRPr lang="de-AT" sz="2539" b="1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pic>
              <p:nvPicPr>
                <p:cNvPr id="95" name="Picture 38" descr="Bildergebnis für xml symbol"/>
                <p:cNvPicPr>
                  <a:picLocks noChangeAspect="1" noChangeArrowheads="1"/>
                </p:cNvPicPr>
                <p:nvPr/>
              </p:nvPicPr>
              <p:blipFill>
                <a:blip r:embed="rId11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36896" y="3488947"/>
                  <a:ext cx="408577" cy="4085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90" name="Picture 40" descr="Ähnliches Foto"/>
              <p:cNvPicPr>
                <a:picLocks noChangeAspect="1" noChangeArrowheads="1"/>
              </p:cNvPicPr>
              <p:nvPr/>
            </p:nvPicPr>
            <p:blipFill>
              <a:blip r:embed="rId12" cstate="email">
                <a:clrChange>
                  <a:clrFrom>
                    <a:srgbClr val="FFFFFD"/>
                  </a:clrFrom>
                  <a:clrTo>
                    <a:srgbClr val="FFFF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9259" y="3209532"/>
                <a:ext cx="725479" cy="3842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91" name="Gruppieren 90"/>
              <p:cNvGrpSpPr/>
              <p:nvPr/>
            </p:nvGrpSpPr>
            <p:grpSpPr>
              <a:xfrm>
                <a:off x="2733555" y="2829394"/>
                <a:ext cx="870215" cy="509596"/>
                <a:chOff x="2454063" y="3436325"/>
                <a:chExt cx="870215" cy="509596"/>
              </a:xfrm>
            </p:grpSpPr>
            <p:sp>
              <p:nvSpPr>
                <p:cNvPr id="92" name="Flussdiagramm: Datenträger mit direktem Zugriff 91"/>
                <p:cNvSpPr/>
                <p:nvPr/>
              </p:nvSpPr>
              <p:spPr bwMode="auto">
                <a:xfrm rot="16200000">
                  <a:off x="2592899" y="3341964"/>
                  <a:ext cx="439422" cy="628144"/>
                </a:xfrm>
                <a:prstGeom prst="flowChartMagneticDrum">
                  <a:avLst/>
                </a:prstGeom>
                <a:solidFill>
                  <a:srgbClr val="9F4C97">
                    <a:alpha val="25098"/>
                  </a:srgbClr>
                </a:solidFill>
                <a:ln w="12700" cap="flat" cmpd="sng" algn="ctr">
                  <a:solidFill>
                    <a:srgbClr val="545054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t"/>
                <a:lstStyle/>
                <a:p>
                  <a:pPr algn="ctr" defTabSz="967527"/>
                  <a:endParaRPr lang="de-AT" sz="2539" b="1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pic>
              <p:nvPicPr>
                <p:cNvPr id="93" name="Grafik 92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54063" y="3541455"/>
                  <a:ext cx="870215" cy="40446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9" name="Gruppieren 58"/>
            <p:cNvGrpSpPr/>
            <p:nvPr/>
          </p:nvGrpSpPr>
          <p:grpSpPr>
            <a:xfrm>
              <a:off x="8080353" y="2790313"/>
              <a:ext cx="2253233" cy="1338992"/>
              <a:chOff x="2488951" y="2829394"/>
              <a:chExt cx="2253233" cy="1338992"/>
            </a:xfrm>
          </p:grpSpPr>
          <p:sp>
            <p:nvSpPr>
              <p:cNvPr id="60" name="Flussdiagramm: Datenträger mit direktem Zugriff 59"/>
              <p:cNvSpPr/>
              <p:nvPr/>
            </p:nvSpPr>
            <p:spPr bwMode="auto">
              <a:xfrm rot="16200000">
                <a:off x="2596807" y="3341608"/>
                <a:ext cx="268251" cy="483964"/>
              </a:xfrm>
              <a:prstGeom prst="flowChartMagneticDrum">
                <a:avLst/>
              </a:prstGeom>
              <a:solidFill>
                <a:srgbClr val="9F4C97">
                  <a:alpha val="25000"/>
                </a:srgbClr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algn="ctr" defTabSz="967527"/>
                <a:endParaRPr lang="de-AT" sz="2539" b="1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61" name="Picture 24" descr="Bildergebnis für ssl logo png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8838" y="3520338"/>
                <a:ext cx="380599" cy="21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2" name="Gruppieren 61"/>
              <p:cNvGrpSpPr/>
              <p:nvPr/>
            </p:nvGrpSpPr>
            <p:grpSpPr>
              <a:xfrm>
                <a:off x="3575311" y="3548123"/>
                <a:ext cx="503522" cy="289411"/>
                <a:chOff x="3136272" y="3856367"/>
                <a:chExt cx="503522" cy="289411"/>
              </a:xfrm>
            </p:grpSpPr>
            <p:sp>
              <p:nvSpPr>
                <p:cNvPr id="79" name="Flussdiagramm: Datenträger mit direktem Zugriff 78"/>
                <p:cNvSpPr/>
                <p:nvPr/>
              </p:nvSpPr>
              <p:spPr bwMode="auto">
                <a:xfrm rot="16200000">
                  <a:off x="3238160" y="3754479"/>
                  <a:ext cx="289411" cy="493188"/>
                </a:xfrm>
                <a:prstGeom prst="flowChartMagneticDrum">
                  <a:avLst/>
                </a:prstGeom>
                <a:solidFill>
                  <a:srgbClr val="9F4C97">
                    <a:alpha val="25000"/>
                  </a:srgbClr>
                </a:solidFill>
                <a:ln w="12700" cap="flat" cmpd="sng" algn="ctr">
                  <a:solidFill>
                    <a:srgbClr val="545054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t"/>
                <a:lstStyle/>
                <a:p>
                  <a:pPr algn="ctr" defTabSz="967527"/>
                  <a:endParaRPr lang="de-AT" sz="2539" b="1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pic>
              <p:nvPicPr>
                <p:cNvPr id="80" name="Picture 26" descr="Bildergebnis für mqtt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6544" y="3993738"/>
                  <a:ext cx="473250" cy="11521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63" name="Gruppieren 62"/>
              <p:cNvGrpSpPr/>
              <p:nvPr/>
            </p:nvGrpSpPr>
            <p:grpSpPr>
              <a:xfrm>
                <a:off x="2925249" y="3545736"/>
                <a:ext cx="455953" cy="259810"/>
                <a:chOff x="3767079" y="3854835"/>
                <a:chExt cx="455953" cy="259810"/>
              </a:xfrm>
            </p:grpSpPr>
            <p:sp>
              <p:nvSpPr>
                <p:cNvPr id="77" name="Flussdiagramm: Datenträger mit direktem Zugriff 76"/>
                <p:cNvSpPr/>
                <p:nvPr/>
              </p:nvSpPr>
              <p:spPr bwMode="auto">
                <a:xfrm rot="16200000">
                  <a:off x="3861395" y="3760519"/>
                  <a:ext cx="255871" cy="444504"/>
                </a:xfrm>
                <a:prstGeom prst="flowChartMagneticDrum">
                  <a:avLst/>
                </a:prstGeom>
                <a:solidFill>
                  <a:srgbClr val="9F4C97">
                    <a:alpha val="25000"/>
                  </a:srgbClr>
                </a:solidFill>
                <a:ln w="12700" cap="flat" cmpd="sng" algn="ctr">
                  <a:solidFill>
                    <a:srgbClr val="545054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t"/>
                <a:lstStyle/>
                <a:p>
                  <a:pPr algn="ctr" defTabSz="967527"/>
                  <a:endParaRPr lang="de-AT" sz="2539" b="1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pic>
              <p:nvPicPr>
                <p:cNvPr id="78" name="Grafik 77"/>
                <p:cNvPicPr>
                  <a:picLocks noChangeAspect="1"/>
                </p:cNvPicPr>
                <p:nvPr/>
              </p:nvPicPr>
              <p:blipFill>
                <a:blip r:embed="rId6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97954" y="3922841"/>
                  <a:ext cx="425078" cy="191804"/>
                </a:xfrm>
                <a:prstGeom prst="rect">
                  <a:avLst/>
                </a:prstGeom>
              </p:spPr>
            </p:pic>
          </p:grpSp>
          <p:pic>
            <p:nvPicPr>
              <p:cNvPr id="64" name="Grafik 63"/>
              <p:cNvPicPr>
                <a:picLocks noChangeAspect="1"/>
              </p:cNvPicPr>
              <p:nvPr/>
            </p:nvPicPr>
            <p:blipFill>
              <a:blip r:embed="rId7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2480" y="3832684"/>
                <a:ext cx="565599" cy="335702"/>
              </a:xfrm>
              <a:prstGeom prst="rect">
                <a:avLst/>
              </a:prstGeom>
            </p:spPr>
          </p:pic>
          <p:grpSp>
            <p:nvGrpSpPr>
              <p:cNvPr id="65" name="Gruppieren 64"/>
              <p:cNvGrpSpPr/>
              <p:nvPr/>
            </p:nvGrpSpPr>
            <p:grpSpPr>
              <a:xfrm>
                <a:off x="4260263" y="3459809"/>
                <a:ext cx="444504" cy="360196"/>
                <a:chOff x="4387225" y="3973278"/>
                <a:chExt cx="444504" cy="360196"/>
              </a:xfrm>
            </p:grpSpPr>
            <p:sp>
              <p:nvSpPr>
                <p:cNvPr id="75" name="Flussdiagramm: Datenträger mit direktem Zugriff 74"/>
                <p:cNvSpPr/>
                <p:nvPr/>
              </p:nvSpPr>
              <p:spPr bwMode="auto">
                <a:xfrm rot="16200000">
                  <a:off x="4481541" y="3890424"/>
                  <a:ext cx="255871" cy="444504"/>
                </a:xfrm>
                <a:prstGeom prst="flowChartMagneticDrum">
                  <a:avLst/>
                </a:prstGeom>
                <a:solidFill>
                  <a:srgbClr val="9F4C97">
                    <a:alpha val="25000"/>
                  </a:srgbClr>
                </a:solidFill>
                <a:ln w="12700" cap="flat" cmpd="sng" algn="ctr">
                  <a:solidFill>
                    <a:srgbClr val="545054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t"/>
                <a:lstStyle/>
                <a:p>
                  <a:pPr algn="ctr" defTabSz="967527"/>
                  <a:endParaRPr lang="de-AT" sz="2539" b="1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pic>
              <p:nvPicPr>
                <p:cNvPr id="76" name="Picture 28" descr="Bildergebnis für http logo"/>
                <p:cNvPicPr>
                  <a:picLocks noChangeAspect="1" noChangeArrowheads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53868" y="3973278"/>
                  <a:ext cx="360196" cy="3601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66" name="Picture 30" descr="Home"/>
              <p:cNvPicPr>
                <a:picLocks noChangeAspect="1" noChangeArrowheads="1"/>
              </p:cNvPicPr>
              <p:nvPr/>
            </p:nvPicPr>
            <p:blipFill>
              <a:blip r:embed="rId9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7303" y="3922682"/>
                <a:ext cx="1042391" cy="1778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34" descr="Ähnliches Foto"/>
              <p:cNvPicPr>
                <a:picLocks noChangeAspect="1" noChangeArrowheads="1"/>
              </p:cNvPicPr>
              <p:nvPr/>
            </p:nvPicPr>
            <p:blipFill>
              <a:blip r:embed="rId10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7839" y="3873047"/>
                <a:ext cx="354345" cy="1700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8" name="Gruppieren 67"/>
              <p:cNvGrpSpPr/>
              <p:nvPr/>
            </p:nvGrpSpPr>
            <p:grpSpPr>
              <a:xfrm>
                <a:off x="4030370" y="3025702"/>
                <a:ext cx="493190" cy="439422"/>
                <a:chOff x="3384051" y="3465264"/>
                <a:chExt cx="493190" cy="439422"/>
              </a:xfrm>
            </p:grpSpPr>
            <p:sp>
              <p:nvSpPr>
                <p:cNvPr id="73" name="Flussdiagramm: Datenträger mit direktem Zugriff 72"/>
                <p:cNvSpPr/>
                <p:nvPr/>
              </p:nvSpPr>
              <p:spPr bwMode="auto">
                <a:xfrm rot="16200000">
                  <a:off x="3410935" y="3438380"/>
                  <a:ext cx="439422" cy="493190"/>
                </a:xfrm>
                <a:prstGeom prst="flowChartMagneticDrum">
                  <a:avLst/>
                </a:prstGeom>
                <a:solidFill>
                  <a:srgbClr val="9F4C97">
                    <a:alpha val="25000"/>
                  </a:srgbClr>
                </a:solidFill>
                <a:ln w="12700" cap="flat" cmpd="sng" algn="ctr">
                  <a:solidFill>
                    <a:srgbClr val="545054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t"/>
                <a:lstStyle/>
                <a:p>
                  <a:pPr algn="ctr" defTabSz="967527"/>
                  <a:endParaRPr lang="de-AT" sz="2539" b="1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pic>
              <p:nvPicPr>
                <p:cNvPr id="74" name="Picture 38" descr="Bildergebnis für xml symbol"/>
                <p:cNvPicPr>
                  <a:picLocks noChangeAspect="1" noChangeArrowheads="1"/>
                </p:cNvPicPr>
                <p:nvPr/>
              </p:nvPicPr>
              <p:blipFill>
                <a:blip r:embed="rId11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36896" y="3488947"/>
                  <a:ext cx="408577" cy="4085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69" name="Picture 40" descr="Ähnliches Foto"/>
              <p:cNvPicPr>
                <a:picLocks noChangeAspect="1" noChangeArrowheads="1"/>
              </p:cNvPicPr>
              <p:nvPr/>
            </p:nvPicPr>
            <p:blipFill>
              <a:blip r:embed="rId12" cstate="email">
                <a:clrChange>
                  <a:clrFrom>
                    <a:srgbClr val="FFFFFD"/>
                  </a:clrFrom>
                  <a:clrTo>
                    <a:srgbClr val="FFFFFD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9259" y="3209532"/>
                <a:ext cx="725479" cy="3842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0" name="Gruppieren 69"/>
              <p:cNvGrpSpPr/>
              <p:nvPr/>
            </p:nvGrpSpPr>
            <p:grpSpPr>
              <a:xfrm>
                <a:off x="2733555" y="2829394"/>
                <a:ext cx="870215" cy="509596"/>
                <a:chOff x="2454063" y="3436325"/>
                <a:chExt cx="870215" cy="509596"/>
              </a:xfrm>
            </p:grpSpPr>
            <p:sp>
              <p:nvSpPr>
                <p:cNvPr id="71" name="Flussdiagramm: Datenträger mit direktem Zugriff 70"/>
                <p:cNvSpPr/>
                <p:nvPr/>
              </p:nvSpPr>
              <p:spPr bwMode="auto">
                <a:xfrm rot="16200000">
                  <a:off x="2592899" y="3341964"/>
                  <a:ext cx="439422" cy="628144"/>
                </a:xfrm>
                <a:prstGeom prst="flowChartMagneticDrum">
                  <a:avLst/>
                </a:prstGeom>
                <a:solidFill>
                  <a:srgbClr val="9F4C97">
                    <a:alpha val="25098"/>
                  </a:srgbClr>
                </a:solidFill>
                <a:ln w="12700" cap="flat" cmpd="sng" algn="ctr">
                  <a:solidFill>
                    <a:srgbClr val="545054"/>
                  </a:solidFill>
                  <a:prstDash val="solid"/>
                </a:ln>
                <a:effectLst>
                  <a:outerShdw blurRad="50800" dist="20000" dir="5400000" rotWithShape="0">
                    <a:srgbClr val="000000">
                      <a:alpha val="42000"/>
                    </a:srgbClr>
                  </a:outerShdw>
                </a:effectLst>
              </p:spPr>
              <p:txBody>
                <a:bodyPr lIns="0" rIns="0" anchor="t"/>
                <a:lstStyle/>
                <a:p>
                  <a:pPr algn="ctr" defTabSz="967527"/>
                  <a:endParaRPr lang="de-AT" sz="2539" b="1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pic>
              <p:nvPicPr>
                <p:cNvPr id="72" name="Grafik 71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54063" y="3541455"/>
                  <a:ext cx="870215" cy="40446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04" name="Rounded Rectangle 44"/>
          <p:cNvSpPr/>
          <p:nvPr/>
        </p:nvSpPr>
        <p:spPr bwMode="auto">
          <a:xfrm>
            <a:off x="167982" y="3335120"/>
            <a:ext cx="2044593" cy="718107"/>
          </a:xfrm>
          <a:prstGeom prst="roundRect">
            <a:avLst/>
          </a:prstGeom>
          <a:solidFill>
            <a:srgbClr val="B42025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defTabSz="967527"/>
            <a:r>
              <a:rPr lang="en-US" sz="1905" b="1" kern="0" dirty="0">
                <a:solidFill>
                  <a:prstClr val="white"/>
                </a:solidFill>
                <a:latin typeface="Calibri"/>
              </a:rPr>
              <a:t>Service Layer</a:t>
            </a:r>
            <a:br>
              <a:rPr lang="en-US" sz="1905" b="1" kern="0" dirty="0">
                <a:solidFill>
                  <a:prstClr val="white"/>
                </a:solidFill>
                <a:latin typeface="Calibri"/>
              </a:rPr>
            </a:br>
            <a:r>
              <a:rPr lang="en-US" sz="1905" b="1" kern="0" dirty="0">
                <a:solidFill>
                  <a:prstClr val="white"/>
                </a:solidFill>
                <a:latin typeface="Calibri"/>
              </a:rPr>
              <a:t>Standards</a:t>
            </a:r>
          </a:p>
          <a:p>
            <a:pPr algn="ctr" defTabSz="967527"/>
            <a:endParaRPr lang="en-US" sz="1905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4" name="Flussdiagramm: Datenträger mit direktem Zugriff 113"/>
          <p:cNvSpPr/>
          <p:nvPr/>
        </p:nvSpPr>
        <p:spPr bwMode="auto">
          <a:xfrm rot="16200000">
            <a:off x="4634391" y="1272378"/>
            <a:ext cx="592892" cy="1380257"/>
          </a:xfrm>
          <a:prstGeom prst="flowChartMagneticDrum">
            <a:avLst/>
          </a:prstGeom>
          <a:solidFill>
            <a:srgbClr val="005480">
              <a:alpha val="25000"/>
            </a:srgbClr>
          </a:solidFill>
          <a:ln w="12700" cap="flat" cmpd="sng" algn="ctr">
            <a:solidFill>
              <a:schemeClr val="tx1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defTabSz="967527"/>
            <a:endParaRPr lang="de-AT" sz="2539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2" name="Rounded Rectangle 44"/>
          <p:cNvSpPr/>
          <p:nvPr/>
        </p:nvSpPr>
        <p:spPr bwMode="auto">
          <a:xfrm>
            <a:off x="167982" y="2044449"/>
            <a:ext cx="2029266" cy="452944"/>
          </a:xfrm>
          <a:prstGeom prst="roundRect">
            <a:avLst/>
          </a:prstGeom>
          <a:solidFill>
            <a:srgbClr val="005480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defTabSz="967527"/>
            <a:r>
              <a:rPr lang="en-US" sz="1905" b="1" kern="0" dirty="0">
                <a:solidFill>
                  <a:prstClr val="white"/>
                </a:solidFill>
                <a:latin typeface="Calibri"/>
              </a:rPr>
              <a:t>IoT Application </a:t>
            </a:r>
          </a:p>
        </p:txBody>
      </p:sp>
      <p:sp>
        <p:nvSpPr>
          <p:cNvPr id="120" name="Wolke 119"/>
          <p:cNvSpPr/>
          <p:nvPr/>
        </p:nvSpPr>
        <p:spPr bwMode="auto">
          <a:xfrm>
            <a:off x="8210559" y="1812727"/>
            <a:ext cx="2993124" cy="766245"/>
          </a:xfrm>
          <a:prstGeom prst="cloud">
            <a:avLst/>
          </a:prstGeom>
          <a:solidFill>
            <a:srgbClr val="005480"/>
          </a:solidFill>
          <a:ln w="12700" cap="flat" cmpd="sng" algn="ctr">
            <a:solidFill>
              <a:schemeClr val="tx1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defTabSz="967527"/>
            <a:endParaRPr lang="de-AT" sz="2539" b="1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7" name="Picture 9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9961" y="1231463"/>
            <a:ext cx="1218154" cy="731043"/>
          </a:xfrm>
          <a:prstGeom prst="rect">
            <a:avLst/>
          </a:prstGeom>
        </p:spPr>
      </p:pic>
      <p:pic>
        <p:nvPicPr>
          <p:cNvPr id="118" name="Picture 2" descr="Bildergebnis fÃ¼r iot device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442" y="1193716"/>
            <a:ext cx="955527" cy="95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Rectangle 2"/>
          <p:cNvSpPr txBox="1">
            <a:spLocks/>
          </p:cNvSpPr>
          <p:nvPr/>
        </p:nvSpPr>
        <p:spPr bwMode="gray">
          <a:xfrm>
            <a:off x="953115" y="83216"/>
            <a:ext cx="11494883" cy="609398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l" defTabSz="576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2pPr>
            <a:lvl3pPr algn="l" defTabSz="576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3pPr>
            <a:lvl4pPr algn="l" defTabSz="576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4pPr>
            <a:lvl5pPr algn="l" defTabSz="576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5pPr>
            <a:lvl6pPr marL="457200" algn="l" defTabSz="576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6pPr>
            <a:lvl7pPr marL="914400" algn="l" defTabSz="576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7pPr>
            <a:lvl8pPr marL="1371600" algn="l" defTabSz="576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8pPr>
            <a:lvl9pPr marL="1828800" algn="l" defTabSz="576263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Tele-GroteskUlt" pitchFamily="2" charset="0"/>
              </a:defRPr>
            </a:lvl9pPr>
          </a:lstStyle>
          <a:p>
            <a:r>
              <a:rPr lang="en-US" sz="3600" dirty="0"/>
              <a:t>oneM2M Application Developers Interface</a:t>
            </a:r>
          </a:p>
        </p:txBody>
      </p:sp>
      <p:sp>
        <p:nvSpPr>
          <p:cNvPr id="105" name="Abgerundetes Rechteck 104"/>
          <p:cNvSpPr/>
          <p:nvPr/>
        </p:nvSpPr>
        <p:spPr bwMode="auto">
          <a:xfrm>
            <a:off x="2358230" y="2903019"/>
            <a:ext cx="9713839" cy="1488184"/>
          </a:xfrm>
          <a:prstGeom prst="roundRect">
            <a:avLst/>
          </a:prstGeom>
          <a:solidFill>
            <a:srgbClr val="B42025">
              <a:alpha val="33000"/>
            </a:srgbClr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defTabSz="967527"/>
            <a:endParaRPr lang="de-AT" sz="1905" b="1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7" name="Abgerundetes Rechteck 106"/>
          <p:cNvSpPr/>
          <p:nvPr/>
        </p:nvSpPr>
        <p:spPr bwMode="auto">
          <a:xfrm>
            <a:off x="109200" y="2735558"/>
            <a:ext cx="11962870" cy="103921"/>
          </a:xfrm>
          <a:prstGeom prst="roundRect">
            <a:avLst/>
          </a:prstGeom>
          <a:solidFill>
            <a:srgbClr val="BABD5A"/>
          </a:solidFill>
          <a:ln w="12700" algn="ctr">
            <a:solidFill>
              <a:srgbClr val="9F4C97"/>
            </a:solidFill>
            <a:round/>
            <a:headEnd/>
            <a:tailEnd/>
          </a:ln>
        </p:spPr>
        <p:txBody>
          <a:bodyPr wrap="none" lIns="91416" tIns="45708" rIns="91416" bIns="45708" rtlCol="0" anchor="ctr" anchorCtr="1">
            <a:normAutofit fontScale="25000" lnSpcReduction="20000"/>
          </a:bodyPr>
          <a:lstStyle/>
          <a:p>
            <a:pPr algn="ctr"/>
            <a:endParaRPr lang="de-AT" sz="1905"/>
          </a:p>
        </p:txBody>
      </p:sp>
      <p:grpSp>
        <p:nvGrpSpPr>
          <p:cNvPr id="108" name="Gruppieren 107"/>
          <p:cNvGrpSpPr/>
          <p:nvPr/>
        </p:nvGrpSpPr>
        <p:grpSpPr>
          <a:xfrm>
            <a:off x="167982" y="2900415"/>
            <a:ext cx="10983397" cy="1508021"/>
            <a:chOff x="145354" y="2718075"/>
            <a:chExt cx="10379882" cy="1425158"/>
          </a:xfrm>
        </p:grpSpPr>
        <p:grpSp>
          <p:nvGrpSpPr>
            <p:cNvPr id="146" name="Gruppieren 145"/>
            <p:cNvGrpSpPr/>
            <p:nvPr/>
          </p:nvGrpSpPr>
          <p:grpSpPr>
            <a:xfrm>
              <a:off x="2260203" y="2718075"/>
              <a:ext cx="8265033" cy="1425158"/>
              <a:chOff x="2315156" y="2736880"/>
              <a:chExt cx="8265033" cy="1425158"/>
            </a:xfrm>
          </p:grpSpPr>
          <p:sp>
            <p:nvSpPr>
              <p:cNvPr id="148" name="Flussdiagramm: Datenträger mit direktem Zugriff 147"/>
              <p:cNvSpPr/>
              <p:nvPr/>
            </p:nvSpPr>
            <p:spPr bwMode="auto">
              <a:xfrm rot="16200000">
                <a:off x="2988823" y="2063213"/>
                <a:ext cx="1422697" cy="2770032"/>
              </a:xfrm>
              <a:prstGeom prst="flowChartMagneticDrum">
                <a:avLst/>
              </a:prstGeom>
              <a:solidFill>
                <a:srgbClr val="B42025"/>
              </a:solidFill>
              <a:ln w="12700" cap="flat" cmpd="sng" algn="ctr">
                <a:solidFill>
                  <a:schemeClr val="tx1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algn="ctr" defTabSz="967527"/>
                <a:endParaRPr lang="de-AT" sz="2539" b="1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9" name="Flussdiagramm: Datenträger mit direktem Zugriff 148"/>
              <p:cNvSpPr/>
              <p:nvPr/>
            </p:nvSpPr>
            <p:spPr bwMode="auto">
              <a:xfrm rot="16200000">
                <a:off x="8483824" y="2065674"/>
                <a:ext cx="1422697" cy="2770032"/>
              </a:xfrm>
              <a:prstGeom prst="flowChartMagneticDrum">
                <a:avLst/>
              </a:prstGeom>
              <a:solidFill>
                <a:srgbClr val="B42025"/>
              </a:solidFill>
              <a:ln w="12700" cap="flat" cmpd="sng" algn="ctr">
                <a:solidFill>
                  <a:schemeClr val="tx1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algn="ctr" defTabSz="967527"/>
                <a:endParaRPr lang="de-AT" sz="2539" b="1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47" name="Rounded Rectangle 44"/>
            <p:cNvSpPr/>
            <p:nvPr/>
          </p:nvSpPr>
          <p:spPr bwMode="auto">
            <a:xfrm>
              <a:off x="145354" y="3136266"/>
              <a:ext cx="1904143" cy="678648"/>
            </a:xfrm>
            <a:prstGeom prst="roundRect">
              <a:avLst/>
            </a:prstGeom>
            <a:solidFill>
              <a:srgbClr val="B42025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algn="ctr" defTabSz="967527"/>
              <a:r>
                <a:rPr lang="en-US" sz="1905" b="1" kern="0" dirty="0">
                  <a:solidFill>
                    <a:prstClr val="white"/>
                  </a:solidFill>
                  <a:latin typeface="Calibri"/>
                </a:rPr>
                <a:t>oneM2M Common Service Layer</a:t>
              </a:r>
            </a:p>
          </p:txBody>
        </p:sp>
      </p:grpSp>
      <p:grpSp>
        <p:nvGrpSpPr>
          <p:cNvPr id="109" name="Gruppieren 108"/>
          <p:cNvGrpSpPr/>
          <p:nvPr/>
        </p:nvGrpSpPr>
        <p:grpSpPr>
          <a:xfrm>
            <a:off x="2391028" y="4613158"/>
            <a:ext cx="8781781" cy="1734233"/>
            <a:chOff x="2267118" y="4349966"/>
            <a:chExt cx="8299240" cy="1638941"/>
          </a:xfrm>
        </p:grpSpPr>
        <p:sp>
          <p:nvSpPr>
            <p:cNvPr id="141" name="Flussdiagramm: Datenträger mit direktem Zugriff 140"/>
            <p:cNvSpPr/>
            <p:nvPr/>
          </p:nvSpPr>
          <p:spPr bwMode="auto">
            <a:xfrm rot="16200000">
              <a:off x="2864375" y="3816132"/>
              <a:ext cx="1575518" cy="2770032"/>
            </a:xfrm>
            <a:prstGeom prst="flowChartMagneticDrum">
              <a:avLst/>
            </a:prstGeom>
            <a:solidFill>
              <a:srgbClr val="A0A0A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algn="ctr" defTabSz="967527"/>
              <a:endParaRPr lang="de-AT" sz="2539" b="1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2" name="Flussdiagramm: Datenträger mit direktem Zugriff 141"/>
            <p:cNvSpPr/>
            <p:nvPr/>
          </p:nvSpPr>
          <p:spPr bwMode="auto">
            <a:xfrm rot="16200000">
              <a:off x="8393583" y="3752709"/>
              <a:ext cx="1575518" cy="2770032"/>
            </a:xfrm>
            <a:prstGeom prst="flowChartMagneticDrum">
              <a:avLst/>
            </a:prstGeom>
            <a:solidFill>
              <a:srgbClr val="A0A0A3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algn="ctr" defTabSz="967527"/>
              <a:endParaRPr lang="de-AT" sz="2539" b="1" kern="0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43" name="Gruppieren 142"/>
            <p:cNvGrpSpPr/>
            <p:nvPr/>
          </p:nvGrpSpPr>
          <p:grpSpPr>
            <a:xfrm>
              <a:off x="5626511" y="5218055"/>
              <a:ext cx="2344430" cy="760942"/>
              <a:chOff x="5626511" y="5218055"/>
              <a:chExt cx="2344430" cy="760942"/>
            </a:xfrm>
          </p:grpSpPr>
          <p:sp>
            <p:nvSpPr>
              <p:cNvPr id="144" name="Pfeil nach links und rechts 143"/>
              <p:cNvSpPr/>
              <p:nvPr/>
            </p:nvSpPr>
            <p:spPr bwMode="auto">
              <a:xfrm>
                <a:off x="5626511" y="5218055"/>
                <a:ext cx="1677630" cy="528312"/>
              </a:xfrm>
              <a:prstGeom prst="leftRightArrow">
                <a:avLst/>
              </a:prstGeom>
              <a:solidFill>
                <a:schemeClr val="accent2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lIns="91416" tIns="45708" rIns="91416" bIns="45708" rtlCol="0" anchor="ctr" anchorCtr="1">
                <a:normAutofit fontScale="77500" lnSpcReduction="20000"/>
              </a:bodyPr>
              <a:lstStyle/>
              <a:p>
                <a:pPr algn="ctr"/>
                <a:endParaRPr lang="de-AT" sz="1905"/>
              </a:p>
            </p:txBody>
          </p:sp>
          <p:sp>
            <p:nvSpPr>
              <p:cNvPr id="145" name="Textfeld 144"/>
              <p:cNvSpPr txBox="1"/>
              <p:nvPr/>
            </p:nvSpPr>
            <p:spPr>
              <a:xfrm>
                <a:off x="5822043" y="5763636"/>
                <a:ext cx="2148898" cy="2153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Aft>
                    <a:spcPts val="476"/>
                  </a:spcAft>
                  <a:buClr>
                    <a:schemeClr val="tx2"/>
                  </a:buClr>
                </a:pPr>
                <a:r>
                  <a:rPr lang="de-AT" sz="1481" dirty="0"/>
                  <a:t>IP Communication</a:t>
                </a:r>
              </a:p>
            </p:txBody>
          </p:sp>
        </p:grpSp>
      </p:grpSp>
      <p:sp>
        <p:nvSpPr>
          <p:cNvPr id="136" name="Pfeil nach oben und unten 135"/>
          <p:cNvSpPr/>
          <p:nvPr/>
        </p:nvSpPr>
        <p:spPr bwMode="auto">
          <a:xfrm>
            <a:off x="3466435" y="3999374"/>
            <a:ext cx="587931" cy="954837"/>
          </a:xfrm>
          <a:prstGeom prst="upDownArrow">
            <a:avLst/>
          </a:prstGeom>
          <a:solidFill>
            <a:schemeClr val="accent2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lIns="91416" tIns="45708" rIns="91416" bIns="45708" rtlCol="0" anchor="ctr" anchorCtr="1">
            <a:normAutofit/>
          </a:bodyPr>
          <a:lstStyle/>
          <a:p>
            <a:pPr algn="ctr"/>
            <a:endParaRPr lang="de-AT" sz="1905"/>
          </a:p>
        </p:txBody>
      </p:sp>
      <p:sp>
        <p:nvSpPr>
          <p:cNvPr id="111" name="Rounded Rectangle 44">
            <a:extLst>
              <a:ext uri="{FF2B5EF4-FFF2-40B4-BE49-F238E27FC236}">
                <a16:creationId xmlns:a16="http://schemas.microsoft.com/office/drawing/2014/main" id="{62CE241A-9ECF-4B70-B47E-83A6ADA72558}"/>
              </a:ext>
            </a:extLst>
          </p:cNvPr>
          <p:cNvSpPr/>
          <p:nvPr/>
        </p:nvSpPr>
        <p:spPr bwMode="auto">
          <a:xfrm>
            <a:off x="167982" y="5093294"/>
            <a:ext cx="2025414" cy="687668"/>
          </a:xfrm>
          <a:prstGeom prst="roundRect">
            <a:avLst/>
          </a:prstGeom>
          <a:solidFill>
            <a:srgbClr val="A0A0A3"/>
          </a:solidFill>
          <a:ln w="12700" cap="flat" cmpd="sng" algn="ctr">
            <a:solidFill>
              <a:srgbClr val="545054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tIns="324000" rIns="0" anchor="ctr" anchorCtr="0"/>
          <a:lstStyle/>
          <a:p>
            <a:pPr algn="ctr" defTabSz="967527">
              <a:defRPr/>
            </a:pPr>
            <a:r>
              <a:rPr lang="en-US" sz="1905" b="1" kern="0" dirty="0">
                <a:solidFill>
                  <a:prstClr val="white"/>
                </a:solidFill>
                <a:latin typeface="Calibri"/>
              </a:rPr>
              <a:t>Connectivity Layer</a:t>
            </a:r>
          </a:p>
          <a:p>
            <a:pPr algn="ctr" defTabSz="967527">
              <a:defRPr/>
            </a:pPr>
            <a:endParaRPr lang="en-US" sz="1905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2" name="Pfeil nach links und rechts 12">
            <a:extLst>
              <a:ext uri="{FF2B5EF4-FFF2-40B4-BE49-F238E27FC236}">
                <a16:creationId xmlns:a16="http://schemas.microsoft.com/office/drawing/2014/main" id="{96492F36-B987-41D9-9647-8A91CD271540}"/>
              </a:ext>
            </a:extLst>
          </p:cNvPr>
          <p:cNvSpPr/>
          <p:nvPr/>
        </p:nvSpPr>
        <p:spPr bwMode="auto">
          <a:xfrm>
            <a:off x="5921289" y="3380454"/>
            <a:ext cx="1775172" cy="559030"/>
          </a:xfrm>
          <a:prstGeom prst="leftRightArrow">
            <a:avLst/>
          </a:prstGeom>
          <a:solidFill>
            <a:schemeClr val="accent2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lIns="91416" tIns="45708" rIns="91416" bIns="45708" rtlCol="0" anchor="ctr" anchorCtr="1">
            <a:normAutofit fontScale="77500" lnSpcReduction="20000"/>
          </a:bodyPr>
          <a:lstStyle/>
          <a:p>
            <a:pPr algn="ctr"/>
            <a:endParaRPr lang="de-AT" sz="1905"/>
          </a:p>
        </p:txBody>
      </p:sp>
      <p:pic>
        <p:nvPicPr>
          <p:cNvPr id="134" name="Picture 48" descr="Bildergebnis für oneM2M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48" y="3718758"/>
            <a:ext cx="790342" cy="52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Flussdiagramm: Datenträger mit direktem Zugriff 112"/>
          <p:cNvSpPr/>
          <p:nvPr/>
        </p:nvSpPr>
        <p:spPr bwMode="auto">
          <a:xfrm rot="16200000">
            <a:off x="4231270" y="1124648"/>
            <a:ext cx="675366" cy="1839601"/>
          </a:xfrm>
          <a:prstGeom prst="flowChartMagneticDrum">
            <a:avLst/>
          </a:prstGeom>
          <a:solidFill>
            <a:srgbClr val="005480">
              <a:alpha val="50000"/>
            </a:srgbClr>
          </a:solidFill>
          <a:ln w="12700" cap="flat" cmpd="sng" algn="ctr">
            <a:solidFill>
              <a:schemeClr val="tx1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defTabSz="967527"/>
            <a:endParaRPr lang="de-AT" sz="2539" b="1" kern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23" name="Gruppieren 122"/>
          <p:cNvGrpSpPr/>
          <p:nvPr/>
        </p:nvGrpSpPr>
        <p:grpSpPr>
          <a:xfrm>
            <a:off x="2283084" y="1021200"/>
            <a:ext cx="9502108" cy="5379599"/>
            <a:chOff x="2157633" y="964591"/>
            <a:chExt cx="8979986" cy="4917096"/>
          </a:xfrm>
        </p:grpSpPr>
        <p:grpSp>
          <p:nvGrpSpPr>
            <p:cNvPr id="124" name="Gruppieren 123"/>
            <p:cNvGrpSpPr/>
            <p:nvPr/>
          </p:nvGrpSpPr>
          <p:grpSpPr>
            <a:xfrm>
              <a:off x="2616113" y="1161453"/>
              <a:ext cx="8521506" cy="535907"/>
              <a:chOff x="2616113" y="1161453"/>
              <a:chExt cx="8521506" cy="535907"/>
            </a:xfrm>
          </p:grpSpPr>
          <p:sp>
            <p:nvSpPr>
              <p:cNvPr id="130" name="Textfeld 129"/>
              <p:cNvSpPr txBox="1"/>
              <p:nvPr/>
            </p:nvSpPr>
            <p:spPr>
              <a:xfrm>
                <a:off x="2616113" y="1209993"/>
                <a:ext cx="2148898" cy="2679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Aft>
                    <a:spcPts val="476"/>
                  </a:spcAft>
                  <a:buClr>
                    <a:schemeClr val="tx2"/>
                  </a:buClr>
                </a:pPr>
                <a:r>
                  <a:rPr lang="de-AT" sz="1905" dirty="0">
                    <a:solidFill>
                      <a:schemeClr val="bg2">
                        <a:lumMod val="10000"/>
                      </a:schemeClr>
                    </a:solidFill>
                  </a:rPr>
                  <a:t>IoT Field Device(s)</a:t>
                </a:r>
              </a:p>
            </p:txBody>
          </p:sp>
          <p:sp>
            <p:nvSpPr>
              <p:cNvPr id="131" name="Textfeld 130"/>
              <p:cNvSpPr txBox="1"/>
              <p:nvPr/>
            </p:nvSpPr>
            <p:spPr>
              <a:xfrm>
                <a:off x="7364232" y="1161453"/>
                <a:ext cx="3773387" cy="5359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spcAft>
                    <a:spcPts val="476"/>
                  </a:spcAft>
                  <a:buClr>
                    <a:schemeClr val="tx2"/>
                  </a:buClr>
                </a:pPr>
                <a:r>
                  <a:rPr lang="de-AT" sz="1905" dirty="0">
                    <a:solidFill>
                      <a:schemeClr val="bg2">
                        <a:lumMod val="10000"/>
                      </a:schemeClr>
                    </a:solidFill>
                  </a:rPr>
                  <a:t>IoT Infrastructure </a:t>
                </a:r>
                <a:br>
                  <a:rPr lang="de-AT" sz="1905" dirty="0">
                    <a:solidFill>
                      <a:schemeClr val="bg2">
                        <a:lumMod val="10000"/>
                      </a:schemeClr>
                    </a:solidFill>
                  </a:rPr>
                </a:br>
                <a:endParaRPr lang="de-AT" sz="1905" dirty="0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p:grpSp>
        <p:grpSp>
          <p:nvGrpSpPr>
            <p:cNvPr id="125" name="Gruppieren 124"/>
            <p:cNvGrpSpPr/>
            <p:nvPr/>
          </p:nvGrpSpPr>
          <p:grpSpPr>
            <a:xfrm>
              <a:off x="2157633" y="964591"/>
              <a:ext cx="8554216" cy="4917096"/>
              <a:chOff x="2157633" y="964591"/>
              <a:chExt cx="8554216" cy="4917096"/>
            </a:xfrm>
          </p:grpSpPr>
          <p:cxnSp>
            <p:nvCxnSpPr>
              <p:cNvPr id="126" name="Gerader Verbinder 125"/>
              <p:cNvCxnSpPr/>
              <p:nvPr/>
            </p:nvCxnSpPr>
            <p:spPr>
              <a:xfrm flipV="1">
                <a:off x="2157633" y="969565"/>
                <a:ext cx="14493" cy="4912122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Gerader Verbinder 126"/>
              <p:cNvCxnSpPr/>
              <p:nvPr/>
            </p:nvCxnSpPr>
            <p:spPr>
              <a:xfrm flipV="1">
                <a:off x="5203689" y="969565"/>
                <a:ext cx="28085" cy="4889097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Gerader Verbinder 127"/>
              <p:cNvCxnSpPr/>
              <p:nvPr/>
            </p:nvCxnSpPr>
            <p:spPr>
              <a:xfrm flipV="1">
                <a:off x="7637708" y="964591"/>
                <a:ext cx="14493" cy="4912122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Gerader Verbinder 128"/>
              <p:cNvCxnSpPr/>
              <p:nvPr/>
            </p:nvCxnSpPr>
            <p:spPr>
              <a:xfrm flipV="1">
                <a:off x="10683764" y="964591"/>
                <a:ext cx="28085" cy="4889097"/>
              </a:xfrm>
              <a:prstGeom prst="line">
                <a:avLst/>
              </a:prstGeom>
              <a:ln w="3175">
                <a:solidFill>
                  <a:schemeClr val="bg1">
                    <a:lumMod val="85000"/>
                  </a:schemeClr>
                </a:solidFill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1" name="Flussdiagramm: Datenträger mit direktem Zugriff 120"/>
          <p:cNvSpPr/>
          <p:nvPr/>
        </p:nvSpPr>
        <p:spPr bwMode="auto">
          <a:xfrm rot="16200000">
            <a:off x="3507370" y="733489"/>
            <a:ext cx="772609" cy="2931089"/>
          </a:xfrm>
          <a:prstGeom prst="flowChartMagneticDrum">
            <a:avLst/>
          </a:prstGeom>
          <a:solidFill>
            <a:srgbClr val="005480"/>
          </a:solidFill>
          <a:ln w="12700" cap="flat" cmpd="sng" algn="ctr">
            <a:solidFill>
              <a:schemeClr val="tx1"/>
            </a:solidFill>
            <a:prstDash val="solid"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lIns="0" rIns="0" anchor="t"/>
          <a:lstStyle/>
          <a:p>
            <a:pPr algn="ctr" defTabSz="967527"/>
            <a:endParaRPr lang="de-AT" sz="2539" b="1" kern="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54" name="Gruppieren 153"/>
          <p:cNvGrpSpPr/>
          <p:nvPr/>
        </p:nvGrpSpPr>
        <p:grpSpPr>
          <a:xfrm>
            <a:off x="2405793" y="2494355"/>
            <a:ext cx="8797889" cy="461665"/>
            <a:chOff x="9465931" y="-2170674"/>
            <a:chExt cx="2236945" cy="3134782"/>
          </a:xfrm>
          <a:solidFill>
            <a:srgbClr val="FFCC66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55" name="Rounded Rectangle 23"/>
            <p:cNvSpPr/>
            <p:nvPr/>
          </p:nvSpPr>
          <p:spPr>
            <a:xfrm>
              <a:off x="9465931" y="-1278783"/>
              <a:ext cx="2236945" cy="15794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US"/>
            </a:p>
          </p:txBody>
        </p:sp>
        <p:sp>
          <p:nvSpPr>
            <p:cNvPr id="156" name="Textfeld 155"/>
            <p:cNvSpPr txBox="1"/>
            <p:nvPr/>
          </p:nvSpPr>
          <p:spPr>
            <a:xfrm>
              <a:off x="9537958" y="-2170674"/>
              <a:ext cx="2039913" cy="3134782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de-AT" sz="2400" dirty="0">
                  <a:solidFill>
                    <a:srgbClr val="FF0000"/>
                  </a:solidFill>
                </a:rPr>
                <a:t>              Developer-Interface</a:t>
              </a:r>
            </a:p>
          </p:txBody>
        </p:sp>
      </p:grpSp>
      <p:sp>
        <p:nvSpPr>
          <p:cNvPr id="137" name="Pfeil nach oben und unten 136"/>
          <p:cNvSpPr/>
          <p:nvPr/>
        </p:nvSpPr>
        <p:spPr bwMode="auto">
          <a:xfrm>
            <a:off x="8692828" y="2264002"/>
            <a:ext cx="587931" cy="954837"/>
          </a:xfrm>
          <a:prstGeom prst="upDownArrow">
            <a:avLst/>
          </a:prstGeom>
          <a:solidFill>
            <a:schemeClr val="accent2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lIns="91416" tIns="45708" rIns="91416" bIns="45708" rtlCol="0" anchor="ctr" anchorCtr="1">
            <a:normAutofit/>
          </a:bodyPr>
          <a:lstStyle/>
          <a:p>
            <a:pPr algn="ctr"/>
            <a:endParaRPr lang="de-AT" sz="1905"/>
          </a:p>
        </p:txBody>
      </p:sp>
      <p:sp>
        <p:nvSpPr>
          <p:cNvPr id="135" name="Pfeil nach oben und unten 134"/>
          <p:cNvSpPr/>
          <p:nvPr/>
        </p:nvSpPr>
        <p:spPr bwMode="auto">
          <a:xfrm>
            <a:off x="3489223" y="2264002"/>
            <a:ext cx="587931" cy="954837"/>
          </a:xfrm>
          <a:prstGeom prst="upDownArrow">
            <a:avLst/>
          </a:prstGeom>
          <a:solidFill>
            <a:schemeClr val="accent2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wrap="none" lIns="91416" tIns="45708" rIns="91416" bIns="45708" rtlCol="0" anchor="ctr" anchorCtr="1">
            <a:normAutofit/>
          </a:bodyPr>
          <a:lstStyle/>
          <a:p>
            <a:pPr algn="ctr"/>
            <a:endParaRPr lang="de-AT" sz="1905"/>
          </a:p>
        </p:txBody>
      </p:sp>
      <p:pic>
        <p:nvPicPr>
          <p:cNvPr id="140" name="Picture 48" descr="Bildergebnis für oneM2M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919" y="2515344"/>
            <a:ext cx="716898" cy="4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48" descr="Bildergebnis für oneM2M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518" y="2480716"/>
            <a:ext cx="717461" cy="47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06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07006"/>
            <a:ext cx="10515600" cy="47968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Topology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43693" y="1295400"/>
            <a:ext cx="7501438" cy="5269234"/>
            <a:chOff x="2343693" y="1295400"/>
            <a:chExt cx="7501438" cy="5269234"/>
          </a:xfrm>
        </p:grpSpPr>
        <p:grpSp>
          <p:nvGrpSpPr>
            <p:cNvPr id="5" name="Group 4"/>
            <p:cNvGrpSpPr/>
            <p:nvPr/>
          </p:nvGrpSpPr>
          <p:grpSpPr>
            <a:xfrm>
              <a:off x="2343693" y="1295400"/>
              <a:ext cx="7501438" cy="5269234"/>
              <a:chOff x="838200" y="1295400"/>
              <a:chExt cx="7501438" cy="5269234"/>
            </a:xfrm>
          </p:grpSpPr>
          <p:sp>
            <p:nvSpPr>
              <p:cNvPr id="6" name="Rectangle à coins arrondis 94"/>
              <p:cNvSpPr/>
              <p:nvPr/>
            </p:nvSpPr>
            <p:spPr bwMode="auto">
              <a:xfrm flipH="1">
                <a:off x="6228230" y="5088478"/>
                <a:ext cx="2111408" cy="1361426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054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Application</a:t>
                </a:r>
                <a:b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Service</a:t>
                </a:r>
                <a:b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Node</a:t>
                </a:r>
              </a:p>
            </p:txBody>
          </p:sp>
          <p:sp>
            <p:nvSpPr>
              <p:cNvPr id="7" name="Rectangle à coins arrondis 94"/>
              <p:cNvSpPr/>
              <p:nvPr/>
            </p:nvSpPr>
            <p:spPr bwMode="auto">
              <a:xfrm flipH="1">
                <a:off x="6228230" y="4294296"/>
                <a:ext cx="2111408" cy="734904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054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Application</a:t>
                </a:r>
                <a:b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Dedicated</a:t>
                </a:r>
                <a:b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Node</a:t>
                </a:r>
              </a:p>
            </p:txBody>
          </p:sp>
          <p:sp>
            <p:nvSpPr>
              <p:cNvPr id="8" name="Rectangle à coins arrondis 94"/>
              <p:cNvSpPr/>
              <p:nvPr/>
            </p:nvSpPr>
            <p:spPr bwMode="auto">
              <a:xfrm>
                <a:off x="838200" y="5829730"/>
                <a:ext cx="2297242" cy="734904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054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Application</a:t>
                </a:r>
                <a:b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Dedicated</a:t>
                </a:r>
                <a:b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Node</a:t>
                </a:r>
              </a:p>
            </p:txBody>
          </p:sp>
          <p:sp>
            <p:nvSpPr>
              <p:cNvPr id="9" name="Rectangle à coins arrondis 94"/>
              <p:cNvSpPr/>
              <p:nvPr/>
            </p:nvSpPr>
            <p:spPr bwMode="auto">
              <a:xfrm>
                <a:off x="838200" y="4999704"/>
                <a:ext cx="2297242" cy="734904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054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Application</a:t>
                </a:r>
                <a:b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Dedicated</a:t>
                </a:r>
                <a:b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Node</a:t>
                </a:r>
              </a:p>
            </p:txBody>
          </p:sp>
          <p:sp>
            <p:nvSpPr>
              <p:cNvPr id="10" name="Rectangle à coins arrondis 94"/>
              <p:cNvSpPr/>
              <p:nvPr/>
            </p:nvSpPr>
            <p:spPr bwMode="auto">
              <a:xfrm>
                <a:off x="5520238" y="3315424"/>
                <a:ext cx="2297242" cy="734904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054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Middle Node</a:t>
                </a:r>
              </a:p>
            </p:txBody>
          </p:sp>
          <p:sp>
            <p:nvSpPr>
              <p:cNvPr id="11" name="Rectangle à coins arrondis 94"/>
              <p:cNvSpPr/>
              <p:nvPr/>
            </p:nvSpPr>
            <p:spPr bwMode="auto">
              <a:xfrm>
                <a:off x="1710238" y="3305887"/>
                <a:ext cx="3352800" cy="734904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054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Middle Node</a:t>
                </a:r>
              </a:p>
            </p:txBody>
          </p:sp>
          <p:sp>
            <p:nvSpPr>
              <p:cNvPr id="12" name="Rectangle à coins arrondis 94"/>
              <p:cNvSpPr/>
              <p:nvPr/>
            </p:nvSpPr>
            <p:spPr bwMode="auto">
              <a:xfrm>
                <a:off x="1710238" y="4191000"/>
                <a:ext cx="3352800" cy="734904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054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Middle Node</a:t>
                </a:r>
              </a:p>
            </p:txBody>
          </p:sp>
          <p:sp>
            <p:nvSpPr>
              <p:cNvPr id="13" name="Rectangle à coins arrondis 94"/>
              <p:cNvSpPr/>
              <p:nvPr/>
            </p:nvSpPr>
            <p:spPr bwMode="auto">
              <a:xfrm>
                <a:off x="1710238" y="2318263"/>
                <a:ext cx="5714999" cy="734904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054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Infrastructure Node</a:t>
                </a:r>
              </a:p>
            </p:txBody>
          </p:sp>
          <p:sp>
            <p:nvSpPr>
              <p:cNvPr id="14" name="Rounded Rectangle 13"/>
              <p:cNvSpPr/>
              <p:nvPr/>
            </p:nvSpPr>
            <p:spPr bwMode="auto">
              <a:xfrm>
                <a:off x="4246450" y="4313674"/>
                <a:ext cx="74067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AE</a:t>
                </a:r>
              </a:p>
            </p:txBody>
          </p:sp>
          <p:sp>
            <p:nvSpPr>
              <p:cNvPr id="15" name="Rounded Rectangle 14"/>
              <p:cNvSpPr/>
              <p:nvPr/>
            </p:nvSpPr>
            <p:spPr bwMode="auto">
              <a:xfrm>
                <a:off x="6348529" y="4409027"/>
                <a:ext cx="74067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AE</a:t>
                </a:r>
              </a:p>
            </p:txBody>
          </p:sp>
          <p:sp>
            <p:nvSpPr>
              <p:cNvPr id="16" name="Rounded Rectangle 15"/>
              <p:cNvSpPr/>
              <p:nvPr/>
            </p:nvSpPr>
            <p:spPr bwMode="auto">
              <a:xfrm>
                <a:off x="2341166" y="5944461"/>
                <a:ext cx="74067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AE</a:t>
                </a:r>
              </a:p>
            </p:txBody>
          </p:sp>
          <p:sp>
            <p:nvSpPr>
              <p:cNvPr id="17" name="Rounded Rectangle 16"/>
              <p:cNvSpPr/>
              <p:nvPr/>
            </p:nvSpPr>
            <p:spPr bwMode="auto">
              <a:xfrm>
                <a:off x="4149386" y="1307378"/>
                <a:ext cx="74067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AE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 bwMode="auto">
              <a:xfrm>
                <a:off x="5340776" y="1307378"/>
                <a:ext cx="74067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AE</a:t>
                </a:r>
              </a:p>
            </p:txBody>
          </p:sp>
          <p:cxnSp>
            <p:nvCxnSpPr>
              <p:cNvPr id="19" name="Straight Connector 12"/>
              <p:cNvCxnSpPr>
                <a:stCxn id="17" idx="2"/>
                <a:endCxn id="23" idx="0"/>
              </p:cNvCxnSpPr>
              <p:nvPr/>
            </p:nvCxnSpPr>
            <p:spPr>
              <a:xfrm rot="16200000" flipH="1">
                <a:off x="4796518" y="1536025"/>
                <a:ext cx="637799" cy="1191390"/>
              </a:xfrm>
              <a:prstGeom prst="bentConnector3">
                <a:avLst>
                  <a:gd name="adj1" fmla="val 50000"/>
                </a:avLst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20" name="Straight Connector 13"/>
              <p:cNvCxnSpPr>
                <a:stCxn id="27" idx="2"/>
                <a:endCxn id="33" idx="3"/>
              </p:cNvCxnSpPr>
              <p:nvPr/>
            </p:nvCxnSpPr>
            <p:spPr>
              <a:xfrm rot="5400000">
                <a:off x="3019789" y="4881167"/>
                <a:ext cx="548039" cy="423940"/>
              </a:xfrm>
              <a:prstGeom prst="bentConnector2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21" name="Straight Connector 14"/>
              <p:cNvCxnSpPr>
                <a:stCxn id="14" idx="1"/>
                <a:endCxn id="27" idx="3"/>
              </p:cNvCxnSpPr>
              <p:nvPr/>
            </p:nvCxnSpPr>
            <p:spPr>
              <a:xfrm rot="10800000" flipV="1">
                <a:off x="3876114" y="4566395"/>
                <a:ext cx="370336" cy="1"/>
              </a:xfrm>
              <a:prstGeom prst="bentConnector3">
                <a:avLst>
                  <a:gd name="adj1" fmla="val 50000"/>
                </a:avLst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22" name="Straight Connector 39"/>
              <p:cNvCxnSpPr>
                <a:stCxn id="18" idx="2"/>
                <a:endCxn id="23" idx="0"/>
              </p:cNvCxnSpPr>
              <p:nvPr/>
            </p:nvCxnSpPr>
            <p:spPr>
              <a:xfrm rot="5400000">
                <a:off x="5392213" y="2131720"/>
                <a:ext cx="637799" cy="12700"/>
              </a:xfrm>
              <a:prstGeom prst="bentConnector3">
                <a:avLst>
                  <a:gd name="adj1" fmla="val 50000"/>
                </a:avLst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sp>
            <p:nvSpPr>
              <p:cNvPr id="23" name="Rounded Rectangle 22"/>
              <p:cNvSpPr/>
              <p:nvPr/>
            </p:nvSpPr>
            <p:spPr bwMode="auto">
              <a:xfrm>
                <a:off x="4149386" y="2450620"/>
                <a:ext cx="3123452" cy="505443"/>
              </a:xfrm>
              <a:prstGeom prst="roundRect">
                <a:avLst/>
              </a:prstGeom>
              <a:solidFill>
                <a:srgbClr val="B42025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CSE</a:t>
                </a:r>
              </a:p>
            </p:txBody>
          </p:sp>
          <p:sp>
            <p:nvSpPr>
              <p:cNvPr id="24" name="Rounded Rectangle 23"/>
              <p:cNvSpPr/>
              <p:nvPr/>
            </p:nvSpPr>
            <p:spPr bwMode="auto">
              <a:xfrm>
                <a:off x="4149386" y="3422118"/>
                <a:ext cx="740672" cy="505443"/>
              </a:xfrm>
              <a:prstGeom prst="roundRect">
                <a:avLst/>
              </a:prstGeom>
              <a:solidFill>
                <a:srgbClr val="B42025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CSE</a:t>
                </a:r>
              </a:p>
            </p:txBody>
          </p:sp>
          <p:cxnSp>
            <p:nvCxnSpPr>
              <p:cNvPr id="25" name="Straight Connector 18"/>
              <p:cNvCxnSpPr>
                <a:stCxn id="24" idx="0"/>
                <a:endCxn id="23" idx="2"/>
              </p:cNvCxnSpPr>
              <p:nvPr/>
            </p:nvCxnSpPr>
            <p:spPr>
              <a:xfrm rot="5400000" flipH="1" flipV="1">
                <a:off x="4882390" y="2593396"/>
                <a:ext cx="466055" cy="1191390"/>
              </a:xfrm>
              <a:prstGeom prst="bentConnector3">
                <a:avLst>
                  <a:gd name="adj1" fmla="val 50000"/>
                </a:avLst>
              </a:prstGeom>
              <a:noFill/>
              <a:ln w="38100" cap="flat" cmpd="sng" algn="ctr">
                <a:solidFill>
                  <a:srgbClr val="B42025"/>
                </a:solidFill>
                <a:prstDash val="solid"/>
              </a:ln>
              <a:effectLst/>
            </p:spPr>
          </p:cxnSp>
          <p:cxnSp>
            <p:nvCxnSpPr>
              <p:cNvPr id="26" name="Straight Connector 34"/>
              <p:cNvCxnSpPr>
                <a:stCxn id="15" idx="1"/>
                <a:endCxn id="31" idx="2"/>
              </p:cNvCxnSpPr>
              <p:nvPr/>
            </p:nvCxnSpPr>
            <p:spPr>
              <a:xfrm rot="10800000">
                <a:off x="5971317" y="3927561"/>
                <a:ext cx="377212" cy="734188"/>
              </a:xfrm>
              <a:prstGeom prst="bentConnector2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sp>
            <p:nvSpPr>
              <p:cNvPr id="27" name="Rounded Rectangle 26"/>
              <p:cNvSpPr/>
              <p:nvPr/>
            </p:nvSpPr>
            <p:spPr bwMode="auto">
              <a:xfrm>
                <a:off x="3135442" y="4313675"/>
                <a:ext cx="740672" cy="505443"/>
              </a:xfrm>
              <a:prstGeom prst="roundRect">
                <a:avLst/>
              </a:prstGeom>
              <a:solidFill>
                <a:srgbClr val="B42025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CSE</a:t>
                </a:r>
              </a:p>
            </p:txBody>
          </p:sp>
          <p:cxnSp>
            <p:nvCxnSpPr>
              <p:cNvPr id="28" name="Straight Connector 21"/>
              <p:cNvCxnSpPr>
                <a:stCxn id="27" idx="0"/>
                <a:endCxn id="24" idx="2"/>
              </p:cNvCxnSpPr>
              <p:nvPr/>
            </p:nvCxnSpPr>
            <p:spPr>
              <a:xfrm rot="5400000" flipH="1" flipV="1">
                <a:off x="3819693" y="3613646"/>
                <a:ext cx="386114" cy="1013944"/>
              </a:xfrm>
              <a:prstGeom prst="bentConnector3">
                <a:avLst>
                  <a:gd name="adj1" fmla="val 50000"/>
                </a:avLst>
              </a:prstGeom>
              <a:noFill/>
              <a:ln w="38100" cap="flat" cmpd="sng" algn="ctr">
                <a:solidFill>
                  <a:srgbClr val="B42025"/>
                </a:solidFill>
                <a:prstDash val="solid"/>
              </a:ln>
              <a:effectLst/>
            </p:spPr>
          </p:cxnSp>
          <p:sp>
            <p:nvSpPr>
              <p:cNvPr id="29" name="Rounded Rectangle 28"/>
              <p:cNvSpPr/>
              <p:nvPr/>
            </p:nvSpPr>
            <p:spPr bwMode="auto">
              <a:xfrm>
                <a:off x="6532166" y="1295400"/>
                <a:ext cx="74067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AE</a:t>
                </a:r>
              </a:p>
            </p:txBody>
          </p:sp>
          <p:cxnSp>
            <p:nvCxnSpPr>
              <p:cNvPr id="30" name="Straight Connector 39"/>
              <p:cNvCxnSpPr>
                <a:stCxn id="29" idx="2"/>
                <a:endCxn id="23" idx="0"/>
              </p:cNvCxnSpPr>
              <p:nvPr/>
            </p:nvCxnSpPr>
            <p:spPr>
              <a:xfrm rot="5400000">
                <a:off x="5981919" y="1530036"/>
                <a:ext cx="649777" cy="1191390"/>
              </a:xfrm>
              <a:prstGeom prst="bentConnector3">
                <a:avLst>
                  <a:gd name="adj1" fmla="val 50000"/>
                </a:avLst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sp>
            <p:nvSpPr>
              <p:cNvPr id="31" name="Rounded Rectangle 30"/>
              <p:cNvSpPr/>
              <p:nvPr/>
            </p:nvSpPr>
            <p:spPr bwMode="auto">
              <a:xfrm>
                <a:off x="5600981" y="3422118"/>
                <a:ext cx="740672" cy="505443"/>
              </a:xfrm>
              <a:prstGeom prst="roundRect">
                <a:avLst/>
              </a:prstGeom>
              <a:solidFill>
                <a:srgbClr val="B42025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CSE</a:t>
                </a:r>
              </a:p>
            </p:txBody>
          </p:sp>
          <p:cxnSp>
            <p:nvCxnSpPr>
              <p:cNvPr id="32" name="Straight Connector 18"/>
              <p:cNvCxnSpPr>
                <a:stCxn id="31" idx="0"/>
                <a:endCxn id="23" idx="2"/>
              </p:cNvCxnSpPr>
              <p:nvPr/>
            </p:nvCxnSpPr>
            <p:spPr>
              <a:xfrm rot="16200000" flipV="1">
                <a:off x="5608188" y="3058988"/>
                <a:ext cx="466055" cy="260205"/>
              </a:xfrm>
              <a:prstGeom prst="bentConnector3">
                <a:avLst>
                  <a:gd name="adj1" fmla="val 50000"/>
                </a:avLst>
              </a:prstGeom>
              <a:noFill/>
              <a:ln w="38100" cap="flat" cmpd="sng" algn="ctr">
                <a:solidFill>
                  <a:srgbClr val="B42025"/>
                </a:solidFill>
                <a:prstDash val="solid"/>
              </a:ln>
              <a:effectLst/>
            </p:spPr>
          </p:cxnSp>
          <p:sp>
            <p:nvSpPr>
              <p:cNvPr id="33" name="Rounded Rectangle 32"/>
              <p:cNvSpPr/>
              <p:nvPr/>
            </p:nvSpPr>
            <p:spPr bwMode="auto">
              <a:xfrm>
                <a:off x="2341166" y="5114435"/>
                <a:ext cx="74067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AE</a:t>
                </a:r>
              </a:p>
            </p:txBody>
          </p:sp>
          <p:cxnSp>
            <p:nvCxnSpPr>
              <p:cNvPr id="34" name="Straight Connector 13"/>
              <p:cNvCxnSpPr>
                <a:stCxn id="27" idx="2"/>
                <a:endCxn id="16" idx="3"/>
              </p:cNvCxnSpPr>
              <p:nvPr/>
            </p:nvCxnSpPr>
            <p:spPr>
              <a:xfrm rot="5400000">
                <a:off x="2604776" y="5296180"/>
                <a:ext cx="1378065" cy="423940"/>
              </a:xfrm>
              <a:prstGeom prst="bentConnector2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sp>
            <p:nvSpPr>
              <p:cNvPr id="35" name="Rounded Rectangle 34"/>
              <p:cNvSpPr/>
              <p:nvPr/>
            </p:nvSpPr>
            <p:spPr bwMode="auto">
              <a:xfrm>
                <a:off x="6341519" y="5203209"/>
                <a:ext cx="74768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AE</a:t>
                </a:r>
              </a:p>
            </p:txBody>
          </p:sp>
        </p:grpSp>
        <p:sp>
          <p:nvSpPr>
            <p:cNvPr id="36" name="Rounded Rectangle 35"/>
            <p:cNvSpPr/>
            <p:nvPr/>
          </p:nvSpPr>
          <p:spPr bwMode="auto">
            <a:xfrm>
              <a:off x="7847147" y="5867788"/>
              <a:ext cx="747548" cy="505443"/>
            </a:xfrm>
            <a:prstGeom prst="roundRect">
              <a:avLst/>
            </a:prstGeom>
            <a:solidFill>
              <a:srgbClr val="B42025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CSE</a:t>
              </a:r>
            </a:p>
          </p:txBody>
        </p:sp>
        <p:cxnSp>
          <p:nvCxnSpPr>
            <p:cNvPr id="37" name="Straight Connector 34"/>
            <p:cNvCxnSpPr>
              <a:stCxn id="36" idx="0"/>
              <a:endCxn id="35" idx="2"/>
            </p:cNvCxnSpPr>
            <p:nvPr/>
          </p:nvCxnSpPr>
          <p:spPr>
            <a:xfrm rot="16200000" flipV="1">
              <a:off x="8141321" y="5788186"/>
              <a:ext cx="159135" cy="68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rgbClr val="0070C0"/>
              </a:solidFill>
              <a:prstDash val="solid"/>
            </a:ln>
            <a:effectLst/>
          </p:spPr>
        </p:cxnSp>
        <p:sp>
          <p:nvSpPr>
            <p:cNvPr id="38" name="Rounded Rectangle 37"/>
            <p:cNvSpPr/>
            <p:nvPr/>
          </p:nvSpPr>
          <p:spPr bwMode="auto">
            <a:xfrm>
              <a:off x="7847012" y="5867787"/>
              <a:ext cx="747682" cy="505443"/>
            </a:xfrm>
            <a:prstGeom prst="roundRect">
              <a:avLst/>
            </a:prstGeom>
            <a:solidFill>
              <a:srgbClr val="B42025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CSE</a:t>
              </a:r>
            </a:p>
          </p:txBody>
        </p:sp>
        <p:cxnSp>
          <p:nvCxnSpPr>
            <p:cNvPr id="39" name="Straight Connector 18"/>
            <p:cNvCxnSpPr>
              <a:endCxn id="38" idx="1"/>
            </p:cNvCxnSpPr>
            <p:nvPr/>
          </p:nvCxnSpPr>
          <p:spPr>
            <a:xfrm rot="16200000" flipH="1">
              <a:off x="6474327" y="4747823"/>
              <a:ext cx="2208140" cy="537230"/>
            </a:xfrm>
            <a:prstGeom prst="bentConnector2">
              <a:avLst/>
            </a:prstGeom>
            <a:noFill/>
            <a:ln w="38100" cap="flat" cmpd="sng" algn="ctr">
              <a:solidFill>
                <a:srgbClr val="B42025"/>
              </a:solidFill>
              <a:prstDash val="solid"/>
            </a:ln>
            <a:effectLst/>
          </p:spPr>
        </p:cxnSp>
      </p:grpSp>
      <p:sp>
        <p:nvSpPr>
          <p:cNvPr id="40" name="TextBox 39"/>
          <p:cNvSpPr txBox="1"/>
          <p:nvPr/>
        </p:nvSpPr>
        <p:spPr>
          <a:xfrm>
            <a:off x="452980" y="979187"/>
            <a:ext cx="4431033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/>
              <a:t>AE:	Application Entity</a:t>
            </a:r>
          </a:p>
          <a:p>
            <a:pPr algn="l"/>
            <a:r>
              <a:rPr lang="en-US" sz="2000" dirty="0"/>
              <a:t>CSE:	Common Services Entity</a:t>
            </a:r>
          </a:p>
        </p:txBody>
      </p:sp>
    </p:spTree>
    <p:extLst>
      <p:ext uri="{BB962C8B-B14F-4D97-AF65-F5344CB8AC3E}">
        <p14:creationId xmlns:p14="http://schemas.microsoft.com/office/powerpoint/2010/main" val="1718833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12773"/>
            <a:ext cx="10515600" cy="64633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RESTful Style &amp; Access Control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2343693" y="1295400"/>
            <a:ext cx="7501438" cy="5269234"/>
            <a:chOff x="2343693" y="1295400"/>
            <a:chExt cx="7501438" cy="5269234"/>
          </a:xfrm>
        </p:grpSpPr>
        <p:grpSp>
          <p:nvGrpSpPr>
            <p:cNvPr id="37" name="Group 36"/>
            <p:cNvGrpSpPr/>
            <p:nvPr/>
          </p:nvGrpSpPr>
          <p:grpSpPr>
            <a:xfrm>
              <a:off x="2343693" y="1295400"/>
              <a:ext cx="7501438" cy="5269234"/>
              <a:chOff x="838200" y="1295400"/>
              <a:chExt cx="7501438" cy="5269234"/>
            </a:xfrm>
          </p:grpSpPr>
          <p:sp>
            <p:nvSpPr>
              <p:cNvPr id="42" name="Rectangle à coins arrondis 94"/>
              <p:cNvSpPr/>
              <p:nvPr/>
            </p:nvSpPr>
            <p:spPr bwMode="auto">
              <a:xfrm flipH="1">
                <a:off x="6228230" y="5088478"/>
                <a:ext cx="2111408" cy="1361426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054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Application</a:t>
                </a:r>
                <a:b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Service</a:t>
                </a:r>
                <a:b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Node</a:t>
                </a:r>
              </a:p>
            </p:txBody>
          </p:sp>
          <p:sp>
            <p:nvSpPr>
              <p:cNvPr id="43" name="Rectangle à coins arrondis 94"/>
              <p:cNvSpPr/>
              <p:nvPr/>
            </p:nvSpPr>
            <p:spPr bwMode="auto">
              <a:xfrm flipH="1">
                <a:off x="6228230" y="4294296"/>
                <a:ext cx="2111408" cy="734904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054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Application</a:t>
                </a:r>
                <a:b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Dedicated</a:t>
                </a:r>
                <a:b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Node</a:t>
                </a:r>
              </a:p>
            </p:txBody>
          </p:sp>
          <p:sp>
            <p:nvSpPr>
              <p:cNvPr id="44" name="Rectangle à coins arrondis 94"/>
              <p:cNvSpPr/>
              <p:nvPr/>
            </p:nvSpPr>
            <p:spPr bwMode="auto">
              <a:xfrm>
                <a:off x="838200" y="5829730"/>
                <a:ext cx="2297242" cy="734904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054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Application</a:t>
                </a:r>
                <a:b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Dedicated</a:t>
                </a:r>
                <a:b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Node</a:t>
                </a:r>
              </a:p>
            </p:txBody>
          </p:sp>
          <p:sp>
            <p:nvSpPr>
              <p:cNvPr id="45" name="Rectangle à coins arrondis 94"/>
              <p:cNvSpPr/>
              <p:nvPr/>
            </p:nvSpPr>
            <p:spPr bwMode="auto">
              <a:xfrm>
                <a:off x="838200" y="4999704"/>
                <a:ext cx="2297242" cy="734904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054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Application</a:t>
                </a:r>
                <a:b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Dedicated</a:t>
                </a:r>
                <a:b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</a:br>
                <a:r>
                  <a:rPr kumimoji="0" lang="en-GB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Node</a:t>
                </a:r>
              </a:p>
            </p:txBody>
          </p:sp>
          <p:sp>
            <p:nvSpPr>
              <p:cNvPr id="46" name="Rectangle à coins arrondis 94"/>
              <p:cNvSpPr/>
              <p:nvPr/>
            </p:nvSpPr>
            <p:spPr bwMode="auto">
              <a:xfrm>
                <a:off x="5520238" y="3315424"/>
                <a:ext cx="2297242" cy="734904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054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Middle Node</a:t>
                </a:r>
              </a:p>
            </p:txBody>
          </p:sp>
          <p:sp>
            <p:nvSpPr>
              <p:cNvPr id="47" name="Rectangle à coins arrondis 94"/>
              <p:cNvSpPr/>
              <p:nvPr/>
            </p:nvSpPr>
            <p:spPr bwMode="auto">
              <a:xfrm>
                <a:off x="1710238" y="3305887"/>
                <a:ext cx="3352800" cy="734904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054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Middle Node</a:t>
                </a:r>
              </a:p>
            </p:txBody>
          </p:sp>
          <p:sp>
            <p:nvSpPr>
              <p:cNvPr id="48" name="Rectangle à coins arrondis 94"/>
              <p:cNvSpPr/>
              <p:nvPr/>
            </p:nvSpPr>
            <p:spPr bwMode="auto">
              <a:xfrm>
                <a:off x="1710238" y="4191000"/>
                <a:ext cx="3352800" cy="734904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054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Middle Node</a:t>
                </a:r>
              </a:p>
            </p:txBody>
          </p:sp>
          <p:sp>
            <p:nvSpPr>
              <p:cNvPr id="49" name="Rectangle à coins arrondis 94"/>
              <p:cNvSpPr/>
              <p:nvPr/>
            </p:nvSpPr>
            <p:spPr bwMode="auto">
              <a:xfrm>
                <a:off x="1710238" y="2318263"/>
                <a:ext cx="5714999" cy="734904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rgbClr val="50545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0545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Infrastructure Node</a:t>
                </a:r>
              </a:p>
            </p:txBody>
          </p:sp>
          <p:sp>
            <p:nvSpPr>
              <p:cNvPr id="50" name="Rounded Rectangle 13"/>
              <p:cNvSpPr/>
              <p:nvPr/>
            </p:nvSpPr>
            <p:spPr bwMode="auto">
              <a:xfrm>
                <a:off x="4246450" y="4313674"/>
                <a:ext cx="74067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AE</a:t>
                </a:r>
              </a:p>
            </p:txBody>
          </p:sp>
          <p:sp>
            <p:nvSpPr>
              <p:cNvPr id="51" name="Rounded Rectangle 14"/>
              <p:cNvSpPr/>
              <p:nvPr/>
            </p:nvSpPr>
            <p:spPr bwMode="auto">
              <a:xfrm>
                <a:off x="6348529" y="4409027"/>
                <a:ext cx="74067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AE</a:t>
                </a:r>
              </a:p>
            </p:txBody>
          </p:sp>
          <p:sp>
            <p:nvSpPr>
              <p:cNvPr id="52" name="Rounded Rectangle 15"/>
              <p:cNvSpPr/>
              <p:nvPr/>
            </p:nvSpPr>
            <p:spPr bwMode="auto">
              <a:xfrm>
                <a:off x="2341166" y="5944461"/>
                <a:ext cx="74067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AE</a:t>
                </a:r>
              </a:p>
            </p:txBody>
          </p:sp>
          <p:sp>
            <p:nvSpPr>
              <p:cNvPr id="53" name="Rounded Rectangle 16"/>
              <p:cNvSpPr/>
              <p:nvPr/>
            </p:nvSpPr>
            <p:spPr bwMode="auto">
              <a:xfrm>
                <a:off x="4149386" y="1307378"/>
                <a:ext cx="74067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AE</a:t>
                </a:r>
              </a:p>
            </p:txBody>
          </p:sp>
          <p:sp>
            <p:nvSpPr>
              <p:cNvPr id="54" name="Rounded Rectangle 17"/>
              <p:cNvSpPr/>
              <p:nvPr/>
            </p:nvSpPr>
            <p:spPr bwMode="auto">
              <a:xfrm>
                <a:off x="5340776" y="1307378"/>
                <a:ext cx="74067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AE</a:t>
                </a:r>
              </a:p>
            </p:txBody>
          </p:sp>
          <p:cxnSp>
            <p:nvCxnSpPr>
              <p:cNvPr id="55" name="Straight Connector 12"/>
              <p:cNvCxnSpPr>
                <a:stCxn id="53" idx="2"/>
                <a:endCxn id="59" idx="0"/>
              </p:cNvCxnSpPr>
              <p:nvPr/>
            </p:nvCxnSpPr>
            <p:spPr>
              <a:xfrm rot="16200000" flipH="1">
                <a:off x="4796518" y="1536025"/>
                <a:ext cx="637799" cy="1191390"/>
              </a:xfrm>
              <a:prstGeom prst="bentConnector3">
                <a:avLst>
                  <a:gd name="adj1" fmla="val 50000"/>
                </a:avLst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56" name="Straight Connector 13"/>
              <p:cNvCxnSpPr>
                <a:stCxn id="63" idx="2"/>
                <a:endCxn id="69" idx="3"/>
              </p:cNvCxnSpPr>
              <p:nvPr/>
            </p:nvCxnSpPr>
            <p:spPr>
              <a:xfrm rot="5400000">
                <a:off x="3019789" y="4881167"/>
                <a:ext cx="548039" cy="423940"/>
              </a:xfrm>
              <a:prstGeom prst="bentConnector2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57" name="Straight Connector 14"/>
              <p:cNvCxnSpPr>
                <a:stCxn id="50" idx="1"/>
                <a:endCxn id="63" idx="3"/>
              </p:cNvCxnSpPr>
              <p:nvPr/>
            </p:nvCxnSpPr>
            <p:spPr>
              <a:xfrm rot="10800000" flipV="1">
                <a:off x="3876114" y="4566395"/>
                <a:ext cx="370336" cy="1"/>
              </a:xfrm>
              <a:prstGeom prst="bentConnector3">
                <a:avLst>
                  <a:gd name="adj1" fmla="val 50000"/>
                </a:avLst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58" name="Straight Connector 39"/>
              <p:cNvCxnSpPr>
                <a:stCxn id="54" idx="2"/>
                <a:endCxn id="59" idx="0"/>
              </p:cNvCxnSpPr>
              <p:nvPr/>
            </p:nvCxnSpPr>
            <p:spPr>
              <a:xfrm rot="5400000">
                <a:off x="5392213" y="2131720"/>
                <a:ext cx="637799" cy="12700"/>
              </a:xfrm>
              <a:prstGeom prst="bentConnector3">
                <a:avLst>
                  <a:gd name="adj1" fmla="val 50000"/>
                </a:avLst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sp>
            <p:nvSpPr>
              <p:cNvPr id="59" name="Rounded Rectangle 22"/>
              <p:cNvSpPr/>
              <p:nvPr/>
            </p:nvSpPr>
            <p:spPr bwMode="auto">
              <a:xfrm>
                <a:off x="4149386" y="2450620"/>
                <a:ext cx="3123452" cy="505443"/>
              </a:xfrm>
              <a:prstGeom prst="roundRect">
                <a:avLst/>
              </a:prstGeom>
              <a:solidFill>
                <a:srgbClr val="B42025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CSE</a:t>
                </a:r>
              </a:p>
            </p:txBody>
          </p:sp>
          <p:sp>
            <p:nvSpPr>
              <p:cNvPr id="60" name="Rounded Rectangle 23"/>
              <p:cNvSpPr/>
              <p:nvPr/>
            </p:nvSpPr>
            <p:spPr bwMode="auto">
              <a:xfrm>
                <a:off x="4149386" y="3422118"/>
                <a:ext cx="740672" cy="505443"/>
              </a:xfrm>
              <a:prstGeom prst="roundRect">
                <a:avLst/>
              </a:prstGeom>
              <a:solidFill>
                <a:srgbClr val="B42025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CSE</a:t>
                </a:r>
              </a:p>
            </p:txBody>
          </p:sp>
          <p:cxnSp>
            <p:nvCxnSpPr>
              <p:cNvPr id="61" name="Straight Connector 18"/>
              <p:cNvCxnSpPr>
                <a:stCxn id="60" idx="0"/>
                <a:endCxn id="59" idx="2"/>
              </p:cNvCxnSpPr>
              <p:nvPr/>
            </p:nvCxnSpPr>
            <p:spPr>
              <a:xfrm rot="5400000" flipH="1" flipV="1">
                <a:off x="4882390" y="2593396"/>
                <a:ext cx="466055" cy="1191390"/>
              </a:xfrm>
              <a:prstGeom prst="bentConnector3">
                <a:avLst>
                  <a:gd name="adj1" fmla="val 50000"/>
                </a:avLst>
              </a:prstGeom>
              <a:noFill/>
              <a:ln w="38100" cap="flat" cmpd="sng" algn="ctr">
                <a:solidFill>
                  <a:srgbClr val="B42025"/>
                </a:solidFill>
                <a:prstDash val="solid"/>
              </a:ln>
              <a:effectLst/>
            </p:spPr>
          </p:cxnSp>
          <p:cxnSp>
            <p:nvCxnSpPr>
              <p:cNvPr id="62" name="Straight Connector 34"/>
              <p:cNvCxnSpPr>
                <a:stCxn id="51" idx="1"/>
                <a:endCxn id="67" idx="2"/>
              </p:cNvCxnSpPr>
              <p:nvPr/>
            </p:nvCxnSpPr>
            <p:spPr>
              <a:xfrm rot="10800000">
                <a:off x="5971317" y="3927561"/>
                <a:ext cx="377212" cy="734188"/>
              </a:xfrm>
              <a:prstGeom prst="bentConnector2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sp>
            <p:nvSpPr>
              <p:cNvPr id="63" name="Rounded Rectangle 26"/>
              <p:cNvSpPr/>
              <p:nvPr/>
            </p:nvSpPr>
            <p:spPr bwMode="auto">
              <a:xfrm>
                <a:off x="3135442" y="4313675"/>
                <a:ext cx="740672" cy="505443"/>
              </a:xfrm>
              <a:prstGeom prst="roundRect">
                <a:avLst/>
              </a:prstGeom>
              <a:solidFill>
                <a:srgbClr val="B42025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CSE</a:t>
                </a:r>
              </a:p>
            </p:txBody>
          </p:sp>
          <p:cxnSp>
            <p:nvCxnSpPr>
              <p:cNvPr id="64" name="Straight Connector 21"/>
              <p:cNvCxnSpPr>
                <a:stCxn id="63" idx="0"/>
                <a:endCxn id="60" idx="2"/>
              </p:cNvCxnSpPr>
              <p:nvPr/>
            </p:nvCxnSpPr>
            <p:spPr>
              <a:xfrm rot="5400000" flipH="1" flipV="1">
                <a:off x="3819693" y="3613646"/>
                <a:ext cx="386114" cy="1013944"/>
              </a:xfrm>
              <a:prstGeom prst="bentConnector3">
                <a:avLst>
                  <a:gd name="adj1" fmla="val 50000"/>
                </a:avLst>
              </a:prstGeom>
              <a:noFill/>
              <a:ln w="38100" cap="flat" cmpd="sng" algn="ctr">
                <a:solidFill>
                  <a:srgbClr val="B42025"/>
                </a:solidFill>
                <a:prstDash val="solid"/>
              </a:ln>
              <a:effectLst/>
            </p:spPr>
          </p:cxnSp>
          <p:sp>
            <p:nvSpPr>
              <p:cNvPr id="65" name="Rounded Rectangle 28"/>
              <p:cNvSpPr/>
              <p:nvPr/>
            </p:nvSpPr>
            <p:spPr bwMode="auto">
              <a:xfrm>
                <a:off x="6532166" y="1295400"/>
                <a:ext cx="74067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AE</a:t>
                </a:r>
              </a:p>
            </p:txBody>
          </p:sp>
          <p:cxnSp>
            <p:nvCxnSpPr>
              <p:cNvPr id="66" name="Straight Connector 39"/>
              <p:cNvCxnSpPr>
                <a:stCxn id="65" idx="2"/>
                <a:endCxn id="59" idx="0"/>
              </p:cNvCxnSpPr>
              <p:nvPr/>
            </p:nvCxnSpPr>
            <p:spPr>
              <a:xfrm rot="5400000">
                <a:off x="5981919" y="1530036"/>
                <a:ext cx="649777" cy="1191390"/>
              </a:xfrm>
              <a:prstGeom prst="bentConnector3">
                <a:avLst>
                  <a:gd name="adj1" fmla="val 50000"/>
                </a:avLst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sp>
            <p:nvSpPr>
              <p:cNvPr id="67" name="Rounded Rectangle 30"/>
              <p:cNvSpPr/>
              <p:nvPr/>
            </p:nvSpPr>
            <p:spPr bwMode="auto">
              <a:xfrm>
                <a:off x="5600981" y="3422118"/>
                <a:ext cx="740672" cy="505443"/>
              </a:xfrm>
              <a:prstGeom prst="roundRect">
                <a:avLst/>
              </a:prstGeom>
              <a:solidFill>
                <a:srgbClr val="B42025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CSE</a:t>
                </a:r>
              </a:p>
            </p:txBody>
          </p:sp>
          <p:cxnSp>
            <p:nvCxnSpPr>
              <p:cNvPr id="68" name="Straight Connector 18"/>
              <p:cNvCxnSpPr>
                <a:stCxn id="67" idx="0"/>
                <a:endCxn id="59" idx="2"/>
              </p:cNvCxnSpPr>
              <p:nvPr/>
            </p:nvCxnSpPr>
            <p:spPr>
              <a:xfrm rot="16200000" flipV="1">
                <a:off x="5608188" y="3058988"/>
                <a:ext cx="466055" cy="260205"/>
              </a:xfrm>
              <a:prstGeom prst="bentConnector3">
                <a:avLst>
                  <a:gd name="adj1" fmla="val 50000"/>
                </a:avLst>
              </a:prstGeom>
              <a:noFill/>
              <a:ln w="38100" cap="flat" cmpd="sng" algn="ctr">
                <a:solidFill>
                  <a:srgbClr val="B42025"/>
                </a:solidFill>
                <a:prstDash val="solid"/>
              </a:ln>
              <a:effectLst/>
            </p:spPr>
          </p:cxnSp>
          <p:sp>
            <p:nvSpPr>
              <p:cNvPr id="69" name="Rounded Rectangle 32"/>
              <p:cNvSpPr/>
              <p:nvPr/>
            </p:nvSpPr>
            <p:spPr bwMode="auto">
              <a:xfrm>
                <a:off x="2341166" y="5114435"/>
                <a:ext cx="74067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AE</a:t>
                </a:r>
              </a:p>
            </p:txBody>
          </p:sp>
          <p:cxnSp>
            <p:nvCxnSpPr>
              <p:cNvPr id="70" name="Straight Connector 13"/>
              <p:cNvCxnSpPr>
                <a:stCxn id="63" idx="2"/>
                <a:endCxn id="52" idx="3"/>
              </p:cNvCxnSpPr>
              <p:nvPr/>
            </p:nvCxnSpPr>
            <p:spPr>
              <a:xfrm rot="5400000">
                <a:off x="2604776" y="5296180"/>
                <a:ext cx="1378065" cy="423940"/>
              </a:xfrm>
              <a:prstGeom prst="bentConnector2">
                <a:avLst/>
              </a:prstGeom>
              <a:noFill/>
              <a:ln w="381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sp>
            <p:nvSpPr>
              <p:cNvPr id="71" name="Rounded Rectangle 34"/>
              <p:cNvSpPr/>
              <p:nvPr/>
            </p:nvSpPr>
            <p:spPr bwMode="auto">
              <a:xfrm>
                <a:off x="6341519" y="5203209"/>
                <a:ext cx="747682" cy="505443"/>
              </a:xfrm>
              <a:prstGeom prst="roundRect">
                <a:avLst/>
              </a:prstGeom>
              <a:solidFill>
                <a:srgbClr val="0070C0"/>
              </a:solidFill>
              <a:ln w="12700" cap="flat" cmpd="sng" algn="ctr">
                <a:solidFill>
                  <a:srgbClr val="545054"/>
                </a:solidFill>
                <a:prstDash val="solid"/>
              </a:ln>
              <a:effectLst>
                <a:outerShdw blurRad="50800" dist="20000" dir="5400000" rotWithShape="0">
                  <a:srgbClr val="000000">
                    <a:alpha val="42000"/>
                  </a:srgbClr>
                </a:outerShdw>
              </a:effectLst>
            </p:spPr>
            <p:txBody>
              <a:bodyPr lIns="0" rIns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AE</a:t>
                </a:r>
              </a:p>
            </p:txBody>
          </p:sp>
        </p:grpSp>
        <p:sp>
          <p:nvSpPr>
            <p:cNvPr id="38" name="Rounded Rectangle 35"/>
            <p:cNvSpPr/>
            <p:nvPr/>
          </p:nvSpPr>
          <p:spPr bwMode="auto">
            <a:xfrm>
              <a:off x="7847147" y="5867788"/>
              <a:ext cx="747548" cy="505443"/>
            </a:xfrm>
            <a:prstGeom prst="roundRect">
              <a:avLst/>
            </a:prstGeom>
            <a:solidFill>
              <a:srgbClr val="B42025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CSE</a:t>
              </a:r>
            </a:p>
          </p:txBody>
        </p:sp>
        <p:cxnSp>
          <p:nvCxnSpPr>
            <p:cNvPr id="39" name="Straight Connector 34"/>
            <p:cNvCxnSpPr>
              <a:stCxn id="38" idx="0"/>
              <a:endCxn id="71" idx="2"/>
            </p:cNvCxnSpPr>
            <p:nvPr/>
          </p:nvCxnSpPr>
          <p:spPr>
            <a:xfrm rot="16200000" flipV="1">
              <a:off x="8141321" y="5788186"/>
              <a:ext cx="159135" cy="68"/>
            </a:xfrm>
            <a:prstGeom prst="bentConnector3">
              <a:avLst>
                <a:gd name="adj1" fmla="val 50000"/>
              </a:avLst>
            </a:prstGeom>
            <a:noFill/>
            <a:ln w="38100" cap="flat" cmpd="sng" algn="ctr">
              <a:solidFill>
                <a:srgbClr val="0070C0"/>
              </a:solidFill>
              <a:prstDash val="solid"/>
            </a:ln>
            <a:effectLst/>
          </p:spPr>
        </p:cxnSp>
        <p:sp>
          <p:nvSpPr>
            <p:cNvPr id="40" name="Rounded Rectangle 37"/>
            <p:cNvSpPr/>
            <p:nvPr/>
          </p:nvSpPr>
          <p:spPr bwMode="auto">
            <a:xfrm>
              <a:off x="7847012" y="5867787"/>
              <a:ext cx="747682" cy="505443"/>
            </a:xfrm>
            <a:prstGeom prst="roundRect">
              <a:avLst/>
            </a:prstGeom>
            <a:solidFill>
              <a:srgbClr val="B42025"/>
            </a:solidFill>
            <a:ln w="12700" cap="flat" cmpd="sng" algn="ctr">
              <a:solidFill>
                <a:srgbClr val="545054"/>
              </a:solidFill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CSE</a:t>
              </a:r>
            </a:p>
          </p:txBody>
        </p:sp>
        <p:cxnSp>
          <p:nvCxnSpPr>
            <p:cNvPr id="41" name="Straight Connector 18"/>
            <p:cNvCxnSpPr>
              <a:endCxn id="40" idx="1"/>
            </p:cNvCxnSpPr>
            <p:nvPr/>
          </p:nvCxnSpPr>
          <p:spPr>
            <a:xfrm rot="16200000" flipH="1">
              <a:off x="6474327" y="4747823"/>
              <a:ext cx="2208140" cy="537230"/>
            </a:xfrm>
            <a:prstGeom prst="bentConnector2">
              <a:avLst/>
            </a:prstGeom>
            <a:noFill/>
            <a:ln w="38100" cap="flat" cmpd="sng" algn="ctr">
              <a:solidFill>
                <a:srgbClr val="B42025"/>
              </a:solidFill>
              <a:prstDash val="solid"/>
            </a:ln>
            <a:effectLst/>
          </p:spPr>
        </p:cxnSp>
      </p:grpSp>
      <p:sp>
        <p:nvSpPr>
          <p:cNvPr id="72" name="TextBox 71"/>
          <p:cNvSpPr txBox="1"/>
          <p:nvPr/>
        </p:nvSpPr>
        <p:spPr>
          <a:xfrm>
            <a:off x="8220853" y="6408984"/>
            <a:ext cx="1316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Door Lock</a:t>
            </a:r>
          </a:p>
        </p:txBody>
      </p:sp>
      <p:cxnSp>
        <p:nvCxnSpPr>
          <p:cNvPr id="74" name="Straight Arrow Connector 73"/>
          <p:cNvCxnSpPr>
            <a:stCxn id="78" idx="3"/>
            <a:endCxn id="59" idx="1"/>
          </p:cNvCxnSpPr>
          <p:nvPr/>
        </p:nvCxnSpPr>
        <p:spPr>
          <a:xfrm flipV="1">
            <a:off x="2434867" y="2703342"/>
            <a:ext cx="3220012" cy="288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8" idx="3"/>
            <a:endCxn id="60" idx="1"/>
          </p:cNvCxnSpPr>
          <p:nvPr/>
        </p:nvCxnSpPr>
        <p:spPr>
          <a:xfrm>
            <a:off x="2434867" y="2992045"/>
            <a:ext cx="3220012" cy="682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8" idx="3"/>
            <a:endCxn id="63" idx="1"/>
          </p:cNvCxnSpPr>
          <p:nvPr/>
        </p:nvCxnSpPr>
        <p:spPr>
          <a:xfrm>
            <a:off x="2434867" y="2992045"/>
            <a:ext cx="2206068" cy="1574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96974" y="2668879"/>
            <a:ext cx="2137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Resources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= State Information</a:t>
            </a:r>
          </a:p>
        </p:txBody>
      </p:sp>
      <p:cxnSp>
        <p:nvCxnSpPr>
          <p:cNvPr id="84" name="Straight Arrow Connector 83"/>
          <p:cNvCxnSpPr>
            <a:stCxn id="78" idx="3"/>
            <a:endCxn id="67" idx="1"/>
          </p:cNvCxnSpPr>
          <p:nvPr/>
        </p:nvCxnSpPr>
        <p:spPr>
          <a:xfrm>
            <a:off x="2434867" y="2992045"/>
            <a:ext cx="4671607" cy="682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78" idx="3"/>
            <a:endCxn id="40" idx="1"/>
          </p:cNvCxnSpPr>
          <p:nvPr/>
        </p:nvCxnSpPr>
        <p:spPr>
          <a:xfrm>
            <a:off x="2434867" y="2992045"/>
            <a:ext cx="5412145" cy="3128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527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95AE-D39D-4836-81ED-32D81B605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951" y="262824"/>
            <a:ext cx="10367379" cy="70427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IoT Application Deployment in a multi Service Provider scenario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5A274F-5274-4819-8A13-AA847B7697FC}"/>
              </a:ext>
            </a:extLst>
          </p:cNvPr>
          <p:cNvSpPr txBox="1"/>
          <p:nvPr/>
        </p:nvSpPr>
        <p:spPr>
          <a:xfrm flipH="1">
            <a:off x="1283855" y="5580162"/>
            <a:ext cx="10422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MN-Middle Node :oneM2M Gateway Device (Contains CSE and optionally applications)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BC76F72-AF7D-4FFB-AD76-2413B14C2F42}"/>
              </a:ext>
            </a:extLst>
          </p:cNvPr>
          <p:cNvSpPr txBox="1"/>
          <p:nvPr/>
        </p:nvSpPr>
        <p:spPr>
          <a:xfrm flipH="1">
            <a:off x="1283854" y="5887938"/>
            <a:ext cx="10307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ADN-Application Dedicated Node :The oneM2M Device that contains applications which interface with sensors/actuators </a:t>
            </a:r>
          </a:p>
        </p:txBody>
      </p:sp>
      <p:grpSp>
        <p:nvGrpSpPr>
          <p:cNvPr id="2058" name="Group 2057">
            <a:extLst>
              <a:ext uri="{FF2B5EF4-FFF2-40B4-BE49-F238E27FC236}">
                <a16:creationId xmlns:a16="http://schemas.microsoft.com/office/drawing/2014/main" id="{7B3AB18C-FF8C-445A-BF6B-61EAEFF25115}"/>
              </a:ext>
            </a:extLst>
          </p:cNvPr>
          <p:cNvGrpSpPr/>
          <p:nvPr/>
        </p:nvGrpSpPr>
        <p:grpSpPr>
          <a:xfrm>
            <a:off x="762000" y="1244127"/>
            <a:ext cx="10439400" cy="4302668"/>
            <a:chOff x="578255" y="967176"/>
            <a:chExt cx="8225154" cy="430266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A8137E3-E2EF-4E0D-8C9C-8A8234DB7BF1}"/>
                </a:ext>
              </a:extLst>
            </p:cNvPr>
            <p:cNvSpPr/>
            <p:nvPr/>
          </p:nvSpPr>
          <p:spPr>
            <a:xfrm>
              <a:off x="635000" y="1148196"/>
              <a:ext cx="1493982" cy="3810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5261600-BACD-41B3-93A6-61BBC908536C}"/>
                </a:ext>
              </a:extLst>
            </p:cNvPr>
            <p:cNvSpPr/>
            <p:nvPr/>
          </p:nvSpPr>
          <p:spPr>
            <a:xfrm>
              <a:off x="4731156" y="1096241"/>
              <a:ext cx="1745844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282D1CF-DB6D-4D16-9BFD-F00C330018ED}"/>
                </a:ext>
              </a:extLst>
            </p:cNvPr>
            <p:cNvSpPr/>
            <p:nvPr/>
          </p:nvSpPr>
          <p:spPr>
            <a:xfrm>
              <a:off x="2264235" y="1148196"/>
              <a:ext cx="1937156" cy="381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56AE96C-40A9-413F-95D7-B4BA917932D7}"/>
                </a:ext>
              </a:extLst>
            </p:cNvPr>
            <p:cNvSpPr/>
            <p:nvPr/>
          </p:nvSpPr>
          <p:spPr>
            <a:xfrm>
              <a:off x="1143000" y="1981200"/>
              <a:ext cx="3657600" cy="3810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85C25FC-1872-486F-80A5-E7041AB1D824}"/>
                </a:ext>
              </a:extLst>
            </p:cNvPr>
            <p:cNvSpPr/>
            <p:nvPr/>
          </p:nvSpPr>
          <p:spPr>
            <a:xfrm>
              <a:off x="1577109" y="2874241"/>
              <a:ext cx="1089891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5B3CB28-34B1-4A12-9E4C-8C178BD2A5D4}"/>
                </a:ext>
              </a:extLst>
            </p:cNvPr>
            <p:cNvSpPr/>
            <p:nvPr/>
          </p:nvSpPr>
          <p:spPr>
            <a:xfrm>
              <a:off x="3628885" y="2848243"/>
              <a:ext cx="1076871" cy="38100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22C9ECD-DDC9-46D9-AAFB-155D81082E07}"/>
                </a:ext>
              </a:extLst>
            </p:cNvPr>
            <p:cNvSpPr/>
            <p:nvPr/>
          </p:nvSpPr>
          <p:spPr>
            <a:xfrm>
              <a:off x="3908136" y="3723409"/>
              <a:ext cx="762000" cy="381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ADN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811098C-EEAD-44A3-9A59-D913B75658CA}"/>
                </a:ext>
              </a:extLst>
            </p:cNvPr>
            <p:cNvSpPr/>
            <p:nvPr/>
          </p:nvSpPr>
          <p:spPr>
            <a:xfrm>
              <a:off x="5145809" y="1981077"/>
              <a:ext cx="3657600" cy="381000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3E70B71-C792-4FA0-9A39-D4F2A6C70B1F}"/>
                </a:ext>
              </a:extLst>
            </p:cNvPr>
            <p:cNvSpPr/>
            <p:nvPr/>
          </p:nvSpPr>
          <p:spPr>
            <a:xfrm>
              <a:off x="6629400" y="1104900"/>
              <a:ext cx="2174009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DD85D9B-7548-4735-BFB6-DBAF02208E86}"/>
                </a:ext>
              </a:extLst>
            </p:cNvPr>
            <p:cNvSpPr txBox="1"/>
            <p:nvPr/>
          </p:nvSpPr>
          <p:spPr>
            <a:xfrm>
              <a:off x="578255" y="1123950"/>
              <a:ext cx="16292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Smart Parking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BE09885-126B-4308-868F-F7FF9E6304A2}"/>
                </a:ext>
              </a:extLst>
            </p:cNvPr>
            <p:cNvSpPr txBox="1"/>
            <p:nvPr/>
          </p:nvSpPr>
          <p:spPr>
            <a:xfrm>
              <a:off x="2254655" y="1146359"/>
              <a:ext cx="2025245" cy="369332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FF00"/>
                  </a:solidFill>
                </a:rPr>
                <a:t>Smart Street Light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7455D84-B07A-4231-9BBA-A59320B45EFA}"/>
                </a:ext>
              </a:extLst>
            </p:cNvPr>
            <p:cNvSpPr txBox="1"/>
            <p:nvPr/>
          </p:nvSpPr>
          <p:spPr>
            <a:xfrm>
              <a:off x="4751789" y="1104900"/>
              <a:ext cx="1783749" cy="36933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</a:rPr>
                <a:t>Smart Metering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0A1D07A-C47F-4235-B8F7-9DE981B21BB9}"/>
                </a:ext>
              </a:extLst>
            </p:cNvPr>
            <p:cNvSpPr txBox="1"/>
            <p:nvPr/>
          </p:nvSpPr>
          <p:spPr>
            <a:xfrm>
              <a:off x="6572656" y="1116568"/>
              <a:ext cx="2230753" cy="3693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Intelligent Transport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C584816-05B8-4ED3-AE2B-BF78CA8C9E97}"/>
                </a:ext>
              </a:extLst>
            </p:cNvPr>
            <p:cNvSpPr txBox="1"/>
            <p:nvPr/>
          </p:nvSpPr>
          <p:spPr>
            <a:xfrm>
              <a:off x="1905000" y="200099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IN-CSE (</a:t>
              </a:r>
              <a:r>
                <a:rPr lang="en-US" dirty="0">
                  <a:latin typeface="+mj-lt"/>
                </a:rPr>
                <a:t>M2MSP-1</a:t>
              </a:r>
              <a:r>
                <a:rPr lang="en-US" dirty="0"/>
                <a:t>)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BCDBB60-3FF2-4BC9-B2EF-B3D6E6D005E9}"/>
                </a:ext>
              </a:extLst>
            </p:cNvPr>
            <p:cNvSpPr txBox="1"/>
            <p:nvPr/>
          </p:nvSpPr>
          <p:spPr>
            <a:xfrm>
              <a:off x="5791200" y="1981077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IN-CSE (</a:t>
              </a:r>
              <a:r>
                <a:rPr lang="en-US" dirty="0">
                  <a:latin typeface="+mj-lt"/>
                </a:rPr>
                <a:t>M2MSP-2</a:t>
              </a:r>
              <a:r>
                <a:rPr lang="en-US" dirty="0"/>
                <a:t>)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725AAF7-3A6B-4781-935D-51C604CCA599}"/>
                </a:ext>
              </a:extLst>
            </p:cNvPr>
            <p:cNvGrpSpPr/>
            <p:nvPr/>
          </p:nvGrpSpPr>
          <p:grpSpPr>
            <a:xfrm>
              <a:off x="1349086" y="3655574"/>
              <a:ext cx="762000" cy="381000"/>
              <a:chOff x="5638800" y="2824019"/>
              <a:chExt cx="762000" cy="381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708A4F5-DE14-4A57-8970-D23398BDD271}"/>
                  </a:ext>
                </a:extLst>
              </p:cNvPr>
              <p:cNvSpPr/>
              <p:nvPr/>
            </p:nvSpPr>
            <p:spPr>
              <a:xfrm>
                <a:off x="5638800" y="2824019"/>
                <a:ext cx="762000" cy="381000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00CFEE1-2239-44E9-8D79-7F62256EBC78}"/>
                  </a:ext>
                </a:extLst>
              </p:cNvPr>
              <p:cNvSpPr txBox="1"/>
              <p:nvPr/>
            </p:nvSpPr>
            <p:spPr>
              <a:xfrm flipH="1">
                <a:off x="5786004" y="2884854"/>
                <a:ext cx="5114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MN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35CAD5A-AABC-459A-833E-07E11012FFE6}"/>
                </a:ext>
              </a:extLst>
            </p:cNvPr>
            <p:cNvSpPr txBox="1"/>
            <p:nvPr/>
          </p:nvSpPr>
          <p:spPr>
            <a:xfrm flipH="1">
              <a:off x="1875975" y="2928553"/>
              <a:ext cx="5114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573074A-D4F8-4EC9-BA3C-2E4FF737F22F}"/>
                </a:ext>
              </a:extLst>
            </p:cNvPr>
            <p:cNvSpPr txBox="1"/>
            <p:nvPr/>
          </p:nvSpPr>
          <p:spPr>
            <a:xfrm flipH="1">
              <a:off x="3911588" y="2889192"/>
              <a:ext cx="5114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MN</a:t>
              </a:r>
              <a:endParaRPr lang="en-US" sz="1400" b="1" dirty="0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60BA00C-045D-4C8C-8072-7AFA9BEC2772}"/>
                </a:ext>
              </a:extLst>
            </p:cNvPr>
            <p:cNvGrpSpPr/>
            <p:nvPr/>
          </p:nvGrpSpPr>
          <p:grpSpPr>
            <a:xfrm>
              <a:off x="5643663" y="2837627"/>
              <a:ext cx="762000" cy="381000"/>
              <a:chOff x="5638800" y="2824019"/>
              <a:chExt cx="762000" cy="381000"/>
            </a:xfrm>
            <a:solidFill>
              <a:srgbClr val="FF6600"/>
            </a:solidFill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E616629-71AE-4686-808A-6C0E06550484}"/>
                  </a:ext>
                </a:extLst>
              </p:cNvPr>
              <p:cNvSpPr/>
              <p:nvPr/>
            </p:nvSpPr>
            <p:spPr>
              <a:xfrm>
                <a:off x="5638800" y="2824019"/>
                <a:ext cx="762000" cy="38100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329FFDA-92A0-4F71-8A99-8BBB4C2C6E25}"/>
                  </a:ext>
                </a:extLst>
              </p:cNvPr>
              <p:cNvSpPr txBox="1"/>
              <p:nvPr/>
            </p:nvSpPr>
            <p:spPr>
              <a:xfrm flipH="1">
                <a:off x="5786004" y="2884854"/>
                <a:ext cx="511464" cy="3077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MN</a:t>
                </a:r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CD55FFD-444D-40AB-8999-9C9E755083CD}"/>
                </a:ext>
              </a:extLst>
            </p:cNvPr>
            <p:cNvSpPr/>
            <p:nvPr/>
          </p:nvSpPr>
          <p:spPr>
            <a:xfrm>
              <a:off x="1381991" y="4398917"/>
              <a:ext cx="762000" cy="3810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ADN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9B3ADC2-6AE3-4890-A4C4-FA44FE834270}"/>
                </a:ext>
              </a:extLst>
            </p:cNvPr>
            <p:cNvSpPr/>
            <p:nvPr/>
          </p:nvSpPr>
          <p:spPr>
            <a:xfrm>
              <a:off x="5535542" y="3831042"/>
              <a:ext cx="762000" cy="381000"/>
            </a:xfrm>
            <a:prstGeom prst="rect">
              <a:avLst/>
            </a:prstGeom>
            <a:gradFill flip="none" rotWithShape="1">
              <a:gsLst>
                <a:gs pos="0">
                  <a:srgbClr val="FFFF00">
                    <a:tint val="66000"/>
                    <a:satMod val="160000"/>
                  </a:srgbClr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32B05"/>
                  </a:solidFill>
                </a:rPr>
                <a:t>ADN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A0D9A87-FA9A-43DA-A0D3-E4ED60036A35}"/>
                </a:ext>
              </a:extLst>
            </p:cNvPr>
            <p:cNvSpPr/>
            <p:nvPr/>
          </p:nvSpPr>
          <p:spPr>
            <a:xfrm>
              <a:off x="7413914" y="3836818"/>
              <a:ext cx="762000" cy="381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ADN</a:t>
              </a:r>
            </a:p>
          </p:txBody>
        </p:sp>
        <p:sp>
          <p:nvSpPr>
            <p:cNvPr id="39" name="Diamond 38">
              <a:extLst>
                <a:ext uri="{FF2B5EF4-FFF2-40B4-BE49-F238E27FC236}">
                  <a16:creationId xmlns:a16="http://schemas.microsoft.com/office/drawing/2014/main" id="{94CD6C60-EA2B-4BB5-A2B3-48F30D13D63F}"/>
                </a:ext>
              </a:extLst>
            </p:cNvPr>
            <p:cNvSpPr/>
            <p:nvPr/>
          </p:nvSpPr>
          <p:spPr>
            <a:xfrm>
              <a:off x="1143000" y="5029200"/>
              <a:ext cx="206086" cy="24064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Dodecagon 39">
              <a:extLst>
                <a:ext uri="{FF2B5EF4-FFF2-40B4-BE49-F238E27FC236}">
                  <a16:creationId xmlns:a16="http://schemas.microsoft.com/office/drawing/2014/main" id="{303D9A4B-69F8-473A-894B-91049084F12E}"/>
                </a:ext>
              </a:extLst>
            </p:cNvPr>
            <p:cNvSpPr/>
            <p:nvPr/>
          </p:nvSpPr>
          <p:spPr>
            <a:xfrm>
              <a:off x="1577109" y="5093520"/>
              <a:ext cx="206086" cy="154809"/>
            </a:xfrm>
            <a:prstGeom prst="dodecago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ame 40">
              <a:extLst>
                <a:ext uri="{FF2B5EF4-FFF2-40B4-BE49-F238E27FC236}">
                  <a16:creationId xmlns:a16="http://schemas.microsoft.com/office/drawing/2014/main" id="{8AF5E20D-937F-4B05-A149-41B1E70902AD}"/>
                </a:ext>
              </a:extLst>
            </p:cNvPr>
            <p:cNvSpPr/>
            <p:nvPr/>
          </p:nvSpPr>
          <p:spPr>
            <a:xfrm>
              <a:off x="2007754" y="5056941"/>
              <a:ext cx="199737" cy="154809"/>
            </a:xfrm>
            <a:prstGeom prst="fram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Circle: Hollow 41">
              <a:extLst>
                <a:ext uri="{FF2B5EF4-FFF2-40B4-BE49-F238E27FC236}">
                  <a16:creationId xmlns:a16="http://schemas.microsoft.com/office/drawing/2014/main" id="{C194CCD9-1B07-40F8-A430-6C2FB5B63E31}"/>
                </a:ext>
              </a:extLst>
            </p:cNvPr>
            <p:cNvSpPr/>
            <p:nvPr/>
          </p:nvSpPr>
          <p:spPr>
            <a:xfrm>
              <a:off x="2387439" y="5087694"/>
              <a:ext cx="199737" cy="154809"/>
            </a:xfrm>
            <a:prstGeom prst="donu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7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Cloud 42">
              <a:extLst>
                <a:ext uri="{FF2B5EF4-FFF2-40B4-BE49-F238E27FC236}">
                  <a16:creationId xmlns:a16="http://schemas.microsoft.com/office/drawing/2014/main" id="{88B9B8EF-25F3-4CEA-A088-3E6C18753339}"/>
                </a:ext>
              </a:extLst>
            </p:cNvPr>
            <p:cNvSpPr/>
            <p:nvPr/>
          </p:nvSpPr>
          <p:spPr>
            <a:xfrm>
              <a:off x="1381991" y="990600"/>
              <a:ext cx="625763" cy="190356"/>
            </a:xfrm>
            <a:prstGeom prst="cloud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Cloud 43">
              <a:extLst>
                <a:ext uri="{FF2B5EF4-FFF2-40B4-BE49-F238E27FC236}">
                  <a16:creationId xmlns:a16="http://schemas.microsoft.com/office/drawing/2014/main" id="{4D9A77EF-DEB4-48F7-A175-D68F819130D6}"/>
                </a:ext>
              </a:extLst>
            </p:cNvPr>
            <p:cNvSpPr/>
            <p:nvPr/>
          </p:nvSpPr>
          <p:spPr>
            <a:xfrm>
              <a:off x="2902355" y="1012112"/>
              <a:ext cx="625763" cy="190356"/>
            </a:xfrm>
            <a:prstGeom prst="cloud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loud 44">
              <a:extLst>
                <a:ext uri="{FF2B5EF4-FFF2-40B4-BE49-F238E27FC236}">
                  <a16:creationId xmlns:a16="http://schemas.microsoft.com/office/drawing/2014/main" id="{5A57EE93-786A-41C6-B945-E691A1360CB8}"/>
                </a:ext>
              </a:extLst>
            </p:cNvPr>
            <p:cNvSpPr/>
            <p:nvPr/>
          </p:nvSpPr>
          <p:spPr>
            <a:xfrm>
              <a:off x="5113396" y="981536"/>
              <a:ext cx="625763" cy="190356"/>
            </a:xfrm>
            <a:prstGeom prst="cloud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Cloud 45">
              <a:extLst>
                <a:ext uri="{FF2B5EF4-FFF2-40B4-BE49-F238E27FC236}">
                  <a16:creationId xmlns:a16="http://schemas.microsoft.com/office/drawing/2014/main" id="{F4E708D7-28E4-4B52-9702-258E5454F896}"/>
                </a:ext>
              </a:extLst>
            </p:cNvPr>
            <p:cNvSpPr/>
            <p:nvPr/>
          </p:nvSpPr>
          <p:spPr>
            <a:xfrm>
              <a:off x="6974609" y="967176"/>
              <a:ext cx="625763" cy="190356"/>
            </a:xfrm>
            <a:prstGeom prst="cloud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E69D0FD-43BB-4DD1-9C64-F0997E0EAE43}"/>
                </a:ext>
              </a:extLst>
            </p:cNvPr>
            <p:cNvCxnSpPr>
              <a:stCxn id="21" idx="2"/>
            </p:cNvCxnSpPr>
            <p:nvPr/>
          </p:nvCxnSpPr>
          <p:spPr>
            <a:xfrm>
              <a:off x="1392873" y="1493282"/>
              <a:ext cx="184236" cy="4877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4C771DB-1C8D-4416-9369-540E11CF3E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74373" y="1531743"/>
              <a:ext cx="143569" cy="4629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F5FDCA8-A925-4C8C-BFAE-7287239A5730}"/>
                </a:ext>
              </a:extLst>
            </p:cNvPr>
            <p:cNvCxnSpPr>
              <a:cxnSpLocks/>
            </p:cNvCxnSpPr>
            <p:nvPr/>
          </p:nvCxnSpPr>
          <p:spPr>
            <a:xfrm>
              <a:off x="5877299" y="1496291"/>
              <a:ext cx="184236" cy="4877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55C600C-18AC-40DA-BAA3-2F3C92309C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58800" y="1512665"/>
              <a:ext cx="155114" cy="4850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6074FC3-20A9-4074-A6AB-F0D6A8A3D086}"/>
                </a:ext>
              </a:extLst>
            </p:cNvPr>
            <p:cNvCxnSpPr/>
            <p:nvPr/>
          </p:nvCxnSpPr>
          <p:spPr>
            <a:xfrm>
              <a:off x="1941702" y="2424462"/>
              <a:ext cx="184236" cy="4877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A6C904E-CA5A-460A-8D1D-DE9A3F8988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7822" y="2388136"/>
              <a:ext cx="143569" cy="4629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8EA41AA-5A39-4484-8958-B31C5370A7F2}"/>
                </a:ext>
              </a:extLst>
            </p:cNvPr>
            <p:cNvCxnSpPr>
              <a:cxnSpLocks/>
            </p:cNvCxnSpPr>
            <p:nvPr/>
          </p:nvCxnSpPr>
          <p:spPr>
            <a:xfrm>
              <a:off x="5785181" y="2362200"/>
              <a:ext cx="184236" cy="4877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42301025-AE2B-4156-BCBD-E7EED3B5C6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75975" y="3259161"/>
              <a:ext cx="65727" cy="3964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5AF8E03-FC53-4726-A5E8-76A099E9D389}"/>
                </a:ext>
              </a:extLst>
            </p:cNvPr>
            <p:cNvCxnSpPr>
              <a:cxnSpLocks/>
              <a:endCxn id="18" idx="0"/>
            </p:cNvCxnSpPr>
            <p:nvPr/>
          </p:nvCxnSpPr>
          <p:spPr>
            <a:xfrm flipH="1">
              <a:off x="4289136" y="3236330"/>
              <a:ext cx="65728" cy="4870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D1E28BF-B753-417D-90FB-A2B3BB541439}"/>
                </a:ext>
              </a:extLst>
            </p:cNvPr>
            <p:cNvCxnSpPr>
              <a:cxnSpLocks/>
              <a:endCxn id="37" idx="0"/>
            </p:cNvCxnSpPr>
            <p:nvPr/>
          </p:nvCxnSpPr>
          <p:spPr>
            <a:xfrm flipH="1">
              <a:off x="5916542" y="3213449"/>
              <a:ext cx="6594" cy="61759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8B8D3C3-CB24-4AAC-810A-949662200C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66891" y="2358896"/>
              <a:ext cx="40075" cy="1535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B11FE90-859F-41CF-A459-773A282FC757}"/>
                </a:ext>
              </a:extLst>
            </p:cNvPr>
            <p:cNvCxnSpPr>
              <a:cxnSpLocks/>
            </p:cNvCxnSpPr>
            <p:nvPr/>
          </p:nvCxnSpPr>
          <p:spPr>
            <a:xfrm>
              <a:off x="1680152" y="4076055"/>
              <a:ext cx="0" cy="3569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D5A2845-CC22-4916-80F8-5DBBD05B9166}"/>
                </a:ext>
              </a:extLst>
            </p:cNvPr>
            <p:cNvCxnSpPr>
              <a:stCxn id="39" idx="3"/>
            </p:cNvCxnSpPr>
            <p:nvPr/>
          </p:nvCxnSpPr>
          <p:spPr>
            <a:xfrm flipV="1">
              <a:off x="1349086" y="4779917"/>
              <a:ext cx="147204" cy="3696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11411CA-2886-42CB-8B34-C0851FD08775}"/>
                </a:ext>
              </a:extLst>
            </p:cNvPr>
            <p:cNvCxnSpPr>
              <a:cxnSpLocks/>
              <a:stCxn id="40" idx="11"/>
            </p:cNvCxnSpPr>
            <p:nvPr/>
          </p:nvCxnSpPr>
          <p:spPr>
            <a:xfrm flipH="1" flipV="1">
              <a:off x="1694872" y="4790134"/>
              <a:ext cx="12892" cy="3033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BC1CFB12-E621-4FE7-AFCD-64FF374DADB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87642" y="4779917"/>
              <a:ext cx="12892" cy="3033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AE0982A-2BA8-44EA-BD92-FF0625BF049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15816" y="4747157"/>
              <a:ext cx="404557" cy="3918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78D8CBB-6A8E-40C7-A677-8EA19B71B02C}"/>
                </a:ext>
              </a:extLst>
            </p:cNvPr>
            <p:cNvCxnSpPr>
              <a:cxnSpLocks/>
              <a:endCxn id="18" idx="2"/>
            </p:cNvCxnSpPr>
            <p:nvPr/>
          </p:nvCxnSpPr>
          <p:spPr>
            <a:xfrm flipV="1">
              <a:off x="4057822" y="4104409"/>
              <a:ext cx="231314" cy="3470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Diamond 95">
              <a:extLst>
                <a:ext uri="{FF2B5EF4-FFF2-40B4-BE49-F238E27FC236}">
                  <a16:creationId xmlns:a16="http://schemas.microsoft.com/office/drawing/2014/main" id="{20E3B10A-8323-44A6-98A4-F8081D6BB83A}"/>
                </a:ext>
              </a:extLst>
            </p:cNvPr>
            <p:cNvSpPr/>
            <p:nvPr/>
          </p:nvSpPr>
          <p:spPr>
            <a:xfrm>
              <a:off x="7069814" y="4482198"/>
              <a:ext cx="206086" cy="240644"/>
            </a:xfrm>
            <a:prstGeom prst="diamond">
              <a:avLst/>
            </a:prstGeom>
            <a:solidFill>
              <a:srgbClr val="5F5F5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Dodecagon 96">
              <a:extLst>
                <a:ext uri="{FF2B5EF4-FFF2-40B4-BE49-F238E27FC236}">
                  <a16:creationId xmlns:a16="http://schemas.microsoft.com/office/drawing/2014/main" id="{9B5106C4-2A60-41FE-8BD3-DD499CFEA7E8}"/>
                </a:ext>
              </a:extLst>
            </p:cNvPr>
            <p:cNvSpPr/>
            <p:nvPr/>
          </p:nvSpPr>
          <p:spPr>
            <a:xfrm>
              <a:off x="7503923" y="4546518"/>
              <a:ext cx="206086" cy="154809"/>
            </a:xfrm>
            <a:prstGeom prst="dodecagon">
              <a:avLst/>
            </a:prstGeom>
            <a:solidFill>
              <a:srgbClr val="5F5F5F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ame 97">
              <a:extLst>
                <a:ext uri="{FF2B5EF4-FFF2-40B4-BE49-F238E27FC236}">
                  <a16:creationId xmlns:a16="http://schemas.microsoft.com/office/drawing/2014/main" id="{38F050EF-A17A-45C1-AA60-43E922B242D5}"/>
                </a:ext>
              </a:extLst>
            </p:cNvPr>
            <p:cNvSpPr/>
            <p:nvPr/>
          </p:nvSpPr>
          <p:spPr>
            <a:xfrm>
              <a:off x="7934568" y="4509939"/>
              <a:ext cx="199737" cy="154809"/>
            </a:xfrm>
            <a:prstGeom prst="frame">
              <a:avLst/>
            </a:prstGeom>
            <a:solidFill>
              <a:srgbClr val="5F5F5F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" name="Circle: Hollow 98">
              <a:extLst>
                <a:ext uri="{FF2B5EF4-FFF2-40B4-BE49-F238E27FC236}">
                  <a16:creationId xmlns:a16="http://schemas.microsoft.com/office/drawing/2014/main" id="{1ACC8653-7B54-4A70-BB61-5FD10AA175D9}"/>
                </a:ext>
              </a:extLst>
            </p:cNvPr>
            <p:cNvSpPr/>
            <p:nvPr/>
          </p:nvSpPr>
          <p:spPr>
            <a:xfrm>
              <a:off x="8314253" y="4540692"/>
              <a:ext cx="199737" cy="154809"/>
            </a:xfrm>
            <a:prstGeom prst="donut">
              <a:avLst/>
            </a:prstGeom>
            <a:solidFill>
              <a:srgbClr val="5F5F5F"/>
            </a:solidFill>
            <a:ln>
              <a:solidFill>
                <a:srgbClr val="7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7E422A2B-2E13-4B9A-93AA-7A65B7662E94}"/>
                </a:ext>
              </a:extLst>
            </p:cNvPr>
            <p:cNvCxnSpPr>
              <a:stCxn id="96" idx="3"/>
            </p:cNvCxnSpPr>
            <p:nvPr/>
          </p:nvCxnSpPr>
          <p:spPr>
            <a:xfrm flipV="1">
              <a:off x="7275900" y="4232915"/>
              <a:ext cx="147204" cy="36960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07E0E18B-F9BF-42CA-8BDF-6D694A2BEE0F}"/>
                </a:ext>
              </a:extLst>
            </p:cNvPr>
            <p:cNvCxnSpPr>
              <a:cxnSpLocks/>
              <a:stCxn id="97" idx="11"/>
            </p:cNvCxnSpPr>
            <p:nvPr/>
          </p:nvCxnSpPr>
          <p:spPr>
            <a:xfrm flipH="1" flipV="1">
              <a:off x="7621686" y="4243132"/>
              <a:ext cx="12892" cy="3033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0379179B-5C52-4E9A-BE40-A3C5ACA35A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14456" y="4232915"/>
              <a:ext cx="12892" cy="3033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BDAE581-4195-41A8-A992-78191630579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42630" y="4200155"/>
              <a:ext cx="404557" cy="3918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0" name="Picture 2" descr="Image result for smart meter icons">
              <a:extLst>
                <a:ext uri="{FF2B5EF4-FFF2-40B4-BE49-F238E27FC236}">
                  <a16:creationId xmlns:a16="http://schemas.microsoft.com/office/drawing/2014/main" id="{397C8E53-5848-4D61-B610-3076478EDC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952384" flipV="1">
              <a:off x="5781286" y="4456541"/>
              <a:ext cx="345184" cy="345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49" name="Straight Connector 2048">
              <a:extLst>
                <a:ext uri="{FF2B5EF4-FFF2-40B4-BE49-F238E27FC236}">
                  <a16:creationId xmlns:a16="http://schemas.microsoft.com/office/drawing/2014/main" id="{97A699AC-4A98-4503-9D30-1C0726B5FCB1}"/>
                </a:ext>
              </a:extLst>
            </p:cNvPr>
            <p:cNvCxnSpPr>
              <a:stCxn id="37" idx="2"/>
              <a:endCxn id="2050" idx="3"/>
            </p:cNvCxnSpPr>
            <p:nvPr/>
          </p:nvCxnSpPr>
          <p:spPr>
            <a:xfrm>
              <a:off x="5916542" y="4212042"/>
              <a:ext cx="24915" cy="2449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7" name="Picture 2" descr="Image result for smart meter icons">
              <a:extLst>
                <a:ext uri="{FF2B5EF4-FFF2-40B4-BE49-F238E27FC236}">
                  <a16:creationId xmlns:a16="http://schemas.microsoft.com/office/drawing/2014/main" id="{28E1BB8F-1E46-4072-B9E9-D42F3C717C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952384" flipV="1">
              <a:off x="6146543" y="4451023"/>
              <a:ext cx="345184" cy="345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2" descr="Image result for smart meter icons">
              <a:extLst>
                <a:ext uri="{FF2B5EF4-FFF2-40B4-BE49-F238E27FC236}">
                  <a16:creationId xmlns:a16="http://schemas.microsoft.com/office/drawing/2014/main" id="{B13208E7-0E62-4B8E-B53A-F73EA44136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952384" flipV="1">
              <a:off x="5412987" y="4520819"/>
              <a:ext cx="345184" cy="345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8B250D6-D6A2-4418-AC9D-19D0DA1E1A31}"/>
                </a:ext>
              </a:extLst>
            </p:cNvPr>
            <p:cNvCxnSpPr>
              <a:cxnSpLocks/>
              <a:endCxn id="108" idx="3"/>
            </p:cNvCxnSpPr>
            <p:nvPr/>
          </p:nvCxnSpPr>
          <p:spPr>
            <a:xfrm flipH="1">
              <a:off x="5573158" y="4203072"/>
              <a:ext cx="136486" cy="3181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C682AE0-6657-40D8-B9FB-A1EA84DC717E}"/>
                </a:ext>
              </a:extLst>
            </p:cNvPr>
            <p:cNvCxnSpPr>
              <a:cxnSpLocks/>
              <a:endCxn id="107" idx="3"/>
            </p:cNvCxnSpPr>
            <p:nvPr/>
          </p:nvCxnSpPr>
          <p:spPr>
            <a:xfrm>
              <a:off x="6193679" y="4252454"/>
              <a:ext cx="113035" cy="1990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5" name="Picture 4" descr="Image result for smart street light icons">
              <a:extLst>
                <a:ext uri="{FF2B5EF4-FFF2-40B4-BE49-F238E27FC236}">
                  <a16:creationId xmlns:a16="http://schemas.microsoft.com/office/drawing/2014/main" id="{23AD7F8C-A13E-439F-9542-01FB0218FB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4091" y="4321228"/>
              <a:ext cx="889881" cy="451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917E0CE-DBAB-4A61-BB82-30DE3979446B}"/>
              </a:ext>
            </a:extLst>
          </p:cNvPr>
          <p:cNvCxnSpPr>
            <a:stCxn id="10" idx="3"/>
            <a:endCxn id="19" idx="1"/>
          </p:cNvCxnSpPr>
          <p:nvPr/>
        </p:nvCxnSpPr>
        <p:spPr>
          <a:xfrm flipV="1">
            <a:off x="6121018" y="2448528"/>
            <a:ext cx="438141" cy="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Slide Number Placeholder 4">
            <a:extLst>
              <a:ext uri="{FF2B5EF4-FFF2-40B4-BE49-F238E27FC236}">
                <a16:creationId xmlns:a16="http://schemas.microsoft.com/office/drawing/2014/main" id="{2661C7E1-35F2-4828-96B0-9C59DE9FC0F1}"/>
              </a:ext>
            </a:extLst>
          </p:cNvPr>
          <p:cNvSpPr txBox="1">
            <a:spLocks/>
          </p:cNvSpPr>
          <p:nvPr/>
        </p:nvSpPr>
        <p:spPr>
          <a:xfrm>
            <a:off x="11706221" y="6613282"/>
            <a:ext cx="485779" cy="2163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9000" b="0" kern="120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0570A1E4-0559-4816-8454-087639CA1EFE}" type="slidenum">
              <a:rPr lang="en-IN" sz="900" b="1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pPr algn="ctr">
                <a:defRPr/>
              </a:pPr>
              <a:t>24</a:t>
            </a:fld>
            <a:endParaRPr lang="en-IN" sz="900" b="1" dirty="0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77493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975BC5-EA6B-4E9D-AF6C-D1E526C2A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01201" y="6595552"/>
            <a:ext cx="413375" cy="273844"/>
          </a:xfrm>
        </p:spPr>
        <p:txBody>
          <a:bodyPr/>
          <a:lstStyle/>
          <a:p>
            <a:pPr defTabSz="457200"/>
            <a:fld id="{0570A1E4-0559-4816-8454-087639CA1EFE}" type="slidenum">
              <a:rPr lang="en-IN">
                <a:solidFill>
                  <a:srgbClr val="40BAD2"/>
                </a:solidFill>
                <a:latin typeface="Corbel" panose="020B0503020204020204"/>
              </a:rPr>
              <a:pPr defTabSz="457200"/>
              <a:t>25</a:t>
            </a:fld>
            <a:endParaRPr lang="en-IN" dirty="0">
              <a:solidFill>
                <a:srgbClr val="40BAD2"/>
              </a:solidFill>
              <a:latin typeface="Corbel" panose="020B0503020204020204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A6A8D63A-3B0F-48E5-B258-1891B05246D1}"/>
              </a:ext>
            </a:extLst>
          </p:cNvPr>
          <p:cNvSpPr txBox="1">
            <a:spLocks/>
          </p:cNvSpPr>
          <p:nvPr/>
        </p:nvSpPr>
        <p:spPr>
          <a:xfrm>
            <a:off x="1676401" y="120547"/>
            <a:ext cx="8793480" cy="512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Functional Roles in the M2M/IoT Ecosystem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8F217E8-8103-44BD-8B6D-0099D9D188E3}"/>
              </a:ext>
            </a:extLst>
          </p:cNvPr>
          <p:cNvGrpSpPr/>
          <p:nvPr/>
        </p:nvGrpSpPr>
        <p:grpSpPr>
          <a:xfrm>
            <a:off x="725523" y="834401"/>
            <a:ext cx="4917895" cy="4892794"/>
            <a:chOff x="-822605" y="0"/>
            <a:chExt cx="6863100" cy="3931846"/>
          </a:xfrm>
        </p:grpSpPr>
        <p:sp>
          <p:nvSpPr>
            <p:cNvPr id="8" name="Text Box 87">
              <a:extLst>
                <a:ext uri="{FF2B5EF4-FFF2-40B4-BE49-F238E27FC236}">
                  <a16:creationId xmlns:a16="http://schemas.microsoft.com/office/drawing/2014/main" id="{13DA8082-6A41-4CBA-B06F-6B257E77B988}"/>
                </a:ext>
              </a:extLst>
            </p:cNvPr>
            <p:cNvSpPr txBox="1"/>
            <p:nvPr/>
          </p:nvSpPr>
          <p:spPr>
            <a:xfrm>
              <a:off x="1724024" y="704850"/>
              <a:ext cx="1051357" cy="342900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txBody>
            <a:bodyPr rot="0" spcFirstLastPara="0" vert="horz" wrap="square" lIns="68580" tIns="34291" rIns="68580" bIns="3429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>
                <a:lnSpc>
                  <a:spcPct val="107000"/>
                </a:lnSpc>
              </a:pPr>
              <a:r>
                <a:rPr lang="en-US" sz="1100" b="1" dirty="0">
                  <a:ln w="3175">
                    <a:noFill/>
                  </a:ln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USERS</a:t>
              </a:r>
            </a:p>
          </p:txBody>
        </p:sp>
        <p:sp>
          <p:nvSpPr>
            <p:cNvPr id="9" name="Text Box 103">
              <a:extLst>
                <a:ext uri="{FF2B5EF4-FFF2-40B4-BE49-F238E27FC236}">
                  <a16:creationId xmlns:a16="http://schemas.microsoft.com/office/drawing/2014/main" id="{0C2DB478-EAC5-42F4-9EEE-439FA660AC06}"/>
                </a:ext>
              </a:extLst>
            </p:cNvPr>
            <p:cNvSpPr txBox="1"/>
            <p:nvPr/>
          </p:nvSpPr>
          <p:spPr>
            <a:xfrm>
              <a:off x="-822605" y="1344569"/>
              <a:ext cx="2680493" cy="457200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txBody>
            <a:bodyPr rot="0" spcFirstLastPara="0" vert="horz" wrap="square" lIns="68580" tIns="34291" rIns="68580" bIns="3429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GB"/>
              </a:defPPr>
              <a:lvl1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defRPr sz="1200" b="1">
                  <a:ln w="3175">
                    <a:noFill/>
                  </a:ln>
                  <a:solidFill>
                    <a:srgbClr val="FF0000"/>
                  </a:solidFill>
                  <a:effectLst/>
                  <a:latin typeface="Calisto MT" panose="0204060305050503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defTabSz="457200"/>
              <a:r>
                <a:rPr lang="en-US" sz="11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IoT/M2M Application Provider</a:t>
              </a:r>
            </a:p>
            <a:p>
              <a:pPr defTabSz="457200"/>
              <a:r>
                <a:rPr lang="en-US" sz="11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sp>
          <p:nvSpPr>
            <p:cNvPr id="10" name="Text Box 104">
              <a:extLst>
                <a:ext uri="{FF2B5EF4-FFF2-40B4-BE49-F238E27FC236}">
                  <a16:creationId xmlns:a16="http://schemas.microsoft.com/office/drawing/2014/main" id="{479602D6-D854-4B15-9371-1413BB5317D2}"/>
                </a:ext>
              </a:extLst>
            </p:cNvPr>
            <p:cNvSpPr txBox="1"/>
            <p:nvPr/>
          </p:nvSpPr>
          <p:spPr>
            <a:xfrm>
              <a:off x="-822604" y="2438554"/>
              <a:ext cx="2653198" cy="457200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6350">
              <a:noFill/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</a:effectLst>
          </p:spPr>
          <p:txBody>
            <a:bodyPr rot="0" spcFirstLastPara="0" vert="horz" wrap="square" lIns="68580" tIns="34291" rIns="68580" bIns="3429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GB"/>
              </a:defPPr>
              <a:lvl1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defRPr sz="1200" b="1">
                  <a:ln w="3175">
                    <a:noFill/>
                  </a:ln>
                  <a:solidFill>
                    <a:srgbClr val="FF0000"/>
                  </a:solidFill>
                  <a:effectLst/>
                  <a:latin typeface="Calisto MT" panose="0204060305050503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defTabSz="457200"/>
              <a:r>
                <a:rPr lang="en-US" sz="11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IoT/M2M platform/Service Provider</a:t>
              </a:r>
            </a:p>
            <a:p>
              <a:pPr defTabSz="457200"/>
              <a:r>
                <a:rPr lang="en-US" sz="11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9BAB853-60EF-400B-9680-BCF68C0E7320}"/>
                </a:ext>
              </a:extLst>
            </p:cNvPr>
            <p:cNvGrpSpPr/>
            <p:nvPr/>
          </p:nvGrpSpPr>
          <p:grpSpPr>
            <a:xfrm>
              <a:off x="-632945" y="0"/>
              <a:ext cx="6673440" cy="3931846"/>
              <a:chOff x="-1090145" y="-28575"/>
              <a:chExt cx="6673440" cy="3931846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B550223-9D5C-439C-B781-9AF84E1A7A81}"/>
                  </a:ext>
                </a:extLst>
              </p:cNvPr>
              <p:cNvGrpSpPr/>
              <p:nvPr/>
            </p:nvGrpSpPr>
            <p:grpSpPr>
              <a:xfrm>
                <a:off x="-40639" y="-28575"/>
                <a:ext cx="5623934" cy="3638563"/>
                <a:chOff x="-88264" y="-28575"/>
                <a:chExt cx="5623934" cy="3638563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2096F4B0-EFE5-499E-9D41-A7BA9F31FA25}"/>
                    </a:ext>
                  </a:extLst>
                </p:cNvPr>
                <p:cNvGrpSpPr/>
                <p:nvPr/>
              </p:nvGrpSpPr>
              <p:grpSpPr>
                <a:xfrm>
                  <a:off x="-88264" y="613313"/>
                  <a:ext cx="5623934" cy="2996675"/>
                  <a:chOff x="-212089" y="-567787"/>
                  <a:chExt cx="5623934" cy="2996675"/>
                </a:xfrm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42F9DB76-D6BB-49E2-8865-0D6030E5EF82}"/>
                      </a:ext>
                    </a:extLst>
                  </p:cNvPr>
                  <p:cNvSpPr/>
                  <p:nvPr/>
                </p:nvSpPr>
                <p:spPr>
                  <a:xfrm>
                    <a:off x="1600200" y="419100"/>
                    <a:ext cx="3811645" cy="1933575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>
                    <a:outerShdw blurRad="44450" dist="27940" dir="5400000" algn="ctr">
                      <a:srgbClr val="000000">
                        <a:alpha val="32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alanced" dir="t">
                      <a:rot lat="0" lon="0" rev="8700000"/>
                    </a:lightRig>
                  </a:scene3d>
                  <a:sp3d>
                    <a:bevelT w="190500" h="381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68580" tIns="34291" rIns="68580" bIns="34291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457200"/>
                    <a:endParaRPr lang="en-US" sz="1100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8BAAFC1F-349C-4024-87D8-3C0BEA731924}"/>
                      </a:ext>
                    </a:extLst>
                  </p:cNvPr>
                  <p:cNvGrpSpPr/>
                  <p:nvPr/>
                </p:nvGrpSpPr>
                <p:grpSpPr>
                  <a:xfrm>
                    <a:off x="-212089" y="-567787"/>
                    <a:ext cx="5497943" cy="2996675"/>
                    <a:chOff x="-212089" y="-567787"/>
                    <a:chExt cx="5497943" cy="2996675"/>
                  </a:xfrm>
                </p:grpSpPr>
                <p:grpSp>
                  <p:nvGrpSpPr>
                    <p:cNvPr id="19" name="Group 18">
                      <a:extLst>
                        <a:ext uri="{FF2B5EF4-FFF2-40B4-BE49-F238E27FC236}">
                          <a16:creationId xmlns:a16="http://schemas.microsoft.com/office/drawing/2014/main" id="{6523E010-A228-4962-9465-69609F07D9A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295401" y="171450"/>
                      <a:ext cx="3990453" cy="2028825"/>
                      <a:chOff x="1" y="0"/>
                      <a:chExt cx="3990453" cy="2028825"/>
                    </a:xfrm>
                  </p:grpSpPr>
                  <p:sp>
                    <p:nvSpPr>
                      <p:cNvPr id="26" name="Rectangle 25">
                        <a:extLst>
                          <a:ext uri="{FF2B5EF4-FFF2-40B4-BE49-F238E27FC236}">
                            <a16:creationId xmlns:a16="http://schemas.microsoft.com/office/drawing/2014/main" id="{3640BAD3-DF4A-446B-BEBF-C4E9662758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2401" y="123825"/>
                        <a:ext cx="3838053" cy="1905000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  <a:ln>
                        <a:noFill/>
                      </a:ln>
                      <a:effectLst>
                        <a:outerShdw blurRad="44450" dist="27940" dir="5400000" algn="ctr">
                          <a:srgbClr val="000000">
                            <a:alpha val="32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balanced" dir="t">
                          <a:rot lat="0" lon="0" rev="8700000"/>
                        </a:lightRig>
                      </a:scene3d>
                      <a:sp3d>
                        <a:bevelT w="190500" h="38100"/>
                      </a:sp3d>
                    </p:spPr>
                    <p:style>
                      <a:lnRef idx="1">
                        <a:schemeClr val="accent6"/>
                      </a:lnRef>
                      <a:fillRef idx="3">
                        <a:schemeClr val="accent6"/>
                      </a:fillRef>
                      <a:effectRef idx="2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68580" tIns="34291" rIns="68580" bIns="34291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defTabSz="457200"/>
                        <a:endParaRPr lang="en-US"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7" name="Rectangle 26">
                        <a:extLst>
                          <a:ext uri="{FF2B5EF4-FFF2-40B4-BE49-F238E27FC236}">
                            <a16:creationId xmlns:a16="http://schemas.microsoft.com/office/drawing/2014/main" id="{43892560-5470-434B-8D5F-36CD46600D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" y="0"/>
                        <a:ext cx="3846856" cy="187642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5">
                              <a:lumMod val="67000"/>
                            </a:schemeClr>
                          </a:gs>
                          <a:gs pos="48000">
                            <a:schemeClr val="accent5">
                              <a:lumMod val="97000"/>
                              <a:lumOff val="3000"/>
                            </a:schemeClr>
                          </a:gs>
                          <a:gs pos="100000">
                            <a:schemeClr val="accent5">
                              <a:lumMod val="60000"/>
                              <a:lumOff val="40000"/>
                            </a:schemeClr>
                          </a:gs>
                        </a:gsLst>
                        <a:lin ang="16200000" scaled="1"/>
                        <a:tileRect/>
                      </a:gradFill>
                      <a:ln>
                        <a:noFill/>
                      </a:ln>
                      <a:effectLst>
                        <a:outerShdw blurRad="44450" dist="27940" dir="5400000" algn="ctr">
                          <a:srgbClr val="000000">
                            <a:alpha val="32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balanced" dir="t">
                          <a:rot lat="0" lon="0" rev="8700000"/>
                        </a:lightRig>
                      </a:scene3d>
                      <a:sp3d>
                        <a:bevelT w="190500" h="38100"/>
                      </a:sp3d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68580" tIns="34291" rIns="68580" bIns="34291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defTabSz="457200"/>
                        <a:endParaRPr lang="en-US" sz="11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8" name="Text Box 94">
                        <a:extLst>
                          <a:ext uri="{FF2B5EF4-FFF2-40B4-BE49-F238E27FC236}">
                            <a16:creationId xmlns:a16="http://schemas.microsoft.com/office/drawing/2014/main" id="{6BAE6555-FBA9-4647-BE29-D564676FB84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09550" y="85725"/>
                        <a:ext cx="3488172" cy="419100"/>
                      </a:xfrm>
                      <a:prstGeom prst="rect">
                        <a:avLst/>
                      </a:prstGeom>
                      <a:ln>
                        <a:solidFill>
                          <a:srgbClr val="002060"/>
                        </a:solidFill>
                      </a:ln>
                      <a:effectLst>
                        <a:outerShdw blurRad="44450" dist="27940" dir="5400000" algn="ctr">
                          <a:srgbClr val="000000">
                            <a:alpha val="32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balanced" dir="t">
                          <a:rot lat="0" lon="0" rev="8700000"/>
                        </a:lightRig>
                      </a:scene3d>
                      <a:sp3d>
                        <a:bevelT w="190500" h="38100"/>
                      </a:sp3d>
                    </p:spPr>
                    <p:style>
                      <a:lnRef idx="0">
                        <a:schemeClr val="accent5"/>
                      </a:lnRef>
                      <a:fillRef idx="3">
                        <a:schemeClr val="accent5"/>
                      </a:fillRef>
                      <a:effectRef idx="3">
                        <a:schemeClr val="accent5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68580" tIns="34291" rIns="68580" bIns="34291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 defTabSz="457200">
                          <a:lnSpc>
                            <a:spcPct val="107000"/>
                          </a:lnSpc>
                        </a:pPr>
                        <a:r>
                          <a:rPr lang="en-US" sz="1100" b="1" dirty="0">
                            <a:solidFill>
                              <a:srgbClr val="000000"/>
                            </a:solidFill>
                            <a:effectLst>
                              <a:glow rad="101600">
                                <a:srgbClr val="40BAD2">
                                  <a:satMod val="175000"/>
                                  <a:alpha val="40000"/>
                                </a:srgbClr>
                              </a:glow>
                            </a:effectLst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a:t>IoT/M2M Applications</a:t>
                        </a:r>
                        <a:endParaRPr lang="en-US" sz="1100" b="1" dirty="0">
                          <a:solidFill>
                            <a:srgbClr val="FFFFFF"/>
                          </a:solidFill>
                          <a:effectLst>
                            <a:glow rad="101600">
                              <a:srgbClr val="40BAD2">
                                <a:satMod val="175000"/>
                                <a:alpha val="40000"/>
                              </a:srgbClr>
                            </a:glow>
                          </a:effectLst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9" name="Text Box 95">
                        <a:extLst>
                          <a:ext uri="{FF2B5EF4-FFF2-40B4-BE49-F238E27FC236}">
                            <a16:creationId xmlns:a16="http://schemas.microsoft.com/office/drawing/2014/main" id="{21C2BA61-DD8A-4702-BE00-367C24218F4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09550" y="647700"/>
                        <a:ext cx="3488172" cy="428625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  <a:ln>
                        <a:noFill/>
                      </a:ln>
                      <a:effectLst>
                        <a:outerShdw blurRad="44450" dist="27940" dir="5400000" algn="ctr">
                          <a:srgbClr val="000000">
                            <a:alpha val="32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balanced" dir="t">
                          <a:rot lat="0" lon="0" rev="8700000"/>
                        </a:lightRig>
                      </a:scene3d>
                      <a:sp3d>
                        <a:bevelT w="190500" h="38100"/>
                      </a:sp3d>
                    </p:spPr>
                    <p:style>
                      <a:lnRef idx="0">
                        <a:schemeClr val="accent6"/>
                      </a:lnRef>
                      <a:fillRef idx="3">
                        <a:schemeClr val="accent6"/>
                      </a:fillRef>
                      <a:effectRef idx="3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68580" tIns="34291" rIns="68580" bIns="34291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 defTabSz="457200">
                          <a:lnSpc>
                            <a:spcPct val="107000"/>
                          </a:lnSpc>
                        </a:pPr>
                        <a:r>
                          <a:rPr lang="en-US" sz="1100" b="1" dirty="0">
                            <a:ln w="10160" cap="flat" cmpd="sng" algn="ctr">
                              <a:solidFill>
                                <a:srgbClr val="4BACC6"/>
                              </a:solidFill>
                              <a:prstDash val="solid"/>
                              <a:round/>
                            </a:ln>
                            <a:solidFill>
                              <a:srgbClr val="FFFF00"/>
                            </a:solidFill>
                            <a:effectLst>
                              <a:outerShdw blurRad="38100" dist="22860" dir="5400000" algn="tl">
                                <a:srgbClr val="000000">
                                  <a:alpha val="30000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a:t>COMMON SERVICE LAYER</a:t>
                        </a:r>
                        <a:endParaRPr lang="en-US" sz="110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0" name="Text Box 96">
                        <a:extLst>
                          <a:ext uri="{FF2B5EF4-FFF2-40B4-BE49-F238E27FC236}">
                            <a16:creationId xmlns:a16="http://schemas.microsoft.com/office/drawing/2014/main" id="{63C54D94-1C59-4FB2-83BF-70A87A862D3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9076" y="1238250"/>
                        <a:ext cx="3488173" cy="400050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>
                        <a:outerShdw blurRad="44450" dist="27940" dir="5400000" algn="ctr">
                          <a:srgbClr val="000000">
                            <a:alpha val="32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balanced" dir="t">
                          <a:rot lat="0" lon="0" rev="8700000"/>
                        </a:lightRig>
                      </a:scene3d>
                      <a:sp3d>
                        <a:bevelT w="190500" h="38100"/>
                      </a:sp3d>
                    </p:spPr>
                    <p:style>
                      <a:lnRef idx="0">
                        <a:schemeClr val="accent4"/>
                      </a:lnRef>
                      <a:fillRef idx="3">
                        <a:schemeClr val="accent4"/>
                      </a:fillRef>
                      <a:effectRef idx="3">
                        <a:schemeClr val="accent4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68580" tIns="34291" rIns="68580" bIns="34291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 defTabSz="457200">
                          <a:lnSpc>
                            <a:spcPct val="107000"/>
                          </a:lnSpc>
                        </a:pPr>
                        <a:r>
                          <a:rPr lang="en-US" sz="1100" b="1" dirty="0">
                            <a:solidFill>
                              <a:srgbClr val="C00000"/>
                            </a:solidFill>
                            <a:effectLst>
                              <a:outerShdw blurRad="38100" dist="25400" dir="5400000" algn="ctr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Arial" panose="020B0604020202020204" pitchFamily="34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a:t>UNDERLYING NETWORK</a:t>
                        </a:r>
                        <a:endParaRPr lang="en-US" sz="1100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pic>
                  <p:nvPicPr>
                    <p:cNvPr id="20" name="Picture 19" descr="Image result for service provider">
                      <a:extLst>
                        <a:ext uri="{FF2B5EF4-FFF2-40B4-BE49-F238E27FC236}">
                          <a16:creationId xmlns:a16="http://schemas.microsoft.com/office/drawing/2014/main" id="{AE0CBCDA-3BE8-46C7-8978-83BDB1E3BF6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-212089" y="592094"/>
                      <a:ext cx="707390" cy="647700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292100" dist="139700" dir="2700000" algn="tl" rotWithShape="0">
                        <a:srgbClr val="333333">
                          <a:alpha val="65000"/>
                        </a:srgbClr>
                      </a:outerShdw>
                    </a:effectLst>
                  </p:spPr>
                </p:pic>
                <p:pic>
                  <p:nvPicPr>
                    <p:cNvPr id="21" name="Picture 20" descr="Image result for Application service provider for IoT">
                      <a:extLst>
                        <a:ext uri="{FF2B5EF4-FFF2-40B4-BE49-F238E27FC236}">
                          <a16:creationId xmlns:a16="http://schemas.microsoft.com/office/drawing/2014/main" id="{7191485C-1BE6-43D3-80F7-CFABEDEABEB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 flipH="1">
                      <a:off x="-123434" y="-567787"/>
                      <a:ext cx="685800" cy="685800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292100" dist="139700" dir="2700000" algn="tl" rotWithShape="0">
                        <a:srgbClr val="333333">
                          <a:alpha val="65000"/>
                        </a:srgbClr>
                      </a:outerShdw>
                    </a:effectLst>
                  </p:spPr>
                </p:pic>
                <p:pic>
                  <p:nvPicPr>
                    <p:cNvPr id="22" name="Picture 21">
                      <a:extLst>
                        <a:ext uri="{FF2B5EF4-FFF2-40B4-BE49-F238E27FC236}">
                          <a16:creationId xmlns:a16="http://schemas.microsoft.com/office/drawing/2014/main" id="{C9B6A6C3-770D-4C4A-AF44-34992DFED07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-198818" y="1828813"/>
                      <a:ext cx="691515" cy="600075"/>
                    </a:xfrm>
                    <a:prstGeom prst="rect">
                      <a:avLst/>
                    </a:prstGeom>
                    <a:ln>
                      <a:solidFill>
                        <a:srgbClr val="002060"/>
                      </a:solidFill>
                    </a:ln>
                    <a:effectLst>
                      <a:outerShdw blurRad="292100" dist="139700" dir="2700000" algn="tl" rotWithShape="0">
                        <a:srgbClr val="333333">
                          <a:alpha val="65000"/>
                        </a:srgbClr>
                      </a:outerShdw>
                    </a:effectLst>
                    <a:scene3d>
                      <a:camera prst="orthographicFront"/>
                      <a:lightRig rig="threePt" dir="t"/>
                    </a:scene3d>
                    <a:sp3d>
                      <a:bevelT/>
                    </a:sp3d>
                  </p:spPr>
                </p:pic>
                <p:sp>
                  <p:nvSpPr>
                    <p:cNvPr id="23" name="Arrow: Right 22">
                      <a:extLst>
                        <a:ext uri="{FF2B5EF4-FFF2-40B4-BE49-F238E27FC236}">
                          <a16:creationId xmlns:a16="http://schemas.microsoft.com/office/drawing/2014/main" id="{9C0B1959-0D7D-49D4-9904-D95FC9A52D4D}"/>
                        </a:ext>
                      </a:extLst>
                    </p:cNvPr>
                    <p:cNvSpPr/>
                    <p:nvPr/>
                  </p:nvSpPr>
                  <p:spPr>
                    <a:xfrm rot="20519695">
                      <a:off x="498252" y="1775025"/>
                      <a:ext cx="1117939" cy="151844"/>
                    </a:xfrm>
                    <a:prstGeom prst="rightArrow">
                      <a:avLst/>
                    </a:prstGeom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>
                      <a:bevelT w="190500" h="381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68580" tIns="34291" rIns="68580" bIns="34291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defTabSz="457200"/>
                      <a:endParaRPr lang="en-US" sz="110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4" name="Arrow: Right 23">
                      <a:extLst>
                        <a:ext uri="{FF2B5EF4-FFF2-40B4-BE49-F238E27FC236}">
                          <a16:creationId xmlns:a16="http://schemas.microsoft.com/office/drawing/2014/main" id="{5C188A44-2C88-48B4-86D4-54F39896642C}"/>
                        </a:ext>
                      </a:extLst>
                    </p:cNvPr>
                    <p:cNvSpPr/>
                    <p:nvPr/>
                  </p:nvSpPr>
                  <p:spPr>
                    <a:xfrm rot="1583948">
                      <a:off x="502660" y="133259"/>
                      <a:ext cx="1061084" cy="143767"/>
                    </a:xfrm>
                    <a:prstGeom prst="rightArrow">
                      <a:avLst/>
                    </a:prstGeom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>
                      <a:bevelT w="190500" h="381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68580" tIns="34291" rIns="68580" bIns="34291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defTabSz="457200"/>
                      <a:endParaRPr lang="en-US" sz="110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5" name="Arrow: Right 24">
                      <a:extLst>
                        <a:ext uri="{FF2B5EF4-FFF2-40B4-BE49-F238E27FC236}">
                          <a16:creationId xmlns:a16="http://schemas.microsoft.com/office/drawing/2014/main" id="{6207D5C6-C191-4F86-9659-34325E0058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0075" y="952500"/>
                      <a:ext cx="895350" cy="149826"/>
                    </a:xfrm>
                    <a:prstGeom prst="rightArrow">
                      <a:avLst/>
                    </a:prstGeom>
                    <a:ln>
                      <a:noFill/>
                    </a:ln>
                    <a:effectLst>
                      <a:outerShdw blurRad="44450" dist="27940" dir="5400000" algn="ctr">
                        <a:srgbClr val="000000">
                          <a:alpha val="32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balanced" dir="t">
                        <a:rot lat="0" lon="0" rev="8700000"/>
                      </a:lightRig>
                    </a:scene3d>
                    <a:sp3d>
                      <a:bevelT w="190500" h="381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68580" tIns="34291" rIns="68580" bIns="34291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defTabSz="457200"/>
                      <a:endParaRPr lang="en-US" sz="110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pic>
              <p:nvPicPr>
                <p:cNvPr id="15" name="Picture 14" descr="Internet of Things - Icons Arrangement by InkscapeBoy">
                  <a:extLst>
                    <a:ext uri="{FF2B5EF4-FFF2-40B4-BE49-F238E27FC236}">
                      <a16:creationId xmlns:a16="http://schemas.microsoft.com/office/drawing/2014/main" id="{B552EE7A-0D46-4EE6-BDC5-1AC777BDAA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46835" y="-28575"/>
                  <a:ext cx="800100" cy="800100"/>
                </a:xfrm>
                <a:prstGeom prst="rect">
                  <a:avLst/>
                </a:prstGeom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sp>
              <p:nvSpPr>
                <p:cNvPr id="16" name="Arrow: Bent 15">
                  <a:extLst>
                    <a:ext uri="{FF2B5EF4-FFF2-40B4-BE49-F238E27FC236}">
                      <a16:creationId xmlns:a16="http://schemas.microsoft.com/office/drawing/2014/main" id="{3AC455EC-E705-472A-B9AB-C3B37473C1BF}"/>
                    </a:ext>
                  </a:extLst>
                </p:cNvPr>
                <p:cNvSpPr/>
                <p:nvPr/>
              </p:nvSpPr>
              <p:spPr>
                <a:xfrm rot="5400000">
                  <a:off x="2369479" y="89178"/>
                  <a:ext cx="1040829" cy="1485917"/>
                </a:xfrm>
                <a:prstGeom prst="bentArrow">
                  <a:avLst>
                    <a:gd name="adj1" fmla="val 6820"/>
                    <a:gd name="adj2" fmla="val 14236"/>
                    <a:gd name="adj3" fmla="val 23462"/>
                    <a:gd name="adj4" fmla="val 43750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68580" tIns="34291" rIns="68580" bIns="34291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457200"/>
                  <a:endParaRPr lang="en-US" sz="110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3" name="Text Box 105">
                <a:extLst>
                  <a:ext uri="{FF2B5EF4-FFF2-40B4-BE49-F238E27FC236}">
                    <a16:creationId xmlns:a16="http://schemas.microsoft.com/office/drawing/2014/main" id="{9F8F1CE0-F933-49A9-BE45-BCD7618FA270}"/>
                  </a:ext>
                </a:extLst>
              </p:cNvPr>
              <p:cNvSpPr txBox="1"/>
              <p:nvPr/>
            </p:nvSpPr>
            <p:spPr>
              <a:xfrm>
                <a:off x="-1090145" y="3617521"/>
                <a:ext cx="2556995" cy="285750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 w="6350">
                <a:noFill/>
              </a:ln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  <a:reflection stA="0" endPos="65000" dist="50800" dir="5400000" sy="-100000" algn="bl" rotWithShape="0"/>
              </a:effectLst>
            </p:spPr>
            <p:txBody>
              <a:bodyPr rot="0" spcFirstLastPara="0" vert="horz" wrap="square" lIns="68580" tIns="34291" rIns="68580" bIns="3429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GB"/>
                </a:defPPr>
                <a:lvl1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defRPr sz="1200" b="1">
                    <a:ln w="3175">
                      <a:noFill/>
                    </a:ln>
                    <a:solidFill>
                      <a:srgbClr val="FF0000"/>
                    </a:solidFill>
                    <a:effectLst/>
                    <a:latin typeface="Calisto MT" panose="0204060305050503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 defTabSz="457200"/>
                <a:r>
                  <a:rPr lang="en-US" sz="11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Underlying Network Service Provider</a:t>
                </a:r>
              </a:p>
              <a:p>
                <a:pPr defTabSz="457200"/>
                <a:r>
                  <a:rPr lang="en-US" sz="11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</a:p>
            </p:txBody>
          </p:sp>
        </p:grp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7CBA6B59-CB00-450E-9753-A4EBDB7F3B9B}"/>
              </a:ext>
            </a:extLst>
          </p:cNvPr>
          <p:cNvSpPr/>
          <p:nvPr/>
        </p:nvSpPr>
        <p:spPr>
          <a:xfrm>
            <a:off x="6346741" y="903717"/>
            <a:ext cx="4662133" cy="446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 fontAlgn="base">
              <a:spcAft>
                <a:spcPts val="225"/>
              </a:spcAft>
              <a:tabLst>
                <a:tab pos="243358" algn="l"/>
              </a:tabLst>
            </a:pPr>
            <a:r>
              <a:rPr lang="en-US" sz="1400" b="1" kern="0" dirty="0">
                <a:solidFill>
                  <a:srgbClr val="002060"/>
                </a:solidFill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latin typeface="Calisto MT" panose="02040603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Functional Role Description</a:t>
            </a:r>
          </a:p>
          <a:p>
            <a:pPr marL="170256" indent="-170256" defTabSz="457200">
              <a:spcAft>
                <a:spcPts val="225"/>
              </a:spcAft>
              <a:buFont typeface="+mj-lt"/>
              <a:buAutoNum type="arabicPeriod"/>
            </a:pPr>
            <a:r>
              <a:rPr lang="en-GB" sz="1400" b="1" dirty="0">
                <a:solidFill>
                  <a:srgbClr val="000000"/>
                </a:solidFill>
                <a:latin typeface="Calisto MT" panose="02040603050505030304" pitchFamily="18" charset="0"/>
                <a:ea typeface="Times New Roman" panose="02020603050405020304" pitchFamily="18" charset="0"/>
              </a:rPr>
              <a:t>The </a:t>
            </a:r>
            <a:r>
              <a:rPr lang="en-GB" sz="1400" b="1" i="1" dirty="0">
                <a:solidFill>
                  <a:srgbClr val="C00000"/>
                </a:solidFill>
                <a:latin typeface="Calisto MT" panose="02040603050505030304" pitchFamily="18" charset="0"/>
                <a:ea typeface="Times New Roman" panose="02020603050405020304" pitchFamily="18" charset="0"/>
              </a:rPr>
              <a:t>User</a:t>
            </a:r>
            <a:r>
              <a:rPr lang="en-GB" sz="1400" b="1" dirty="0">
                <a:solidFill>
                  <a:srgbClr val="000000"/>
                </a:solidFill>
                <a:latin typeface="Calisto MT" panose="02040603050505030304" pitchFamily="18" charset="0"/>
                <a:ea typeface="Times New Roman" panose="02020603050405020304" pitchFamily="18" charset="0"/>
              </a:rPr>
              <a:t> (individual or company) fulfils all of the following criteria:</a:t>
            </a:r>
            <a:endParaRPr lang="en-US" sz="1400" b="1" dirty="0">
              <a:solidFill>
                <a:srgbClr val="000000"/>
              </a:solidFill>
              <a:latin typeface="Calisto MT" panose="02040603050505030304" pitchFamily="18" charset="0"/>
              <a:ea typeface="Times New Roman" panose="02020603050405020304" pitchFamily="18" charset="0"/>
            </a:endParaRPr>
          </a:p>
          <a:p>
            <a:pPr marL="346463" lvl="2" indent="-176209" defTabSz="457200">
              <a:spcAft>
                <a:spcPts val="225"/>
              </a:spcAft>
              <a:buFont typeface="+mj-lt"/>
              <a:buAutoNum type="alphaLcPeriod"/>
            </a:pPr>
            <a:r>
              <a:rPr lang="en-GB" sz="1400" b="1" dirty="0">
                <a:solidFill>
                  <a:srgbClr val="000000"/>
                </a:solidFill>
                <a:latin typeface="Calisto MT" panose="02040603050505030304" pitchFamily="18" charset="0"/>
                <a:ea typeface="Times New Roman" panose="02020603050405020304" pitchFamily="18" charset="0"/>
              </a:rPr>
              <a:t>Uses an M2M solution.</a:t>
            </a:r>
            <a:endParaRPr lang="en-US" sz="1400" b="1" dirty="0">
              <a:solidFill>
                <a:srgbClr val="000000"/>
              </a:solidFill>
              <a:latin typeface="Calisto MT" panose="02040603050505030304" pitchFamily="18" charset="0"/>
              <a:ea typeface="Times New Roman" panose="02020603050405020304" pitchFamily="18" charset="0"/>
            </a:endParaRPr>
          </a:p>
          <a:p>
            <a:pPr marL="170256" indent="-170256" defTabSz="457200">
              <a:spcAft>
                <a:spcPts val="225"/>
              </a:spcAft>
              <a:buFont typeface="+mj-lt"/>
              <a:buAutoNum type="arabicPeriod"/>
            </a:pPr>
            <a:r>
              <a:rPr lang="en-GB" sz="1400" b="1" dirty="0">
                <a:solidFill>
                  <a:srgbClr val="000000"/>
                </a:solidFill>
                <a:latin typeface="Calisto MT" panose="02040603050505030304" pitchFamily="18" charset="0"/>
                <a:ea typeface="Times New Roman" panose="02020603050405020304" pitchFamily="18" charset="0"/>
              </a:rPr>
              <a:t>The </a:t>
            </a:r>
            <a:r>
              <a:rPr lang="en-GB" sz="1400" b="1" i="1" dirty="0">
                <a:solidFill>
                  <a:srgbClr val="C00000"/>
                </a:solidFill>
                <a:latin typeface="Calisto MT" panose="02040603050505030304" pitchFamily="18" charset="0"/>
                <a:ea typeface="Times New Roman" panose="02020603050405020304" pitchFamily="18" charset="0"/>
              </a:rPr>
              <a:t>Application Service Provider</a:t>
            </a:r>
            <a:r>
              <a:rPr lang="en-GB" sz="1400" b="1" i="1" dirty="0">
                <a:solidFill>
                  <a:srgbClr val="FFFF00"/>
                </a:solidFill>
                <a:latin typeface="Calisto MT" panose="02040603050505030304" pitchFamily="18" charset="0"/>
                <a:ea typeface="Times New Roman" panose="02020603050405020304" pitchFamily="18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latin typeface="Calisto MT" panose="02040603050505030304" pitchFamily="18" charset="0"/>
                <a:ea typeface="Times New Roman" panose="02020603050405020304" pitchFamily="18" charset="0"/>
              </a:rPr>
              <a:t>fulfils all of the following criteria:</a:t>
            </a:r>
            <a:endParaRPr lang="en-US" sz="1400" b="1" dirty="0">
              <a:solidFill>
                <a:srgbClr val="000000"/>
              </a:solidFill>
              <a:latin typeface="Calisto MT" panose="02040603050505030304" pitchFamily="18" charset="0"/>
              <a:ea typeface="Times New Roman" panose="02020603050405020304" pitchFamily="18" charset="0"/>
            </a:endParaRPr>
          </a:p>
          <a:p>
            <a:pPr marL="346463" lvl="2" indent="-176209" defTabSz="457200">
              <a:spcAft>
                <a:spcPts val="225"/>
              </a:spcAft>
              <a:buFont typeface="+mj-lt"/>
              <a:buAutoNum type="alphaLcPeriod"/>
            </a:pPr>
            <a:r>
              <a:rPr lang="en-GB" sz="1400" b="1" dirty="0">
                <a:solidFill>
                  <a:srgbClr val="000000"/>
                </a:solidFill>
                <a:latin typeface="Calisto MT" panose="02040603050505030304" pitchFamily="18" charset="0"/>
                <a:ea typeface="Times New Roman" panose="02020603050405020304" pitchFamily="18" charset="0"/>
              </a:rPr>
              <a:t>Provides an M2M Application Service</a:t>
            </a:r>
            <a:r>
              <a:rPr lang="en-US" sz="1400" b="1" dirty="0">
                <a:solidFill>
                  <a:srgbClr val="000000"/>
                </a:solidFill>
                <a:latin typeface="Calisto MT" panose="02040603050505030304" pitchFamily="18" charset="0"/>
                <a:ea typeface="Times New Roman" panose="02020603050405020304" pitchFamily="18" charset="0"/>
              </a:rPr>
              <a:t>.</a:t>
            </a:r>
          </a:p>
          <a:p>
            <a:pPr marL="346463" lvl="2" indent="-176209" defTabSz="457200">
              <a:spcAft>
                <a:spcPts val="225"/>
              </a:spcAft>
              <a:buFont typeface="+mj-lt"/>
              <a:buAutoNum type="alphaLcPeriod"/>
            </a:pPr>
            <a:r>
              <a:rPr lang="en-GB" sz="1400" b="1" dirty="0">
                <a:solidFill>
                  <a:srgbClr val="000000"/>
                </a:solidFill>
                <a:latin typeface="Calisto MT" panose="02040603050505030304" pitchFamily="18" charset="0"/>
                <a:ea typeface="Times New Roman" panose="02020603050405020304" pitchFamily="18" charset="0"/>
              </a:rPr>
              <a:t>Operates M2M Applications.</a:t>
            </a:r>
            <a:endParaRPr lang="en-US" sz="1400" b="1" dirty="0">
              <a:solidFill>
                <a:srgbClr val="000000"/>
              </a:solidFill>
              <a:latin typeface="Calisto MT" panose="02040603050505030304" pitchFamily="18" charset="0"/>
              <a:ea typeface="Times New Roman" panose="02020603050405020304" pitchFamily="18" charset="0"/>
            </a:endParaRPr>
          </a:p>
          <a:p>
            <a:pPr marL="170256" indent="-170256" defTabSz="457200">
              <a:spcAft>
                <a:spcPts val="225"/>
              </a:spcAft>
              <a:buFont typeface="+mj-lt"/>
              <a:buAutoNum type="arabicPeriod"/>
            </a:pPr>
            <a:r>
              <a:rPr lang="en-GB" sz="1400" b="1" dirty="0">
                <a:solidFill>
                  <a:srgbClr val="000000"/>
                </a:solidFill>
                <a:latin typeface="Calisto MT" panose="02040603050505030304" pitchFamily="18" charset="0"/>
                <a:ea typeface="Times New Roman" panose="02020603050405020304" pitchFamily="18" charset="0"/>
              </a:rPr>
              <a:t>The </a:t>
            </a:r>
            <a:r>
              <a:rPr lang="en-GB" sz="1400" b="1" i="1" dirty="0">
                <a:solidFill>
                  <a:srgbClr val="C00000"/>
                </a:solidFill>
                <a:latin typeface="Calisto MT" panose="02040603050505030304" pitchFamily="18" charset="0"/>
                <a:ea typeface="Times New Roman" panose="02020603050405020304" pitchFamily="18" charset="0"/>
              </a:rPr>
              <a:t>M2M Service Provider </a:t>
            </a:r>
            <a:r>
              <a:rPr lang="en-GB" sz="1400" b="1" dirty="0">
                <a:solidFill>
                  <a:srgbClr val="000000"/>
                </a:solidFill>
                <a:latin typeface="Calisto MT" panose="02040603050505030304" pitchFamily="18" charset="0"/>
                <a:ea typeface="Times New Roman" panose="02020603050405020304" pitchFamily="18" charset="0"/>
              </a:rPr>
              <a:t>fulfils all of the following criteria:</a:t>
            </a:r>
            <a:endParaRPr lang="en-US" sz="1400" b="1" dirty="0">
              <a:solidFill>
                <a:srgbClr val="000000"/>
              </a:solidFill>
              <a:latin typeface="Calisto MT" panose="02040603050505030304" pitchFamily="18" charset="0"/>
              <a:ea typeface="Times New Roman" panose="02020603050405020304" pitchFamily="18" charset="0"/>
            </a:endParaRPr>
          </a:p>
          <a:p>
            <a:pPr marL="346463" lvl="2" indent="-176209" defTabSz="457200">
              <a:spcAft>
                <a:spcPts val="225"/>
              </a:spcAft>
              <a:buFont typeface="+mj-lt"/>
              <a:buAutoNum type="alphaLcPeriod"/>
            </a:pPr>
            <a:r>
              <a:rPr lang="en-GB" sz="1400" b="1" dirty="0">
                <a:solidFill>
                  <a:srgbClr val="000000"/>
                </a:solidFill>
                <a:latin typeface="Calisto MT" panose="02040603050505030304" pitchFamily="18" charset="0"/>
                <a:ea typeface="Times New Roman" panose="02020603050405020304" pitchFamily="18" charset="0"/>
              </a:rPr>
              <a:t>Provides M2M Services to Application Service Providers.</a:t>
            </a:r>
            <a:endParaRPr lang="en-US" sz="1400" b="1" dirty="0">
              <a:solidFill>
                <a:srgbClr val="000000"/>
              </a:solidFill>
              <a:latin typeface="Calisto MT" panose="02040603050505030304" pitchFamily="18" charset="0"/>
              <a:ea typeface="Times New Roman" panose="02020603050405020304" pitchFamily="18" charset="0"/>
            </a:endParaRPr>
          </a:p>
          <a:p>
            <a:pPr marL="346463" lvl="2" indent="-176209" defTabSz="457200">
              <a:spcAft>
                <a:spcPts val="225"/>
              </a:spcAft>
              <a:buFont typeface="+mj-lt"/>
              <a:buAutoNum type="alphaLcPeriod"/>
            </a:pPr>
            <a:r>
              <a:rPr lang="en-GB" sz="1400" b="1" dirty="0">
                <a:solidFill>
                  <a:srgbClr val="000000"/>
                </a:solidFill>
                <a:latin typeface="Calisto MT" panose="02040603050505030304" pitchFamily="18" charset="0"/>
                <a:ea typeface="Times New Roman" panose="02020603050405020304" pitchFamily="18" charset="0"/>
              </a:rPr>
              <a:t>Operates M2M Common Services.</a:t>
            </a:r>
            <a:endParaRPr lang="en-US" sz="1400" b="1" dirty="0">
              <a:solidFill>
                <a:srgbClr val="000000"/>
              </a:solidFill>
              <a:latin typeface="Calisto MT" panose="02040603050505030304" pitchFamily="18" charset="0"/>
              <a:ea typeface="Times New Roman" panose="02020603050405020304" pitchFamily="18" charset="0"/>
            </a:endParaRPr>
          </a:p>
          <a:p>
            <a:pPr marL="170256" indent="-170256" defTabSz="457200">
              <a:spcAft>
                <a:spcPts val="225"/>
              </a:spcAft>
              <a:buFont typeface="+mj-lt"/>
              <a:buAutoNum type="arabicPeriod"/>
            </a:pPr>
            <a:r>
              <a:rPr lang="en-GB" sz="1400" b="1" dirty="0">
                <a:solidFill>
                  <a:srgbClr val="000000"/>
                </a:solidFill>
                <a:latin typeface="Calisto MT" panose="02040603050505030304" pitchFamily="18" charset="0"/>
                <a:ea typeface="Times New Roman" panose="02020603050405020304" pitchFamily="18" charset="0"/>
              </a:rPr>
              <a:t>The </a:t>
            </a:r>
            <a:r>
              <a:rPr lang="en-GB" sz="1400" b="1" i="1" dirty="0">
                <a:solidFill>
                  <a:srgbClr val="C00000"/>
                </a:solidFill>
                <a:latin typeface="Calisto MT" panose="02040603050505030304" pitchFamily="18" charset="0"/>
                <a:ea typeface="Times New Roman" panose="02020603050405020304" pitchFamily="18" charset="0"/>
              </a:rPr>
              <a:t>Network Service Provider </a:t>
            </a:r>
            <a:r>
              <a:rPr lang="en-GB" sz="1400" b="1" dirty="0">
                <a:solidFill>
                  <a:srgbClr val="000000"/>
                </a:solidFill>
                <a:latin typeface="Calisto MT" panose="02040603050505030304" pitchFamily="18" charset="0"/>
                <a:ea typeface="Times New Roman" panose="02020603050405020304" pitchFamily="18" charset="0"/>
              </a:rPr>
              <a:t>fulfils all of the following criteria:</a:t>
            </a:r>
            <a:endParaRPr lang="en-US" sz="1400" b="1" dirty="0">
              <a:solidFill>
                <a:srgbClr val="000000"/>
              </a:solidFill>
              <a:latin typeface="Calisto MT" panose="02040603050505030304" pitchFamily="18" charset="0"/>
              <a:ea typeface="Times New Roman" panose="02020603050405020304" pitchFamily="18" charset="0"/>
            </a:endParaRPr>
          </a:p>
          <a:p>
            <a:pPr marL="346463" lvl="2" indent="-176209" defTabSz="457200">
              <a:spcAft>
                <a:spcPts val="225"/>
              </a:spcAft>
              <a:buFont typeface="+mj-lt"/>
              <a:buAutoNum type="alphaLcPeriod"/>
            </a:pPr>
            <a:r>
              <a:rPr lang="en-GB" sz="1400" b="1" dirty="0">
                <a:solidFill>
                  <a:srgbClr val="000000"/>
                </a:solidFill>
                <a:latin typeface="Calisto MT" panose="02040603050505030304" pitchFamily="18" charset="0"/>
                <a:ea typeface="Times New Roman" panose="02020603050405020304" pitchFamily="18" charset="0"/>
              </a:rPr>
              <a:t>Provides Connectivity and related services for M2M Service Providers.</a:t>
            </a:r>
            <a:endParaRPr lang="en-US" sz="1400" b="1" dirty="0">
              <a:solidFill>
                <a:srgbClr val="000000"/>
              </a:solidFill>
              <a:latin typeface="Calisto MT" panose="02040603050505030304" pitchFamily="18" charset="0"/>
              <a:ea typeface="Times New Roman" panose="02020603050405020304" pitchFamily="18" charset="0"/>
            </a:endParaRPr>
          </a:p>
          <a:p>
            <a:pPr marL="346463" lvl="2" indent="-176209" defTabSz="457200">
              <a:spcAft>
                <a:spcPts val="225"/>
              </a:spcAft>
              <a:buFont typeface="+mj-lt"/>
              <a:buAutoNum type="alphaLcPeriod"/>
            </a:pPr>
            <a:r>
              <a:rPr lang="en-GB" sz="1400" b="1" dirty="0">
                <a:solidFill>
                  <a:srgbClr val="000000"/>
                </a:solidFill>
                <a:latin typeface="Calisto MT" panose="02040603050505030304" pitchFamily="18" charset="0"/>
                <a:ea typeface="Times New Roman" panose="02020603050405020304" pitchFamily="18" charset="0"/>
              </a:rPr>
              <a:t>Operates an Underlying Network. Such an Underlying Network could e.g. be a telecom network.</a:t>
            </a:r>
            <a:endParaRPr lang="en-US" sz="1400" b="1" dirty="0">
              <a:solidFill>
                <a:srgbClr val="000000"/>
              </a:solidFill>
              <a:latin typeface="Calisto MT" panose="0204060305050503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147EE16-5AF0-453B-8C95-2B7672DB2C80}"/>
              </a:ext>
            </a:extLst>
          </p:cNvPr>
          <p:cNvSpPr/>
          <p:nvPr/>
        </p:nvSpPr>
        <p:spPr>
          <a:xfrm>
            <a:off x="480522" y="5930541"/>
            <a:ext cx="11185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IN" sz="14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Any of the above functional roles may coincide with any of the other roles. </a:t>
            </a:r>
          </a:p>
          <a:p>
            <a:pPr algn="ctr" defTabSz="457200"/>
            <a:r>
              <a:rPr lang="en-IN" sz="14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These functional roles do not imply business roles or architectural assumptions.</a:t>
            </a:r>
            <a:endParaRPr lang="en-US" sz="1400" b="1" dirty="0">
              <a:solidFill>
                <a:srgbClr val="FF0000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62284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8F9B9-7A4B-44BF-9DCB-8A46EE37B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856" y="32298"/>
            <a:ext cx="10515600" cy="559785"/>
          </a:xfrm>
        </p:spPr>
        <p:txBody>
          <a:bodyPr>
            <a:normAutofit fontScale="90000"/>
          </a:bodyPr>
          <a:lstStyle/>
          <a:p>
            <a:r>
              <a:rPr lang="e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Mangal" panose="02040503050203030202" pitchFamily="18" charset="0"/>
              </a:rPr>
              <a:t>IoT</a:t>
            </a:r>
            <a:r>
              <a:rPr lang="en-I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e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Mangal" panose="02040503050203030202" pitchFamily="18" charset="0"/>
              </a:rPr>
              <a:t>System</a:t>
            </a:r>
            <a:r>
              <a:rPr lang="en-I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e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Mangal" panose="02040503050203030202" pitchFamily="18" charset="0"/>
              </a:rPr>
              <a:t>Deployment</a:t>
            </a:r>
            <a:r>
              <a:rPr lang="en-I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</a:t>
            </a:r>
            <a:r>
              <a:rPr lang="e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Mangal" panose="02040503050203030202" pitchFamily="18" charset="0"/>
              </a:rPr>
              <a:t>View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Mangal" panose="02040503050203030202" pitchFamily="18" charset="0"/>
            </a:endParaRPr>
          </a:p>
        </p:txBody>
      </p:sp>
      <p:pic>
        <p:nvPicPr>
          <p:cNvPr id="3" name="image6.png">
            <a:extLst>
              <a:ext uri="{FF2B5EF4-FFF2-40B4-BE49-F238E27FC236}">
                <a16:creationId xmlns:a16="http://schemas.microsoft.com/office/drawing/2014/main" id="{3F95E8CE-97B5-45EE-A43B-980A21C5928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86256" y="788276"/>
            <a:ext cx="11395841" cy="593582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699005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7155501" y="5618378"/>
            <a:ext cx="3278777" cy="5355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Sensor Layer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(IoT)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80834" y="4991750"/>
            <a:ext cx="3278777" cy="5355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Network Layer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(IoT)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183895" y="4364683"/>
            <a:ext cx="3278777" cy="5355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Common Service Layer 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(IoT)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180833" y="3737836"/>
            <a:ext cx="3278777" cy="5355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Application Layer</a:t>
            </a:r>
          </a:p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(IoT)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90811" y="6225570"/>
            <a:ext cx="28868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 </a:t>
            </a:r>
            <a:r>
              <a:rPr lang="en-US" sz="1200" dirty="0"/>
              <a:t>oneM2M Layered architecture</a:t>
            </a:r>
          </a:p>
        </p:txBody>
      </p:sp>
      <p:sp>
        <p:nvSpPr>
          <p:cNvPr id="77" name="Rectangle 76"/>
          <p:cNvSpPr/>
          <p:nvPr/>
        </p:nvSpPr>
        <p:spPr>
          <a:xfrm>
            <a:off x="10737976" y="5596334"/>
            <a:ext cx="1148454" cy="51625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Non IoT Data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A222A3A-1F85-46B6-9E62-7879C59B9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937" y="172026"/>
            <a:ext cx="10972800" cy="394085"/>
          </a:xfrm>
        </p:spPr>
        <p:txBody>
          <a:bodyPr>
            <a:normAutofit fontScale="90000"/>
          </a:bodyPr>
          <a:lstStyle/>
          <a:p>
            <a:r>
              <a:rPr lang="en-US" dirty="0"/>
              <a:t>The Smart City ICT Reference Architecture for India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8963B63-4EBB-45C2-A06F-4CD62FA8E6E0}"/>
              </a:ext>
            </a:extLst>
          </p:cNvPr>
          <p:cNvGrpSpPr/>
          <p:nvPr/>
        </p:nvGrpSpPr>
        <p:grpSpPr>
          <a:xfrm>
            <a:off x="305570" y="630254"/>
            <a:ext cx="6622471" cy="5857214"/>
            <a:chOff x="1045643" y="705741"/>
            <a:chExt cx="5031834" cy="5857214"/>
          </a:xfrm>
        </p:grpSpPr>
        <p:sp>
          <p:nvSpPr>
            <p:cNvPr id="4" name="Rectangle 3"/>
            <p:cNvSpPr/>
            <p:nvPr/>
          </p:nvSpPr>
          <p:spPr>
            <a:xfrm>
              <a:off x="1045643" y="5698085"/>
              <a:ext cx="5031834" cy="53557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City Infrastructure</a:t>
              </a:r>
            </a:p>
            <a:p>
              <a:pPr algn="ctr"/>
              <a:r>
                <a:rPr lang="en-US" sz="1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(Fibre, Sewage, Waste Mgmt., Electricity ….)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052905" y="5278329"/>
              <a:ext cx="3475741" cy="35538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Sensing &amp; Actuation(IoT)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803324" y="4168894"/>
              <a:ext cx="1733422" cy="63969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Standards compliant IoT Platform</a:t>
              </a:r>
            </a:p>
            <a:p>
              <a:pPr algn="ctr"/>
              <a:r>
                <a:rPr lang="en-US" sz="1100" dirty="0"/>
                <a:t>(Common Service Functions)</a:t>
              </a:r>
              <a:endParaRPr 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062787" y="2498733"/>
              <a:ext cx="4451563" cy="160578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Data Layer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052905" y="4883871"/>
              <a:ext cx="4473472" cy="33795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Network Layer(LMCP and WAN)</a:t>
              </a:r>
            </a:p>
            <a:p>
              <a:pPr algn="ctr"/>
              <a:r>
                <a:rPr lang="en-US" sz="1100" dirty="0"/>
                <a:t>(WiFi, 2G/3G/4G/5G, 802.15.x,LoRa, </a:t>
              </a:r>
              <a:r>
                <a:rPr lang="en-US" sz="1100" dirty="0" err="1"/>
                <a:t>Sigfox</a:t>
              </a:r>
              <a:r>
                <a:rPr lang="en-US" sz="1100" dirty="0"/>
                <a:t>, FTTx etc.)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582251" y="1520262"/>
              <a:ext cx="495226" cy="415233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28575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/>
                <a:t>Governance, Operations, Security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67246" y="6285956"/>
              <a:ext cx="343335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Smart City ICT architecture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4074902" y="3635496"/>
              <a:ext cx="1388342" cy="421107"/>
            </a:xfrm>
            <a:prstGeom prst="roundRect">
              <a:avLst/>
            </a:prstGeom>
            <a:solidFill>
              <a:srgbClr val="FFFF00"/>
            </a:solidFill>
            <a:ln w="12700">
              <a:noFill/>
              <a:prstDash val="dash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Data Exchange</a:t>
              </a:r>
            </a:p>
            <a:p>
              <a:pPr algn="ctr"/>
              <a:r>
                <a:rPr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(IUDX)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2743201" y="2745629"/>
              <a:ext cx="2567910" cy="356796"/>
            </a:xfrm>
            <a:prstGeom prst="roundRect">
              <a:avLst/>
            </a:prstGeom>
            <a:solidFill>
              <a:srgbClr val="FF0000"/>
            </a:solidFill>
            <a:ln w="12700">
              <a:noFill/>
              <a:prstDash val="dash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Data Semantics and Ontologies</a:t>
              </a: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1220694" y="2676782"/>
              <a:ext cx="1447282" cy="507299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Urban Services</a:t>
              </a:r>
            </a:p>
            <a:p>
              <a:pPr algn="ctr"/>
              <a:r>
                <a:rPr lang="en-US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(API Mgmt, Service Catalog, </a:t>
              </a:r>
            </a:p>
            <a:p>
              <a:pPr algn="ctr"/>
              <a:endPara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1219363" y="3258460"/>
              <a:ext cx="1447282" cy="507298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Urban Context</a:t>
              </a:r>
            </a:p>
            <a:p>
              <a:pPr algn="ctr"/>
              <a:r>
                <a:rPr lang="en-US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(Geo Spatial Registries, Asset Registries etc.)</a:t>
              </a:r>
            </a:p>
          </p:txBody>
        </p:sp>
        <p:sp>
          <p:nvSpPr>
            <p:cNvPr id="61" name="Rectangle 60"/>
            <p:cNvSpPr/>
            <p:nvPr/>
          </p:nvSpPr>
          <p:spPr>
            <a:xfrm rot="5400000">
              <a:off x="4731274" y="4013259"/>
              <a:ext cx="639467" cy="950739"/>
            </a:xfrm>
            <a:prstGeom prst="rect">
              <a:avLst/>
            </a:prstGeom>
            <a:solidFill>
              <a:srgbClr val="FF0000"/>
            </a:solidFill>
            <a:effectLst>
              <a:outerShdw blurRad="57150" dist="38100" dir="5400000" algn="ctr" rotWithShape="0">
                <a:srgbClr val="C00000">
                  <a:alpha val="48000"/>
                </a:srgbClr>
              </a:outerShdw>
            </a:effectLst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IUDX Connector/ Adaptors</a:t>
              </a:r>
            </a:p>
          </p:txBody>
        </p:sp>
        <p:sp>
          <p:nvSpPr>
            <p:cNvPr id="74" name="Oval 73"/>
            <p:cNvSpPr/>
            <p:nvPr/>
          </p:nvSpPr>
          <p:spPr>
            <a:xfrm>
              <a:off x="2878574" y="705741"/>
              <a:ext cx="1351963" cy="678716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Public/</a:t>
              </a:r>
            </a:p>
            <a:p>
              <a:pPr algn="ctr"/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Developer</a:t>
              </a:r>
              <a:endParaRPr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03D4AB2-AF78-48A6-8712-1413EC2F01C4}"/>
                </a:ext>
              </a:extLst>
            </p:cNvPr>
            <p:cNvGrpSpPr/>
            <p:nvPr/>
          </p:nvGrpSpPr>
          <p:grpSpPr>
            <a:xfrm>
              <a:off x="1062787" y="1520263"/>
              <a:ext cx="4441681" cy="917741"/>
              <a:chOff x="1062787" y="1067247"/>
              <a:chExt cx="4441681" cy="91774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062787" y="1067247"/>
                <a:ext cx="4441681" cy="883311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>
                    <a:ln w="0"/>
                    <a:solidFill>
                      <a:schemeClr val="tx1"/>
                    </a:solidFill>
                    <a:effectLst>
                      <a:outerShdw blurRad="38100" dist="38100" dir="2700000" algn="tl" rotWithShape="0">
                        <a:srgbClr val="000000">
                          <a:alpha val="43137"/>
                        </a:srgbClr>
                      </a:outerShdw>
                    </a:effectLst>
                  </a:rPr>
                  <a:t>Application Layer</a:t>
                </a: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3851721" y="1087908"/>
                <a:ext cx="1480455" cy="361028"/>
              </a:xfrm>
              <a:prstGeom prst="roundRect">
                <a:avLst/>
              </a:prstGeom>
              <a:solidFill>
                <a:srgbClr val="FFFF00"/>
              </a:solidFill>
              <a:ln>
                <a:noFill/>
                <a:prstDash val="dash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Smart Governance (CCSG)</a:t>
                </a: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668901" y="1113728"/>
                <a:ext cx="990775" cy="243416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  <a:prstDash val="dash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IUO</a:t>
                </a:r>
              </a:p>
            </p:txBody>
          </p:sp>
          <p:sp>
            <p:nvSpPr>
              <p:cNvPr id="79" name="Rounded Rectangle 42">
                <a:extLst>
                  <a:ext uri="{FF2B5EF4-FFF2-40B4-BE49-F238E27FC236}">
                    <a16:creationId xmlns:a16="http://schemas.microsoft.com/office/drawing/2014/main" id="{551549F5-C531-435F-B228-B0CB634F9AD8}"/>
                  </a:ext>
                </a:extLst>
              </p:cNvPr>
              <p:cNvSpPr/>
              <p:nvPr/>
            </p:nvSpPr>
            <p:spPr>
              <a:xfrm>
                <a:off x="1062787" y="1698671"/>
                <a:ext cx="566670" cy="278034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ICCC</a:t>
                </a:r>
              </a:p>
            </p:txBody>
          </p:sp>
          <p:sp>
            <p:nvSpPr>
              <p:cNvPr id="80" name="Rounded Rectangle 43">
                <a:extLst>
                  <a:ext uri="{FF2B5EF4-FFF2-40B4-BE49-F238E27FC236}">
                    <a16:creationId xmlns:a16="http://schemas.microsoft.com/office/drawing/2014/main" id="{0569946B-92C4-4149-BE51-2C39C62ECAA3}"/>
                  </a:ext>
                </a:extLst>
              </p:cNvPr>
              <p:cNvSpPr/>
              <p:nvPr/>
            </p:nvSpPr>
            <p:spPr>
              <a:xfrm>
                <a:off x="1074574" y="1138846"/>
                <a:ext cx="990774" cy="243415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Citizen App</a:t>
                </a:r>
              </a:p>
            </p:txBody>
          </p:sp>
          <p:sp>
            <p:nvSpPr>
              <p:cNvPr id="81" name="Rounded Rectangle 44">
                <a:extLst>
                  <a:ext uri="{FF2B5EF4-FFF2-40B4-BE49-F238E27FC236}">
                    <a16:creationId xmlns:a16="http://schemas.microsoft.com/office/drawing/2014/main" id="{0797E61B-27E2-42E5-890D-8E0AF1EDD696}"/>
                  </a:ext>
                </a:extLst>
              </p:cNvPr>
              <p:cNvSpPr/>
              <p:nvPr/>
            </p:nvSpPr>
            <p:spPr>
              <a:xfrm>
                <a:off x="1664088" y="1706954"/>
                <a:ext cx="3680148" cy="27803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ysClr val="windowText" lastClr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Smart Lighting, Smart Parking, Smart Home…..</a:t>
                </a: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DCCCA5C-CD22-4153-A80B-2BA23D79A03F}"/>
                </a:ext>
              </a:extLst>
            </p:cNvPr>
            <p:cNvSpPr txBox="1"/>
            <p:nvPr/>
          </p:nvSpPr>
          <p:spPr>
            <a:xfrm>
              <a:off x="4316793" y="3281110"/>
              <a:ext cx="15764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(NGSI-LD +)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572544" y="5287081"/>
              <a:ext cx="965809" cy="355383"/>
            </a:xfrm>
            <a:prstGeom prst="rect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Non IoT </a:t>
              </a:r>
            </a:p>
          </p:txBody>
        </p:sp>
      </p:grpSp>
      <p:pic>
        <p:nvPicPr>
          <p:cNvPr id="33" name="Picture 48" descr="Bildergebnis für oneM2M">
            <a:extLst>
              <a:ext uri="{FF2B5EF4-FFF2-40B4-BE49-F238E27FC236}">
                <a16:creationId xmlns:a16="http://schemas.microsoft.com/office/drawing/2014/main" id="{424CFE1D-7299-493B-AD62-D3EA823B0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990" y="4302597"/>
            <a:ext cx="393960" cy="26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2A3B34-1FDC-4C29-98BE-E2D92198BE22}"/>
              </a:ext>
            </a:extLst>
          </p:cNvPr>
          <p:cNvSpPr/>
          <p:nvPr/>
        </p:nvSpPr>
        <p:spPr>
          <a:xfrm>
            <a:off x="329545" y="4394921"/>
            <a:ext cx="2210207" cy="33795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Proprietary IoT Platform</a:t>
            </a:r>
          </a:p>
        </p:txBody>
      </p:sp>
      <p:sp>
        <p:nvSpPr>
          <p:cNvPr id="38" name="Rounded Rectangle 41">
            <a:extLst>
              <a:ext uri="{FF2B5EF4-FFF2-40B4-BE49-F238E27FC236}">
                <a16:creationId xmlns:a16="http://schemas.microsoft.com/office/drawing/2014/main" id="{8E0975D6-4920-4B04-81A8-190E1F3E06BB}"/>
              </a:ext>
            </a:extLst>
          </p:cNvPr>
          <p:cNvSpPr/>
          <p:nvPr/>
        </p:nvSpPr>
        <p:spPr>
          <a:xfrm>
            <a:off x="328133" y="4080261"/>
            <a:ext cx="2210207" cy="33795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IPE</a:t>
            </a:r>
          </a:p>
          <a:p>
            <a:pPr algn="ctr"/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(Adapter)</a:t>
            </a:r>
          </a:p>
        </p:txBody>
      </p:sp>
      <p:pic>
        <p:nvPicPr>
          <p:cNvPr id="40" name="Picture 48" descr="Bildergebnis für oneM2M">
            <a:extLst>
              <a:ext uri="{FF2B5EF4-FFF2-40B4-BE49-F238E27FC236}">
                <a16:creationId xmlns:a16="http://schemas.microsoft.com/office/drawing/2014/main" id="{E723E9F7-4D2A-4BE9-A601-36598E9B2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279" y="4069248"/>
            <a:ext cx="393960" cy="26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85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1385889" y="2292350"/>
            <a:ext cx="10583863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571500" indent="-571500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en-US" sz="400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76AE5E-AFE3-4136-8C19-81783ED47580}"/>
              </a:ext>
            </a:extLst>
          </p:cNvPr>
          <p:cNvSpPr txBox="1"/>
          <p:nvPr/>
        </p:nvSpPr>
        <p:spPr>
          <a:xfrm>
            <a:off x="4246155" y="2563950"/>
            <a:ext cx="33877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</a:rPr>
              <a:t>Thank You</a:t>
            </a:r>
            <a:endParaRPr lang="en-IN" sz="60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08B874-70BB-47B6-B83E-7096EED773D3}"/>
              </a:ext>
            </a:extLst>
          </p:cNvPr>
          <p:cNvSpPr txBox="1"/>
          <p:nvPr/>
        </p:nvSpPr>
        <p:spPr>
          <a:xfrm flipH="1">
            <a:off x="4169098" y="5009919"/>
            <a:ext cx="38538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000" dirty="0">
                <a:solidFill>
                  <a:srgbClr val="002060"/>
                </a:solidFill>
              </a:rPr>
              <a:t>Aurindam Bhattacharya</a:t>
            </a:r>
          </a:p>
          <a:p>
            <a:pPr algn="ctr"/>
            <a:r>
              <a:rPr lang="en-IN" sz="3000" dirty="0">
                <a:solidFill>
                  <a:srgbClr val="002060"/>
                </a:solidFill>
              </a:rPr>
              <a:t>aurindam@cdot.in</a:t>
            </a:r>
          </a:p>
          <a:p>
            <a:pPr algn="ctr"/>
            <a:endParaRPr lang="en-IN" sz="3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044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767E82-D34F-43D2-9B29-82353C0E1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069" y="240214"/>
            <a:ext cx="10515600" cy="59008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M2M/IoT: Surge of connected things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8E0649-E622-457A-AAD8-D6627F8DB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FC666C78-F3BD-674F-B5E7-277E0203611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CBE3E7-41AC-4FCD-BC13-AAE585599414}"/>
              </a:ext>
            </a:extLst>
          </p:cNvPr>
          <p:cNvSpPr/>
          <p:nvPr/>
        </p:nvSpPr>
        <p:spPr>
          <a:xfrm>
            <a:off x="0" y="5411602"/>
            <a:ext cx="12192000" cy="1181227"/>
          </a:xfrm>
          <a:prstGeom prst="rect">
            <a:avLst/>
          </a:prstGeom>
          <a:gradFill>
            <a:gsLst>
              <a:gs pos="0">
                <a:srgbClr val="0097A9">
                  <a:lumMod val="100000"/>
                </a:srgbClr>
              </a:gs>
              <a:gs pos="100000">
                <a:srgbClr val="78D5E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9" name="Rounded Rectangle 413">
            <a:extLst>
              <a:ext uri="{FF2B5EF4-FFF2-40B4-BE49-F238E27FC236}">
                <a16:creationId xmlns:a16="http://schemas.microsoft.com/office/drawing/2014/main" id="{A7068D39-B063-4695-9A1A-CBC292A8D094}"/>
              </a:ext>
            </a:extLst>
          </p:cNvPr>
          <p:cNvSpPr/>
          <p:nvPr/>
        </p:nvSpPr>
        <p:spPr>
          <a:xfrm>
            <a:off x="4445122" y="2427649"/>
            <a:ext cx="3296687" cy="1496524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58B6C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C7021A7-6983-4FA6-B567-CE141C6ECB13}"/>
              </a:ext>
            </a:extLst>
          </p:cNvPr>
          <p:cNvSpPr txBox="1">
            <a:spLocks/>
          </p:cNvSpPr>
          <p:nvPr/>
        </p:nvSpPr>
        <p:spPr>
          <a:xfrm>
            <a:off x="171450" y="6547966"/>
            <a:ext cx="11841479" cy="245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1 Source: Statista</a:t>
            </a:r>
          </a:p>
        </p:txBody>
      </p:sp>
      <p:grpSp>
        <p:nvGrpSpPr>
          <p:cNvPr id="11" name="Group 501">
            <a:extLst>
              <a:ext uri="{FF2B5EF4-FFF2-40B4-BE49-F238E27FC236}">
                <a16:creationId xmlns:a16="http://schemas.microsoft.com/office/drawing/2014/main" id="{5745B960-B09B-458E-95E6-CB62C7FB6FE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09013" y="5556656"/>
            <a:ext cx="755708" cy="676873"/>
            <a:chOff x="5962" y="2222"/>
            <a:chExt cx="1783" cy="1597"/>
          </a:xfrm>
          <a:solidFill>
            <a:sysClr val="window" lastClr="FFFFFF"/>
          </a:solidFill>
        </p:grpSpPr>
        <p:sp>
          <p:nvSpPr>
            <p:cNvPr id="675" name="Freeform 502">
              <a:extLst>
                <a:ext uri="{FF2B5EF4-FFF2-40B4-BE49-F238E27FC236}">
                  <a16:creationId xmlns:a16="http://schemas.microsoft.com/office/drawing/2014/main" id="{4E19291B-4199-4130-B26A-01AFE8FAFB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" y="2222"/>
              <a:ext cx="1783" cy="1597"/>
            </a:xfrm>
            <a:custGeom>
              <a:avLst/>
              <a:gdLst>
                <a:gd name="T0" fmla="*/ 611 w 755"/>
                <a:gd name="T1" fmla="*/ 642 h 676"/>
                <a:gd name="T2" fmla="*/ 611 w 755"/>
                <a:gd name="T3" fmla="*/ 229 h 676"/>
                <a:gd name="T4" fmla="*/ 755 w 755"/>
                <a:gd name="T5" fmla="*/ 229 h 676"/>
                <a:gd name="T6" fmla="*/ 558 w 755"/>
                <a:gd name="T7" fmla="*/ 104 h 676"/>
                <a:gd name="T8" fmla="*/ 559 w 755"/>
                <a:gd name="T9" fmla="*/ 16 h 676"/>
                <a:gd name="T10" fmla="*/ 487 w 755"/>
                <a:gd name="T11" fmla="*/ 16 h 676"/>
                <a:gd name="T12" fmla="*/ 487 w 755"/>
                <a:gd name="T13" fmla="*/ 66 h 676"/>
                <a:gd name="T14" fmla="*/ 368 w 755"/>
                <a:gd name="T15" fmla="*/ 0 h 676"/>
                <a:gd name="T16" fmla="*/ 0 w 755"/>
                <a:gd name="T17" fmla="*/ 240 h 676"/>
                <a:gd name="T18" fmla="*/ 133 w 755"/>
                <a:gd name="T19" fmla="*/ 240 h 676"/>
                <a:gd name="T20" fmla="*/ 133 w 755"/>
                <a:gd name="T21" fmla="*/ 616 h 676"/>
                <a:gd name="T22" fmla="*/ 219 w 755"/>
                <a:gd name="T23" fmla="*/ 616 h 676"/>
                <a:gd name="T24" fmla="*/ 219 w 755"/>
                <a:gd name="T25" fmla="*/ 410 h 676"/>
                <a:gd name="T26" fmla="*/ 314 w 755"/>
                <a:gd name="T27" fmla="*/ 410 h 676"/>
                <a:gd name="T28" fmla="*/ 314 w 755"/>
                <a:gd name="T29" fmla="*/ 616 h 676"/>
                <a:gd name="T30" fmla="*/ 568 w 755"/>
                <a:gd name="T31" fmla="*/ 616 h 676"/>
                <a:gd name="T32" fmla="*/ 568 w 755"/>
                <a:gd name="T33" fmla="*/ 485 h 676"/>
                <a:gd name="T34" fmla="*/ 568 w 755"/>
                <a:gd name="T35" fmla="*/ 485 h 676"/>
                <a:gd name="T36" fmla="*/ 568 w 755"/>
                <a:gd name="T37" fmla="*/ 414 h 676"/>
                <a:gd name="T38" fmla="*/ 493 w 755"/>
                <a:gd name="T39" fmla="*/ 414 h 676"/>
                <a:gd name="T40" fmla="*/ 493 w 755"/>
                <a:gd name="T41" fmla="*/ 487 h 676"/>
                <a:gd name="T42" fmla="*/ 556 w 755"/>
                <a:gd name="T43" fmla="*/ 487 h 676"/>
                <a:gd name="T44" fmla="*/ 556 w 755"/>
                <a:gd name="T45" fmla="*/ 604 h 676"/>
                <a:gd name="T46" fmla="*/ 326 w 755"/>
                <a:gd name="T47" fmla="*/ 604 h 676"/>
                <a:gd name="T48" fmla="*/ 326 w 755"/>
                <a:gd name="T49" fmla="*/ 398 h 676"/>
                <a:gd name="T50" fmla="*/ 207 w 755"/>
                <a:gd name="T51" fmla="*/ 398 h 676"/>
                <a:gd name="T52" fmla="*/ 207 w 755"/>
                <a:gd name="T53" fmla="*/ 604 h 676"/>
                <a:gd name="T54" fmla="*/ 145 w 755"/>
                <a:gd name="T55" fmla="*/ 604 h 676"/>
                <a:gd name="T56" fmla="*/ 145 w 755"/>
                <a:gd name="T57" fmla="*/ 228 h 676"/>
                <a:gd name="T58" fmla="*/ 40 w 755"/>
                <a:gd name="T59" fmla="*/ 228 h 676"/>
                <a:gd name="T60" fmla="*/ 368 w 755"/>
                <a:gd name="T61" fmla="*/ 14 h 676"/>
                <a:gd name="T62" fmla="*/ 499 w 755"/>
                <a:gd name="T63" fmla="*/ 86 h 676"/>
                <a:gd name="T64" fmla="*/ 499 w 755"/>
                <a:gd name="T65" fmla="*/ 28 h 676"/>
                <a:gd name="T66" fmla="*/ 547 w 755"/>
                <a:gd name="T67" fmla="*/ 28 h 676"/>
                <a:gd name="T68" fmla="*/ 546 w 755"/>
                <a:gd name="T69" fmla="*/ 111 h 676"/>
                <a:gd name="T70" fmla="*/ 714 w 755"/>
                <a:gd name="T71" fmla="*/ 217 h 676"/>
                <a:gd name="T72" fmla="*/ 599 w 755"/>
                <a:gd name="T73" fmla="*/ 217 h 676"/>
                <a:gd name="T74" fmla="*/ 599 w 755"/>
                <a:gd name="T75" fmla="*/ 642 h 676"/>
                <a:gd name="T76" fmla="*/ 587 w 755"/>
                <a:gd name="T77" fmla="*/ 659 h 676"/>
                <a:gd name="T78" fmla="*/ 604 w 755"/>
                <a:gd name="T79" fmla="*/ 676 h 676"/>
                <a:gd name="T80" fmla="*/ 622 w 755"/>
                <a:gd name="T81" fmla="*/ 659 h 676"/>
                <a:gd name="T82" fmla="*/ 611 w 755"/>
                <a:gd name="T83" fmla="*/ 642 h 676"/>
                <a:gd name="T84" fmla="*/ 604 w 755"/>
                <a:gd name="T85" fmla="*/ 668 h 676"/>
                <a:gd name="T86" fmla="*/ 595 w 755"/>
                <a:gd name="T87" fmla="*/ 659 h 676"/>
                <a:gd name="T88" fmla="*/ 604 w 755"/>
                <a:gd name="T89" fmla="*/ 649 h 676"/>
                <a:gd name="T90" fmla="*/ 614 w 755"/>
                <a:gd name="T91" fmla="*/ 659 h 676"/>
                <a:gd name="T92" fmla="*/ 604 w 755"/>
                <a:gd name="T93" fmla="*/ 668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55" h="676">
                  <a:moveTo>
                    <a:pt x="611" y="642"/>
                  </a:moveTo>
                  <a:cubicBezTo>
                    <a:pt x="611" y="229"/>
                    <a:pt x="611" y="229"/>
                    <a:pt x="611" y="229"/>
                  </a:cubicBezTo>
                  <a:cubicBezTo>
                    <a:pt x="755" y="229"/>
                    <a:pt x="755" y="229"/>
                    <a:pt x="755" y="229"/>
                  </a:cubicBezTo>
                  <a:cubicBezTo>
                    <a:pt x="558" y="104"/>
                    <a:pt x="558" y="104"/>
                    <a:pt x="558" y="104"/>
                  </a:cubicBezTo>
                  <a:cubicBezTo>
                    <a:pt x="559" y="16"/>
                    <a:pt x="559" y="16"/>
                    <a:pt x="559" y="16"/>
                  </a:cubicBezTo>
                  <a:cubicBezTo>
                    <a:pt x="487" y="16"/>
                    <a:pt x="487" y="16"/>
                    <a:pt x="487" y="16"/>
                  </a:cubicBezTo>
                  <a:cubicBezTo>
                    <a:pt x="487" y="66"/>
                    <a:pt x="487" y="66"/>
                    <a:pt x="487" y="66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3" y="616"/>
                    <a:pt x="133" y="616"/>
                    <a:pt x="133" y="616"/>
                  </a:cubicBezTo>
                  <a:cubicBezTo>
                    <a:pt x="219" y="616"/>
                    <a:pt x="219" y="616"/>
                    <a:pt x="219" y="616"/>
                  </a:cubicBezTo>
                  <a:cubicBezTo>
                    <a:pt x="219" y="410"/>
                    <a:pt x="219" y="410"/>
                    <a:pt x="219" y="410"/>
                  </a:cubicBezTo>
                  <a:cubicBezTo>
                    <a:pt x="314" y="410"/>
                    <a:pt x="314" y="410"/>
                    <a:pt x="314" y="410"/>
                  </a:cubicBezTo>
                  <a:cubicBezTo>
                    <a:pt x="314" y="616"/>
                    <a:pt x="314" y="616"/>
                    <a:pt x="314" y="616"/>
                  </a:cubicBezTo>
                  <a:cubicBezTo>
                    <a:pt x="568" y="616"/>
                    <a:pt x="568" y="616"/>
                    <a:pt x="568" y="616"/>
                  </a:cubicBezTo>
                  <a:cubicBezTo>
                    <a:pt x="568" y="485"/>
                    <a:pt x="568" y="485"/>
                    <a:pt x="568" y="485"/>
                  </a:cubicBezTo>
                  <a:cubicBezTo>
                    <a:pt x="568" y="485"/>
                    <a:pt x="568" y="485"/>
                    <a:pt x="568" y="485"/>
                  </a:cubicBezTo>
                  <a:cubicBezTo>
                    <a:pt x="568" y="414"/>
                    <a:pt x="568" y="414"/>
                    <a:pt x="568" y="414"/>
                  </a:cubicBezTo>
                  <a:cubicBezTo>
                    <a:pt x="493" y="414"/>
                    <a:pt x="493" y="414"/>
                    <a:pt x="493" y="414"/>
                  </a:cubicBezTo>
                  <a:cubicBezTo>
                    <a:pt x="493" y="487"/>
                    <a:pt x="493" y="487"/>
                    <a:pt x="493" y="487"/>
                  </a:cubicBezTo>
                  <a:cubicBezTo>
                    <a:pt x="556" y="487"/>
                    <a:pt x="556" y="487"/>
                    <a:pt x="556" y="487"/>
                  </a:cubicBezTo>
                  <a:cubicBezTo>
                    <a:pt x="556" y="604"/>
                    <a:pt x="556" y="604"/>
                    <a:pt x="556" y="604"/>
                  </a:cubicBezTo>
                  <a:cubicBezTo>
                    <a:pt x="326" y="604"/>
                    <a:pt x="326" y="604"/>
                    <a:pt x="326" y="604"/>
                  </a:cubicBezTo>
                  <a:cubicBezTo>
                    <a:pt x="326" y="398"/>
                    <a:pt x="326" y="398"/>
                    <a:pt x="326" y="398"/>
                  </a:cubicBezTo>
                  <a:cubicBezTo>
                    <a:pt x="207" y="398"/>
                    <a:pt x="207" y="398"/>
                    <a:pt x="207" y="398"/>
                  </a:cubicBezTo>
                  <a:cubicBezTo>
                    <a:pt x="207" y="604"/>
                    <a:pt x="207" y="604"/>
                    <a:pt x="207" y="604"/>
                  </a:cubicBezTo>
                  <a:cubicBezTo>
                    <a:pt x="145" y="604"/>
                    <a:pt x="145" y="604"/>
                    <a:pt x="145" y="604"/>
                  </a:cubicBezTo>
                  <a:cubicBezTo>
                    <a:pt x="145" y="228"/>
                    <a:pt x="145" y="228"/>
                    <a:pt x="145" y="228"/>
                  </a:cubicBezTo>
                  <a:cubicBezTo>
                    <a:pt x="40" y="228"/>
                    <a:pt x="40" y="228"/>
                    <a:pt x="40" y="228"/>
                  </a:cubicBezTo>
                  <a:cubicBezTo>
                    <a:pt x="368" y="14"/>
                    <a:pt x="368" y="14"/>
                    <a:pt x="368" y="14"/>
                  </a:cubicBezTo>
                  <a:cubicBezTo>
                    <a:pt x="499" y="86"/>
                    <a:pt x="499" y="86"/>
                    <a:pt x="499" y="86"/>
                  </a:cubicBezTo>
                  <a:cubicBezTo>
                    <a:pt x="499" y="28"/>
                    <a:pt x="499" y="28"/>
                    <a:pt x="499" y="28"/>
                  </a:cubicBezTo>
                  <a:cubicBezTo>
                    <a:pt x="547" y="28"/>
                    <a:pt x="547" y="28"/>
                    <a:pt x="547" y="28"/>
                  </a:cubicBezTo>
                  <a:cubicBezTo>
                    <a:pt x="546" y="111"/>
                    <a:pt x="546" y="111"/>
                    <a:pt x="546" y="111"/>
                  </a:cubicBezTo>
                  <a:cubicBezTo>
                    <a:pt x="714" y="217"/>
                    <a:pt x="714" y="217"/>
                    <a:pt x="714" y="217"/>
                  </a:cubicBezTo>
                  <a:cubicBezTo>
                    <a:pt x="599" y="217"/>
                    <a:pt x="599" y="217"/>
                    <a:pt x="599" y="217"/>
                  </a:cubicBezTo>
                  <a:cubicBezTo>
                    <a:pt x="599" y="642"/>
                    <a:pt x="599" y="642"/>
                    <a:pt x="599" y="642"/>
                  </a:cubicBezTo>
                  <a:cubicBezTo>
                    <a:pt x="592" y="645"/>
                    <a:pt x="587" y="651"/>
                    <a:pt x="587" y="659"/>
                  </a:cubicBezTo>
                  <a:cubicBezTo>
                    <a:pt x="587" y="669"/>
                    <a:pt x="594" y="676"/>
                    <a:pt x="604" y="676"/>
                  </a:cubicBezTo>
                  <a:cubicBezTo>
                    <a:pt x="614" y="676"/>
                    <a:pt x="622" y="669"/>
                    <a:pt x="622" y="659"/>
                  </a:cubicBezTo>
                  <a:cubicBezTo>
                    <a:pt x="622" y="651"/>
                    <a:pt x="617" y="645"/>
                    <a:pt x="611" y="642"/>
                  </a:cubicBezTo>
                  <a:close/>
                  <a:moveTo>
                    <a:pt x="604" y="668"/>
                  </a:moveTo>
                  <a:cubicBezTo>
                    <a:pt x="599" y="668"/>
                    <a:pt x="595" y="664"/>
                    <a:pt x="595" y="659"/>
                  </a:cubicBezTo>
                  <a:cubicBezTo>
                    <a:pt x="595" y="654"/>
                    <a:pt x="599" y="649"/>
                    <a:pt x="604" y="649"/>
                  </a:cubicBezTo>
                  <a:cubicBezTo>
                    <a:pt x="610" y="649"/>
                    <a:pt x="614" y="654"/>
                    <a:pt x="614" y="659"/>
                  </a:cubicBezTo>
                  <a:cubicBezTo>
                    <a:pt x="614" y="664"/>
                    <a:pt x="610" y="668"/>
                    <a:pt x="604" y="6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76" name="Rectangle 503">
              <a:extLst>
                <a:ext uri="{FF2B5EF4-FFF2-40B4-BE49-F238E27FC236}">
                  <a16:creationId xmlns:a16="http://schemas.microsoft.com/office/drawing/2014/main" id="{5462A0D0-BDE4-4FD0-8644-C44254C6E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7" y="3200"/>
              <a:ext cx="177" cy="17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77" name="Rectangle 504">
              <a:extLst>
                <a:ext uri="{FF2B5EF4-FFF2-40B4-BE49-F238E27FC236}">
                  <a16:creationId xmlns:a16="http://schemas.microsoft.com/office/drawing/2014/main" id="{70338D49-EE2E-42AD-847F-B8DC70FEC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7" y="2985"/>
              <a:ext cx="177" cy="17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78" name="Rectangle 505">
              <a:extLst>
                <a:ext uri="{FF2B5EF4-FFF2-40B4-BE49-F238E27FC236}">
                  <a16:creationId xmlns:a16="http://schemas.microsoft.com/office/drawing/2014/main" id="{745B3019-ACCE-4529-B82F-942A7C8FB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6" y="2985"/>
              <a:ext cx="178" cy="17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</p:grpSp>
      <p:sp>
        <p:nvSpPr>
          <p:cNvPr id="12" name="Freeform 570">
            <a:extLst>
              <a:ext uri="{FF2B5EF4-FFF2-40B4-BE49-F238E27FC236}">
                <a16:creationId xmlns:a16="http://schemas.microsoft.com/office/drawing/2014/main" id="{929B64F5-9007-4EC7-8ED4-9C6E271F4FC6}"/>
              </a:ext>
            </a:extLst>
          </p:cNvPr>
          <p:cNvSpPr>
            <a:spLocks noEditPoints="1"/>
          </p:cNvSpPr>
          <p:nvPr/>
        </p:nvSpPr>
        <p:spPr bwMode="auto">
          <a:xfrm>
            <a:off x="6413368" y="5560367"/>
            <a:ext cx="697744" cy="672651"/>
          </a:xfrm>
          <a:custGeom>
            <a:avLst/>
            <a:gdLst>
              <a:gd name="T0" fmla="*/ 727 w 795"/>
              <a:gd name="T1" fmla="*/ 126 h 767"/>
              <a:gd name="T2" fmla="*/ 735 w 795"/>
              <a:gd name="T3" fmla="*/ 123 h 767"/>
              <a:gd name="T4" fmla="*/ 775 w 795"/>
              <a:gd name="T5" fmla="*/ 149 h 767"/>
              <a:gd name="T6" fmla="*/ 787 w 795"/>
              <a:gd name="T7" fmla="*/ 133 h 767"/>
              <a:gd name="T8" fmla="*/ 746 w 795"/>
              <a:gd name="T9" fmla="*/ 106 h 767"/>
              <a:gd name="T10" fmla="*/ 746 w 795"/>
              <a:gd name="T11" fmla="*/ 98 h 767"/>
              <a:gd name="T12" fmla="*/ 788 w 795"/>
              <a:gd name="T13" fmla="*/ 71 h 767"/>
              <a:gd name="T14" fmla="*/ 776 w 795"/>
              <a:gd name="T15" fmla="*/ 54 h 767"/>
              <a:gd name="T16" fmla="*/ 736 w 795"/>
              <a:gd name="T17" fmla="*/ 81 h 767"/>
              <a:gd name="T18" fmla="*/ 728 w 795"/>
              <a:gd name="T19" fmla="*/ 78 h 767"/>
              <a:gd name="T20" fmla="*/ 718 w 795"/>
              <a:gd name="T21" fmla="*/ 30 h 767"/>
              <a:gd name="T22" fmla="*/ 698 w 795"/>
              <a:gd name="T23" fmla="*/ 34 h 767"/>
              <a:gd name="T24" fmla="*/ 708 w 795"/>
              <a:gd name="T25" fmla="*/ 81 h 767"/>
              <a:gd name="T26" fmla="*/ 702 w 795"/>
              <a:gd name="T27" fmla="*/ 87 h 767"/>
              <a:gd name="T28" fmla="*/ 654 w 795"/>
              <a:gd name="T29" fmla="*/ 79 h 767"/>
              <a:gd name="T30" fmla="*/ 650 w 795"/>
              <a:gd name="T31" fmla="*/ 98 h 767"/>
              <a:gd name="T32" fmla="*/ 698 w 795"/>
              <a:gd name="T33" fmla="*/ 108 h 767"/>
              <a:gd name="T34" fmla="*/ 701 w 795"/>
              <a:gd name="T35" fmla="*/ 115 h 767"/>
              <a:gd name="T36" fmla="*/ 674 w 795"/>
              <a:gd name="T37" fmla="*/ 155 h 767"/>
              <a:gd name="T38" fmla="*/ 691 w 795"/>
              <a:gd name="T39" fmla="*/ 166 h 767"/>
              <a:gd name="T40" fmla="*/ 717 w 795"/>
              <a:gd name="T41" fmla="*/ 126 h 767"/>
              <a:gd name="T42" fmla="*/ 629 w 795"/>
              <a:gd name="T43" fmla="*/ 453 h 767"/>
              <a:gd name="T44" fmla="*/ 527 w 795"/>
              <a:gd name="T45" fmla="*/ 689 h 767"/>
              <a:gd name="T46" fmla="*/ 418 w 795"/>
              <a:gd name="T47" fmla="*/ 628 h 767"/>
              <a:gd name="T48" fmla="*/ 418 w 795"/>
              <a:gd name="T49" fmla="*/ 578 h 767"/>
              <a:gd name="T50" fmla="*/ 527 w 795"/>
              <a:gd name="T51" fmla="*/ 501 h 767"/>
              <a:gd name="T52" fmla="*/ 527 w 795"/>
              <a:gd name="T53" fmla="*/ 475 h 767"/>
              <a:gd name="T54" fmla="*/ 418 w 795"/>
              <a:gd name="T55" fmla="*/ 398 h 767"/>
              <a:gd name="T56" fmla="*/ 418 w 795"/>
              <a:gd name="T57" fmla="*/ 348 h 767"/>
              <a:gd name="T58" fmla="*/ 527 w 795"/>
              <a:gd name="T59" fmla="*/ 273 h 767"/>
              <a:gd name="T60" fmla="*/ 376 w 795"/>
              <a:gd name="T61" fmla="*/ 226 h 767"/>
              <a:gd name="T62" fmla="*/ 316 w 795"/>
              <a:gd name="T63" fmla="*/ 689 h 767"/>
              <a:gd name="T64" fmla="*/ 282 w 795"/>
              <a:gd name="T65" fmla="*/ 147 h 767"/>
              <a:gd name="T66" fmla="*/ 248 w 795"/>
              <a:gd name="T67" fmla="*/ 0 h 767"/>
              <a:gd name="T68" fmla="*/ 146 w 795"/>
              <a:gd name="T69" fmla="*/ 76 h 767"/>
              <a:gd name="T70" fmla="*/ 129 w 795"/>
              <a:gd name="T71" fmla="*/ 147 h 767"/>
              <a:gd name="T72" fmla="*/ 116 w 795"/>
              <a:gd name="T73" fmla="*/ 388 h 767"/>
              <a:gd name="T74" fmla="*/ 0 w 795"/>
              <a:gd name="T75" fmla="*/ 450 h 767"/>
              <a:gd name="T76" fmla="*/ 795 w 795"/>
              <a:gd name="T77" fmla="*/ 308 h 767"/>
              <a:gd name="T78" fmla="*/ 722 w 795"/>
              <a:gd name="T79" fmla="*/ 85 h 767"/>
              <a:gd name="T80" fmla="*/ 705 w 795"/>
              <a:gd name="T81" fmla="*/ 102 h 767"/>
              <a:gd name="T82" fmla="*/ 678 w 795"/>
              <a:gd name="T83" fmla="*/ 604 h 767"/>
              <a:gd name="T84" fmla="*/ 641 w 795"/>
              <a:gd name="T85" fmla="*/ 320 h 767"/>
              <a:gd name="T86" fmla="*/ 12 w 795"/>
              <a:gd name="T87" fmla="*/ 755 h 767"/>
              <a:gd name="T88" fmla="*/ 66 w 795"/>
              <a:gd name="T89" fmla="*/ 400 h 767"/>
              <a:gd name="T90" fmla="*/ 141 w 795"/>
              <a:gd name="T91" fmla="*/ 701 h 767"/>
              <a:gd name="T92" fmla="*/ 158 w 795"/>
              <a:gd name="T93" fmla="*/ 159 h 767"/>
              <a:gd name="T94" fmla="*/ 192 w 795"/>
              <a:gd name="T95" fmla="*/ 12 h 767"/>
              <a:gd name="T96" fmla="*/ 270 w 795"/>
              <a:gd name="T97" fmla="*/ 88 h 767"/>
              <a:gd name="T98" fmla="*/ 287 w 795"/>
              <a:gd name="T99" fmla="*/ 701 h 767"/>
              <a:gd name="T100" fmla="*/ 388 w 795"/>
              <a:gd name="T101" fmla="*/ 285 h 767"/>
              <a:gd name="T102" fmla="*/ 496 w 795"/>
              <a:gd name="T103" fmla="*/ 285 h 767"/>
              <a:gd name="T104" fmla="*/ 406 w 795"/>
              <a:gd name="T105" fmla="*/ 309 h 767"/>
              <a:gd name="T106" fmla="*/ 515 w 795"/>
              <a:gd name="T107" fmla="*/ 386 h 767"/>
              <a:gd name="T108" fmla="*/ 515 w 795"/>
              <a:gd name="T109" fmla="*/ 436 h 767"/>
              <a:gd name="T110" fmla="*/ 406 w 795"/>
              <a:gd name="T111" fmla="*/ 513 h 767"/>
              <a:gd name="T112" fmla="*/ 406 w 795"/>
              <a:gd name="T113" fmla="*/ 540 h 767"/>
              <a:gd name="T114" fmla="*/ 515 w 795"/>
              <a:gd name="T115" fmla="*/ 616 h 767"/>
              <a:gd name="T116" fmla="*/ 515 w 795"/>
              <a:gd name="T117" fmla="*/ 667 h 767"/>
              <a:gd name="T118" fmla="*/ 552 w 795"/>
              <a:gd name="T119" fmla="*/ 465 h 767"/>
              <a:gd name="T120" fmla="*/ 727 w 795"/>
              <a:gd name="T121" fmla="*/ 616 h 767"/>
              <a:gd name="T122" fmla="*/ 783 w 795"/>
              <a:gd name="T123" fmla="*/ 755 h 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95" h="767">
                <a:moveTo>
                  <a:pt x="725" y="308"/>
                </a:moveTo>
                <a:cubicBezTo>
                  <a:pt x="725" y="126"/>
                  <a:pt x="725" y="126"/>
                  <a:pt x="725" y="126"/>
                </a:cubicBezTo>
                <a:cubicBezTo>
                  <a:pt x="727" y="126"/>
                  <a:pt x="727" y="126"/>
                  <a:pt x="727" y="126"/>
                </a:cubicBezTo>
                <a:cubicBezTo>
                  <a:pt x="745" y="169"/>
                  <a:pt x="745" y="169"/>
                  <a:pt x="745" y="169"/>
                </a:cubicBezTo>
                <a:cubicBezTo>
                  <a:pt x="752" y="166"/>
                  <a:pt x="752" y="166"/>
                  <a:pt x="752" y="166"/>
                </a:cubicBezTo>
                <a:cubicBezTo>
                  <a:pt x="735" y="123"/>
                  <a:pt x="735" y="123"/>
                  <a:pt x="735" y="123"/>
                </a:cubicBezTo>
                <a:cubicBezTo>
                  <a:pt x="736" y="122"/>
                  <a:pt x="736" y="122"/>
                  <a:pt x="736" y="122"/>
                </a:cubicBezTo>
                <a:cubicBezTo>
                  <a:pt x="770" y="155"/>
                  <a:pt x="770" y="155"/>
                  <a:pt x="770" y="155"/>
                </a:cubicBezTo>
                <a:cubicBezTo>
                  <a:pt x="775" y="149"/>
                  <a:pt x="775" y="149"/>
                  <a:pt x="775" y="149"/>
                </a:cubicBezTo>
                <a:cubicBezTo>
                  <a:pt x="742" y="116"/>
                  <a:pt x="742" y="116"/>
                  <a:pt x="742" y="116"/>
                </a:cubicBezTo>
                <a:cubicBezTo>
                  <a:pt x="743" y="115"/>
                  <a:pt x="743" y="115"/>
                  <a:pt x="743" y="115"/>
                </a:cubicBezTo>
                <a:cubicBezTo>
                  <a:pt x="787" y="133"/>
                  <a:pt x="787" y="133"/>
                  <a:pt x="787" y="133"/>
                </a:cubicBezTo>
                <a:cubicBezTo>
                  <a:pt x="790" y="126"/>
                  <a:pt x="790" y="126"/>
                  <a:pt x="790" y="126"/>
                </a:cubicBezTo>
                <a:cubicBezTo>
                  <a:pt x="746" y="107"/>
                  <a:pt x="746" y="107"/>
                  <a:pt x="746" y="107"/>
                </a:cubicBezTo>
                <a:cubicBezTo>
                  <a:pt x="746" y="106"/>
                  <a:pt x="746" y="106"/>
                  <a:pt x="746" y="106"/>
                </a:cubicBezTo>
                <a:cubicBezTo>
                  <a:pt x="794" y="106"/>
                  <a:pt x="794" y="106"/>
                  <a:pt x="794" y="106"/>
                </a:cubicBezTo>
                <a:cubicBezTo>
                  <a:pt x="794" y="98"/>
                  <a:pt x="794" y="98"/>
                  <a:pt x="794" y="98"/>
                </a:cubicBezTo>
                <a:cubicBezTo>
                  <a:pt x="746" y="98"/>
                  <a:pt x="746" y="98"/>
                  <a:pt x="746" y="98"/>
                </a:cubicBezTo>
                <a:cubicBezTo>
                  <a:pt x="746" y="96"/>
                  <a:pt x="746" y="96"/>
                  <a:pt x="746" y="96"/>
                </a:cubicBezTo>
                <a:cubicBezTo>
                  <a:pt x="791" y="79"/>
                  <a:pt x="791" y="79"/>
                  <a:pt x="791" y="79"/>
                </a:cubicBezTo>
                <a:cubicBezTo>
                  <a:pt x="788" y="71"/>
                  <a:pt x="788" y="71"/>
                  <a:pt x="788" y="71"/>
                </a:cubicBezTo>
                <a:cubicBezTo>
                  <a:pt x="743" y="89"/>
                  <a:pt x="743" y="89"/>
                  <a:pt x="743" y="89"/>
                </a:cubicBezTo>
                <a:cubicBezTo>
                  <a:pt x="742" y="87"/>
                  <a:pt x="742" y="87"/>
                  <a:pt x="742" y="87"/>
                </a:cubicBezTo>
                <a:cubicBezTo>
                  <a:pt x="776" y="54"/>
                  <a:pt x="776" y="54"/>
                  <a:pt x="776" y="54"/>
                </a:cubicBezTo>
                <a:cubicBezTo>
                  <a:pt x="770" y="48"/>
                  <a:pt x="770" y="48"/>
                  <a:pt x="770" y="48"/>
                </a:cubicBezTo>
                <a:cubicBezTo>
                  <a:pt x="737" y="82"/>
                  <a:pt x="737" y="82"/>
                  <a:pt x="737" y="82"/>
                </a:cubicBezTo>
                <a:cubicBezTo>
                  <a:pt x="736" y="81"/>
                  <a:pt x="736" y="81"/>
                  <a:pt x="736" y="81"/>
                </a:cubicBezTo>
                <a:cubicBezTo>
                  <a:pt x="754" y="37"/>
                  <a:pt x="754" y="37"/>
                  <a:pt x="754" y="37"/>
                </a:cubicBezTo>
                <a:cubicBezTo>
                  <a:pt x="747" y="34"/>
                  <a:pt x="747" y="34"/>
                  <a:pt x="747" y="34"/>
                </a:cubicBezTo>
                <a:cubicBezTo>
                  <a:pt x="728" y="78"/>
                  <a:pt x="728" y="78"/>
                  <a:pt x="728" y="78"/>
                </a:cubicBezTo>
                <a:cubicBezTo>
                  <a:pt x="726" y="77"/>
                  <a:pt x="726" y="77"/>
                  <a:pt x="726" y="77"/>
                </a:cubicBezTo>
                <a:cubicBezTo>
                  <a:pt x="726" y="30"/>
                  <a:pt x="726" y="30"/>
                  <a:pt x="726" y="30"/>
                </a:cubicBezTo>
                <a:cubicBezTo>
                  <a:pt x="718" y="30"/>
                  <a:pt x="718" y="30"/>
                  <a:pt x="718" y="30"/>
                </a:cubicBezTo>
                <a:cubicBezTo>
                  <a:pt x="718" y="77"/>
                  <a:pt x="718" y="77"/>
                  <a:pt x="718" y="77"/>
                </a:cubicBezTo>
                <a:cubicBezTo>
                  <a:pt x="716" y="78"/>
                  <a:pt x="716" y="78"/>
                  <a:pt x="716" y="78"/>
                </a:cubicBezTo>
                <a:cubicBezTo>
                  <a:pt x="698" y="34"/>
                  <a:pt x="698" y="34"/>
                  <a:pt x="698" y="34"/>
                </a:cubicBezTo>
                <a:cubicBezTo>
                  <a:pt x="690" y="37"/>
                  <a:pt x="690" y="37"/>
                  <a:pt x="690" y="37"/>
                </a:cubicBezTo>
                <a:cubicBezTo>
                  <a:pt x="709" y="81"/>
                  <a:pt x="709" y="81"/>
                  <a:pt x="709" y="81"/>
                </a:cubicBezTo>
                <a:cubicBezTo>
                  <a:pt x="708" y="81"/>
                  <a:pt x="708" y="81"/>
                  <a:pt x="708" y="81"/>
                </a:cubicBezTo>
                <a:cubicBezTo>
                  <a:pt x="674" y="48"/>
                  <a:pt x="674" y="48"/>
                  <a:pt x="674" y="48"/>
                </a:cubicBezTo>
                <a:cubicBezTo>
                  <a:pt x="669" y="54"/>
                  <a:pt x="669" y="54"/>
                  <a:pt x="669" y="54"/>
                </a:cubicBezTo>
                <a:cubicBezTo>
                  <a:pt x="702" y="87"/>
                  <a:pt x="702" y="87"/>
                  <a:pt x="702" y="87"/>
                </a:cubicBezTo>
                <a:cubicBezTo>
                  <a:pt x="701" y="89"/>
                  <a:pt x="701" y="89"/>
                  <a:pt x="701" y="89"/>
                </a:cubicBezTo>
                <a:cubicBezTo>
                  <a:pt x="657" y="71"/>
                  <a:pt x="657" y="71"/>
                  <a:pt x="657" y="71"/>
                </a:cubicBezTo>
                <a:cubicBezTo>
                  <a:pt x="654" y="79"/>
                  <a:pt x="654" y="79"/>
                  <a:pt x="654" y="79"/>
                </a:cubicBezTo>
                <a:cubicBezTo>
                  <a:pt x="698" y="96"/>
                  <a:pt x="698" y="96"/>
                  <a:pt x="698" y="96"/>
                </a:cubicBezTo>
                <a:cubicBezTo>
                  <a:pt x="698" y="98"/>
                  <a:pt x="698" y="98"/>
                  <a:pt x="698" y="98"/>
                </a:cubicBezTo>
                <a:cubicBezTo>
                  <a:pt x="650" y="98"/>
                  <a:pt x="650" y="98"/>
                  <a:pt x="650" y="98"/>
                </a:cubicBezTo>
                <a:cubicBezTo>
                  <a:pt x="650" y="106"/>
                  <a:pt x="650" y="106"/>
                  <a:pt x="650" y="106"/>
                </a:cubicBezTo>
                <a:cubicBezTo>
                  <a:pt x="698" y="106"/>
                  <a:pt x="698" y="106"/>
                  <a:pt x="698" y="106"/>
                </a:cubicBezTo>
                <a:cubicBezTo>
                  <a:pt x="698" y="108"/>
                  <a:pt x="698" y="108"/>
                  <a:pt x="698" y="108"/>
                </a:cubicBezTo>
                <a:cubicBezTo>
                  <a:pt x="655" y="126"/>
                  <a:pt x="655" y="126"/>
                  <a:pt x="655" y="126"/>
                </a:cubicBezTo>
                <a:cubicBezTo>
                  <a:pt x="658" y="133"/>
                  <a:pt x="658" y="133"/>
                  <a:pt x="658" y="133"/>
                </a:cubicBezTo>
                <a:cubicBezTo>
                  <a:pt x="701" y="115"/>
                  <a:pt x="701" y="115"/>
                  <a:pt x="701" y="115"/>
                </a:cubicBezTo>
                <a:cubicBezTo>
                  <a:pt x="702" y="116"/>
                  <a:pt x="702" y="116"/>
                  <a:pt x="702" y="116"/>
                </a:cubicBezTo>
                <a:cubicBezTo>
                  <a:pt x="668" y="149"/>
                  <a:pt x="668" y="149"/>
                  <a:pt x="668" y="149"/>
                </a:cubicBezTo>
                <a:cubicBezTo>
                  <a:pt x="674" y="155"/>
                  <a:pt x="674" y="155"/>
                  <a:pt x="674" y="155"/>
                </a:cubicBezTo>
                <a:cubicBezTo>
                  <a:pt x="707" y="121"/>
                  <a:pt x="707" y="121"/>
                  <a:pt x="707" y="121"/>
                </a:cubicBezTo>
                <a:cubicBezTo>
                  <a:pt x="709" y="122"/>
                  <a:pt x="709" y="122"/>
                  <a:pt x="709" y="122"/>
                </a:cubicBezTo>
                <a:cubicBezTo>
                  <a:pt x="691" y="166"/>
                  <a:pt x="691" y="166"/>
                  <a:pt x="691" y="166"/>
                </a:cubicBezTo>
                <a:cubicBezTo>
                  <a:pt x="698" y="169"/>
                  <a:pt x="698" y="169"/>
                  <a:pt x="698" y="169"/>
                </a:cubicBezTo>
                <a:cubicBezTo>
                  <a:pt x="716" y="126"/>
                  <a:pt x="716" y="126"/>
                  <a:pt x="716" y="126"/>
                </a:cubicBezTo>
                <a:cubicBezTo>
                  <a:pt x="717" y="126"/>
                  <a:pt x="717" y="126"/>
                  <a:pt x="717" y="126"/>
                </a:cubicBezTo>
                <a:cubicBezTo>
                  <a:pt x="717" y="308"/>
                  <a:pt x="717" y="308"/>
                  <a:pt x="717" y="308"/>
                </a:cubicBezTo>
                <a:cubicBezTo>
                  <a:pt x="629" y="308"/>
                  <a:pt x="629" y="308"/>
                  <a:pt x="629" y="308"/>
                </a:cubicBezTo>
                <a:cubicBezTo>
                  <a:pt x="629" y="453"/>
                  <a:pt x="629" y="453"/>
                  <a:pt x="629" y="453"/>
                </a:cubicBezTo>
                <a:cubicBezTo>
                  <a:pt x="540" y="453"/>
                  <a:pt x="540" y="453"/>
                  <a:pt x="540" y="453"/>
                </a:cubicBezTo>
                <a:cubicBezTo>
                  <a:pt x="540" y="689"/>
                  <a:pt x="540" y="689"/>
                  <a:pt x="540" y="689"/>
                </a:cubicBezTo>
                <a:cubicBezTo>
                  <a:pt x="527" y="689"/>
                  <a:pt x="527" y="689"/>
                  <a:pt x="527" y="689"/>
                </a:cubicBezTo>
                <a:cubicBezTo>
                  <a:pt x="527" y="655"/>
                  <a:pt x="527" y="655"/>
                  <a:pt x="527" y="655"/>
                </a:cubicBezTo>
                <a:cubicBezTo>
                  <a:pt x="418" y="655"/>
                  <a:pt x="418" y="655"/>
                  <a:pt x="418" y="655"/>
                </a:cubicBezTo>
                <a:cubicBezTo>
                  <a:pt x="418" y="628"/>
                  <a:pt x="418" y="628"/>
                  <a:pt x="418" y="628"/>
                </a:cubicBezTo>
                <a:cubicBezTo>
                  <a:pt x="527" y="628"/>
                  <a:pt x="527" y="628"/>
                  <a:pt x="527" y="628"/>
                </a:cubicBezTo>
                <a:cubicBezTo>
                  <a:pt x="527" y="578"/>
                  <a:pt x="527" y="578"/>
                  <a:pt x="527" y="578"/>
                </a:cubicBezTo>
                <a:cubicBezTo>
                  <a:pt x="418" y="578"/>
                  <a:pt x="418" y="578"/>
                  <a:pt x="418" y="578"/>
                </a:cubicBezTo>
                <a:cubicBezTo>
                  <a:pt x="418" y="552"/>
                  <a:pt x="418" y="552"/>
                  <a:pt x="418" y="552"/>
                </a:cubicBezTo>
                <a:cubicBezTo>
                  <a:pt x="527" y="552"/>
                  <a:pt x="527" y="552"/>
                  <a:pt x="527" y="552"/>
                </a:cubicBezTo>
                <a:cubicBezTo>
                  <a:pt x="527" y="501"/>
                  <a:pt x="527" y="501"/>
                  <a:pt x="527" y="501"/>
                </a:cubicBezTo>
                <a:cubicBezTo>
                  <a:pt x="418" y="501"/>
                  <a:pt x="418" y="501"/>
                  <a:pt x="418" y="501"/>
                </a:cubicBezTo>
                <a:cubicBezTo>
                  <a:pt x="418" y="475"/>
                  <a:pt x="418" y="475"/>
                  <a:pt x="418" y="475"/>
                </a:cubicBezTo>
                <a:cubicBezTo>
                  <a:pt x="527" y="475"/>
                  <a:pt x="527" y="475"/>
                  <a:pt x="527" y="475"/>
                </a:cubicBezTo>
                <a:cubicBezTo>
                  <a:pt x="527" y="424"/>
                  <a:pt x="527" y="424"/>
                  <a:pt x="527" y="424"/>
                </a:cubicBezTo>
                <a:cubicBezTo>
                  <a:pt x="418" y="424"/>
                  <a:pt x="418" y="424"/>
                  <a:pt x="418" y="424"/>
                </a:cubicBezTo>
                <a:cubicBezTo>
                  <a:pt x="418" y="398"/>
                  <a:pt x="418" y="398"/>
                  <a:pt x="418" y="398"/>
                </a:cubicBezTo>
                <a:cubicBezTo>
                  <a:pt x="527" y="398"/>
                  <a:pt x="527" y="398"/>
                  <a:pt x="527" y="398"/>
                </a:cubicBezTo>
                <a:cubicBezTo>
                  <a:pt x="527" y="348"/>
                  <a:pt x="527" y="348"/>
                  <a:pt x="527" y="348"/>
                </a:cubicBezTo>
                <a:cubicBezTo>
                  <a:pt x="418" y="348"/>
                  <a:pt x="418" y="348"/>
                  <a:pt x="418" y="348"/>
                </a:cubicBezTo>
                <a:cubicBezTo>
                  <a:pt x="418" y="321"/>
                  <a:pt x="418" y="321"/>
                  <a:pt x="418" y="321"/>
                </a:cubicBezTo>
                <a:cubicBezTo>
                  <a:pt x="527" y="321"/>
                  <a:pt x="527" y="321"/>
                  <a:pt x="527" y="321"/>
                </a:cubicBezTo>
                <a:cubicBezTo>
                  <a:pt x="527" y="273"/>
                  <a:pt x="527" y="273"/>
                  <a:pt x="527" y="273"/>
                </a:cubicBezTo>
                <a:cubicBezTo>
                  <a:pt x="508" y="273"/>
                  <a:pt x="508" y="273"/>
                  <a:pt x="508" y="273"/>
                </a:cubicBezTo>
                <a:cubicBezTo>
                  <a:pt x="508" y="226"/>
                  <a:pt x="508" y="226"/>
                  <a:pt x="508" y="226"/>
                </a:cubicBezTo>
                <a:cubicBezTo>
                  <a:pt x="376" y="226"/>
                  <a:pt x="376" y="226"/>
                  <a:pt x="376" y="226"/>
                </a:cubicBezTo>
                <a:cubicBezTo>
                  <a:pt x="376" y="273"/>
                  <a:pt x="376" y="273"/>
                  <a:pt x="376" y="273"/>
                </a:cubicBezTo>
                <a:cubicBezTo>
                  <a:pt x="316" y="273"/>
                  <a:pt x="316" y="273"/>
                  <a:pt x="316" y="273"/>
                </a:cubicBezTo>
                <a:cubicBezTo>
                  <a:pt x="316" y="689"/>
                  <a:pt x="316" y="689"/>
                  <a:pt x="316" y="689"/>
                </a:cubicBezTo>
                <a:cubicBezTo>
                  <a:pt x="299" y="689"/>
                  <a:pt x="299" y="689"/>
                  <a:pt x="299" y="689"/>
                </a:cubicBezTo>
                <a:cubicBezTo>
                  <a:pt x="299" y="147"/>
                  <a:pt x="299" y="147"/>
                  <a:pt x="299" y="147"/>
                </a:cubicBezTo>
                <a:cubicBezTo>
                  <a:pt x="282" y="147"/>
                  <a:pt x="282" y="147"/>
                  <a:pt x="282" y="147"/>
                </a:cubicBezTo>
                <a:cubicBezTo>
                  <a:pt x="282" y="76"/>
                  <a:pt x="282" y="76"/>
                  <a:pt x="282" y="76"/>
                </a:cubicBezTo>
                <a:cubicBezTo>
                  <a:pt x="248" y="76"/>
                  <a:pt x="248" y="76"/>
                  <a:pt x="248" y="76"/>
                </a:cubicBezTo>
                <a:cubicBezTo>
                  <a:pt x="248" y="0"/>
                  <a:pt x="248" y="0"/>
                  <a:pt x="248" y="0"/>
                </a:cubicBezTo>
                <a:cubicBezTo>
                  <a:pt x="180" y="0"/>
                  <a:pt x="180" y="0"/>
                  <a:pt x="180" y="0"/>
                </a:cubicBezTo>
                <a:cubicBezTo>
                  <a:pt x="180" y="76"/>
                  <a:pt x="180" y="76"/>
                  <a:pt x="180" y="76"/>
                </a:cubicBezTo>
                <a:cubicBezTo>
                  <a:pt x="146" y="76"/>
                  <a:pt x="146" y="76"/>
                  <a:pt x="146" y="76"/>
                </a:cubicBezTo>
                <a:cubicBezTo>
                  <a:pt x="146" y="147"/>
                  <a:pt x="146" y="147"/>
                  <a:pt x="146" y="147"/>
                </a:cubicBezTo>
                <a:cubicBezTo>
                  <a:pt x="135" y="147"/>
                  <a:pt x="135" y="147"/>
                  <a:pt x="135" y="147"/>
                </a:cubicBezTo>
                <a:cubicBezTo>
                  <a:pt x="129" y="147"/>
                  <a:pt x="129" y="147"/>
                  <a:pt x="129" y="147"/>
                </a:cubicBezTo>
                <a:cubicBezTo>
                  <a:pt x="129" y="689"/>
                  <a:pt x="129" y="689"/>
                  <a:pt x="129" y="689"/>
                </a:cubicBezTo>
                <a:cubicBezTo>
                  <a:pt x="116" y="689"/>
                  <a:pt x="116" y="689"/>
                  <a:pt x="116" y="689"/>
                </a:cubicBezTo>
                <a:cubicBezTo>
                  <a:pt x="116" y="388"/>
                  <a:pt x="116" y="388"/>
                  <a:pt x="116" y="388"/>
                </a:cubicBezTo>
                <a:cubicBezTo>
                  <a:pt x="54" y="388"/>
                  <a:pt x="54" y="388"/>
                  <a:pt x="54" y="388"/>
                </a:cubicBezTo>
                <a:cubicBezTo>
                  <a:pt x="54" y="450"/>
                  <a:pt x="54" y="450"/>
                  <a:pt x="54" y="450"/>
                </a:cubicBezTo>
                <a:cubicBezTo>
                  <a:pt x="0" y="450"/>
                  <a:pt x="0" y="450"/>
                  <a:pt x="0" y="450"/>
                </a:cubicBezTo>
                <a:cubicBezTo>
                  <a:pt x="0" y="767"/>
                  <a:pt x="0" y="767"/>
                  <a:pt x="0" y="767"/>
                </a:cubicBezTo>
                <a:cubicBezTo>
                  <a:pt x="795" y="767"/>
                  <a:pt x="795" y="767"/>
                  <a:pt x="795" y="767"/>
                </a:cubicBezTo>
                <a:cubicBezTo>
                  <a:pt x="795" y="308"/>
                  <a:pt x="795" y="308"/>
                  <a:pt x="795" y="308"/>
                </a:cubicBezTo>
                <a:lnTo>
                  <a:pt x="725" y="308"/>
                </a:lnTo>
                <a:close/>
                <a:moveTo>
                  <a:pt x="705" y="102"/>
                </a:moveTo>
                <a:cubicBezTo>
                  <a:pt x="705" y="92"/>
                  <a:pt x="713" y="85"/>
                  <a:pt x="722" y="85"/>
                </a:cubicBezTo>
                <a:cubicBezTo>
                  <a:pt x="731" y="85"/>
                  <a:pt x="739" y="92"/>
                  <a:pt x="739" y="102"/>
                </a:cubicBezTo>
                <a:cubicBezTo>
                  <a:pt x="739" y="111"/>
                  <a:pt x="731" y="118"/>
                  <a:pt x="722" y="118"/>
                </a:cubicBezTo>
                <a:cubicBezTo>
                  <a:pt x="713" y="118"/>
                  <a:pt x="705" y="111"/>
                  <a:pt x="705" y="102"/>
                </a:cubicBezTo>
                <a:close/>
                <a:moveTo>
                  <a:pt x="715" y="320"/>
                </a:moveTo>
                <a:cubicBezTo>
                  <a:pt x="715" y="604"/>
                  <a:pt x="715" y="604"/>
                  <a:pt x="715" y="604"/>
                </a:cubicBezTo>
                <a:cubicBezTo>
                  <a:pt x="678" y="604"/>
                  <a:pt x="678" y="604"/>
                  <a:pt x="678" y="604"/>
                </a:cubicBezTo>
                <a:cubicBezTo>
                  <a:pt x="678" y="453"/>
                  <a:pt x="678" y="453"/>
                  <a:pt x="678" y="453"/>
                </a:cubicBezTo>
                <a:cubicBezTo>
                  <a:pt x="641" y="453"/>
                  <a:pt x="641" y="453"/>
                  <a:pt x="641" y="453"/>
                </a:cubicBezTo>
                <a:cubicBezTo>
                  <a:pt x="641" y="320"/>
                  <a:pt x="641" y="320"/>
                  <a:pt x="641" y="320"/>
                </a:cubicBezTo>
                <a:lnTo>
                  <a:pt x="715" y="320"/>
                </a:lnTo>
                <a:close/>
                <a:moveTo>
                  <a:pt x="783" y="755"/>
                </a:moveTo>
                <a:cubicBezTo>
                  <a:pt x="12" y="755"/>
                  <a:pt x="12" y="755"/>
                  <a:pt x="12" y="755"/>
                </a:cubicBezTo>
                <a:cubicBezTo>
                  <a:pt x="12" y="462"/>
                  <a:pt x="12" y="462"/>
                  <a:pt x="12" y="462"/>
                </a:cubicBezTo>
                <a:cubicBezTo>
                  <a:pt x="66" y="462"/>
                  <a:pt x="66" y="462"/>
                  <a:pt x="66" y="462"/>
                </a:cubicBezTo>
                <a:cubicBezTo>
                  <a:pt x="66" y="400"/>
                  <a:pt x="66" y="400"/>
                  <a:pt x="66" y="400"/>
                </a:cubicBezTo>
                <a:cubicBezTo>
                  <a:pt x="104" y="400"/>
                  <a:pt x="104" y="400"/>
                  <a:pt x="104" y="400"/>
                </a:cubicBezTo>
                <a:cubicBezTo>
                  <a:pt x="104" y="701"/>
                  <a:pt x="104" y="701"/>
                  <a:pt x="104" y="701"/>
                </a:cubicBezTo>
                <a:cubicBezTo>
                  <a:pt x="141" y="701"/>
                  <a:pt x="141" y="701"/>
                  <a:pt x="141" y="701"/>
                </a:cubicBezTo>
                <a:cubicBezTo>
                  <a:pt x="141" y="159"/>
                  <a:pt x="141" y="159"/>
                  <a:pt x="141" y="159"/>
                </a:cubicBezTo>
                <a:cubicBezTo>
                  <a:pt x="152" y="159"/>
                  <a:pt x="152" y="159"/>
                  <a:pt x="152" y="159"/>
                </a:cubicBezTo>
                <a:cubicBezTo>
                  <a:pt x="158" y="159"/>
                  <a:pt x="158" y="159"/>
                  <a:pt x="158" y="159"/>
                </a:cubicBezTo>
                <a:cubicBezTo>
                  <a:pt x="158" y="88"/>
                  <a:pt x="158" y="88"/>
                  <a:pt x="158" y="88"/>
                </a:cubicBezTo>
                <a:cubicBezTo>
                  <a:pt x="192" y="88"/>
                  <a:pt x="192" y="88"/>
                  <a:pt x="192" y="88"/>
                </a:cubicBezTo>
                <a:cubicBezTo>
                  <a:pt x="192" y="12"/>
                  <a:pt x="192" y="12"/>
                  <a:pt x="192" y="12"/>
                </a:cubicBezTo>
                <a:cubicBezTo>
                  <a:pt x="236" y="12"/>
                  <a:pt x="236" y="12"/>
                  <a:pt x="236" y="12"/>
                </a:cubicBezTo>
                <a:cubicBezTo>
                  <a:pt x="236" y="88"/>
                  <a:pt x="236" y="88"/>
                  <a:pt x="236" y="88"/>
                </a:cubicBezTo>
                <a:cubicBezTo>
                  <a:pt x="270" y="88"/>
                  <a:pt x="270" y="88"/>
                  <a:pt x="270" y="88"/>
                </a:cubicBezTo>
                <a:cubicBezTo>
                  <a:pt x="270" y="159"/>
                  <a:pt x="270" y="159"/>
                  <a:pt x="270" y="159"/>
                </a:cubicBezTo>
                <a:cubicBezTo>
                  <a:pt x="287" y="159"/>
                  <a:pt x="287" y="159"/>
                  <a:pt x="287" y="159"/>
                </a:cubicBezTo>
                <a:cubicBezTo>
                  <a:pt x="287" y="701"/>
                  <a:pt x="287" y="701"/>
                  <a:pt x="287" y="701"/>
                </a:cubicBezTo>
                <a:cubicBezTo>
                  <a:pt x="328" y="701"/>
                  <a:pt x="328" y="701"/>
                  <a:pt x="328" y="701"/>
                </a:cubicBezTo>
                <a:cubicBezTo>
                  <a:pt x="328" y="285"/>
                  <a:pt x="328" y="285"/>
                  <a:pt x="328" y="285"/>
                </a:cubicBezTo>
                <a:cubicBezTo>
                  <a:pt x="388" y="285"/>
                  <a:pt x="388" y="285"/>
                  <a:pt x="388" y="285"/>
                </a:cubicBezTo>
                <a:cubicBezTo>
                  <a:pt x="388" y="238"/>
                  <a:pt x="388" y="238"/>
                  <a:pt x="388" y="238"/>
                </a:cubicBezTo>
                <a:cubicBezTo>
                  <a:pt x="496" y="238"/>
                  <a:pt x="496" y="238"/>
                  <a:pt x="496" y="238"/>
                </a:cubicBezTo>
                <a:cubicBezTo>
                  <a:pt x="496" y="285"/>
                  <a:pt x="496" y="285"/>
                  <a:pt x="496" y="285"/>
                </a:cubicBezTo>
                <a:cubicBezTo>
                  <a:pt x="515" y="285"/>
                  <a:pt x="515" y="285"/>
                  <a:pt x="515" y="285"/>
                </a:cubicBezTo>
                <a:cubicBezTo>
                  <a:pt x="515" y="309"/>
                  <a:pt x="515" y="309"/>
                  <a:pt x="515" y="309"/>
                </a:cubicBezTo>
                <a:cubicBezTo>
                  <a:pt x="406" y="309"/>
                  <a:pt x="406" y="309"/>
                  <a:pt x="406" y="309"/>
                </a:cubicBezTo>
                <a:cubicBezTo>
                  <a:pt x="406" y="360"/>
                  <a:pt x="406" y="360"/>
                  <a:pt x="406" y="360"/>
                </a:cubicBezTo>
                <a:cubicBezTo>
                  <a:pt x="515" y="360"/>
                  <a:pt x="515" y="360"/>
                  <a:pt x="515" y="360"/>
                </a:cubicBezTo>
                <a:cubicBezTo>
                  <a:pt x="515" y="386"/>
                  <a:pt x="515" y="386"/>
                  <a:pt x="515" y="386"/>
                </a:cubicBezTo>
                <a:cubicBezTo>
                  <a:pt x="406" y="386"/>
                  <a:pt x="406" y="386"/>
                  <a:pt x="406" y="386"/>
                </a:cubicBezTo>
                <a:cubicBezTo>
                  <a:pt x="406" y="436"/>
                  <a:pt x="406" y="436"/>
                  <a:pt x="406" y="436"/>
                </a:cubicBezTo>
                <a:cubicBezTo>
                  <a:pt x="515" y="436"/>
                  <a:pt x="515" y="436"/>
                  <a:pt x="515" y="436"/>
                </a:cubicBezTo>
                <a:cubicBezTo>
                  <a:pt x="515" y="463"/>
                  <a:pt x="515" y="463"/>
                  <a:pt x="515" y="463"/>
                </a:cubicBezTo>
                <a:cubicBezTo>
                  <a:pt x="406" y="463"/>
                  <a:pt x="406" y="463"/>
                  <a:pt x="406" y="463"/>
                </a:cubicBezTo>
                <a:cubicBezTo>
                  <a:pt x="406" y="513"/>
                  <a:pt x="406" y="513"/>
                  <a:pt x="406" y="513"/>
                </a:cubicBezTo>
                <a:cubicBezTo>
                  <a:pt x="515" y="513"/>
                  <a:pt x="515" y="513"/>
                  <a:pt x="515" y="513"/>
                </a:cubicBezTo>
                <a:cubicBezTo>
                  <a:pt x="515" y="540"/>
                  <a:pt x="515" y="540"/>
                  <a:pt x="515" y="540"/>
                </a:cubicBezTo>
                <a:cubicBezTo>
                  <a:pt x="406" y="540"/>
                  <a:pt x="406" y="540"/>
                  <a:pt x="406" y="540"/>
                </a:cubicBezTo>
                <a:cubicBezTo>
                  <a:pt x="406" y="590"/>
                  <a:pt x="406" y="590"/>
                  <a:pt x="406" y="590"/>
                </a:cubicBezTo>
                <a:cubicBezTo>
                  <a:pt x="515" y="590"/>
                  <a:pt x="515" y="590"/>
                  <a:pt x="515" y="590"/>
                </a:cubicBezTo>
                <a:cubicBezTo>
                  <a:pt x="515" y="616"/>
                  <a:pt x="515" y="616"/>
                  <a:pt x="515" y="616"/>
                </a:cubicBezTo>
                <a:cubicBezTo>
                  <a:pt x="406" y="616"/>
                  <a:pt x="406" y="616"/>
                  <a:pt x="406" y="616"/>
                </a:cubicBezTo>
                <a:cubicBezTo>
                  <a:pt x="406" y="667"/>
                  <a:pt x="406" y="667"/>
                  <a:pt x="406" y="667"/>
                </a:cubicBezTo>
                <a:cubicBezTo>
                  <a:pt x="515" y="667"/>
                  <a:pt x="515" y="667"/>
                  <a:pt x="515" y="667"/>
                </a:cubicBezTo>
                <a:cubicBezTo>
                  <a:pt x="515" y="701"/>
                  <a:pt x="515" y="701"/>
                  <a:pt x="515" y="701"/>
                </a:cubicBezTo>
                <a:cubicBezTo>
                  <a:pt x="552" y="701"/>
                  <a:pt x="552" y="701"/>
                  <a:pt x="552" y="701"/>
                </a:cubicBezTo>
                <a:cubicBezTo>
                  <a:pt x="552" y="465"/>
                  <a:pt x="552" y="465"/>
                  <a:pt x="552" y="465"/>
                </a:cubicBezTo>
                <a:cubicBezTo>
                  <a:pt x="666" y="465"/>
                  <a:pt x="666" y="465"/>
                  <a:pt x="666" y="465"/>
                </a:cubicBezTo>
                <a:cubicBezTo>
                  <a:pt x="666" y="616"/>
                  <a:pt x="666" y="616"/>
                  <a:pt x="666" y="616"/>
                </a:cubicBezTo>
                <a:cubicBezTo>
                  <a:pt x="727" y="616"/>
                  <a:pt x="727" y="616"/>
                  <a:pt x="727" y="616"/>
                </a:cubicBezTo>
                <a:cubicBezTo>
                  <a:pt x="727" y="320"/>
                  <a:pt x="727" y="320"/>
                  <a:pt x="727" y="320"/>
                </a:cubicBezTo>
                <a:cubicBezTo>
                  <a:pt x="783" y="320"/>
                  <a:pt x="783" y="320"/>
                  <a:pt x="783" y="320"/>
                </a:cubicBezTo>
                <a:lnTo>
                  <a:pt x="783" y="755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C96F7-894B-40E1-B93B-F585DE1209BE}"/>
              </a:ext>
            </a:extLst>
          </p:cNvPr>
          <p:cNvGrpSpPr/>
          <p:nvPr/>
        </p:nvGrpSpPr>
        <p:grpSpPr>
          <a:xfrm>
            <a:off x="1655809" y="2470864"/>
            <a:ext cx="777958" cy="760625"/>
            <a:chOff x="5259404" y="3147880"/>
            <a:chExt cx="994436" cy="972280"/>
          </a:xfrm>
          <a:solidFill>
            <a:srgbClr val="58B6C0"/>
          </a:solidFill>
        </p:grpSpPr>
        <p:sp>
          <p:nvSpPr>
            <p:cNvPr id="603" name="Freeform 387">
              <a:extLst>
                <a:ext uri="{FF2B5EF4-FFF2-40B4-BE49-F238E27FC236}">
                  <a16:creationId xmlns:a16="http://schemas.microsoft.com/office/drawing/2014/main" id="{7D1B2BC0-2230-42A7-AB22-7A1F20BDC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8316" y="3303486"/>
              <a:ext cx="28339" cy="18549"/>
            </a:xfrm>
            <a:custGeom>
              <a:avLst/>
              <a:gdLst>
                <a:gd name="T0" fmla="*/ 21 w 23"/>
                <a:gd name="T1" fmla="*/ 0 h 15"/>
                <a:gd name="T2" fmla="*/ 0 w 23"/>
                <a:gd name="T3" fmla="*/ 9 h 15"/>
                <a:gd name="T4" fmla="*/ 4 w 23"/>
                <a:gd name="T5" fmla="*/ 15 h 15"/>
                <a:gd name="T6" fmla="*/ 23 w 23"/>
                <a:gd name="T7" fmla="*/ 7 h 15"/>
                <a:gd name="T8" fmla="*/ 21 w 2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21" y="0"/>
                  </a:moveTo>
                  <a:cubicBezTo>
                    <a:pt x="14" y="2"/>
                    <a:pt x="7" y="5"/>
                    <a:pt x="0" y="9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10" y="12"/>
                    <a:pt x="16" y="9"/>
                    <a:pt x="23" y="7"/>
                  </a:cubicBez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04" name="Freeform 388">
              <a:extLst>
                <a:ext uri="{FF2B5EF4-FFF2-40B4-BE49-F238E27FC236}">
                  <a16:creationId xmlns:a16="http://schemas.microsoft.com/office/drawing/2014/main" id="{E3D91148-3C5E-4C4C-8CF7-2147B597C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79" y="3293696"/>
              <a:ext cx="27824" cy="12366"/>
            </a:xfrm>
            <a:custGeom>
              <a:avLst/>
              <a:gdLst>
                <a:gd name="T0" fmla="*/ 23 w 23"/>
                <a:gd name="T1" fmla="*/ 3 h 10"/>
                <a:gd name="T2" fmla="*/ 1 w 23"/>
                <a:gd name="T3" fmla="*/ 0 h 10"/>
                <a:gd name="T4" fmla="*/ 0 w 23"/>
                <a:gd name="T5" fmla="*/ 8 h 10"/>
                <a:gd name="T6" fmla="*/ 21 w 23"/>
                <a:gd name="T7" fmla="*/ 10 h 10"/>
                <a:gd name="T8" fmla="*/ 23 w 23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0">
                  <a:moveTo>
                    <a:pt x="23" y="3"/>
                  </a:moveTo>
                  <a:cubicBezTo>
                    <a:pt x="16" y="2"/>
                    <a:pt x="8" y="1"/>
                    <a:pt x="1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7" y="8"/>
                    <a:pt x="14" y="9"/>
                    <a:pt x="21" y="10"/>
                  </a:cubicBezTo>
                  <a:lnTo>
                    <a:pt x="2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05" name="Freeform 389">
              <a:extLst>
                <a:ext uri="{FF2B5EF4-FFF2-40B4-BE49-F238E27FC236}">
                  <a16:creationId xmlns:a16="http://schemas.microsoft.com/office/drawing/2014/main" id="{FA5BF978-4A40-411D-AF49-F45849AE3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644" y="3302456"/>
              <a:ext cx="27824" cy="18034"/>
            </a:xfrm>
            <a:custGeom>
              <a:avLst/>
              <a:gdLst>
                <a:gd name="T0" fmla="*/ 23 w 23"/>
                <a:gd name="T1" fmla="*/ 9 h 15"/>
                <a:gd name="T2" fmla="*/ 2 w 23"/>
                <a:gd name="T3" fmla="*/ 0 h 15"/>
                <a:gd name="T4" fmla="*/ 0 w 23"/>
                <a:gd name="T5" fmla="*/ 7 h 15"/>
                <a:gd name="T6" fmla="*/ 19 w 23"/>
                <a:gd name="T7" fmla="*/ 15 h 15"/>
                <a:gd name="T8" fmla="*/ 23 w 23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23" y="9"/>
                  </a:moveTo>
                  <a:cubicBezTo>
                    <a:pt x="16" y="6"/>
                    <a:pt x="9" y="3"/>
                    <a:pt x="2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" y="9"/>
                    <a:pt x="13" y="12"/>
                    <a:pt x="19" y="15"/>
                  </a:cubicBezTo>
                  <a:lnTo>
                    <a:pt x="2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06" name="Freeform 390">
              <a:extLst>
                <a:ext uri="{FF2B5EF4-FFF2-40B4-BE49-F238E27FC236}">
                  <a16:creationId xmlns:a16="http://schemas.microsoft.com/office/drawing/2014/main" id="{117F1E0E-A01D-44D1-878B-AAA63C931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1733" y="3324096"/>
              <a:ext cx="26793" cy="23186"/>
            </a:xfrm>
            <a:custGeom>
              <a:avLst/>
              <a:gdLst>
                <a:gd name="T0" fmla="*/ 18 w 22"/>
                <a:gd name="T1" fmla="*/ 0 h 19"/>
                <a:gd name="T2" fmla="*/ 0 w 22"/>
                <a:gd name="T3" fmla="*/ 14 h 19"/>
                <a:gd name="T4" fmla="*/ 5 w 22"/>
                <a:gd name="T5" fmla="*/ 19 h 19"/>
                <a:gd name="T6" fmla="*/ 22 w 22"/>
                <a:gd name="T7" fmla="*/ 6 h 19"/>
                <a:gd name="T8" fmla="*/ 18 w 22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2" y="4"/>
                    <a:pt x="6" y="9"/>
                    <a:pt x="0" y="14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10" y="14"/>
                    <a:pt x="16" y="10"/>
                    <a:pt x="22" y="6"/>
                  </a:cubicBez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07" name="Freeform 391">
              <a:extLst>
                <a:ext uri="{FF2B5EF4-FFF2-40B4-BE49-F238E27FC236}">
                  <a16:creationId xmlns:a16="http://schemas.microsoft.com/office/drawing/2014/main" id="{85084ABE-4531-485B-89BD-A73C1CC78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6696" y="3521437"/>
              <a:ext cx="20610" cy="28339"/>
            </a:xfrm>
            <a:custGeom>
              <a:avLst/>
              <a:gdLst>
                <a:gd name="T0" fmla="*/ 17 w 17"/>
                <a:gd name="T1" fmla="*/ 19 h 23"/>
                <a:gd name="T2" fmla="*/ 7 w 17"/>
                <a:gd name="T3" fmla="*/ 0 h 23"/>
                <a:gd name="T4" fmla="*/ 0 w 17"/>
                <a:gd name="T5" fmla="*/ 3 h 23"/>
                <a:gd name="T6" fmla="*/ 11 w 17"/>
                <a:gd name="T7" fmla="*/ 23 h 23"/>
                <a:gd name="T8" fmla="*/ 17 w 17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3">
                  <a:moveTo>
                    <a:pt x="17" y="19"/>
                  </a:moveTo>
                  <a:cubicBezTo>
                    <a:pt x="13" y="13"/>
                    <a:pt x="10" y="7"/>
                    <a:pt x="7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10"/>
                    <a:pt x="7" y="16"/>
                    <a:pt x="11" y="23"/>
                  </a:cubicBezTo>
                  <a:lnTo>
                    <a:pt x="17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08" name="Freeform 392">
              <a:extLst>
                <a:ext uri="{FF2B5EF4-FFF2-40B4-BE49-F238E27FC236}">
                  <a16:creationId xmlns:a16="http://schemas.microsoft.com/office/drawing/2014/main" id="{9E85302B-D4CD-492A-BC58-895F60C2B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3300" y="3436421"/>
              <a:ext cx="9790" cy="27824"/>
            </a:xfrm>
            <a:custGeom>
              <a:avLst/>
              <a:gdLst>
                <a:gd name="T0" fmla="*/ 0 w 8"/>
                <a:gd name="T1" fmla="*/ 19 h 23"/>
                <a:gd name="T2" fmla="*/ 0 w 8"/>
                <a:gd name="T3" fmla="*/ 23 h 23"/>
                <a:gd name="T4" fmla="*/ 7 w 8"/>
                <a:gd name="T5" fmla="*/ 22 h 23"/>
                <a:gd name="T6" fmla="*/ 7 w 8"/>
                <a:gd name="T7" fmla="*/ 19 h 23"/>
                <a:gd name="T8" fmla="*/ 8 w 8"/>
                <a:gd name="T9" fmla="*/ 1 h 23"/>
                <a:gd name="T10" fmla="*/ 1 w 8"/>
                <a:gd name="T11" fmla="*/ 0 h 23"/>
                <a:gd name="T12" fmla="*/ 0 w 8"/>
                <a:gd name="T1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3">
                  <a:moveTo>
                    <a:pt x="0" y="19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3"/>
                    <a:pt x="7" y="7"/>
                    <a:pt x="8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6"/>
                    <a:pt x="0" y="13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09" name="Freeform 393">
              <a:extLst>
                <a:ext uri="{FF2B5EF4-FFF2-40B4-BE49-F238E27FC236}">
                  <a16:creationId xmlns:a16="http://schemas.microsoft.com/office/drawing/2014/main" id="{92F81432-25D7-45F3-8690-F4E21D472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913" y="3558020"/>
              <a:ext cx="24217" cy="25763"/>
            </a:xfrm>
            <a:custGeom>
              <a:avLst/>
              <a:gdLst>
                <a:gd name="T0" fmla="*/ 20 w 20"/>
                <a:gd name="T1" fmla="*/ 15 h 21"/>
                <a:gd name="T2" fmla="*/ 5 w 20"/>
                <a:gd name="T3" fmla="*/ 0 h 21"/>
                <a:gd name="T4" fmla="*/ 0 w 20"/>
                <a:gd name="T5" fmla="*/ 5 h 21"/>
                <a:gd name="T6" fmla="*/ 15 w 20"/>
                <a:gd name="T7" fmla="*/ 21 h 21"/>
                <a:gd name="T8" fmla="*/ 20 w 20"/>
                <a:gd name="T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20" y="15"/>
                  </a:moveTo>
                  <a:cubicBezTo>
                    <a:pt x="15" y="11"/>
                    <a:pt x="10" y="6"/>
                    <a:pt x="5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10"/>
                    <a:pt x="10" y="16"/>
                    <a:pt x="15" y="21"/>
                  </a:cubicBezTo>
                  <a:lnTo>
                    <a:pt x="2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10" name="Freeform 394">
              <a:extLst>
                <a:ext uri="{FF2B5EF4-FFF2-40B4-BE49-F238E27FC236}">
                  <a16:creationId xmlns:a16="http://schemas.microsoft.com/office/drawing/2014/main" id="{822C55F7-541E-46D5-BA71-146BA8B6C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4940" y="3355011"/>
              <a:ext cx="22156" cy="26793"/>
            </a:xfrm>
            <a:custGeom>
              <a:avLst/>
              <a:gdLst>
                <a:gd name="T0" fmla="*/ 12 w 18"/>
                <a:gd name="T1" fmla="*/ 0 h 22"/>
                <a:gd name="T2" fmla="*/ 0 w 18"/>
                <a:gd name="T3" fmla="*/ 18 h 22"/>
                <a:gd name="T4" fmla="*/ 6 w 18"/>
                <a:gd name="T5" fmla="*/ 22 h 22"/>
                <a:gd name="T6" fmla="*/ 18 w 18"/>
                <a:gd name="T7" fmla="*/ 5 h 22"/>
                <a:gd name="T8" fmla="*/ 12 w 18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cubicBezTo>
                    <a:pt x="8" y="6"/>
                    <a:pt x="4" y="12"/>
                    <a:pt x="0" y="18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9" y="16"/>
                    <a:pt x="13" y="10"/>
                    <a:pt x="18" y="5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11" name="Freeform 395">
              <a:extLst>
                <a:ext uri="{FF2B5EF4-FFF2-40B4-BE49-F238E27FC236}">
                  <a16:creationId xmlns:a16="http://schemas.microsoft.com/office/drawing/2014/main" id="{390055B7-E2E0-4EA2-8939-83E8E1957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7937" y="3393655"/>
              <a:ext cx="17003" cy="26793"/>
            </a:xfrm>
            <a:custGeom>
              <a:avLst/>
              <a:gdLst>
                <a:gd name="T0" fmla="*/ 14 w 14"/>
                <a:gd name="T1" fmla="*/ 2 h 22"/>
                <a:gd name="T2" fmla="*/ 7 w 14"/>
                <a:gd name="T3" fmla="*/ 0 h 22"/>
                <a:gd name="T4" fmla="*/ 0 w 14"/>
                <a:gd name="T5" fmla="*/ 21 h 22"/>
                <a:gd name="T6" fmla="*/ 7 w 14"/>
                <a:gd name="T7" fmla="*/ 22 h 22"/>
                <a:gd name="T8" fmla="*/ 14 w 14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2">
                  <a:moveTo>
                    <a:pt x="14" y="2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6"/>
                    <a:pt x="2" y="14"/>
                    <a:pt x="0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9" y="16"/>
                    <a:pt x="11" y="9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12" name="Freeform 396">
              <a:extLst>
                <a:ext uri="{FF2B5EF4-FFF2-40B4-BE49-F238E27FC236}">
                  <a16:creationId xmlns:a16="http://schemas.microsoft.com/office/drawing/2014/main" id="{819EC472-A0C7-4CA8-8E08-DD3048A3C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4330" y="3480217"/>
              <a:ext cx="14942" cy="27824"/>
            </a:xfrm>
            <a:custGeom>
              <a:avLst/>
              <a:gdLst>
                <a:gd name="T0" fmla="*/ 12 w 12"/>
                <a:gd name="T1" fmla="*/ 21 h 23"/>
                <a:gd name="T2" fmla="*/ 7 w 12"/>
                <a:gd name="T3" fmla="*/ 0 h 23"/>
                <a:gd name="T4" fmla="*/ 0 w 12"/>
                <a:gd name="T5" fmla="*/ 1 h 23"/>
                <a:gd name="T6" fmla="*/ 5 w 12"/>
                <a:gd name="T7" fmla="*/ 23 h 23"/>
                <a:gd name="T8" fmla="*/ 12 w 12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3">
                  <a:moveTo>
                    <a:pt x="12" y="21"/>
                  </a:moveTo>
                  <a:cubicBezTo>
                    <a:pt x="10" y="14"/>
                    <a:pt x="8" y="7"/>
                    <a:pt x="7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9"/>
                    <a:pt x="3" y="16"/>
                    <a:pt x="5" y="23"/>
                  </a:cubicBezTo>
                  <a:lnTo>
                    <a:pt x="12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13" name="Freeform 397">
              <a:extLst>
                <a:ext uri="{FF2B5EF4-FFF2-40B4-BE49-F238E27FC236}">
                  <a16:creationId xmlns:a16="http://schemas.microsoft.com/office/drawing/2014/main" id="{78F6D626-072E-4BB6-BC95-55FB7D7B7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082" y="3295242"/>
              <a:ext cx="26793" cy="11851"/>
            </a:xfrm>
            <a:custGeom>
              <a:avLst/>
              <a:gdLst>
                <a:gd name="T0" fmla="*/ 1 w 22"/>
                <a:gd name="T1" fmla="*/ 10 h 10"/>
                <a:gd name="T2" fmla="*/ 22 w 22"/>
                <a:gd name="T3" fmla="*/ 7 h 10"/>
                <a:gd name="T4" fmla="*/ 22 w 22"/>
                <a:gd name="T5" fmla="*/ 0 h 10"/>
                <a:gd name="T6" fmla="*/ 0 w 22"/>
                <a:gd name="T7" fmla="*/ 3 h 10"/>
                <a:gd name="T8" fmla="*/ 1 w 22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0">
                  <a:moveTo>
                    <a:pt x="1" y="10"/>
                  </a:moveTo>
                  <a:cubicBezTo>
                    <a:pt x="8" y="8"/>
                    <a:pt x="15" y="7"/>
                    <a:pt x="22" y="7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4" y="0"/>
                    <a:pt x="7" y="1"/>
                    <a:pt x="0" y="3"/>
                  </a:cubicBezTo>
                  <a:lnTo>
                    <a:pt x="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14" name="Freeform 398">
              <a:extLst>
                <a:ext uri="{FF2B5EF4-FFF2-40B4-BE49-F238E27FC236}">
                  <a16:creationId xmlns:a16="http://schemas.microsoft.com/office/drawing/2014/main" id="{6CA580C4-82AF-48F7-ACA3-B63C2523E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2241" y="3433845"/>
              <a:ext cx="10820" cy="27824"/>
            </a:xfrm>
            <a:custGeom>
              <a:avLst/>
              <a:gdLst>
                <a:gd name="T0" fmla="*/ 9 w 9"/>
                <a:gd name="T1" fmla="*/ 20 h 23"/>
                <a:gd name="T2" fmla="*/ 7 w 9"/>
                <a:gd name="T3" fmla="*/ 0 h 23"/>
                <a:gd name="T4" fmla="*/ 0 w 9"/>
                <a:gd name="T5" fmla="*/ 2 h 23"/>
                <a:gd name="T6" fmla="*/ 2 w 9"/>
                <a:gd name="T7" fmla="*/ 21 h 23"/>
                <a:gd name="T8" fmla="*/ 1 w 9"/>
                <a:gd name="T9" fmla="*/ 23 h 23"/>
                <a:gd name="T10" fmla="*/ 9 w 9"/>
                <a:gd name="T11" fmla="*/ 23 h 23"/>
                <a:gd name="T12" fmla="*/ 9 w 9"/>
                <a:gd name="T13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3">
                  <a:moveTo>
                    <a:pt x="9" y="20"/>
                  </a:moveTo>
                  <a:cubicBezTo>
                    <a:pt x="9" y="13"/>
                    <a:pt x="8" y="7"/>
                    <a:pt x="7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8"/>
                    <a:pt x="1" y="14"/>
                    <a:pt x="2" y="21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9" y="23"/>
                    <a:pt x="9" y="23"/>
                    <a:pt x="9" y="23"/>
                  </a:cubicBezTo>
                  <a:lnTo>
                    <a:pt x="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15" name="Freeform 399">
              <a:extLst>
                <a:ext uri="{FF2B5EF4-FFF2-40B4-BE49-F238E27FC236}">
                  <a16:creationId xmlns:a16="http://schemas.microsoft.com/office/drawing/2014/main" id="{C115D091-B010-4E63-B241-F76B6A381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9875" y="3391079"/>
              <a:ext cx="17003" cy="28339"/>
            </a:xfrm>
            <a:custGeom>
              <a:avLst/>
              <a:gdLst>
                <a:gd name="T0" fmla="*/ 7 w 14"/>
                <a:gd name="T1" fmla="*/ 0 h 23"/>
                <a:gd name="T2" fmla="*/ 0 w 14"/>
                <a:gd name="T3" fmla="*/ 3 h 23"/>
                <a:gd name="T4" fmla="*/ 7 w 14"/>
                <a:gd name="T5" fmla="*/ 23 h 23"/>
                <a:gd name="T6" fmla="*/ 14 w 14"/>
                <a:gd name="T7" fmla="*/ 21 h 23"/>
                <a:gd name="T8" fmla="*/ 7 w 14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3">
                  <a:moveTo>
                    <a:pt x="7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9"/>
                    <a:pt x="5" y="16"/>
                    <a:pt x="7" y="23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2" y="14"/>
                    <a:pt x="10" y="7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16" name="Freeform 400">
              <a:extLst>
                <a:ext uri="{FF2B5EF4-FFF2-40B4-BE49-F238E27FC236}">
                  <a16:creationId xmlns:a16="http://schemas.microsoft.com/office/drawing/2014/main" id="{0F561912-9BC3-4010-9413-AFA47ED25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688" y="3353465"/>
              <a:ext cx="23186" cy="25763"/>
            </a:xfrm>
            <a:custGeom>
              <a:avLst/>
              <a:gdLst>
                <a:gd name="T0" fmla="*/ 19 w 19"/>
                <a:gd name="T1" fmla="*/ 18 h 21"/>
                <a:gd name="T2" fmla="*/ 6 w 19"/>
                <a:gd name="T3" fmla="*/ 0 h 21"/>
                <a:gd name="T4" fmla="*/ 0 w 19"/>
                <a:gd name="T5" fmla="*/ 4 h 21"/>
                <a:gd name="T6" fmla="*/ 13 w 19"/>
                <a:gd name="T7" fmla="*/ 21 h 21"/>
                <a:gd name="T8" fmla="*/ 19 w 19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1">
                  <a:moveTo>
                    <a:pt x="19" y="18"/>
                  </a:moveTo>
                  <a:cubicBezTo>
                    <a:pt x="15" y="11"/>
                    <a:pt x="11" y="5"/>
                    <a:pt x="6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9"/>
                    <a:pt x="9" y="15"/>
                    <a:pt x="13" y="21"/>
                  </a:cubicBez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17" name="Freeform 401">
              <a:extLst>
                <a:ext uri="{FF2B5EF4-FFF2-40B4-BE49-F238E27FC236}">
                  <a16:creationId xmlns:a16="http://schemas.microsoft.com/office/drawing/2014/main" id="{4CC664E6-B94D-4232-B1D3-C133A96B8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7603" y="3479187"/>
              <a:ext cx="14427" cy="26278"/>
            </a:xfrm>
            <a:custGeom>
              <a:avLst/>
              <a:gdLst>
                <a:gd name="T0" fmla="*/ 12 w 12"/>
                <a:gd name="T1" fmla="*/ 1 h 22"/>
                <a:gd name="T2" fmla="*/ 5 w 12"/>
                <a:gd name="T3" fmla="*/ 0 h 22"/>
                <a:gd name="T4" fmla="*/ 0 w 12"/>
                <a:gd name="T5" fmla="*/ 20 h 22"/>
                <a:gd name="T6" fmla="*/ 7 w 12"/>
                <a:gd name="T7" fmla="*/ 22 h 22"/>
                <a:gd name="T8" fmla="*/ 12 w 12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2">
                  <a:moveTo>
                    <a:pt x="12" y="1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7"/>
                    <a:pt x="2" y="14"/>
                    <a:pt x="0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9" y="15"/>
                    <a:pt x="11" y="8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18" name="Freeform 402">
              <a:extLst>
                <a:ext uri="{FF2B5EF4-FFF2-40B4-BE49-F238E27FC236}">
                  <a16:creationId xmlns:a16="http://schemas.microsoft.com/office/drawing/2014/main" id="{BD898F45-FAE2-4C8C-845F-3A5D6FF70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3889" y="3587390"/>
              <a:ext cx="26793" cy="20610"/>
            </a:xfrm>
            <a:custGeom>
              <a:avLst/>
              <a:gdLst>
                <a:gd name="T0" fmla="*/ 22 w 22"/>
                <a:gd name="T1" fmla="*/ 11 h 17"/>
                <a:gd name="T2" fmla="*/ 4 w 22"/>
                <a:gd name="T3" fmla="*/ 0 h 17"/>
                <a:gd name="T4" fmla="*/ 0 w 22"/>
                <a:gd name="T5" fmla="*/ 6 h 17"/>
                <a:gd name="T6" fmla="*/ 19 w 22"/>
                <a:gd name="T7" fmla="*/ 17 h 17"/>
                <a:gd name="T8" fmla="*/ 22 w 22"/>
                <a:gd name="T9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7">
                  <a:moveTo>
                    <a:pt x="22" y="11"/>
                  </a:moveTo>
                  <a:cubicBezTo>
                    <a:pt x="16" y="8"/>
                    <a:pt x="10" y="4"/>
                    <a:pt x="4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10"/>
                    <a:pt x="13" y="14"/>
                    <a:pt x="19" y="17"/>
                  </a:cubicBezTo>
                  <a:lnTo>
                    <a:pt x="2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19" name="Freeform 403">
              <a:extLst>
                <a:ext uri="{FF2B5EF4-FFF2-40B4-BE49-F238E27FC236}">
                  <a16:creationId xmlns:a16="http://schemas.microsoft.com/office/drawing/2014/main" id="{950C3254-9A49-40A9-B5AB-583A14E15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2261" y="3556990"/>
              <a:ext cx="24217" cy="24217"/>
            </a:xfrm>
            <a:custGeom>
              <a:avLst/>
              <a:gdLst>
                <a:gd name="T0" fmla="*/ 14 w 20"/>
                <a:gd name="T1" fmla="*/ 0 h 20"/>
                <a:gd name="T2" fmla="*/ 0 w 20"/>
                <a:gd name="T3" fmla="*/ 15 h 20"/>
                <a:gd name="T4" fmla="*/ 5 w 20"/>
                <a:gd name="T5" fmla="*/ 20 h 20"/>
                <a:gd name="T6" fmla="*/ 20 w 20"/>
                <a:gd name="T7" fmla="*/ 4 h 20"/>
                <a:gd name="T8" fmla="*/ 14 w 20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4" y="0"/>
                  </a:moveTo>
                  <a:cubicBezTo>
                    <a:pt x="10" y="5"/>
                    <a:pt x="5" y="10"/>
                    <a:pt x="0" y="15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10" y="15"/>
                    <a:pt x="15" y="10"/>
                    <a:pt x="20" y="4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20" name="Freeform 404">
              <a:extLst>
                <a:ext uri="{FF2B5EF4-FFF2-40B4-BE49-F238E27FC236}">
                  <a16:creationId xmlns:a16="http://schemas.microsoft.com/office/drawing/2014/main" id="{8C3BA243-928D-4C9F-9C8C-22133120B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5258" y="3323066"/>
              <a:ext cx="26793" cy="23186"/>
            </a:xfrm>
            <a:custGeom>
              <a:avLst/>
              <a:gdLst>
                <a:gd name="T0" fmla="*/ 22 w 22"/>
                <a:gd name="T1" fmla="*/ 14 h 19"/>
                <a:gd name="T2" fmla="*/ 4 w 22"/>
                <a:gd name="T3" fmla="*/ 0 h 19"/>
                <a:gd name="T4" fmla="*/ 0 w 22"/>
                <a:gd name="T5" fmla="*/ 6 h 19"/>
                <a:gd name="T6" fmla="*/ 17 w 22"/>
                <a:gd name="T7" fmla="*/ 19 h 19"/>
                <a:gd name="T8" fmla="*/ 22 w 22"/>
                <a:gd name="T9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9">
                  <a:moveTo>
                    <a:pt x="22" y="14"/>
                  </a:moveTo>
                  <a:cubicBezTo>
                    <a:pt x="16" y="9"/>
                    <a:pt x="10" y="4"/>
                    <a:pt x="4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10"/>
                    <a:pt x="12" y="14"/>
                    <a:pt x="17" y="19"/>
                  </a:cubicBezTo>
                  <a:lnTo>
                    <a:pt x="22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21" name="Freeform 405">
              <a:extLst>
                <a:ext uri="{FF2B5EF4-FFF2-40B4-BE49-F238E27FC236}">
                  <a16:creationId xmlns:a16="http://schemas.microsoft.com/office/drawing/2014/main" id="{2181DB2E-9C57-4E07-B59C-96A29A5FE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7224" y="3585844"/>
              <a:ext cx="26793" cy="21125"/>
            </a:xfrm>
            <a:custGeom>
              <a:avLst/>
              <a:gdLst>
                <a:gd name="T0" fmla="*/ 0 w 22"/>
                <a:gd name="T1" fmla="*/ 11 h 17"/>
                <a:gd name="T2" fmla="*/ 3 w 22"/>
                <a:gd name="T3" fmla="*/ 17 h 17"/>
                <a:gd name="T4" fmla="*/ 22 w 22"/>
                <a:gd name="T5" fmla="*/ 6 h 17"/>
                <a:gd name="T6" fmla="*/ 18 w 22"/>
                <a:gd name="T7" fmla="*/ 0 h 17"/>
                <a:gd name="T8" fmla="*/ 0 w 22"/>
                <a:gd name="T9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7">
                  <a:moveTo>
                    <a:pt x="0" y="11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10" y="14"/>
                    <a:pt x="16" y="10"/>
                    <a:pt x="22" y="6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2" y="4"/>
                    <a:pt x="6" y="8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22" name="Freeform 406">
              <a:extLst>
                <a:ext uri="{FF2B5EF4-FFF2-40B4-BE49-F238E27FC236}">
                  <a16:creationId xmlns:a16="http://schemas.microsoft.com/office/drawing/2014/main" id="{3BA1EDD4-9453-412D-AD9A-CF399B7756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0085" y="3520407"/>
              <a:ext cx="19580" cy="26793"/>
            </a:xfrm>
            <a:custGeom>
              <a:avLst/>
              <a:gdLst>
                <a:gd name="T0" fmla="*/ 9 w 16"/>
                <a:gd name="T1" fmla="*/ 0 h 22"/>
                <a:gd name="T2" fmla="*/ 0 w 16"/>
                <a:gd name="T3" fmla="*/ 18 h 22"/>
                <a:gd name="T4" fmla="*/ 6 w 16"/>
                <a:gd name="T5" fmla="*/ 22 h 22"/>
                <a:gd name="T6" fmla="*/ 16 w 16"/>
                <a:gd name="T7" fmla="*/ 2 h 22"/>
                <a:gd name="T8" fmla="*/ 9 w 16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2">
                  <a:moveTo>
                    <a:pt x="9" y="0"/>
                  </a:moveTo>
                  <a:cubicBezTo>
                    <a:pt x="7" y="6"/>
                    <a:pt x="3" y="12"/>
                    <a:pt x="0" y="18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10" y="16"/>
                    <a:pt x="13" y="9"/>
                    <a:pt x="16" y="2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23" name="Freeform 407">
              <a:extLst>
                <a:ext uri="{FF2B5EF4-FFF2-40B4-BE49-F238E27FC236}">
                  <a16:creationId xmlns:a16="http://schemas.microsoft.com/office/drawing/2014/main" id="{F1FAAD8C-EC5C-44C4-87B6-51DD672BA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1313" y="3271025"/>
              <a:ext cx="26793" cy="19064"/>
            </a:xfrm>
            <a:custGeom>
              <a:avLst/>
              <a:gdLst>
                <a:gd name="T0" fmla="*/ 0 w 22"/>
                <a:gd name="T1" fmla="*/ 10 h 16"/>
                <a:gd name="T2" fmla="*/ 4 w 22"/>
                <a:gd name="T3" fmla="*/ 16 h 16"/>
                <a:gd name="T4" fmla="*/ 22 w 22"/>
                <a:gd name="T5" fmla="*/ 7 h 16"/>
                <a:gd name="T6" fmla="*/ 20 w 22"/>
                <a:gd name="T7" fmla="*/ 0 h 16"/>
                <a:gd name="T8" fmla="*/ 0 w 22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0" y="10"/>
                  </a:moveTo>
                  <a:cubicBezTo>
                    <a:pt x="4" y="16"/>
                    <a:pt x="4" y="16"/>
                    <a:pt x="4" y="16"/>
                  </a:cubicBezTo>
                  <a:cubicBezTo>
                    <a:pt x="10" y="12"/>
                    <a:pt x="16" y="10"/>
                    <a:pt x="22" y="7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3" y="3"/>
                    <a:pt x="7" y="6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24" name="Freeform 408">
              <a:extLst>
                <a:ext uri="{FF2B5EF4-FFF2-40B4-BE49-F238E27FC236}">
                  <a16:creationId xmlns:a16="http://schemas.microsoft.com/office/drawing/2014/main" id="{5066DF58-D102-45F7-847A-837301608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6276" y="3291635"/>
              <a:ext cx="25247" cy="21641"/>
            </a:xfrm>
            <a:custGeom>
              <a:avLst/>
              <a:gdLst>
                <a:gd name="T0" fmla="*/ 5 w 21"/>
                <a:gd name="T1" fmla="*/ 18 h 18"/>
                <a:gd name="T2" fmla="*/ 21 w 21"/>
                <a:gd name="T3" fmla="*/ 6 h 18"/>
                <a:gd name="T4" fmla="*/ 17 w 21"/>
                <a:gd name="T5" fmla="*/ 0 h 18"/>
                <a:gd name="T6" fmla="*/ 0 w 21"/>
                <a:gd name="T7" fmla="*/ 13 h 18"/>
                <a:gd name="T8" fmla="*/ 5 w 21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8">
                  <a:moveTo>
                    <a:pt x="5" y="18"/>
                  </a:moveTo>
                  <a:cubicBezTo>
                    <a:pt x="10" y="14"/>
                    <a:pt x="15" y="10"/>
                    <a:pt x="21" y="6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1" y="4"/>
                    <a:pt x="5" y="8"/>
                    <a:pt x="0" y="13"/>
                  </a:cubicBezTo>
                  <a:lnTo>
                    <a:pt x="5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25" name="Freeform 409">
              <a:extLst>
                <a:ext uri="{FF2B5EF4-FFF2-40B4-BE49-F238E27FC236}">
                  <a16:creationId xmlns:a16="http://schemas.microsoft.com/office/drawing/2014/main" id="{B2E26E7B-94FA-4648-9B41-FA94B82B4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906" y="3319459"/>
              <a:ext cx="23186" cy="24217"/>
            </a:xfrm>
            <a:custGeom>
              <a:avLst/>
              <a:gdLst>
                <a:gd name="T0" fmla="*/ 5 w 19"/>
                <a:gd name="T1" fmla="*/ 20 h 20"/>
                <a:gd name="T2" fmla="*/ 19 w 19"/>
                <a:gd name="T3" fmla="*/ 5 h 20"/>
                <a:gd name="T4" fmla="*/ 14 w 19"/>
                <a:gd name="T5" fmla="*/ 0 h 20"/>
                <a:gd name="T6" fmla="*/ 0 w 19"/>
                <a:gd name="T7" fmla="*/ 16 h 20"/>
                <a:gd name="T8" fmla="*/ 5 w 19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5" y="20"/>
                  </a:moveTo>
                  <a:cubicBezTo>
                    <a:pt x="9" y="15"/>
                    <a:pt x="14" y="10"/>
                    <a:pt x="19" y="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9" y="5"/>
                    <a:pt x="4" y="10"/>
                    <a:pt x="0" y="16"/>
                  </a:cubicBezTo>
                  <a:lnTo>
                    <a:pt x="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26" name="Freeform 410">
              <a:extLst>
                <a:ext uri="{FF2B5EF4-FFF2-40B4-BE49-F238E27FC236}">
                  <a16:creationId xmlns:a16="http://schemas.microsoft.com/office/drawing/2014/main" id="{A9BA488A-93F5-4EB7-B479-40CF45763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6717" y="3434875"/>
              <a:ext cx="9790" cy="25763"/>
            </a:xfrm>
            <a:custGeom>
              <a:avLst/>
              <a:gdLst>
                <a:gd name="T0" fmla="*/ 0 w 8"/>
                <a:gd name="T1" fmla="*/ 20 h 21"/>
                <a:gd name="T2" fmla="*/ 0 w 8"/>
                <a:gd name="T3" fmla="*/ 21 h 21"/>
                <a:gd name="T4" fmla="*/ 7 w 8"/>
                <a:gd name="T5" fmla="*/ 21 h 21"/>
                <a:gd name="T6" fmla="*/ 7 w 8"/>
                <a:gd name="T7" fmla="*/ 20 h 21"/>
                <a:gd name="T8" fmla="*/ 8 w 8"/>
                <a:gd name="T9" fmla="*/ 1 h 21"/>
                <a:gd name="T10" fmla="*/ 1 w 8"/>
                <a:gd name="T11" fmla="*/ 0 h 21"/>
                <a:gd name="T12" fmla="*/ 0 w 8"/>
                <a:gd name="T13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1"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3"/>
                    <a:pt x="8" y="7"/>
                    <a:pt x="8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6"/>
                    <a:pt x="0" y="13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27" name="Freeform 411">
              <a:extLst>
                <a:ext uri="{FF2B5EF4-FFF2-40B4-BE49-F238E27FC236}">
                  <a16:creationId xmlns:a16="http://schemas.microsoft.com/office/drawing/2014/main" id="{015387A2-01F6-436E-919F-E2540B4BC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1869" y="3392625"/>
              <a:ext cx="14427" cy="26793"/>
            </a:xfrm>
            <a:custGeom>
              <a:avLst/>
              <a:gdLst>
                <a:gd name="T0" fmla="*/ 12 w 12"/>
                <a:gd name="T1" fmla="*/ 2 h 22"/>
                <a:gd name="T2" fmla="*/ 5 w 12"/>
                <a:gd name="T3" fmla="*/ 0 h 22"/>
                <a:gd name="T4" fmla="*/ 0 w 12"/>
                <a:gd name="T5" fmla="*/ 21 h 22"/>
                <a:gd name="T6" fmla="*/ 6 w 12"/>
                <a:gd name="T7" fmla="*/ 22 h 22"/>
                <a:gd name="T8" fmla="*/ 12 w 12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2">
                  <a:moveTo>
                    <a:pt x="12" y="2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7"/>
                    <a:pt x="1" y="14"/>
                    <a:pt x="0" y="21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8" y="16"/>
                    <a:pt x="10" y="9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28" name="Freeform 412">
              <a:extLst>
                <a:ext uri="{FF2B5EF4-FFF2-40B4-BE49-F238E27FC236}">
                  <a16:creationId xmlns:a16="http://schemas.microsoft.com/office/drawing/2014/main" id="{7521FD71-F1D1-47EC-98E6-BACB8A04F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5266" y="3353465"/>
              <a:ext cx="19064" cy="26793"/>
            </a:xfrm>
            <a:custGeom>
              <a:avLst/>
              <a:gdLst>
                <a:gd name="T0" fmla="*/ 16 w 16"/>
                <a:gd name="T1" fmla="*/ 4 h 22"/>
                <a:gd name="T2" fmla="*/ 10 w 16"/>
                <a:gd name="T3" fmla="*/ 0 h 22"/>
                <a:gd name="T4" fmla="*/ 0 w 16"/>
                <a:gd name="T5" fmla="*/ 19 h 22"/>
                <a:gd name="T6" fmla="*/ 6 w 16"/>
                <a:gd name="T7" fmla="*/ 22 h 22"/>
                <a:gd name="T8" fmla="*/ 16 w 16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2">
                  <a:moveTo>
                    <a:pt x="16" y="4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6" y="6"/>
                    <a:pt x="3" y="12"/>
                    <a:pt x="0" y="19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9" y="16"/>
                    <a:pt x="12" y="9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29" name="Freeform 413">
              <a:extLst>
                <a:ext uri="{FF2B5EF4-FFF2-40B4-BE49-F238E27FC236}">
                  <a16:creationId xmlns:a16="http://schemas.microsoft.com/office/drawing/2014/main" id="{64D2582E-D409-4B00-BFD6-0F2F3C040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1503" y="3259690"/>
              <a:ext cx="26793" cy="14942"/>
            </a:xfrm>
            <a:custGeom>
              <a:avLst/>
              <a:gdLst>
                <a:gd name="T0" fmla="*/ 0 w 22"/>
                <a:gd name="T1" fmla="*/ 5 h 12"/>
                <a:gd name="T2" fmla="*/ 2 w 22"/>
                <a:gd name="T3" fmla="*/ 12 h 12"/>
                <a:gd name="T4" fmla="*/ 22 w 22"/>
                <a:gd name="T5" fmla="*/ 7 h 12"/>
                <a:gd name="T6" fmla="*/ 21 w 22"/>
                <a:gd name="T7" fmla="*/ 0 h 12"/>
                <a:gd name="T8" fmla="*/ 0 w 22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2">
                  <a:moveTo>
                    <a:pt x="0" y="5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9" y="10"/>
                    <a:pt x="16" y="8"/>
                    <a:pt x="22" y="7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4" y="1"/>
                    <a:pt x="7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30" name="Freeform 414">
              <a:extLst>
                <a:ext uri="{FF2B5EF4-FFF2-40B4-BE49-F238E27FC236}">
                  <a16:creationId xmlns:a16="http://schemas.microsoft.com/office/drawing/2014/main" id="{D29246D6-323F-4CE7-95A6-BE7737A3A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5827" y="3370469"/>
              <a:ext cx="17003" cy="26793"/>
            </a:xfrm>
            <a:custGeom>
              <a:avLst/>
              <a:gdLst>
                <a:gd name="T0" fmla="*/ 0 w 14"/>
                <a:gd name="T1" fmla="*/ 3 h 22"/>
                <a:gd name="T2" fmla="*/ 7 w 14"/>
                <a:gd name="T3" fmla="*/ 22 h 22"/>
                <a:gd name="T4" fmla="*/ 14 w 14"/>
                <a:gd name="T5" fmla="*/ 21 h 22"/>
                <a:gd name="T6" fmla="*/ 6 w 14"/>
                <a:gd name="T7" fmla="*/ 0 h 22"/>
                <a:gd name="T8" fmla="*/ 0 w 14"/>
                <a:gd name="T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2">
                  <a:moveTo>
                    <a:pt x="0" y="3"/>
                  </a:moveTo>
                  <a:cubicBezTo>
                    <a:pt x="3" y="9"/>
                    <a:pt x="5" y="16"/>
                    <a:pt x="7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2" y="14"/>
                    <a:pt x="9" y="7"/>
                    <a:pt x="6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31" name="Freeform 415">
              <a:extLst>
                <a:ext uri="{FF2B5EF4-FFF2-40B4-BE49-F238E27FC236}">
                  <a16:creationId xmlns:a16="http://schemas.microsoft.com/office/drawing/2014/main" id="{A0F002DF-08B8-4359-8D0E-A77B34E9C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9454" y="3296272"/>
              <a:ext cx="23186" cy="25763"/>
            </a:xfrm>
            <a:custGeom>
              <a:avLst/>
              <a:gdLst>
                <a:gd name="T0" fmla="*/ 19 w 19"/>
                <a:gd name="T1" fmla="*/ 17 h 21"/>
                <a:gd name="T2" fmla="*/ 5 w 19"/>
                <a:gd name="T3" fmla="*/ 0 h 21"/>
                <a:gd name="T4" fmla="*/ 0 w 19"/>
                <a:gd name="T5" fmla="*/ 5 h 21"/>
                <a:gd name="T6" fmla="*/ 13 w 19"/>
                <a:gd name="T7" fmla="*/ 21 h 21"/>
                <a:gd name="T8" fmla="*/ 19 w 19"/>
                <a:gd name="T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1">
                  <a:moveTo>
                    <a:pt x="19" y="17"/>
                  </a:moveTo>
                  <a:cubicBezTo>
                    <a:pt x="15" y="11"/>
                    <a:pt x="10" y="6"/>
                    <a:pt x="5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10"/>
                    <a:pt x="9" y="16"/>
                    <a:pt x="13" y="21"/>
                  </a:cubicBezTo>
                  <a:lnTo>
                    <a:pt x="1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32" name="Freeform 416">
              <a:extLst>
                <a:ext uri="{FF2B5EF4-FFF2-40B4-BE49-F238E27FC236}">
                  <a16:creationId xmlns:a16="http://schemas.microsoft.com/office/drawing/2014/main" id="{F5B857BE-D1BC-4D15-A622-0AEA6A0A6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8193" y="3413235"/>
              <a:ext cx="11851" cy="26793"/>
            </a:xfrm>
            <a:custGeom>
              <a:avLst/>
              <a:gdLst>
                <a:gd name="T0" fmla="*/ 10 w 10"/>
                <a:gd name="T1" fmla="*/ 21 h 22"/>
                <a:gd name="T2" fmla="*/ 7 w 10"/>
                <a:gd name="T3" fmla="*/ 0 h 22"/>
                <a:gd name="T4" fmla="*/ 0 w 10"/>
                <a:gd name="T5" fmla="*/ 1 h 22"/>
                <a:gd name="T6" fmla="*/ 3 w 10"/>
                <a:gd name="T7" fmla="*/ 22 h 22"/>
                <a:gd name="T8" fmla="*/ 10 w 10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2">
                  <a:moveTo>
                    <a:pt x="10" y="21"/>
                  </a:moveTo>
                  <a:cubicBezTo>
                    <a:pt x="9" y="14"/>
                    <a:pt x="8" y="7"/>
                    <a:pt x="7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8"/>
                    <a:pt x="2" y="15"/>
                    <a:pt x="3" y="22"/>
                  </a:cubicBezTo>
                  <a:lnTo>
                    <a:pt x="1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33" name="Freeform 417">
              <a:extLst>
                <a:ext uri="{FF2B5EF4-FFF2-40B4-BE49-F238E27FC236}">
                  <a16:creationId xmlns:a16="http://schemas.microsoft.com/office/drawing/2014/main" id="{330784DD-EC34-40CF-8ECD-22427F290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8675" y="3231866"/>
              <a:ext cx="28339" cy="15973"/>
            </a:xfrm>
            <a:custGeom>
              <a:avLst/>
              <a:gdLst>
                <a:gd name="T0" fmla="*/ 23 w 23"/>
                <a:gd name="T1" fmla="*/ 6 h 13"/>
                <a:gd name="T2" fmla="*/ 2 w 23"/>
                <a:gd name="T3" fmla="*/ 0 h 13"/>
                <a:gd name="T4" fmla="*/ 0 w 23"/>
                <a:gd name="T5" fmla="*/ 7 h 13"/>
                <a:gd name="T6" fmla="*/ 20 w 23"/>
                <a:gd name="T7" fmla="*/ 13 h 13"/>
                <a:gd name="T8" fmla="*/ 23 w 23"/>
                <a:gd name="T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3">
                  <a:moveTo>
                    <a:pt x="23" y="6"/>
                  </a:moveTo>
                  <a:cubicBezTo>
                    <a:pt x="16" y="4"/>
                    <a:pt x="9" y="2"/>
                    <a:pt x="2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" y="9"/>
                    <a:pt x="14" y="11"/>
                    <a:pt x="20" y="13"/>
                  </a:cubicBezTo>
                  <a:lnTo>
                    <a:pt x="2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34" name="Freeform 418">
              <a:extLst>
                <a:ext uri="{FF2B5EF4-FFF2-40B4-BE49-F238E27FC236}">
                  <a16:creationId xmlns:a16="http://schemas.microsoft.com/office/drawing/2014/main" id="{77521EA7-1979-4C4C-99E4-50EA635AE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6478" y="3268449"/>
              <a:ext cx="25763" cy="23186"/>
            </a:xfrm>
            <a:custGeom>
              <a:avLst/>
              <a:gdLst>
                <a:gd name="T0" fmla="*/ 21 w 21"/>
                <a:gd name="T1" fmla="*/ 13 h 19"/>
                <a:gd name="T2" fmla="*/ 4 w 21"/>
                <a:gd name="T3" fmla="*/ 0 h 19"/>
                <a:gd name="T4" fmla="*/ 0 w 21"/>
                <a:gd name="T5" fmla="*/ 6 h 19"/>
                <a:gd name="T6" fmla="*/ 16 w 21"/>
                <a:gd name="T7" fmla="*/ 19 h 19"/>
                <a:gd name="T8" fmla="*/ 21 w 21"/>
                <a:gd name="T9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9">
                  <a:moveTo>
                    <a:pt x="21" y="13"/>
                  </a:moveTo>
                  <a:cubicBezTo>
                    <a:pt x="16" y="8"/>
                    <a:pt x="10" y="4"/>
                    <a:pt x="4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10"/>
                    <a:pt x="11" y="14"/>
                    <a:pt x="16" y="19"/>
                  </a:cubicBezTo>
                  <a:lnTo>
                    <a:pt x="21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35" name="Freeform 419">
              <a:extLst>
                <a:ext uri="{FF2B5EF4-FFF2-40B4-BE49-F238E27FC236}">
                  <a16:creationId xmlns:a16="http://schemas.microsoft.com/office/drawing/2014/main" id="{33372335-9A2E-43E8-88AF-DA90FCBE4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865" y="3246293"/>
              <a:ext cx="27824" cy="19580"/>
            </a:xfrm>
            <a:custGeom>
              <a:avLst/>
              <a:gdLst>
                <a:gd name="T0" fmla="*/ 19 w 23"/>
                <a:gd name="T1" fmla="*/ 16 h 16"/>
                <a:gd name="T2" fmla="*/ 23 w 23"/>
                <a:gd name="T3" fmla="*/ 10 h 16"/>
                <a:gd name="T4" fmla="*/ 11 w 23"/>
                <a:gd name="T5" fmla="*/ 3 h 16"/>
                <a:gd name="T6" fmla="*/ 3 w 23"/>
                <a:gd name="T7" fmla="*/ 0 h 16"/>
                <a:gd name="T8" fmla="*/ 0 w 23"/>
                <a:gd name="T9" fmla="*/ 6 h 16"/>
                <a:gd name="T10" fmla="*/ 8 w 23"/>
                <a:gd name="T11" fmla="*/ 10 h 16"/>
                <a:gd name="T12" fmla="*/ 19 w 23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6">
                  <a:moveTo>
                    <a:pt x="19" y="16"/>
                  </a:moveTo>
                  <a:cubicBezTo>
                    <a:pt x="23" y="10"/>
                    <a:pt x="23" y="10"/>
                    <a:pt x="23" y="10"/>
                  </a:cubicBezTo>
                  <a:cubicBezTo>
                    <a:pt x="19" y="8"/>
                    <a:pt x="15" y="5"/>
                    <a:pt x="11" y="3"/>
                  </a:cubicBezTo>
                  <a:cubicBezTo>
                    <a:pt x="8" y="2"/>
                    <a:pt x="6" y="1"/>
                    <a:pt x="3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3" y="7"/>
                    <a:pt x="5" y="8"/>
                    <a:pt x="8" y="10"/>
                  </a:cubicBezTo>
                  <a:cubicBezTo>
                    <a:pt x="11" y="12"/>
                    <a:pt x="15" y="14"/>
                    <a:pt x="19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36" name="Freeform 420">
              <a:extLst>
                <a:ext uri="{FF2B5EF4-FFF2-40B4-BE49-F238E27FC236}">
                  <a16:creationId xmlns:a16="http://schemas.microsoft.com/office/drawing/2014/main" id="{81946294-D9C7-4A9B-AAB4-C926B3831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217" y="3331825"/>
              <a:ext cx="20610" cy="26793"/>
            </a:xfrm>
            <a:custGeom>
              <a:avLst/>
              <a:gdLst>
                <a:gd name="T0" fmla="*/ 0 w 17"/>
                <a:gd name="T1" fmla="*/ 4 h 22"/>
                <a:gd name="T2" fmla="*/ 11 w 17"/>
                <a:gd name="T3" fmla="*/ 22 h 22"/>
                <a:gd name="T4" fmla="*/ 17 w 17"/>
                <a:gd name="T5" fmla="*/ 19 h 22"/>
                <a:gd name="T6" fmla="*/ 6 w 17"/>
                <a:gd name="T7" fmla="*/ 0 h 22"/>
                <a:gd name="T8" fmla="*/ 0 w 17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2">
                  <a:moveTo>
                    <a:pt x="0" y="4"/>
                  </a:moveTo>
                  <a:cubicBezTo>
                    <a:pt x="4" y="9"/>
                    <a:pt x="8" y="16"/>
                    <a:pt x="11" y="22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4" y="12"/>
                    <a:pt x="10" y="6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37" name="Freeform 421">
              <a:extLst>
                <a:ext uri="{FF2B5EF4-FFF2-40B4-BE49-F238E27FC236}">
                  <a16:creationId xmlns:a16="http://schemas.microsoft.com/office/drawing/2014/main" id="{457231B4-4A67-4064-A269-C1A081C41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6037" y="3541017"/>
              <a:ext cx="19580" cy="26793"/>
            </a:xfrm>
            <a:custGeom>
              <a:avLst/>
              <a:gdLst>
                <a:gd name="T0" fmla="*/ 0 w 16"/>
                <a:gd name="T1" fmla="*/ 19 h 22"/>
                <a:gd name="T2" fmla="*/ 7 w 16"/>
                <a:gd name="T3" fmla="*/ 22 h 22"/>
                <a:gd name="T4" fmla="*/ 16 w 16"/>
                <a:gd name="T5" fmla="*/ 2 h 22"/>
                <a:gd name="T6" fmla="*/ 9 w 16"/>
                <a:gd name="T7" fmla="*/ 0 h 22"/>
                <a:gd name="T8" fmla="*/ 0 w 16"/>
                <a:gd name="T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2">
                  <a:moveTo>
                    <a:pt x="0" y="19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10" y="16"/>
                    <a:pt x="13" y="9"/>
                    <a:pt x="16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6"/>
                    <a:pt x="4" y="12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38" name="Freeform 422">
              <a:extLst>
                <a:ext uri="{FF2B5EF4-FFF2-40B4-BE49-F238E27FC236}">
                  <a16:creationId xmlns:a16="http://schemas.microsoft.com/office/drawing/2014/main" id="{235C9722-F579-40A4-BC4A-5CCE9025D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3040" y="3499797"/>
              <a:ext cx="14427" cy="26793"/>
            </a:xfrm>
            <a:custGeom>
              <a:avLst/>
              <a:gdLst>
                <a:gd name="T0" fmla="*/ 0 w 12"/>
                <a:gd name="T1" fmla="*/ 20 h 22"/>
                <a:gd name="T2" fmla="*/ 6 w 12"/>
                <a:gd name="T3" fmla="*/ 22 h 22"/>
                <a:gd name="T4" fmla="*/ 12 w 12"/>
                <a:gd name="T5" fmla="*/ 1 h 22"/>
                <a:gd name="T6" fmla="*/ 5 w 12"/>
                <a:gd name="T7" fmla="*/ 0 h 22"/>
                <a:gd name="T8" fmla="*/ 0 w 12"/>
                <a:gd name="T9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2">
                  <a:moveTo>
                    <a:pt x="0" y="20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9" y="15"/>
                    <a:pt x="10" y="8"/>
                    <a:pt x="12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7"/>
                    <a:pt x="2" y="14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39" name="Freeform 423">
              <a:extLst>
                <a:ext uri="{FF2B5EF4-FFF2-40B4-BE49-F238E27FC236}">
                  <a16:creationId xmlns:a16="http://schemas.microsoft.com/office/drawing/2014/main" id="{5143B09D-7F1E-42A7-ABF4-FD1BC9AA7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2851" y="3578630"/>
              <a:ext cx="22156" cy="25763"/>
            </a:xfrm>
            <a:custGeom>
              <a:avLst/>
              <a:gdLst>
                <a:gd name="T0" fmla="*/ 0 w 18"/>
                <a:gd name="T1" fmla="*/ 17 h 21"/>
                <a:gd name="T2" fmla="*/ 6 w 18"/>
                <a:gd name="T3" fmla="*/ 21 h 21"/>
                <a:gd name="T4" fmla="*/ 18 w 18"/>
                <a:gd name="T5" fmla="*/ 4 h 21"/>
                <a:gd name="T6" fmla="*/ 12 w 18"/>
                <a:gd name="T7" fmla="*/ 0 h 21"/>
                <a:gd name="T8" fmla="*/ 0 w 18"/>
                <a:gd name="T9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1">
                  <a:moveTo>
                    <a:pt x="0" y="17"/>
                  </a:moveTo>
                  <a:cubicBezTo>
                    <a:pt x="6" y="21"/>
                    <a:pt x="6" y="21"/>
                    <a:pt x="6" y="21"/>
                  </a:cubicBezTo>
                  <a:cubicBezTo>
                    <a:pt x="10" y="16"/>
                    <a:pt x="14" y="10"/>
                    <a:pt x="18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6"/>
                    <a:pt x="4" y="11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40" name="Freeform 424">
              <a:extLst>
                <a:ext uri="{FF2B5EF4-FFF2-40B4-BE49-F238E27FC236}">
                  <a16:creationId xmlns:a16="http://schemas.microsoft.com/office/drawing/2014/main" id="{DDA1C8AA-093B-4C3A-980D-1D1931A3C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1800" y="3457031"/>
              <a:ext cx="9790" cy="26793"/>
            </a:xfrm>
            <a:custGeom>
              <a:avLst/>
              <a:gdLst>
                <a:gd name="T0" fmla="*/ 1 w 8"/>
                <a:gd name="T1" fmla="*/ 0 h 22"/>
                <a:gd name="T2" fmla="*/ 1 w 8"/>
                <a:gd name="T3" fmla="*/ 2 h 22"/>
                <a:gd name="T4" fmla="*/ 0 w 8"/>
                <a:gd name="T5" fmla="*/ 21 h 22"/>
                <a:gd name="T6" fmla="*/ 7 w 8"/>
                <a:gd name="T7" fmla="*/ 22 h 22"/>
                <a:gd name="T8" fmla="*/ 8 w 8"/>
                <a:gd name="T9" fmla="*/ 2 h 22"/>
                <a:gd name="T10" fmla="*/ 8 w 8"/>
                <a:gd name="T11" fmla="*/ 0 h 22"/>
                <a:gd name="T12" fmla="*/ 1 w 8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2">
                  <a:moveTo>
                    <a:pt x="1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8"/>
                    <a:pt x="0" y="15"/>
                    <a:pt x="0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15"/>
                    <a:pt x="8" y="8"/>
                    <a:pt x="8" y="2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41" name="Freeform 425">
              <a:extLst>
                <a:ext uri="{FF2B5EF4-FFF2-40B4-BE49-F238E27FC236}">
                  <a16:creationId xmlns:a16="http://schemas.microsoft.com/office/drawing/2014/main" id="{A506621C-6149-426A-BFB0-D07DB8186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3481" y="3612637"/>
              <a:ext cx="24732" cy="23186"/>
            </a:xfrm>
            <a:custGeom>
              <a:avLst/>
              <a:gdLst>
                <a:gd name="T0" fmla="*/ 0 w 20"/>
                <a:gd name="T1" fmla="*/ 14 h 19"/>
                <a:gd name="T2" fmla="*/ 4 w 20"/>
                <a:gd name="T3" fmla="*/ 19 h 19"/>
                <a:gd name="T4" fmla="*/ 20 w 20"/>
                <a:gd name="T5" fmla="*/ 4 h 19"/>
                <a:gd name="T6" fmla="*/ 15 w 20"/>
                <a:gd name="T7" fmla="*/ 0 h 19"/>
                <a:gd name="T8" fmla="*/ 0 w 20"/>
                <a:gd name="T9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9">
                  <a:moveTo>
                    <a:pt x="0" y="14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10" y="15"/>
                    <a:pt x="15" y="10"/>
                    <a:pt x="20" y="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5"/>
                    <a:pt x="5" y="9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42" name="Freeform 426">
              <a:extLst>
                <a:ext uri="{FF2B5EF4-FFF2-40B4-BE49-F238E27FC236}">
                  <a16:creationId xmlns:a16="http://schemas.microsoft.com/office/drawing/2014/main" id="{6449CEF0-C00A-4C5E-9663-5C52BC0F9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444" y="3640976"/>
              <a:ext cx="26793" cy="20610"/>
            </a:xfrm>
            <a:custGeom>
              <a:avLst/>
              <a:gdLst>
                <a:gd name="T0" fmla="*/ 0 w 22"/>
                <a:gd name="T1" fmla="*/ 11 h 17"/>
                <a:gd name="T2" fmla="*/ 4 w 22"/>
                <a:gd name="T3" fmla="*/ 17 h 17"/>
                <a:gd name="T4" fmla="*/ 22 w 22"/>
                <a:gd name="T5" fmla="*/ 5 h 17"/>
                <a:gd name="T6" fmla="*/ 18 w 22"/>
                <a:gd name="T7" fmla="*/ 0 h 17"/>
                <a:gd name="T8" fmla="*/ 0 w 22"/>
                <a:gd name="T9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7">
                  <a:moveTo>
                    <a:pt x="0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10" y="14"/>
                    <a:pt x="16" y="10"/>
                    <a:pt x="22" y="5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2" y="4"/>
                    <a:pt x="6" y="8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43" name="Freeform 427">
              <a:extLst>
                <a:ext uri="{FF2B5EF4-FFF2-40B4-BE49-F238E27FC236}">
                  <a16:creationId xmlns:a16="http://schemas.microsoft.com/office/drawing/2014/main" id="{FA18A3C7-A597-435E-8CF9-67EE0E7CD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2241" y="3232897"/>
              <a:ext cx="24217" cy="22156"/>
            </a:xfrm>
            <a:custGeom>
              <a:avLst/>
              <a:gdLst>
                <a:gd name="T0" fmla="*/ 20 w 20"/>
                <a:gd name="T1" fmla="*/ 13 h 18"/>
                <a:gd name="T2" fmla="*/ 4 w 20"/>
                <a:gd name="T3" fmla="*/ 0 h 18"/>
                <a:gd name="T4" fmla="*/ 0 w 20"/>
                <a:gd name="T5" fmla="*/ 6 h 18"/>
                <a:gd name="T6" fmla="*/ 16 w 20"/>
                <a:gd name="T7" fmla="*/ 18 h 18"/>
                <a:gd name="T8" fmla="*/ 20 w 20"/>
                <a:gd name="T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20" y="13"/>
                  </a:moveTo>
                  <a:cubicBezTo>
                    <a:pt x="15" y="8"/>
                    <a:pt x="10" y="4"/>
                    <a:pt x="4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10"/>
                    <a:pt x="11" y="14"/>
                    <a:pt x="16" y="18"/>
                  </a:cubicBezTo>
                  <a:lnTo>
                    <a:pt x="2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44" name="Freeform 428">
              <a:extLst>
                <a:ext uri="{FF2B5EF4-FFF2-40B4-BE49-F238E27FC236}">
                  <a16:creationId xmlns:a16="http://schemas.microsoft.com/office/drawing/2014/main" id="{98962902-39B1-4B57-BD7B-7AECF1856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443" y="3487431"/>
              <a:ext cx="12366" cy="26793"/>
            </a:xfrm>
            <a:custGeom>
              <a:avLst/>
              <a:gdLst>
                <a:gd name="T0" fmla="*/ 0 w 10"/>
                <a:gd name="T1" fmla="*/ 20 h 22"/>
                <a:gd name="T2" fmla="*/ 7 w 10"/>
                <a:gd name="T3" fmla="*/ 22 h 22"/>
                <a:gd name="T4" fmla="*/ 10 w 10"/>
                <a:gd name="T5" fmla="*/ 1 h 22"/>
                <a:gd name="T6" fmla="*/ 3 w 10"/>
                <a:gd name="T7" fmla="*/ 0 h 22"/>
                <a:gd name="T8" fmla="*/ 0 w 10"/>
                <a:gd name="T9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2">
                  <a:moveTo>
                    <a:pt x="0" y="20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8" y="15"/>
                    <a:pt x="9" y="8"/>
                    <a:pt x="10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7"/>
                    <a:pt x="1" y="14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45" name="Freeform 429">
              <a:extLst>
                <a:ext uri="{FF2B5EF4-FFF2-40B4-BE49-F238E27FC236}">
                  <a16:creationId xmlns:a16="http://schemas.microsoft.com/office/drawing/2014/main" id="{7CD61403-C5AB-418B-8B15-8C3A3A178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3671" y="3259690"/>
              <a:ext cx="23186" cy="24732"/>
            </a:xfrm>
            <a:custGeom>
              <a:avLst/>
              <a:gdLst>
                <a:gd name="T0" fmla="*/ 19 w 19"/>
                <a:gd name="T1" fmla="*/ 15 h 20"/>
                <a:gd name="T2" fmla="*/ 5 w 19"/>
                <a:gd name="T3" fmla="*/ 0 h 20"/>
                <a:gd name="T4" fmla="*/ 0 w 19"/>
                <a:gd name="T5" fmla="*/ 5 h 20"/>
                <a:gd name="T6" fmla="*/ 13 w 19"/>
                <a:gd name="T7" fmla="*/ 20 h 20"/>
                <a:gd name="T8" fmla="*/ 19 w 19"/>
                <a:gd name="T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19" y="15"/>
                  </a:moveTo>
                  <a:cubicBezTo>
                    <a:pt x="14" y="10"/>
                    <a:pt x="10" y="5"/>
                    <a:pt x="5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10"/>
                    <a:pt x="9" y="15"/>
                    <a:pt x="13" y="20"/>
                  </a:cubicBezTo>
                  <a:lnTo>
                    <a:pt x="19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46" name="Freeform 430">
              <a:extLst>
                <a:ext uri="{FF2B5EF4-FFF2-40B4-BE49-F238E27FC236}">
                  <a16:creationId xmlns:a16="http://schemas.microsoft.com/office/drawing/2014/main" id="{E851660A-D040-42D5-81D8-26BB4B0B8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5596" y="3447241"/>
              <a:ext cx="8244" cy="24217"/>
            </a:xfrm>
            <a:custGeom>
              <a:avLst/>
              <a:gdLst>
                <a:gd name="T0" fmla="*/ 7 w 7"/>
                <a:gd name="T1" fmla="*/ 0 h 20"/>
                <a:gd name="T2" fmla="*/ 0 w 7"/>
                <a:gd name="T3" fmla="*/ 0 h 20"/>
                <a:gd name="T4" fmla="*/ 0 w 7"/>
                <a:gd name="T5" fmla="*/ 10 h 20"/>
                <a:gd name="T6" fmla="*/ 0 w 7"/>
                <a:gd name="T7" fmla="*/ 20 h 20"/>
                <a:gd name="T8" fmla="*/ 7 w 7"/>
                <a:gd name="T9" fmla="*/ 20 h 20"/>
                <a:gd name="T10" fmla="*/ 7 w 7"/>
                <a:gd name="T11" fmla="*/ 10 h 20"/>
                <a:gd name="T12" fmla="*/ 7 w 7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0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6"/>
                    <a:pt x="0" y="10"/>
                  </a:cubicBezTo>
                  <a:cubicBezTo>
                    <a:pt x="0" y="13"/>
                    <a:pt x="0" y="17"/>
                    <a:pt x="0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7"/>
                    <a:pt x="7" y="13"/>
                    <a:pt x="7" y="10"/>
                  </a:cubicBezTo>
                  <a:cubicBezTo>
                    <a:pt x="7" y="6"/>
                    <a:pt x="7" y="3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47" name="Freeform 431">
              <a:extLst>
                <a:ext uri="{FF2B5EF4-FFF2-40B4-BE49-F238E27FC236}">
                  <a16:creationId xmlns:a16="http://schemas.microsoft.com/office/drawing/2014/main" id="{7DFAF959-254B-4FB7-B240-ADF6973F0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443" y="3404475"/>
              <a:ext cx="12366" cy="26793"/>
            </a:xfrm>
            <a:custGeom>
              <a:avLst/>
              <a:gdLst>
                <a:gd name="T0" fmla="*/ 3 w 10"/>
                <a:gd name="T1" fmla="*/ 22 h 22"/>
                <a:gd name="T2" fmla="*/ 10 w 10"/>
                <a:gd name="T3" fmla="*/ 21 h 22"/>
                <a:gd name="T4" fmla="*/ 7 w 10"/>
                <a:gd name="T5" fmla="*/ 0 h 22"/>
                <a:gd name="T6" fmla="*/ 0 w 10"/>
                <a:gd name="T7" fmla="*/ 2 h 22"/>
                <a:gd name="T8" fmla="*/ 3 w 10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2">
                  <a:moveTo>
                    <a:pt x="3" y="22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9" y="14"/>
                    <a:pt x="8" y="7"/>
                    <a:pt x="7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8"/>
                    <a:pt x="2" y="15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48" name="Freeform 432">
              <a:extLst>
                <a:ext uri="{FF2B5EF4-FFF2-40B4-BE49-F238E27FC236}">
                  <a16:creationId xmlns:a16="http://schemas.microsoft.com/office/drawing/2014/main" id="{65604C8E-3AB4-492C-ABE5-BE7E896E8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9623" y="3364286"/>
              <a:ext cx="15973" cy="26793"/>
            </a:xfrm>
            <a:custGeom>
              <a:avLst/>
              <a:gdLst>
                <a:gd name="T0" fmla="*/ 7 w 13"/>
                <a:gd name="T1" fmla="*/ 0 h 22"/>
                <a:gd name="T2" fmla="*/ 0 w 13"/>
                <a:gd name="T3" fmla="*/ 3 h 22"/>
                <a:gd name="T4" fmla="*/ 6 w 13"/>
                <a:gd name="T5" fmla="*/ 22 h 22"/>
                <a:gd name="T6" fmla="*/ 13 w 13"/>
                <a:gd name="T7" fmla="*/ 20 h 22"/>
                <a:gd name="T8" fmla="*/ 7 w 13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2">
                  <a:moveTo>
                    <a:pt x="7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9"/>
                    <a:pt x="4" y="15"/>
                    <a:pt x="6" y="22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1" y="13"/>
                    <a:pt x="9" y="7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49" name="Freeform 433">
              <a:extLst>
                <a:ext uri="{FF2B5EF4-FFF2-40B4-BE49-F238E27FC236}">
                  <a16:creationId xmlns:a16="http://schemas.microsoft.com/office/drawing/2014/main" id="{334C050E-6595-4209-8819-DAB2C615D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2620" y="3326672"/>
              <a:ext cx="18034" cy="25763"/>
            </a:xfrm>
            <a:custGeom>
              <a:avLst/>
              <a:gdLst>
                <a:gd name="T0" fmla="*/ 6 w 15"/>
                <a:gd name="T1" fmla="*/ 0 h 21"/>
                <a:gd name="T2" fmla="*/ 0 w 15"/>
                <a:gd name="T3" fmla="*/ 3 h 21"/>
                <a:gd name="T4" fmla="*/ 9 w 15"/>
                <a:gd name="T5" fmla="*/ 21 h 21"/>
                <a:gd name="T6" fmla="*/ 15 w 15"/>
                <a:gd name="T7" fmla="*/ 18 h 21"/>
                <a:gd name="T8" fmla="*/ 6 w 1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1">
                  <a:moveTo>
                    <a:pt x="6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9"/>
                    <a:pt x="6" y="15"/>
                    <a:pt x="9" y="21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12"/>
                    <a:pt x="10" y="6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50" name="Freeform 434">
              <a:extLst>
                <a:ext uri="{FF2B5EF4-FFF2-40B4-BE49-F238E27FC236}">
                  <a16:creationId xmlns:a16="http://schemas.microsoft.com/office/drawing/2014/main" id="{878FD8E1-5D17-4E72-B9E3-1617F9EC8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0464" y="3291635"/>
              <a:ext cx="21125" cy="25247"/>
            </a:xfrm>
            <a:custGeom>
              <a:avLst/>
              <a:gdLst>
                <a:gd name="T0" fmla="*/ 0 w 17"/>
                <a:gd name="T1" fmla="*/ 4 h 21"/>
                <a:gd name="T2" fmla="*/ 11 w 17"/>
                <a:gd name="T3" fmla="*/ 21 h 21"/>
                <a:gd name="T4" fmla="*/ 17 w 17"/>
                <a:gd name="T5" fmla="*/ 17 h 21"/>
                <a:gd name="T6" fmla="*/ 6 w 17"/>
                <a:gd name="T7" fmla="*/ 0 h 21"/>
                <a:gd name="T8" fmla="*/ 0 w 17"/>
                <a:gd name="T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1">
                  <a:moveTo>
                    <a:pt x="0" y="4"/>
                  </a:moveTo>
                  <a:cubicBezTo>
                    <a:pt x="4" y="9"/>
                    <a:pt x="8" y="15"/>
                    <a:pt x="11" y="21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4" y="11"/>
                    <a:pt x="10" y="5"/>
                    <a:pt x="6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51" name="Freeform 435">
              <a:extLst>
                <a:ext uri="{FF2B5EF4-FFF2-40B4-BE49-F238E27FC236}">
                  <a16:creationId xmlns:a16="http://schemas.microsoft.com/office/drawing/2014/main" id="{A2AF4279-C801-4585-91D0-56DE85AC6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907" y="3433845"/>
              <a:ext cx="9790" cy="25763"/>
            </a:xfrm>
            <a:custGeom>
              <a:avLst/>
              <a:gdLst>
                <a:gd name="T0" fmla="*/ 8 w 8"/>
                <a:gd name="T1" fmla="*/ 0 h 21"/>
                <a:gd name="T2" fmla="*/ 1 w 8"/>
                <a:gd name="T3" fmla="*/ 0 h 21"/>
                <a:gd name="T4" fmla="*/ 0 w 8"/>
                <a:gd name="T5" fmla="*/ 21 h 21"/>
                <a:gd name="T6" fmla="*/ 7 w 8"/>
                <a:gd name="T7" fmla="*/ 20 h 21"/>
                <a:gd name="T8" fmla="*/ 8 w 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6"/>
                    <a:pt x="0" y="14"/>
                    <a:pt x="0" y="21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4"/>
                    <a:pt x="7" y="7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52" name="Freeform 436">
              <a:extLst>
                <a:ext uri="{FF2B5EF4-FFF2-40B4-BE49-F238E27FC236}">
                  <a16:creationId xmlns:a16="http://schemas.microsoft.com/office/drawing/2014/main" id="{17218DF5-E459-4708-826C-377717C4C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6968" y="3390048"/>
              <a:ext cx="13397" cy="26793"/>
            </a:xfrm>
            <a:custGeom>
              <a:avLst/>
              <a:gdLst>
                <a:gd name="T0" fmla="*/ 11 w 11"/>
                <a:gd name="T1" fmla="*/ 2 h 22"/>
                <a:gd name="T2" fmla="*/ 4 w 11"/>
                <a:gd name="T3" fmla="*/ 0 h 22"/>
                <a:gd name="T4" fmla="*/ 0 w 11"/>
                <a:gd name="T5" fmla="*/ 21 h 22"/>
                <a:gd name="T6" fmla="*/ 7 w 11"/>
                <a:gd name="T7" fmla="*/ 22 h 22"/>
                <a:gd name="T8" fmla="*/ 11 w 11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2">
                  <a:moveTo>
                    <a:pt x="11" y="2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7"/>
                    <a:pt x="1" y="14"/>
                    <a:pt x="0" y="21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15"/>
                    <a:pt x="10" y="9"/>
                    <a:pt x="1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53" name="Freeform 437">
              <a:extLst>
                <a:ext uri="{FF2B5EF4-FFF2-40B4-BE49-F238E27FC236}">
                  <a16:creationId xmlns:a16="http://schemas.microsoft.com/office/drawing/2014/main" id="{BB9F0BE5-7A91-400C-B8ED-A787757AA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0765" y="3272056"/>
              <a:ext cx="22156" cy="26793"/>
            </a:xfrm>
            <a:custGeom>
              <a:avLst/>
              <a:gdLst>
                <a:gd name="T0" fmla="*/ 18 w 18"/>
                <a:gd name="T1" fmla="*/ 5 h 22"/>
                <a:gd name="T2" fmla="*/ 13 w 18"/>
                <a:gd name="T3" fmla="*/ 0 h 22"/>
                <a:gd name="T4" fmla="*/ 0 w 18"/>
                <a:gd name="T5" fmla="*/ 18 h 22"/>
                <a:gd name="T6" fmla="*/ 7 w 18"/>
                <a:gd name="T7" fmla="*/ 22 h 22"/>
                <a:gd name="T8" fmla="*/ 18 w 18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2">
                  <a:moveTo>
                    <a:pt x="18" y="5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8" y="6"/>
                    <a:pt x="4" y="12"/>
                    <a:pt x="0" y="18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0" y="16"/>
                    <a:pt x="14" y="10"/>
                    <a:pt x="1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54" name="Freeform 438">
              <a:extLst>
                <a:ext uri="{FF2B5EF4-FFF2-40B4-BE49-F238E27FC236}">
                  <a16:creationId xmlns:a16="http://schemas.microsoft.com/office/drawing/2014/main" id="{31EEB374-1B5C-4311-8773-ADAB0AE54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700" y="3308639"/>
              <a:ext cx="19064" cy="27824"/>
            </a:xfrm>
            <a:custGeom>
              <a:avLst/>
              <a:gdLst>
                <a:gd name="T0" fmla="*/ 16 w 16"/>
                <a:gd name="T1" fmla="*/ 4 h 23"/>
                <a:gd name="T2" fmla="*/ 9 w 16"/>
                <a:gd name="T3" fmla="*/ 0 h 23"/>
                <a:gd name="T4" fmla="*/ 0 w 16"/>
                <a:gd name="T5" fmla="*/ 20 h 23"/>
                <a:gd name="T6" fmla="*/ 6 w 16"/>
                <a:gd name="T7" fmla="*/ 23 h 23"/>
                <a:gd name="T8" fmla="*/ 16 w 16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3">
                  <a:moveTo>
                    <a:pt x="16" y="4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6" y="7"/>
                    <a:pt x="3" y="13"/>
                    <a:pt x="0" y="20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9" y="16"/>
                    <a:pt x="12" y="10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55" name="Freeform 439">
              <a:extLst>
                <a:ext uri="{FF2B5EF4-FFF2-40B4-BE49-F238E27FC236}">
                  <a16:creationId xmlns:a16="http://schemas.microsoft.com/office/drawing/2014/main" id="{EBC9E15C-E147-4B85-9C0D-C57669EE5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1090" y="3518861"/>
              <a:ext cx="14427" cy="26793"/>
            </a:xfrm>
            <a:custGeom>
              <a:avLst/>
              <a:gdLst>
                <a:gd name="T0" fmla="*/ 12 w 12"/>
                <a:gd name="T1" fmla="*/ 20 h 22"/>
                <a:gd name="T2" fmla="*/ 7 w 12"/>
                <a:gd name="T3" fmla="*/ 0 h 22"/>
                <a:gd name="T4" fmla="*/ 0 w 12"/>
                <a:gd name="T5" fmla="*/ 1 h 22"/>
                <a:gd name="T6" fmla="*/ 5 w 12"/>
                <a:gd name="T7" fmla="*/ 22 h 22"/>
                <a:gd name="T8" fmla="*/ 12 w 12"/>
                <a:gd name="T9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2">
                  <a:moveTo>
                    <a:pt x="12" y="20"/>
                  </a:moveTo>
                  <a:cubicBezTo>
                    <a:pt x="10" y="13"/>
                    <a:pt x="8" y="6"/>
                    <a:pt x="7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8"/>
                    <a:pt x="3" y="15"/>
                    <a:pt x="5" y="22"/>
                  </a:cubicBezTo>
                  <a:lnTo>
                    <a:pt x="12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56" name="Freeform 440">
              <a:extLst>
                <a:ext uri="{FF2B5EF4-FFF2-40B4-BE49-F238E27FC236}">
                  <a16:creationId xmlns:a16="http://schemas.microsoft.com/office/drawing/2014/main" id="{1A3578A5-3B8F-4566-BAE1-02F87718F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6758" y="3348828"/>
              <a:ext cx="15973" cy="26793"/>
            </a:xfrm>
            <a:custGeom>
              <a:avLst/>
              <a:gdLst>
                <a:gd name="T0" fmla="*/ 13 w 13"/>
                <a:gd name="T1" fmla="*/ 2 h 22"/>
                <a:gd name="T2" fmla="*/ 6 w 13"/>
                <a:gd name="T3" fmla="*/ 0 h 22"/>
                <a:gd name="T4" fmla="*/ 0 w 13"/>
                <a:gd name="T5" fmla="*/ 20 h 22"/>
                <a:gd name="T6" fmla="*/ 7 w 13"/>
                <a:gd name="T7" fmla="*/ 22 h 22"/>
                <a:gd name="T8" fmla="*/ 13 w 13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2">
                  <a:moveTo>
                    <a:pt x="13" y="2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7"/>
                    <a:pt x="2" y="13"/>
                    <a:pt x="0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16"/>
                    <a:pt x="11" y="9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57" name="Freeform 441">
              <a:extLst>
                <a:ext uri="{FF2B5EF4-FFF2-40B4-BE49-F238E27FC236}">
                  <a16:creationId xmlns:a16="http://schemas.microsoft.com/office/drawing/2014/main" id="{46EF9A9C-2F8B-413C-9AD4-403FC31AC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9252" y="3154063"/>
              <a:ext cx="26793" cy="15458"/>
            </a:xfrm>
            <a:custGeom>
              <a:avLst/>
              <a:gdLst>
                <a:gd name="T0" fmla="*/ 22 w 22"/>
                <a:gd name="T1" fmla="*/ 7 h 13"/>
                <a:gd name="T2" fmla="*/ 21 w 22"/>
                <a:gd name="T3" fmla="*/ 0 h 13"/>
                <a:gd name="T4" fmla="*/ 0 w 22"/>
                <a:gd name="T5" fmla="*/ 6 h 13"/>
                <a:gd name="T6" fmla="*/ 2 w 22"/>
                <a:gd name="T7" fmla="*/ 13 h 13"/>
                <a:gd name="T8" fmla="*/ 22 w 22"/>
                <a:gd name="T9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3">
                  <a:moveTo>
                    <a:pt x="22" y="7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4" y="2"/>
                    <a:pt x="7" y="4"/>
                    <a:pt x="0" y="6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9" y="11"/>
                    <a:pt x="16" y="9"/>
                    <a:pt x="2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58" name="Freeform 442">
              <a:extLst>
                <a:ext uri="{FF2B5EF4-FFF2-40B4-BE49-F238E27FC236}">
                  <a16:creationId xmlns:a16="http://schemas.microsoft.com/office/drawing/2014/main" id="{89A0C732-1EFB-4194-899F-06E85334F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0934" y="3187039"/>
              <a:ext cx="26793" cy="20610"/>
            </a:xfrm>
            <a:custGeom>
              <a:avLst/>
              <a:gdLst>
                <a:gd name="T0" fmla="*/ 22 w 22"/>
                <a:gd name="T1" fmla="*/ 6 h 17"/>
                <a:gd name="T2" fmla="*/ 18 w 22"/>
                <a:gd name="T3" fmla="*/ 0 h 17"/>
                <a:gd name="T4" fmla="*/ 0 w 22"/>
                <a:gd name="T5" fmla="*/ 11 h 17"/>
                <a:gd name="T6" fmla="*/ 4 w 22"/>
                <a:gd name="T7" fmla="*/ 17 h 17"/>
                <a:gd name="T8" fmla="*/ 22 w 22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7">
                  <a:moveTo>
                    <a:pt x="22" y="6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2" y="3"/>
                    <a:pt x="6" y="7"/>
                    <a:pt x="0" y="11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10" y="13"/>
                    <a:pt x="16" y="9"/>
                    <a:pt x="2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59" name="Freeform 443">
              <a:extLst>
                <a:ext uri="{FF2B5EF4-FFF2-40B4-BE49-F238E27FC236}">
                  <a16:creationId xmlns:a16="http://schemas.microsoft.com/office/drawing/2014/main" id="{BB4BF9BB-5046-41F5-A397-3CA107A53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6927" y="3209710"/>
              <a:ext cx="25763" cy="23186"/>
            </a:xfrm>
            <a:custGeom>
              <a:avLst/>
              <a:gdLst>
                <a:gd name="T0" fmla="*/ 21 w 21"/>
                <a:gd name="T1" fmla="*/ 6 h 19"/>
                <a:gd name="T2" fmla="*/ 17 w 21"/>
                <a:gd name="T3" fmla="*/ 0 h 19"/>
                <a:gd name="T4" fmla="*/ 0 w 21"/>
                <a:gd name="T5" fmla="*/ 14 h 19"/>
                <a:gd name="T6" fmla="*/ 5 w 21"/>
                <a:gd name="T7" fmla="*/ 19 h 19"/>
                <a:gd name="T8" fmla="*/ 21 w 21"/>
                <a:gd name="T9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9">
                  <a:moveTo>
                    <a:pt x="21" y="6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1" y="5"/>
                    <a:pt x="5" y="9"/>
                    <a:pt x="0" y="14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10" y="15"/>
                    <a:pt x="15" y="10"/>
                    <a:pt x="2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60" name="Freeform 444">
              <a:extLst>
                <a:ext uri="{FF2B5EF4-FFF2-40B4-BE49-F238E27FC236}">
                  <a16:creationId xmlns:a16="http://schemas.microsoft.com/office/drawing/2014/main" id="{5FCC83E0-56CD-4AB2-85C8-FD455AD4D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1503" y="3147880"/>
              <a:ext cx="26793" cy="10820"/>
            </a:xfrm>
            <a:custGeom>
              <a:avLst/>
              <a:gdLst>
                <a:gd name="T0" fmla="*/ 22 w 22"/>
                <a:gd name="T1" fmla="*/ 7 h 9"/>
                <a:gd name="T2" fmla="*/ 21 w 22"/>
                <a:gd name="T3" fmla="*/ 0 h 9"/>
                <a:gd name="T4" fmla="*/ 0 w 22"/>
                <a:gd name="T5" fmla="*/ 2 h 9"/>
                <a:gd name="T6" fmla="*/ 1 w 22"/>
                <a:gd name="T7" fmla="*/ 9 h 9"/>
                <a:gd name="T8" fmla="*/ 22 w 22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9">
                  <a:moveTo>
                    <a:pt x="22" y="7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4" y="0"/>
                    <a:pt x="7" y="1"/>
                    <a:pt x="0" y="2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8" y="8"/>
                    <a:pt x="15" y="7"/>
                    <a:pt x="2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61" name="Freeform 445">
              <a:extLst>
                <a:ext uri="{FF2B5EF4-FFF2-40B4-BE49-F238E27FC236}">
                  <a16:creationId xmlns:a16="http://schemas.microsoft.com/office/drawing/2014/main" id="{BA255004-1136-462A-A888-8991A2A52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527" y="3239080"/>
              <a:ext cx="24217" cy="25763"/>
            </a:xfrm>
            <a:custGeom>
              <a:avLst/>
              <a:gdLst>
                <a:gd name="T0" fmla="*/ 20 w 20"/>
                <a:gd name="T1" fmla="*/ 5 h 21"/>
                <a:gd name="T2" fmla="*/ 15 w 20"/>
                <a:gd name="T3" fmla="*/ 0 h 21"/>
                <a:gd name="T4" fmla="*/ 0 w 20"/>
                <a:gd name="T5" fmla="*/ 16 h 21"/>
                <a:gd name="T6" fmla="*/ 6 w 20"/>
                <a:gd name="T7" fmla="*/ 21 h 21"/>
                <a:gd name="T8" fmla="*/ 20 w 20"/>
                <a:gd name="T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20" y="5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0" y="5"/>
                    <a:pt x="5" y="11"/>
                    <a:pt x="0" y="16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0" y="15"/>
                    <a:pt x="15" y="10"/>
                    <a:pt x="2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62" name="Freeform 446">
              <a:extLst>
                <a:ext uri="{FF2B5EF4-FFF2-40B4-BE49-F238E27FC236}">
                  <a16:creationId xmlns:a16="http://schemas.microsoft.com/office/drawing/2014/main" id="{E522C475-BCB4-4CD0-82F3-2DF952A30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907" y="3476611"/>
              <a:ext cx="11851" cy="26793"/>
            </a:xfrm>
            <a:custGeom>
              <a:avLst/>
              <a:gdLst>
                <a:gd name="T0" fmla="*/ 0 w 10"/>
                <a:gd name="T1" fmla="*/ 0 h 22"/>
                <a:gd name="T2" fmla="*/ 3 w 10"/>
                <a:gd name="T3" fmla="*/ 22 h 22"/>
                <a:gd name="T4" fmla="*/ 10 w 10"/>
                <a:gd name="T5" fmla="*/ 21 h 22"/>
                <a:gd name="T6" fmla="*/ 8 w 10"/>
                <a:gd name="T7" fmla="*/ 0 h 22"/>
                <a:gd name="T8" fmla="*/ 0 w 10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2">
                  <a:moveTo>
                    <a:pt x="0" y="0"/>
                  </a:moveTo>
                  <a:cubicBezTo>
                    <a:pt x="1" y="8"/>
                    <a:pt x="2" y="15"/>
                    <a:pt x="3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14"/>
                    <a:pt x="8" y="7"/>
                    <a:pt x="8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63" name="Freeform 447">
              <a:extLst>
                <a:ext uri="{FF2B5EF4-FFF2-40B4-BE49-F238E27FC236}">
                  <a16:creationId xmlns:a16="http://schemas.microsoft.com/office/drawing/2014/main" id="{0D30E747-A1F8-437B-B78F-4F4A59846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9062" y="3167460"/>
              <a:ext cx="26793" cy="18034"/>
            </a:xfrm>
            <a:custGeom>
              <a:avLst/>
              <a:gdLst>
                <a:gd name="T0" fmla="*/ 22 w 22"/>
                <a:gd name="T1" fmla="*/ 7 h 15"/>
                <a:gd name="T2" fmla="*/ 20 w 22"/>
                <a:gd name="T3" fmla="*/ 0 h 15"/>
                <a:gd name="T4" fmla="*/ 0 w 22"/>
                <a:gd name="T5" fmla="*/ 9 h 15"/>
                <a:gd name="T6" fmla="*/ 3 w 22"/>
                <a:gd name="T7" fmla="*/ 15 h 15"/>
                <a:gd name="T8" fmla="*/ 22 w 22"/>
                <a:gd name="T9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5">
                  <a:moveTo>
                    <a:pt x="22" y="7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3" y="3"/>
                    <a:pt x="6" y="6"/>
                    <a:pt x="0" y="9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9" y="12"/>
                    <a:pt x="16" y="9"/>
                    <a:pt x="2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64" name="Freeform 448">
              <a:extLst>
                <a:ext uri="{FF2B5EF4-FFF2-40B4-BE49-F238E27FC236}">
                  <a16:creationId xmlns:a16="http://schemas.microsoft.com/office/drawing/2014/main" id="{E16C407A-4653-419A-B537-9963584D0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3679" y="3496190"/>
              <a:ext cx="20610" cy="26793"/>
            </a:xfrm>
            <a:custGeom>
              <a:avLst/>
              <a:gdLst>
                <a:gd name="T0" fmla="*/ 6 w 17"/>
                <a:gd name="T1" fmla="*/ 0 h 22"/>
                <a:gd name="T2" fmla="*/ 0 w 17"/>
                <a:gd name="T3" fmla="*/ 3 h 22"/>
                <a:gd name="T4" fmla="*/ 12 w 17"/>
                <a:gd name="T5" fmla="*/ 22 h 22"/>
                <a:gd name="T6" fmla="*/ 17 w 17"/>
                <a:gd name="T7" fmla="*/ 17 h 22"/>
                <a:gd name="T8" fmla="*/ 6 w 17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2">
                  <a:moveTo>
                    <a:pt x="6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0"/>
                    <a:pt x="7" y="16"/>
                    <a:pt x="12" y="22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3" y="12"/>
                    <a:pt x="9" y="6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65" name="Freeform 449">
              <a:extLst>
                <a:ext uri="{FF2B5EF4-FFF2-40B4-BE49-F238E27FC236}">
                  <a16:creationId xmlns:a16="http://schemas.microsoft.com/office/drawing/2014/main" id="{912B8756-996E-4419-A7F4-3694057623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3889" y="3456001"/>
              <a:ext cx="10820" cy="26793"/>
            </a:xfrm>
            <a:custGeom>
              <a:avLst/>
              <a:gdLst>
                <a:gd name="T0" fmla="*/ 9 w 9"/>
                <a:gd name="T1" fmla="*/ 20 h 22"/>
                <a:gd name="T2" fmla="*/ 7 w 9"/>
                <a:gd name="T3" fmla="*/ 2 h 22"/>
                <a:gd name="T4" fmla="*/ 7 w 9"/>
                <a:gd name="T5" fmla="*/ 0 h 22"/>
                <a:gd name="T6" fmla="*/ 0 w 9"/>
                <a:gd name="T7" fmla="*/ 0 h 22"/>
                <a:gd name="T8" fmla="*/ 0 w 9"/>
                <a:gd name="T9" fmla="*/ 2 h 22"/>
                <a:gd name="T10" fmla="*/ 2 w 9"/>
                <a:gd name="T11" fmla="*/ 22 h 22"/>
                <a:gd name="T12" fmla="*/ 9 w 9"/>
                <a:gd name="T1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2">
                  <a:moveTo>
                    <a:pt x="9" y="20"/>
                  </a:moveTo>
                  <a:cubicBezTo>
                    <a:pt x="8" y="15"/>
                    <a:pt x="7" y="8"/>
                    <a:pt x="7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9"/>
                    <a:pt x="1" y="16"/>
                    <a:pt x="2" y="22"/>
                  </a:cubicBezTo>
                  <a:lnTo>
                    <a:pt x="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66" name="Freeform 450">
              <a:extLst>
                <a:ext uri="{FF2B5EF4-FFF2-40B4-BE49-F238E27FC236}">
                  <a16:creationId xmlns:a16="http://schemas.microsoft.com/office/drawing/2014/main" id="{C59DC6AF-477E-4F84-8D12-35258ABBF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7455" y="3364286"/>
              <a:ext cx="27824" cy="14942"/>
            </a:xfrm>
            <a:custGeom>
              <a:avLst/>
              <a:gdLst>
                <a:gd name="T0" fmla="*/ 0 w 23"/>
                <a:gd name="T1" fmla="*/ 7 h 12"/>
                <a:gd name="T2" fmla="*/ 20 w 23"/>
                <a:gd name="T3" fmla="*/ 12 h 12"/>
                <a:gd name="T4" fmla="*/ 23 w 23"/>
                <a:gd name="T5" fmla="*/ 5 h 12"/>
                <a:gd name="T6" fmla="*/ 1 w 23"/>
                <a:gd name="T7" fmla="*/ 0 h 12"/>
                <a:gd name="T8" fmla="*/ 0 w 23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2">
                  <a:moveTo>
                    <a:pt x="0" y="7"/>
                  </a:moveTo>
                  <a:cubicBezTo>
                    <a:pt x="7" y="8"/>
                    <a:pt x="14" y="9"/>
                    <a:pt x="20" y="12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16" y="2"/>
                    <a:pt x="9" y="1"/>
                    <a:pt x="1" y="0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67" name="Freeform 451">
              <a:extLst>
                <a:ext uri="{FF2B5EF4-FFF2-40B4-BE49-F238E27FC236}">
                  <a16:creationId xmlns:a16="http://schemas.microsoft.com/office/drawing/2014/main" id="{87D95997-098C-44E1-A39A-35675833C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7076" y="3379228"/>
              <a:ext cx="25763" cy="23186"/>
            </a:xfrm>
            <a:custGeom>
              <a:avLst/>
              <a:gdLst>
                <a:gd name="T0" fmla="*/ 21 w 21"/>
                <a:gd name="T1" fmla="*/ 6 h 19"/>
                <a:gd name="T2" fmla="*/ 17 w 21"/>
                <a:gd name="T3" fmla="*/ 0 h 19"/>
                <a:gd name="T4" fmla="*/ 0 w 21"/>
                <a:gd name="T5" fmla="*/ 15 h 19"/>
                <a:gd name="T6" fmla="*/ 5 w 21"/>
                <a:gd name="T7" fmla="*/ 19 h 19"/>
                <a:gd name="T8" fmla="*/ 21 w 21"/>
                <a:gd name="T9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9">
                  <a:moveTo>
                    <a:pt x="21" y="6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0" y="4"/>
                    <a:pt x="5" y="9"/>
                    <a:pt x="0" y="15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10" y="14"/>
                    <a:pt x="15" y="10"/>
                    <a:pt x="2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68" name="Freeform 452">
              <a:extLst>
                <a:ext uri="{FF2B5EF4-FFF2-40B4-BE49-F238E27FC236}">
                  <a16:creationId xmlns:a16="http://schemas.microsoft.com/office/drawing/2014/main" id="{DAC31F41-21F8-450E-BA5C-E7A4423B4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58" y="3364286"/>
              <a:ext cx="27824" cy="14942"/>
            </a:xfrm>
            <a:custGeom>
              <a:avLst/>
              <a:gdLst>
                <a:gd name="T0" fmla="*/ 3 w 23"/>
                <a:gd name="T1" fmla="*/ 12 h 12"/>
                <a:gd name="T2" fmla="*/ 23 w 23"/>
                <a:gd name="T3" fmla="*/ 7 h 12"/>
                <a:gd name="T4" fmla="*/ 22 w 23"/>
                <a:gd name="T5" fmla="*/ 0 h 12"/>
                <a:gd name="T6" fmla="*/ 0 w 23"/>
                <a:gd name="T7" fmla="*/ 5 h 12"/>
                <a:gd name="T8" fmla="*/ 3 w 2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2">
                  <a:moveTo>
                    <a:pt x="3" y="12"/>
                  </a:moveTo>
                  <a:cubicBezTo>
                    <a:pt x="9" y="9"/>
                    <a:pt x="16" y="7"/>
                    <a:pt x="23" y="7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4" y="0"/>
                    <a:pt x="7" y="2"/>
                    <a:pt x="0" y="5"/>
                  </a:cubicBezTo>
                  <a:lnTo>
                    <a:pt x="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69" name="Freeform 453">
              <a:extLst>
                <a:ext uri="{FF2B5EF4-FFF2-40B4-BE49-F238E27FC236}">
                  <a16:creationId xmlns:a16="http://schemas.microsoft.com/office/drawing/2014/main" id="{7E5FAA54-5F19-4AFE-B26A-C772125CF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099" y="3379228"/>
              <a:ext cx="25763" cy="24217"/>
            </a:xfrm>
            <a:custGeom>
              <a:avLst/>
              <a:gdLst>
                <a:gd name="T0" fmla="*/ 21 w 21"/>
                <a:gd name="T1" fmla="*/ 15 h 20"/>
                <a:gd name="T2" fmla="*/ 4 w 21"/>
                <a:gd name="T3" fmla="*/ 0 h 20"/>
                <a:gd name="T4" fmla="*/ 0 w 21"/>
                <a:gd name="T5" fmla="*/ 6 h 20"/>
                <a:gd name="T6" fmla="*/ 15 w 21"/>
                <a:gd name="T7" fmla="*/ 20 h 20"/>
                <a:gd name="T8" fmla="*/ 21 w 21"/>
                <a:gd name="T9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21" y="15"/>
                  </a:moveTo>
                  <a:cubicBezTo>
                    <a:pt x="16" y="9"/>
                    <a:pt x="10" y="4"/>
                    <a:pt x="4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10"/>
                    <a:pt x="11" y="15"/>
                    <a:pt x="15" y="20"/>
                  </a:cubicBezTo>
                  <a:lnTo>
                    <a:pt x="21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70" name="Freeform 454">
              <a:extLst>
                <a:ext uri="{FF2B5EF4-FFF2-40B4-BE49-F238E27FC236}">
                  <a16:creationId xmlns:a16="http://schemas.microsoft.com/office/drawing/2014/main" id="{99B974CF-66D2-4E3F-9D81-4A91CD523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4438" y="3413235"/>
              <a:ext cx="17003" cy="26793"/>
            </a:xfrm>
            <a:custGeom>
              <a:avLst/>
              <a:gdLst>
                <a:gd name="T0" fmla="*/ 8 w 14"/>
                <a:gd name="T1" fmla="*/ 22 h 22"/>
                <a:gd name="T2" fmla="*/ 14 w 14"/>
                <a:gd name="T3" fmla="*/ 21 h 22"/>
                <a:gd name="T4" fmla="*/ 6 w 14"/>
                <a:gd name="T5" fmla="*/ 0 h 22"/>
                <a:gd name="T6" fmla="*/ 0 w 14"/>
                <a:gd name="T7" fmla="*/ 3 h 22"/>
                <a:gd name="T8" fmla="*/ 8 w 14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2">
                  <a:moveTo>
                    <a:pt x="8" y="22"/>
                  </a:moveTo>
                  <a:cubicBezTo>
                    <a:pt x="14" y="21"/>
                    <a:pt x="14" y="21"/>
                    <a:pt x="14" y="21"/>
                  </a:cubicBezTo>
                  <a:cubicBezTo>
                    <a:pt x="13" y="13"/>
                    <a:pt x="10" y="6"/>
                    <a:pt x="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9"/>
                    <a:pt x="6" y="15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71" name="Freeform 455">
              <a:extLst>
                <a:ext uri="{FF2B5EF4-FFF2-40B4-BE49-F238E27FC236}">
                  <a16:creationId xmlns:a16="http://schemas.microsoft.com/office/drawing/2014/main" id="{73F2037C-2C6B-425E-854D-E76693EB1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2682" y="3456001"/>
              <a:ext cx="11336" cy="27824"/>
            </a:xfrm>
            <a:custGeom>
              <a:avLst/>
              <a:gdLst>
                <a:gd name="T0" fmla="*/ 2 w 9"/>
                <a:gd name="T1" fmla="*/ 1 h 23"/>
                <a:gd name="T2" fmla="*/ 2 w 9"/>
                <a:gd name="T3" fmla="*/ 3 h 23"/>
                <a:gd name="T4" fmla="*/ 0 w 9"/>
                <a:gd name="T5" fmla="*/ 21 h 23"/>
                <a:gd name="T6" fmla="*/ 7 w 9"/>
                <a:gd name="T7" fmla="*/ 23 h 23"/>
                <a:gd name="T8" fmla="*/ 9 w 9"/>
                <a:gd name="T9" fmla="*/ 3 h 23"/>
                <a:gd name="T10" fmla="*/ 9 w 9"/>
                <a:gd name="T11" fmla="*/ 0 h 23"/>
                <a:gd name="T12" fmla="*/ 2 w 9"/>
                <a:gd name="T1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3">
                  <a:moveTo>
                    <a:pt x="2" y="1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9"/>
                    <a:pt x="1" y="15"/>
                    <a:pt x="0" y="21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16"/>
                    <a:pt x="9" y="10"/>
                    <a:pt x="9" y="3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2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72" name="Freeform 456">
              <a:extLst>
                <a:ext uri="{FF2B5EF4-FFF2-40B4-BE49-F238E27FC236}">
                  <a16:creationId xmlns:a16="http://schemas.microsoft.com/office/drawing/2014/main" id="{BF9705AB-9D20-4DD4-A1FA-7419EDC763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6465" y="3412204"/>
              <a:ext cx="17003" cy="27824"/>
            </a:xfrm>
            <a:custGeom>
              <a:avLst/>
              <a:gdLst>
                <a:gd name="T0" fmla="*/ 0 w 14"/>
                <a:gd name="T1" fmla="*/ 21 h 23"/>
                <a:gd name="T2" fmla="*/ 7 w 14"/>
                <a:gd name="T3" fmla="*/ 23 h 23"/>
                <a:gd name="T4" fmla="*/ 14 w 14"/>
                <a:gd name="T5" fmla="*/ 3 h 23"/>
                <a:gd name="T6" fmla="*/ 8 w 14"/>
                <a:gd name="T7" fmla="*/ 0 h 23"/>
                <a:gd name="T8" fmla="*/ 0 w 14"/>
                <a:gd name="T9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3">
                  <a:moveTo>
                    <a:pt x="0" y="21"/>
                  </a:moveTo>
                  <a:cubicBezTo>
                    <a:pt x="7" y="23"/>
                    <a:pt x="7" y="23"/>
                    <a:pt x="7" y="23"/>
                  </a:cubicBezTo>
                  <a:cubicBezTo>
                    <a:pt x="8" y="16"/>
                    <a:pt x="11" y="9"/>
                    <a:pt x="14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7"/>
                    <a:pt x="2" y="14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73" name="Freeform 457">
              <a:extLst>
                <a:ext uri="{FF2B5EF4-FFF2-40B4-BE49-F238E27FC236}">
                  <a16:creationId xmlns:a16="http://schemas.microsoft.com/office/drawing/2014/main" id="{677BC847-18A0-41FB-A375-C7609B8F8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3617" y="3497221"/>
              <a:ext cx="20610" cy="25763"/>
            </a:xfrm>
            <a:custGeom>
              <a:avLst/>
              <a:gdLst>
                <a:gd name="T0" fmla="*/ 17 w 17"/>
                <a:gd name="T1" fmla="*/ 3 h 21"/>
                <a:gd name="T2" fmla="*/ 11 w 17"/>
                <a:gd name="T3" fmla="*/ 0 h 21"/>
                <a:gd name="T4" fmla="*/ 0 w 17"/>
                <a:gd name="T5" fmla="*/ 17 h 21"/>
                <a:gd name="T6" fmla="*/ 5 w 17"/>
                <a:gd name="T7" fmla="*/ 21 h 21"/>
                <a:gd name="T8" fmla="*/ 17 w 17"/>
                <a:gd name="T9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1">
                  <a:moveTo>
                    <a:pt x="17" y="3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8" y="6"/>
                    <a:pt x="4" y="12"/>
                    <a:pt x="0" y="17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0" y="16"/>
                    <a:pt x="14" y="10"/>
                    <a:pt x="1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74" name="Freeform 458">
              <a:extLst>
                <a:ext uri="{FF2B5EF4-FFF2-40B4-BE49-F238E27FC236}">
                  <a16:creationId xmlns:a16="http://schemas.microsoft.com/office/drawing/2014/main" id="{E415F89E-A768-4B54-94C9-B37D0AB4FA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59404" y="3425601"/>
              <a:ext cx="747630" cy="694559"/>
            </a:xfrm>
            <a:custGeom>
              <a:avLst/>
              <a:gdLst>
                <a:gd name="T0" fmla="*/ 568 w 614"/>
                <a:gd name="T1" fmla="*/ 24 h 571"/>
                <a:gd name="T2" fmla="*/ 533 w 614"/>
                <a:gd name="T3" fmla="*/ 286 h 571"/>
                <a:gd name="T4" fmla="*/ 425 w 614"/>
                <a:gd name="T5" fmla="*/ 168 h 571"/>
                <a:gd name="T6" fmla="*/ 0 w 614"/>
                <a:gd name="T7" fmla="*/ 496 h 571"/>
                <a:gd name="T8" fmla="*/ 47 w 614"/>
                <a:gd name="T9" fmla="*/ 516 h 571"/>
                <a:gd name="T10" fmla="*/ 64 w 614"/>
                <a:gd name="T11" fmla="*/ 542 h 571"/>
                <a:gd name="T12" fmla="*/ 88 w 614"/>
                <a:gd name="T13" fmla="*/ 571 h 571"/>
                <a:gd name="T14" fmla="*/ 156 w 614"/>
                <a:gd name="T15" fmla="*/ 546 h 571"/>
                <a:gd name="T16" fmla="*/ 430 w 614"/>
                <a:gd name="T17" fmla="*/ 542 h 571"/>
                <a:gd name="T18" fmla="*/ 454 w 614"/>
                <a:gd name="T19" fmla="*/ 571 h 571"/>
                <a:gd name="T20" fmla="*/ 522 w 614"/>
                <a:gd name="T21" fmla="*/ 546 h 571"/>
                <a:gd name="T22" fmla="*/ 533 w 614"/>
                <a:gd name="T23" fmla="*/ 522 h 571"/>
                <a:gd name="T24" fmla="*/ 591 w 614"/>
                <a:gd name="T25" fmla="*/ 332 h 571"/>
                <a:gd name="T26" fmla="*/ 614 w 614"/>
                <a:gd name="T27" fmla="*/ 24 h 571"/>
                <a:gd name="T28" fmla="*/ 145 w 614"/>
                <a:gd name="T29" fmla="*/ 546 h 571"/>
                <a:gd name="T30" fmla="*/ 88 w 614"/>
                <a:gd name="T31" fmla="*/ 560 h 571"/>
                <a:gd name="T32" fmla="*/ 75 w 614"/>
                <a:gd name="T33" fmla="*/ 542 h 571"/>
                <a:gd name="T34" fmla="*/ 145 w 614"/>
                <a:gd name="T35" fmla="*/ 546 h 571"/>
                <a:gd name="T36" fmla="*/ 421 w 614"/>
                <a:gd name="T37" fmla="*/ 316 h 571"/>
                <a:gd name="T38" fmla="*/ 471 w 614"/>
                <a:gd name="T39" fmla="*/ 326 h 571"/>
                <a:gd name="T40" fmla="*/ 421 w 614"/>
                <a:gd name="T41" fmla="*/ 294 h 571"/>
                <a:gd name="T42" fmla="*/ 471 w 614"/>
                <a:gd name="T43" fmla="*/ 283 h 571"/>
                <a:gd name="T44" fmla="*/ 421 w 614"/>
                <a:gd name="T45" fmla="*/ 294 h 571"/>
                <a:gd name="T46" fmla="*/ 497 w 614"/>
                <a:gd name="T47" fmla="*/ 560 h 571"/>
                <a:gd name="T48" fmla="*/ 441 w 614"/>
                <a:gd name="T49" fmla="*/ 546 h 571"/>
                <a:gd name="T50" fmla="*/ 511 w 614"/>
                <a:gd name="T51" fmla="*/ 542 h 571"/>
                <a:gd name="T52" fmla="*/ 603 w 614"/>
                <a:gd name="T53" fmla="*/ 309 h 571"/>
                <a:gd name="T54" fmla="*/ 523 w 614"/>
                <a:gd name="T55" fmla="*/ 322 h 571"/>
                <a:gd name="T56" fmla="*/ 523 w 614"/>
                <a:gd name="T57" fmla="*/ 323 h 571"/>
                <a:gd name="T58" fmla="*/ 514 w 614"/>
                <a:gd name="T59" fmla="*/ 531 h 571"/>
                <a:gd name="T60" fmla="*/ 492 w 614"/>
                <a:gd name="T61" fmla="*/ 307 h 571"/>
                <a:gd name="T62" fmla="*/ 11 w 614"/>
                <a:gd name="T63" fmla="*/ 206 h 571"/>
                <a:gd name="T64" fmla="*/ 425 w 614"/>
                <a:gd name="T65" fmla="*/ 179 h 571"/>
                <a:gd name="T66" fmla="*/ 523 w 614"/>
                <a:gd name="T67" fmla="*/ 297 h 571"/>
                <a:gd name="T68" fmla="*/ 578 w 614"/>
                <a:gd name="T69" fmla="*/ 24 h 571"/>
                <a:gd name="T70" fmla="*/ 603 w 614"/>
                <a:gd name="T71" fmla="*/ 24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14" h="571">
                  <a:moveTo>
                    <a:pt x="591" y="0"/>
                  </a:moveTo>
                  <a:cubicBezTo>
                    <a:pt x="578" y="0"/>
                    <a:pt x="568" y="11"/>
                    <a:pt x="568" y="24"/>
                  </a:cubicBezTo>
                  <a:cubicBezTo>
                    <a:pt x="568" y="286"/>
                    <a:pt x="568" y="286"/>
                    <a:pt x="568" y="286"/>
                  </a:cubicBezTo>
                  <a:cubicBezTo>
                    <a:pt x="533" y="286"/>
                    <a:pt x="533" y="286"/>
                    <a:pt x="533" y="286"/>
                  </a:cubicBezTo>
                  <a:cubicBezTo>
                    <a:pt x="533" y="276"/>
                    <a:pt x="533" y="276"/>
                    <a:pt x="533" y="276"/>
                  </a:cubicBezTo>
                  <a:cubicBezTo>
                    <a:pt x="533" y="217"/>
                    <a:pt x="485" y="168"/>
                    <a:pt x="425" y="16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496"/>
                    <a:pt x="0" y="496"/>
                    <a:pt x="0" y="496"/>
                  </a:cubicBezTo>
                  <a:cubicBezTo>
                    <a:pt x="0" y="507"/>
                    <a:pt x="6" y="516"/>
                    <a:pt x="14" y="516"/>
                  </a:cubicBezTo>
                  <a:cubicBezTo>
                    <a:pt x="47" y="516"/>
                    <a:pt x="47" y="516"/>
                    <a:pt x="47" y="516"/>
                  </a:cubicBezTo>
                  <a:cubicBezTo>
                    <a:pt x="47" y="542"/>
                    <a:pt x="47" y="542"/>
                    <a:pt x="47" y="542"/>
                  </a:cubicBezTo>
                  <a:cubicBezTo>
                    <a:pt x="64" y="542"/>
                    <a:pt x="64" y="542"/>
                    <a:pt x="64" y="542"/>
                  </a:cubicBezTo>
                  <a:cubicBezTo>
                    <a:pt x="64" y="546"/>
                    <a:pt x="64" y="546"/>
                    <a:pt x="64" y="546"/>
                  </a:cubicBezTo>
                  <a:cubicBezTo>
                    <a:pt x="64" y="560"/>
                    <a:pt x="75" y="571"/>
                    <a:pt x="88" y="571"/>
                  </a:cubicBezTo>
                  <a:cubicBezTo>
                    <a:pt x="131" y="571"/>
                    <a:pt x="131" y="571"/>
                    <a:pt x="131" y="571"/>
                  </a:cubicBezTo>
                  <a:cubicBezTo>
                    <a:pt x="145" y="571"/>
                    <a:pt x="156" y="560"/>
                    <a:pt x="156" y="546"/>
                  </a:cubicBezTo>
                  <a:cubicBezTo>
                    <a:pt x="156" y="542"/>
                    <a:pt x="156" y="542"/>
                    <a:pt x="156" y="542"/>
                  </a:cubicBezTo>
                  <a:cubicBezTo>
                    <a:pt x="430" y="542"/>
                    <a:pt x="430" y="542"/>
                    <a:pt x="430" y="542"/>
                  </a:cubicBezTo>
                  <a:cubicBezTo>
                    <a:pt x="430" y="546"/>
                    <a:pt x="430" y="546"/>
                    <a:pt x="430" y="546"/>
                  </a:cubicBezTo>
                  <a:cubicBezTo>
                    <a:pt x="430" y="560"/>
                    <a:pt x="441" y="571"/>
                    <a:pt x="454" y="571"/>
                  </a:cubicBezTo>
                  <a:cubicBezTo>
                    <a:pt x="497" y="571"/>
                    <a:pt x="497" y="571"/>
                    <a:pt x="497" y="571"/>
                  </a:cubicBezTo>
                  <a:cubicBezTo>
                    <a:pt x="511" y="571"/>
                    <a:pt x="522" y="560"/>
                    <a:pt x="522" y="546"/>
                  </a:cubicBezTo>
                  <a:cubicBezTo>
                    <a:pt x="522" y="540"/>
                    <a:pt x="522" y="540"/>
                    <a:pt x="522" y="540"/>
                  </a:cubicBezTo>
                  <a:cubicBezTo>
                    <a:pt x="529" y="537"/>
                    <a:pt x="533" y="530"/>
                    <a:pt x="533" y="522"/>
                  </a:cubicBezTo>
                  <a:cubicBezTo>
                    <a:pt x="533" y="332"/>
                    <a:pt x="533" y="332"/>
                    <a:pt x="533" y="332"/>
                  </a:cubicBezTo>
                  <a:cubicBezTo>
                    <a:pt x="591" y="332"/>
                    <a:pt x="591" y="332"/>
                    <a:pt x="591" y="332"/>
                  </a:cubicBezTo>
                  <a:cubicBezTo>
                    <a:pt x="604" y="332"/>
                    <a:pt x="614" y="322"/>
                    <a:pt x="614" y="309"/>
                  </a:cubicBezTo>
                  <a:cubicBezTo>
                    <a:pt x="614" y="24"/>
                    <a:pt x="614" y="24"/>
                    <a:pt x="614" y="24"/>
                  </a:cubicBezTo>
                  <a:cubicBezTo>
                    <a:pt x="614" y="11"/>
                    <a:pt x="604" y="0"/>
                    <a:pt x="591" y="0"/>
                  </a:cubicBezTo>
                  <a:close/>
                  <a:moveTo>
                    <a:pt x="145" y="546"/>
                  </a:moveTo>
                  <a:cubicBezTo>
                    <a:pt x="145" y="554"/>
                    <a:pt x="139" y="560"/>
                    <a:pt x="131" y="560"/>
                  </a:cubicBezTo>
                  <a:cubicBezTo>
                    <a:pt x="88" y="560"/>
                    <a:pt x="88" y="560"/>
                    <a:pt x="88" y="560"/>
                  </a:cubicBezTo>
                  <a:cubicBezTo>
                    <a:pt x="81" y="560"/>
                    <a:pt x="75" y="554"/>
                    <a:pt x="75" y="546"/>
                  </a:cubicBezTo>
                  <a:cubicBezTo>
                    <a:pt x="75" y="542"/>
                    <a:pt x="75" y="542"/>
                    <a:pt x="75" y="542"/>
                  </a:cubicBezTo>
                  <a:cubicBezTo>
                    <a:pt x="145" y="542"/>
                    <a:pt x="145" y="542"/>
                    <a:pt x="145" y="542"/>
                  </a:cubicBezTo>
                  <a:lnTo>
                    <a:pt x="145" y="546"/>
                  </a:lnTo>
                  <a:close/>
                  <a:moveTo>
                    <a:pt x="421" y="326"/>
                  </a:moveTo>
                  <a:cubicBezTo>
                    <a:pt x="421" y="316"/>
                    <a:pt x="421" y="316"/>
                    <a:pt x="421" y="316"/>
                  </a:cubicBezTo>
                  <a:cubicBezTo>
                    <a:pt x="471" y="316"/>
                    <a:pt x="471" y="316"/>
                    <a:pt x="471" y="316"/>
                  </a:cubicBezTo>
                  <a:cubicBezTo>
                    <a:pt x="471" y="326"/>
                    <a:pt x="471" y="326"/>
                    <a:pt x="471" y="326"/>
                  </a:cubicBezTo>
                  <a:lnTo>
                    <a:pt x="421" y="326"/>
                  </a:lnTo>
                  <a:close/>
                  <a:moveTo>
                    <a:pt x="421" y="294"/>
                  </a:moveTo>
                  <a:cubicBezTo>
                    <a:pt x="421" y="283"/>
                    <a:pt x="421" y="283"/>
                    <a:pt x="421" y="283"/>
                  </a:cubicBezTo>
                  <a:cubicBezTo>
                    <a:pt x="471" y="283"/>
                    <a:pt x="471" y="283"/>
                    <a:pt x="471" y="283"/>
                  </a:cubicBezTo>
                  <a:cubicBezTo>
                    <a:pt x="471" y="294"/>
                    <a:pt x="471" y="294"/>
                    <a:pt x="471" y="294"/>
                  </a:cubicBezTo>
                  <a:lnTo>
                    <a:pt x="421" y="294"/>
                  </a:lnTo>
                  <a:close/>
                  <a:moveTo>
                    <a:pt x="511" y="546"/>
                  </a:moveTo>
                  <a:cubicBezTo>
                    <a:pt x="511" y="554"/>
                    <a:pt x="505" y="560"/>
                    <a:pt x="497" y="560"/>
                  </a:cubicBezTo>
                  <a:cubicBezTo>
                    <a:pt x="454" y="560"/>
                    <a:pt x="454" y="560"/>
                    <a:pt x="454" y="560"/>
                  </a:cubicBezTo>
                  <a:cubicBezTo>
                    <a:pt x="447" y="560"/>
                    <a:pt x="441" y="554"/>
                    <a:pt x="441" y="546"/>
                  </a:cubicBezTo>
                  <a:cubicBezTo>
                    <a:pt x="441" y="542"/>
                    <a:pt x="441" y="542"/>
                    <a:pt x="441" y="542"/>
                  </a:cubicBezTo>
                  <a:cubicBezTo>
                    <a:pt x="511" y="542"/>
                    <a:pt x="511" y="542"/>
                    <a:pt x="511" y="542"/>
                  </a:cubicBezTo>
                  <a:lnTo>
                    <a:pt x="511" y="546"/>
                  </a:lnTo>
                  <a:close/>
                  <a:moveTo>
                    <a:pt x="603" y="309"/>
                  </a:moveTo>
                  <a:cubicBezTo>
                    <a:pt x="603" y="316"/>
                    <a:pt x="598" y="322"/>
                    <a:pt x="591" y="322"/>
                  </a:cubicBezTo>
                  <a:cubicBezTo>
                    <a:pt x="523" y="322"/>
                    <a:pt x="523" y="322"/>
                    <a:pt x="523" y="322"/>
                  </a:cubicBezTo>
                  <a:cubicBezTo>
                    <a:pt x="523" y="323"/>
                    <a:pt x="523" y="323"/>
                    <a:pt x="523" y="323"/>
                  </a:cubicBezTo>
                  <a:cubicBezTo>
                    <a:pt x="523" y="323"/>
                    <a:pt x="523" y="323"/>
                    <a:pt x="523" y="323"/>
                  </a:cubicBezTo>
                  <a:cubicBezTo>
                    <a:pt x="523" y="522"/>
                    <a:pt x="523" y="522"/>
                    <a:pt x="523" y="522"/>
                  </a:cubicBezTo>
                  <a:cubicBezTo>
                    <a:pt x="523" y="527"/>
                    <a:pt x="519" y="531"/>
                    <a:pt x="514" y="531"/>
                  </a:cubicBezTo>
                  <a:cubicBezTo>
                    <a:pt x="492" y="531"/>
                    <a:pt x="492" y="531"/>
                    <a:pt x="492" y="531"/>
                  </a:cubicBezTo>
                  <a:cubicBezTo>
                    <a:pt x="492" y="307"/>
                    <a:pt x="492" y="307"/>
                    <a:pt x="492" y="307"/>
                  </a:cubicBezTo>
                  <a:cubicBezTo>
                    <a:pt x="492" y="251"/>
                    <a:pt x="446" y="206"/>
                    <a:pt x="391" y="206"/>
                  </a:cubicBezTo>
                  <a:cubicBezTo>
                    <a:pt x="11" y="206"/>
                    <a:pt x="11" y="206"/>
                    <a:pt x="11" y="206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425" y="179"/>
                    <a:pt x="425" y="179"/>
                    <a:pt x="425" y="179"/>
                  </a:cubicBezTo>
                  <a:cubicBezTo>
                    <a:pt x="479" y="179"/>
                    <a:pt x="523" y="223"/>
                    <a:pt x="523" y="276"/>
                  </a:cubicBezTo>
                  <a:cubicBezTo>
                    <a:pt x="523" y="297"/>
                    <a:pt x="523" y="297"/>
                    <a:pt x="523" y="297"/>
                  </a:cubicBezTo>
                  <a:cubicBezTo>
                    <a:pt x="578" y="297"/>
                    <a:pt x="578" y="297"/>
                    <a:pt x="578" y="297"/>
                  </a:cubicBezTo>
                  <a:cubicBezTo>
                    <a:pt x="578" y="24"/>
                    <a:pt x="578" y="24"/>
                    <a:pt x="578" y="24"/>
                  </a:cubicBezTo>
                  <a:cubicBezTo>
                    <a:pt x="578" y="17"/>
                    <a:pt x="584" y="11"/>
                    <a:pt x="591" y="11"/>
                  </a:cubicBezTo>
                  <a:cubicBezTo>
                    <a:pt x="598" y="11"/>
                    <a:pt x="603" y="17"/>
                    <a:pt x="603" y="24"/>
                  </a:cubicBezTo>
                  <a:lnTo>
                    <a:pt x="603" y="3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</p:grpSp>
      <p:sp>
        <p:nvSpPr>
          <p:cNvPr id="14" name="Freeform 6">
            <a:extLst>
              <a:ext uri="{FF2B5EF4-FFF2-40B4-BE49-F238E27FC236}">
                <a16:creationId xmlns:a16="http://schemas.microsoft.com/office/drawing/2014/main" id="{1F1438BD-21B0-46FA-BA6B-C70D18E0182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67877" y="1616611"/>
            <a:ext cx="445078" cy="689133"/>
          </a:xfrm>
          <a:custGeom>
            <a:avLst/>
            <a:gdLst>
              <a:gd name="T0" fmla="*/ 419 w 443"/>
              <a:gd name="T1" fmla="*/ 0 h 618"/>
              <a:gd name="T2" fmla="*/ 24 w 443"/>
              <a:gd name="T3" fmla="*/ 0 h 618"/>
              <a:gd name="T4" fmla="*/ 0 w 443"/>
              <a:gd name="T5" fmla="*/ 24 h 618"/>
              <a:gd name="T6" fmla="*/ 0 w 443"/>
              <a:gd name="T7" fmla="*/ 594 h 618"/>
              <a:gd name="T8" fmla="*/ 24 w 443"/>
              <a:gd name="T9" fmla="*/ 618 h 618"/>
              <a:gd name="T10" fmla="*/ 419 w 443"/>
              <a:gd name="T11" fmla="*/ 618 h 618"/>
              <a:gd name="T12" fmla="*/ 443 w 443"/>
              <a:gd name="T13" fmla="*/ 594 h 618"/>
              <a:gd name="T14" fmla="*/ 443 w 443"/>
              <a:gd name="T15" fmla="*/ 24 h 618"/>
              <a:gd name="T16" fmla="*/ 419 w 443"/>
              <a:gd name="T17" fmla="*/ 0 h 618"/>
              <a:gd name="T18" fmla="*/ 221 w 443"/>
              <a:gd name="T19" fmla="*/ 602 h 618"/>
              <a:gd name="T20" fmla="*/ 206 w 443"/>
              <a:gd name="T21" fmla="*/ 587 h 618"/>
              <a:gd name="T22" fmla="*/ 221 w 443"/>
              <a:gd name="T23" fmla="*/ 571 h 618"/>
              <a:gd name="T24" fmla="*/ 237 w 443"/>
              <a:gd name="T25" fmla="*/ 587 h 618"/>
              <a:gd name="T26" fmla="*/ 221 w 443"/>
              <a:gd name="T27" fmla="*/ 602 h 618"/>
              <a:gd name="T28" fmla="*/ 391 w 443"/>
              <a:gd name="T29" fmla="*/ 544 h 618"/>
              <a:gd name="T30" fmla="*/ 371 w 443"/>
              <a:gd name="T31" fmla="*/ 564 h 618"/>
              <a:gd name="T32" fmla="*/ 66 w 443"/>
              <a:gd name="T33" fmla="*/ 564 h 618"/>
              <a:gd name="T34" fmla="*/ 46 w 443"/>
              <a:gd name="T35" fmla="*/ 544 h 618"/>
              <a:gd name="T36" fmla="*/ 46 w 443"/>
              <a:gd name="T37" fmla="*/ 69 h 618"/>
              <a:gd name="T38" fmla="*/ 66 w 443"/>
              <a:gd name="T39" fmla="*/ 49 h 618"/>
              <a:gd name="T40" fmla="*/ 371 w 443"/>
              <a:gd name="T41" fmla="*/ 49 h 618"/>
              <a:gd name="T42" fmla="*/ 391 w 443"/>
              <a:gd name="T43" fmla="*/ 69 h 618"/>
              <a:gd name="T44" fmla="*/ 391 w 443"/>
              <a:gd name="T45" fmla="*/ 544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3" h="618">
                <a:moveTo>
                  <a:pt x="419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594"/>
                  <a:pt x="0" y="594"/>
                  <a:pt x="0" y="594"/>
                </a:cubicBezTo>
                <a:cubicBezTo>
                  <a:pt x="0" y="608"/>
                  <a:pt x="11" y="618"/>
                  <a:pt x="24" y="618"/>
                </a:cubicBezTo>
                <a:cubicBezTo>
                  <a:pt x="419" y="618"/>
                  <a:pt x="419" y="618"/>
                  <a:pt x="419" y="618"/>
                </a:cubicBezTo>
                <a:cubicBezTo>
                  <a:pt x="432" y="618"/>
                  <a:pt x="443" y="608"/>
                  <a:pt x="443" y="594"/>
                </a:cubicBezTo>
                <a:cubicBezTo>
                  <a:pt x="443" y="24"/>
                  <a:pt x="443" y="24"/>
                  <a:pt x="443" y="24"/>
                </a:cubicBezTo>
                <a:cubicBezTo>
                  <a:pt x="443" y="11"/>
                  <a:pt x="432" y="0"/>
                  <a:pt x="419" y="0"/>
                </a:cubicBezTo>
                <a:close/>
                <a:moveTo>
                  <a:pt x="221" y="602"/>
                </a:moveTo>
                <a:cubicBezTo>
                  <a:pt x="213" y="602"/>
                  <a:pt x="206" y="595"/>
                  <a:pt x="206" y="587"/>
                </a:cubicBezTo>
                <a:cubicBezTo>
                  <a:pt x="206" y="578"/>
                  <a:pt x="213" y="571"/>
                  <a:pt x="221" y="571"/>
                </a:cubicBezTo>
                <a:cubicBezTo>
                  <a:pt x="230" y="571"/>
                  <a:pt x="237" y="578"/>
                  <a:pt x="237" y="587"/>
                </a:cubicBezTo>
                <a:cubicBezTo>
                  <a:pt x="237" y="595"/>
                  <a:pt x="230" y="602"/>
                  <a:pt x="221" y="602"/>
                </a:cubicBezTo>
                <a:close/>
                <a:moveTo>
                  <a:pt x="391" y="544"/>
                </a:moveTo>
                <a:cubicBezTo>
                  <a:pt x="391" y="555"/>
                  <a:pt x="382" y="564"/>
                  <a:pt x="371" y="564"/>
                </a:cubicBezTo>
                <a:cubicBezTo>
                  <a:pt x="66" y="564"/>
                  <a:pt x="66" y="564"/>
                  <a:pt x="66" y="564"/>
                </a:cubicBezTo>
                <a:cubicBezTo>
                  <a:pt x="55" y="564"/>
                  <a:pt x="46" y="555"/>
                  <a:pt x="46" y="544"/>
                </a:cubicBezTo>
                <a:cubicBezTo>
                  <a:pt x="46" y="69"/>
                  <a:pt x="46" y="69"/>
                  <a:pt x="46" y="69"/>
                </a:cubicBezTo>
                <a:cubicBezTo>
                  <a:pt x="46" y="58"/>
                  <a:pt x="55" y="49"/>
                  <a:pt x="66" y="49"/>
                </a:cubicBezTo>
                <a:cubicBezTo>
                  <a:pt x="371" y="49"/>
                  <a:pt x="371" y="49"/>
                  <a:pt x="371" y="49"/>
                </a:cubicBezTo>
                <a:cubicBezTo>
                  <a:pt x="382" y="49"/>
                  <a:pt x="391" y="58"/>
                  <a:pt x="391" y="69"/>
                </a:cubicBezTo>
                <a:lnTo>
                  <a:pt x="391" y="544"/>
                </a:lnTo>
                <a:close/>
              </a:path>
            </a:pathLst>
          </a:custGeom>
          <a:solidFill>
            <a:srgbClr val="58B6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</a:endParaRPr>
          </a:p>
        </p:txBody>
      </p:sp>
      <p:grpSp>
        <p:nvGrpSpPr>
          <p:cNvPr id="15" name="Gruppierung 5">
            <a:extLst>
              <a:ext uri="{FF2B5EF4-FFF2-40B4-BE49-F238E27FC236}">
                <a16:creationId xmlns:a16="http://schemas.microsoft.com/office/drawing/2014/main" id="{4AAEE0EF-15B3-4CB1-95D2-99B157F896A5}"/>
              </a:ext>
            </a:extLst>
          </p:cNvPr>
          <p:cNvGrpSpPr/>
          <p:nvPr/>
        </p:nvGrpSpPr>
        <p:grpSpPr>
          <a:xfrm>
            <a:off x="892763" y="2029165"/>
            <a:ext cx="255389" cy="469673"/>
            <a:chOff x="533988" y="1846920"/>
            <a:chExt cx="255389" cy="469673"/>
          </a:xfrm>
        </p:grpSpPr>
        <p:sp useBgFill="1">
          <p:nvSpPr>
            <p:cNvPr id="598" name="Rechteck 4">
              <a:extLst>
                <a:ext uri="{FF2B5EF4-FFF2-40B4-BE49-F238E27FC236}">
                  <a16:creationId xmlns:a16="http://schemas.microsoft.com/office/drawing/2014/main" id="{0EC233C1-F3F2-49CA-8586-1F93CB1D5FBA}"/>
                </a:ext>
              </a:extLst>
            </p:cNvPr>
            <p:cNvSpPr/>
            <p:nvPr/>
          </p:nvSpPr>
          <p:spPr>
            <a:xfrm>
              <a:off x="549275" y="1863725"/>
              <a:ext cx="228600" cy="438150"/>
            </a:xfrm>
            <a:prstGeom prst="rect">
              <a:avLst/>
            </a:prstGeom>
            <a:gradFill rotWithShape="1">
              <a:gsLst>
                <a:gs pos="0">
                  <a:srgbClr val="3494BA">
                    <a:satMod val="103000"/>
                    <a:lumMod val="102000"/>
                    <a:tint val="94000"/>
                  </a:srgbClr>
                </a:gs>
                <a:gs pos="50000">
                  <a:srgbClr val="3494BA">
                    <a:satMod val="110000"/>
                    <a:lumMod val="100000"/>
                    <a:shade val="100000"/>
                  </a:srgbClr>
                </a:gs>
                <a:gs pos="100000">
                  <a:srgbClr val="3494BA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599" name="Oval 12">
              <a:extLst>
                <a:ext uri="{FF2B5EF4-FFF2-40B4-BE49-F238E27FC236}">
                  <a16:creationId xmlns:a16="http://schemas.microsoft.com/office/drawing/2014/main" id="{FEC49FB8-80EC-48CD-9794-B818AB5A7A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436" y="2260586"/>
              <a:ext cx="24015" cy="19858"/>
            </a:xfrm>
            <a:prstGeom prst="ellipse">
              <a:avLst/>
            </a:prstGeom>
            <a:solidFill>
              <a:srgbClr val="58B6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00" name="Oval 13">
              <a:extLst>
                <a:ext uri="{FF2B5EF4-FFF2-40B4-BE49-F238E27FC236}">
                  <a16:creationId xmlns:a16="http://schemas.microsoft.com/office/drawing/2014/main" id="{6262E90F-A334-47DC-8190-EC67E5D424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048" y="2260586"/>
              <a:ext cx="19858" cy="19858"/>
            </a:xfrm>
            <a:prstGeom prst="ellipse">
              <a:avLst/>
            </a:prstGeom>
            <a:solidFill>
              <a:srgbClr val="58B6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01" name="Oval 14">
              <a:extLst>
                <a:ext uri="{FF2B5EF4-FFF2-40B4-BE49-F238E27FC236}">
                  <a16:creationId xmlns:a16="http://schemas.microsoft.com/office/drawing/2014/main" id="{584BA809-3E52-452A-A350-88B6A7CC9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011" y="2260586"/>
              <a:ext cx="19858" cy="19858"/>
            </a:xfrm>
            <a:prstGeom prst="ellipse">
              <a:avLst/>
            </a:prstGeom>
            <a:solidFill>
              <a:srgbClr val="58B6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602" name="Freeform 15">
              <a:extLst>
                <a:ext uri="{FF2B5EF4-FFF2-40B4-BE49-F238E27FC236}">
                  <a16:creationId xmlns:a16="http://schemas.microsoft.com/office/drawing/2014/main" id="{FAC2480F-5724-40A0-B933-F26A859ACD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3988" y="1846920"/>
              <a:ext cx="255389" cy="469673"/>
            </a:xfrm>
            <a:custGeom>
              <a:avLst/>
              <a:gdLst>
                <a:gd name="T0" fmla="*/ 56 w 64"/>
                <a:gd name="T1" fmla="*/ 1 h 118"/>
                <a:gd name="T2" fmla="*/ 55 w 64"/>
                <a:gd name="T3" fmla="*/ 1 h 118"/>
                <a:gd name="T4" fmla="*/ 55 w 64"/>
                <a:gd name="T5" fmla="*/ 1 h 118"/>
                <a:gd name="T6" fmla="*/ 54 w 64"/>
                <a:gd name="T7" fmla="*/ 0 h 118"/>
                <a:gd name="T8" fmla="*/ 46 w 64"/>
                <a:gd name="T9" fmla="*/ 0 h 118"/>
                <a:gd name="T10" fmla="*/ 45 w 64"/>
                <a:gd name="T11" fmla="*/ 1 h 118"/>
                <a:gd name="T12" fmla="*/ 45 w 64"/>
                <a:gd name="T13" fmla="*/ 1 h 118"/>
                <a:gd name="T14" fmla="*/ 7 w 64"/>
                <a:gd name="T15" fmla="*/ 1 h 118"/>
                <a:gd name="T16" fmla="*/ 0 w 64"/>
                <a:gd name="T17" fmla="*/ 9 h 118"/>
                <a:gd name="T18" fmla="*/ 0 w 64"/>
                <a:gd name="T19" fmla="*/ 111 h 118"/>
                <a:gd name="T20" fmla="*/ 7 w 64"/>
                <a:gd name="T21" fmla="*/ 118 h 118"/>
                <a:gd name="T22" fmla="*/ 56 w 64"/>
                <a:gd name="T23" fmla="*/ 118 h 118"/>
                <a:gd name="T24" fmla="*/ 64 w 64"/>
                <a:gd name="T25" fmla="*/ 111 h 118"/>
                <a:gd name="T26" fmla="*/ 64 w 64"/>
                <a:gd name="T27" fmla="*/ 9 h 118"/>
                <a:gd name="T28" fmla="*/ 56 w 64"/>
                <a:gd name="T29" fmla="*/ 1 h 118"/>
                <a:gd name="T30" fmla="*/ 32 w 64"/>
                <a:gd name="T31" fmla="*/ 5 h 118"/>
                <a:gd name="T32" fmla="*/ 33 w 64"/>
                <a:gd name="T33" fmla="*/ 5 h 118"/>
                <a:gd name="T34" fmla="*/ 32 w 64"/>
                <a:gd name="T35" fmla="*/ 6 h 118"/>
                <a:gd name="T36" fmla="*/ 31 w 64"/>
                <a:gd name="T37" fmla="*/ 5 h 118"/>
                <a:gd name="T38" fmla="*/ 32 w 64"/>
                <a:gd name="T39" fmla="*/ 5 h 118"/>
                <a:gd name="T40" fmla="*/ 58 w 64"/>
                <a:gd name="T41" fmla="*/ 110 h 118"/>
                <a:gd name="T42" fmla="*/ 55 w 64"/>
                <a:gd name="T43" fmla="*/ 112 h 118"/>
                <a:gd name="T44" fmla="*/ 8 w 64"/>
                <a:gd name="T45" fmla="*/ 112 h 118"/>
                <a:gd name="T46" fmla="*/ 6 w 64"/>
                <a:gd name="T47" fmla="*/ 110 h 118"/>
                <a:gd name="T48" fmla="*/ 6 w 64"/>
                <a:gd name="T49" fmla="*/ 100 h 118"/>
                <a:gd name="T50" fmla="*/ 58 w 64"/>
                <a:gd name="T51" fmla="*/ 100 h 118"/>
                <a:gd name="T52" fmla="*/ 58 w 64"/>
                <a:gd name="T53" fmla="*/ 110 h 118"/>
                <a:gd name="T54" fmla="*/ 58 w 64"/>
                <a:gd name="T55" fmla="*/ 98 h 118"/>
                <a:gd name="T56" fmla="*/ 6 w 64"/>
                <a:gd name="T57" fmla="*/ 98 h 118"/>
                <a:gd name="T58" fmla="*/ 6 w 64"/>
                <a:gd name="T59" fmla="*/ 10 h 118"/>
                <a:gd name="T60" fmla="*/ 8 w 64"/>
                <a:gd name="T61" fmla="*/ 8 h 118"/>
                <a:gd name="T62" fmla="*/ 17 w 64"/>
                <a:gd name="T63" fmla="*/ 8 h 118"/>
                <a:gd name="T64" fmla="*/ 19 w 64"/>
                <a:gd name="T65" fmla="*/ 10 h 118"/>
                <a:gd name="T66" fmla="*/ 44 w 64"/>
                <a:gd name="T67" fmla="*/ 10 h 118"/>
                <a:gd name="T68" fmla="*/ 46 w 64"/>
                <a:gd name="T69" fmla="*/ 8 h 118"/>
                <a:gd name="T70" fmla="*/ 55 w 64"/>
                <a:gd name="T71" fmla="*/ 8 h 118"/>
                <a:gd name="T72" fmla="*/ 58 w 64"/>
                <a:gd name="T73" fmla="*/ 10 h 118"/>
                <a:gd name="T74" fmla="*/ 58 w 64"/>
                <a:gd name="T75" fmla="*/ 9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4" h="118">
                  <a:moveTo>
                    <a:pt x="56" y="1"/>
                  </a:move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1"/>
                    <a:pt x="55" y="0"/>
                    <a:pt x="54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5" y="0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3" y="1"/>
                    <a:pt x="0" y="5"/>
                    <a:pt x="0" y="9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5"/>
                    <a:pt x="3" y="118"/>
                    <a:pt x="7" y="118"/>
                  </a:cubicBezTo>
                  <a:cubicBezTo>
                    <a:pt x="56" y="118"/>
                    <a:pt x="56" y="118"/>
                    <a:pt x="56" y="118"/>
                  </a:cubicBezTo>
                  <a:cubicBezTo>
                    <a:pt x="60" y="118"/>
                    <a:pt x="64" y="115"/>
                    <a:pt x="64" y="111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4" y="5"/>
                    <a:pt x="60" y="1"/>
                    <a:pt x="56" y="1"/>
                  </a:cubicBezTo>
                  <a:close/>
                  <a:moveTo>
                    <a:pt x="32" y="5"/>
                  </a:moveTo>
                  <a:cubicBezTo>
                    <a:pt x="32" y="5"/>
                    <a:pt x="33" y="5"/>
                    <a:pt x="33" y="5"/>
                  </a:cubicBezTo>
                  <a:cubicBezTo>
                    <a:pt x="33" y="6"/>
                    <a:pt x="32" y="6"/>
                    <a:pt x="32" y="6"/>
                  </a:cubicBezTo>
                  <a:cubicBezTo>
                    <a:pt x="31" y="6"/>
                    <a:pt x="31" y="6"/>
                    <a:pt x="31" y="5"/>
                  </a:cubicBezTo>
                  <a:cubicBezTo>
                    <a:pt x="31" y="5"/>
                    <a:pt x="31" y="5"/>
                    <a:pt x="32" y="5"/>
                  </a:cubicBezTo>
                  <a:close/>
                  <a:moveTo>
                    <a:pt x="58" y="110"/>
                  </a:moveTo>
                  <a:cubicBezTo>
                    <a:pt x="58" y="111"/>
                    <a:pt x="57" y="112"/>
                    <a:pt x="55" y="112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7" y="112"/>
                    <a:pt x="6" y="111"/>
                    <a:pt x="6" y="110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58" y="100"/>
                    <a:pt x="58" y="100"/>
                    <a:pt x="58" y="100"/>
                  </a:cubicBezTo>
                  <a:lnTo>
                    <a:pt x="58" y="110"/>
                  </a:lnTo>
                  <a:close/>
                  <a:moveTo>
                    <a:pt x="58" y="98"/>
                  </a:moveTo>
                  <a:cubicBezTo>
                    <a:pt x="6" y="98"/>
                    <a:pt x="6" y="98"/>
                    <a:pt x="6" y="98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7" y="8"/>
                    <a:pt x="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9"/>
                    <a:pt x="19" y="10"/>
                    <a:pt x="19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5" y="10"/>
                    <a:pt x="46" y="9"/>
                    <a:pt x="46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7" y="8"/>
                    <a:pt x="58" y="9"/>
                    <a:pt x="58" y="10"/>
                  </a:cubicBezTo>
                  <a:lnTo>
                    <a:pt x="58" y="98"/>
                  </a:lnTo>
                  <a:close/>
                </a:path>
              </a:pathLst>
            </a:custGeom>
            <a:solidFill>
              <a:srgbClr val="58B6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C5365B0-1374-4F53-A485-5879F98F1D04}"/>
              </a:ext>
            </a:extLst>
          </p:cNvPr>
          <p:cNvGrpSpPr>
            <a:grpSpLocks noChangeAspect="1"/>
          </p:cNvGrpSpPr>
          <p:nvPr/>
        </p:nvGrpSpPr>
        <p:grpSpPr>
          <a:xfrm>
            <a:off x="3689964" y="1710124"/>
            <a:ext cx="966681" cy="312253"/>
            <a:chOff x="2890838" y="4321175"/>
            <a:chExt cx="746125" cy="261938"/>
          </a:xfrm>
          <a:solidFill>
            <a:srgbClr val="58B6C0"/>
          </a:solidFill>
        </p:grpSpPr>
        <p:sp>
          <p:nvSpPr>
            <p:cNvPr id="594" name="Freeform 2774">
              <a:extLst>
                <a:ext uri="{FF2B5EF4-FFF2-40B4-BE49-F238E27FC236}">
                  <a16:creationId xmlns:a16="http://schemas.microsoft.com/office/drawing/2014/main" id="{5F6DFCA3-455B-4461-94E7-221E2F69D0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0426" y="4452938"/>
              <a:ext cx="131763" cy="130175"/>
            </a:xfrm>
            <a:custGeom>
              <a:avLst/>
              <a:gdLst>
                <a:gd name="T0" fmla="*/ 17 w 35"/>
                <a:gd name="T1" fmla="*/ 35 h 35"/>
                <a:gd name="T2" fmla="*/ 0 w 35"/>
                <a:gd name="T3" fmla="*/ 17 h 35"/>
                <a:gd name="T4" fmla="*/ 17 w 35"/>
                <a:gd name="T5" fmla="*/ 0 h 35"/>
                <a:gd name="T6" fmla="*/ 35 w 35"/>
                <a:gd name="T7" fmla="*/ 17 h 35"/>
                <a:gd name="T8" fmla="*/ 17 w 35"/>
                <a:gd name="T9" fmla="*/ 35 h 35"/>
                <a:gd name="T10" fmla="*/ 17 w 35"/>
                <a:gd name="T11" fmla="*/ 3 h 35"/>
                <a:gd name="T12" fmla="*/ 3 w 35"/>
                <a:gd name="T13" fmla="*/ 17 h 35"/>
                <a:gd name="T14" fmla="*/ 17 w 35"/>
                <a:gd name="T15" fmla="*/ 32 h 35"/>
                <a:gd name="T16" fmla="*/ 32 w 35"/>
                <a:gd name="T17" fmla="*/ 17 h 35"/>
                <a:gd name="T18" fmla="*/ 17 w 35"/>
                <a:gd name="T19" fmla="*/ 3 h 35"/>
                <a:gd name="T20" fmla="*/ 17 w 35"/>
                <a:gd name="T21" fmla="*/ 27 h 35"/>
                <a:gd name="T22" fmla="*/ 7 w 35"/>
                <a:gd name="T23" fmla="*/ 17 h 35"/>
                <a:gd name="T24" fmla="*/ 17 w 35"/>
                <a:gd name="T25" fmla="*/ 7 h 35"/>
                <a:gd name="T26" fmla="*/ 27 w 35"/>
                <a:gd name="T27" fmla="*/ 17 h 35"/>
                <a:gd name="T28" fmla="*/ 17 w 35"/>
                <a:gd name="T29" fmla="*/ 27 h 35"/>
                <a:gd name="T30" fmla="*/ 17 w 35"/>
                <a:gd name="T31" fmla="*/ 10 h 35"/>
                <a:gd name="T32" fmla="*/ 10 w 35"/>
                <a:gd name="T33" fmla="*/ 17 h 35"/>
                <a:gd name="T34" fmla="*/ 17 w 35"/>
                <a:gd name="T35" fmla="*/ 24 h 35"/>
                <a:gd name="T36" fmla="*/ 24 w 35"/>
                <a:gd name="T37" fmla="*/ 17 h 35"/>
                <a:gd name="T38" fmla="*/ 17 w 35"/>
                <a:gd name="T3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5">
                  <a:moveTo>
                    <a:pt x="17" y="35"/>
                  </a:move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7"/>
                    <a:pt x="27" y="35"/>
                    <a:pt x="17" y="35"/>
                  </a:cubicBezTo>
                  <a:close/>
                  <a:moveTo>
                    <a:pt x="17" y="3"/>
                  </a:moveTo>
                  <a:cubicBezTo>
                    <a:pt x="9" y="3"/>
                    <a:pt x="3" y="9"/>
                    <a:pt x="3" y="17"/>
                  </a:cubicBezTo>
                  <a:cubicBezTo>
                    <a:pt x="3" y="25"/>
                    <a:pt x="9" y="32"/>
                    <a:pt x="17" y="32"/>
                  </a:cubicBezTo>
                  <a:cubicBezTo>
                    <a:pt x="26" y="32"/>
                    <a:pt x="32" y="25"/>
                    <a:pt x="32" y="17"/>
                  </a:cubicBezTo>
                  <a:cubicBezTo>
                    <a:pt x="32" y="9"/>
                    <a:pt x="26" y="3"/>
                    <a:pt x="17" y="3"/>
                  </a:cubicBezTo>
                  <a:close/>
                  <a:moveTo>
                    <a:pt x="17" y="27"/>
                  </a:moveTo>
                  <a:cubicBezTo>
                    <a:pt x="12" y="27"/>
                    <a:pt x="7" y="23"/>
                    <a:pt x="7" y="17"/>
                  </a:cubicBezTo>
                  <a:cubicBezTo>
                    <a:pt x="7" y="12"/>
                    <a:pt x="12" y="7"/>
                    <a:pt x="17" y="7"/>
                  </a:cubicBezTo>
                  <a:cubicBezTo>
                    <a:pt x="23" y="7"/>
                    <a:pt x="27" y="12"/>
                    <a:pt x="27" y="17"/>
                  </a:cubicBezTo>
                  <a:cubicBezTo>
                    <a:pt x="27" y="23"/>
                    <a:pt x="23" y="27"/>
                    <a:pt x="17" y="27"/>
                  </a:cubicBezTo>
                  <a:close/>
                  <a:moveTo>
                    <a:pt x="17" y="10"/>
                  </a:moveTo>
                  <a:cubicBezTo>
                    <a:pt x="14" y="10"/>
                    <a:pt x="10" y="13"/>
                    <a:pt x="10" y="17"/>
                  </a:cubicBezTo>
                  <a:cubicBezTo>
                    <a:pt x="10" y="21"/>
                    <a:pt x="14" y="24"/>
                    <a:pt x="17" y="24"/>
                  </a:cubicBezTo>
                  <a:cubicBezTo>
                    <a:pt x="21" y="24"/>
                    <a:pt x="24" y="21"/>
                    <a:pt x="24" y="17"/>
                  </a:cubicBezTo>
                  <a:cubicBezTo>
                    <a:pt x="24" y="13"/>
                    <a:pt x="21" y="10"/>
                    <a:pt x="1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95" name="Freeform 2775">
              <a:extLst>
                <a:ext uri="{FF2B5EF4-FFF2-40B4-BE49-F238E27FC236}">
                  <a16:creationId xmlns:a16="http://schemas.microsoft.com/office/drawing/2014/main" id="{0D2FE485-7412-4764-B117-300CB99A8F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4335463"/>
              <a:ext cx="379413" cy="65088"/>
            </a:xfrm>
            <a:custGeom>
              <a:avLst/>
              <a:gdLst>
                <a:gd name="T0" fmla="*/ 101 w 101"/>
                <a:gd name="T1" fmla="*/ 17 h 17"/>
                <a:gd name="T2" fmla="*/ 95 w 101"/>
                <a:gd name="T3" fmla="*/ 17 h 17"/>
                <a:gd name="T4" fmla="*/ 47 w 101"/>
                <a:gd name="T5" fmla="*/ 13 h 17"/>
                <a:gd name="T6" fmla="*/ 31 w 101"/>
                <a:gd name="T7" fmla="*/ 3 h 17"/>
                <a:gd name="T8" fmla="*/ 30 w 101"/>
                <a:gd name="T9" fmla="*/ 1 h 17"/>
                <a:gd name="T10" fmla="*/ 32 w 101"/>
                <a:gd name="T11" fmla="*/ 1 h 17"/>
                <a:gd name="T12" fmla="*/ 48 w 101"/>
                <a:gd name="T13" fmla="*/ 0 h 17"/>
                <a:gd name="T14" fmla="*/ 60 w 101"/>
                <a:gd name="T15" fmla="*/ 0 h 17"/>
                <a:gd name="T16" fmla="*/ 96 w 101"/>
                <a:gd name="T17" fmla="*/ 14 h 17"/>
                <a:gd name="T18" fmla="*/ 101 w 101"/>
                <a:gd name="T19" fmla="*/ 17 h 17"/>
                <a:gd name="T20" fmla="*/ 35 w 101"/>
                <a:gd name="T21" fmla="*/ 3 h 17"/>
                <a:gd name="T22" fmla="*/ 47 w 101"/>
                <a:gd name="T23" fmla="*/ 10 h 17"/>
                <a:gd name="T24" fmla="*/ 89 w 101"/>
                <a:gd name="T25" fmla="*/ 13 h 17"/>
                <a:gd name="T26" fmla="*/ 59 w 101"/>
                <a:gd name="T27" fmla="*/ 3 h 17"/>
                <a:gd name="T28" fmla="*/ 48 w 101"/>
                <a:gd name="T29" fmla="*/ 3 h 17"/>
                <a:gd name="T30" fmla="*/ 35 w 101"/>
                <a:gd name="T31" fmla="*/ 3 h 17"/>
                <a:gd name="T32" fmla="*/ 34 w 101"/>
                <a:gd name="T33" fmla="*/ 12 h 17"/>
                <a:gd name="T34" fmla="*/ 10 w 101"/>
                <a:gd name="T35" fmla="*/ 12 h 17"/>
                <a:gd name="T36" fmla="*/ 2 w 101"/>
                <a:gd name="T37" fmla="*/ 8 h 17"/>
                <a:gd name="T38" fmla="*/ 0 w 101"/>
                <a:gd name="T39" fmla="*/ 6 h 17"/>
                <a:gd name="T40" fmla="*/ 27 w 101"/>
                <a:gd name="T41" fmla="*/ 2 h 17"/>
                <a:gd name="T42" fmla="*/ 34 w 101"/>
                <a:gd name="T43" fmla="*/ 12 h 17"/>
                <a:gd name="T44" fmla="*/ 7 w 101"/>
                <a:gd name="T45" fmla="*/ 8 h 17"/>
                <a:gd name="T46" fmla="*/ 10 w 101"/>
                <a:gd name="T47" fmla="*/ 9 h 17"/>
                <a:gd name="T48" fmla="*/ 28 w 101"/>
                <a:gd name="T49" fmla="*/ 9 h 17"/>
                <a:gd name="T50" fmla="*/ 26 w 101"/>
                <a:gd name="T51" fmla="*/ 5 h 17"/>
                <a:gd name="T52" fmla="*/ 7 w 101"/>
                <a:gd name="T5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1" h="17">
                  <a:moveTo>
                    <a:pt x="101" y="17"/>
                  </a:move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56" y="14"/>
                    <a:pt x="47" y="13"/>
                  </a:cubicBezTo>
                  <a:cubicBezTo>
                    <a:pt x="36" y="12"/>
                    <a:pt x="31" y="3"/>
                    <a:pt x="31" y="3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1"/>
                    <a:pt x="38" y="0"/>
                    <a:pt x="48" y="0"/>
                  </a:cubicBezTo>
                  <a:cubicBezTo>
                    <a:pt x="52" y="0"/>
                    <a:pt x="56" y="0"/>
                    <a:pt x="60" y="0"/>
                  </a:cubicBezTo>
                  <a:cubicBezTo>
                    <a:pt x="76" y="1"/>
                    <a:pt x="95" y="13"/>
                    <a:pt x="96" y="14"/>
                  </a:cubicBezTo>
                  <a:lnTo>
                    <a:pt x="101" y="17"/>
                  </a:lnTo>
                  <a:close/>
                  <a:moveTo>
                    <a:pt x="35" y="3"/>
                  </a:moveTo>
                  <a:cubicBezTo>
                    <a:pt x="37" y="6"/>
                    <a:pt x="41" y="10"/>
                    <a:pt x="47" y="10"/>
                  </a:cubicBezTo>
                  <a:cubicBezTo>
                    <a:pt x="54" y="11"/>
                    <a:pt x="78" y="13"/>
                    <a:pt x="89" y="13"/>
                  </a:cubicBezTo>
                  <a:cubicBezTo>
                    <a:pt x="82" y="10"/>
                    <a:pt x="70" y="4"/>
                    <a:pt x="59" y="3"/>
                  </a:cubicBezTo>
                  <a:cubicBezTo>
                    <a:pt x="56" y="3"/>
                    <a:pt x="52" y="3"/>
                    <a:pt x="48" y="3"/>
                  </a:cubicBezTo>
                  <a:cubicBezTo>
                    <a:pt x="42" y="3"/>
                    <a:pt x="38" y="3"/>
                    <a:pt x="35" y="3"/>
                  </a:cubicBezTo>
                  <a:close/>
                  <a:moveTo>
                    <a:pt x="34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7" y="12"/>
                    <a:pt x="3" y="9"/>
                    <a:pt x="2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7" y="2"/>
                    <a:pt x="27" y="2"/>
                    <a:pt x="27" y="2"/>
                  </a:cubicBezTo>
                  <a:lnTo>
                    <a:pt x="34" y="12"/>
                  </a:lnTo>
                  <a:close/>
                  <a:moveTo>
                    <a:pt x="7" y="8"/>
                  </a:moveTo>
                  <a:cubicBezTo>
                    <a:pt x="8" y="9"/>
                    <a:pt x="9" y="9"/>
                    <a:pt x="10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6" y="5"/>
                    <a:pt x="26" y="5"/>
                    <a:pt x="26" y="5"/>
                  </a:cubicBez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96" name="Freeform 2776">
              <a:extLst>
                <a:ext uri="{FF2B5EF4-FFF2-40B4-BE49-F238E27FC236}">
                  <a16:creationId xmlns:a16="http://schemas.microsoft.com/office/drawing/2014/main" id="{9412B5A8-22DF-4201-B20C-6C69B1272B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60688" y="4452938"/>
              <a:ext cx="136525" cy="130175"/>
            </a:xfrm>
            <a:custGeom>
              <a:avLst/>
              <a:gdLst>
                <a:gd name="T0" fmla="*/ 18 w 36"/>
                <a:gd name="T1" fmla="*/ 35 h 35"/>
                <a:gd name="T2" fmla="*/ 0 w 36"/>
                <a:gd name="T3" fmla="*/ 17 h 35"/>
                <a:gd name="T4" fmla="*/ 18 w 36"/>
                <a:gd name="T5" fmla="*/ 0 h 35"/>
                <a:gd name="T6" fmla="*/ 36 w 36"/>
                <a:gd name="T7" fmla="*/ 17 h 35"/>
                <a:gd name="T8" fmla="*/ 18 w 36"/>
                <a:gd name="T9" fmla="*/ 35 h 35"/>
                <a:gd name="T10" fmla="*/ 18 w 36"/>
                <a:gd name="T11" fmla="*/ 3 h 35"/>
                <a:gd name="T12" fmla="*/ 3 w 36"/>
                <a:gd name="T13" fmla="*/ 17 h 35"/>
                <a:gd name="T14" fmla="*/ 18 w 36"/>
                <a:gd name="T15" fmla="*/ 32 h 35"/>
                <a:gd name="T16" fmla="*/ 33 w 36"/>
                <a:gd name="T17" fmla="*/ 17 h 35"/>
                <a:gd name="T18" fmla="*/ 18 w 36"/>
                <a:gd name="T19" fmla="*/ 3 h 35"/>
                <a:gd name="T20" fmla="*/ 18 w 36"/>
                <a:gd name="T21" fmla="*/ 27 h 35"/>
                <a:gd name="T22" fmla="*/ 8 w 36"/>
                <a:gd name="T23" fmla="*/ 17 h 35"/>
                <a:gd name="T24" fmla="*/ 18 w 36"/>
                <a:gd name="T25" fmla="*/ 7 h 35"/>
                <a:gd name="T26" fmla="*/ 28 w 36"/>
                <a:gd name="T27" fmla="*/ 17 h 35"/>
                <a:gd name="T28" fmla="*/ 18 w 36"/>
                <a:gd name="T29" fmla="*/ 27 h 35"/>
                <a:gd name="T30" fmla="*/ 18 w 36"/>
                <a:gd name="T31" fmla="*/ 10 h 35"/>
                <a:gd name="T32" fmla="*/ 11 w 36"/>
                <a:gd name="T33" fmla="*/ 17 h 35"/>
                <a:gd name="T34" fmla="*/ 18 w 36"/>
                <a:gd name="T35" fmla="*/ 24 h 35"/>
                <a:gd name="T36" fmla="*/ 25 w 36"/>
                <a:gd name="T37" fmla="*/ 17 h 35"/>
                <a:gd name="T38" fmla="*/ 18 w 36"/>
                <a:gd name="T3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7"/>
                  </a:cubicBezTo>
                  <a:cubicBezTo>
                    <a:pt x="36" y="27"/>
                    <a:pt x="28" y="35"/>
                    <a:pt x="18" y="35"/>
                  </a:cubicBezTo>
                  <a:close/>
                  <a:moveTo>
                    <a:pt x="18" y="3"/>
                  </a:moveTo>
                  <a:cubicBezTo>
                    <a:pt x="10" y="3"/>
                    <a:pt x="3" y="9"/>
                    <a:pt x="3" y="17"/>
                  </a:cubicBezTo>
                  <a:cubicBezTo>
                    <a:pt x="3" y="25"/>
                    <a:pt x="10" y="32"/>
                    <a:pt x="18" y="32"/>
                  </a:cubicBezTo>
                  <a:cubicBezTo>
                    <a:pt x="26" y="32"/>
                    <a:pt x="33" y="25"/>
                    <a:pt x="33" y="17"/>
                  </a:cubicBezTo>
                  <a:cubicBezTo>
                    <a:pt x="33" y="9"/>
                    <a:pt x="26" y="3"/>
                    <a:pt x="18" y="3"/>
                  </a:cubicBezTo>
                  <a:close/>
                  <a:moveTo>
                    <a:pt x="18" y="27"/>
                  </a:moveTo>
                  <a:cubicBezTo>
                    <a:pt x="12" y="27"/>
                    <a:pt x="8" y="23"/>
                    <a:pt x="8" y="17"/>
                  </a:cubicBezTo>
                  <a:cubicBezTo>
                    <a:pt x="8" y="12"/>
                    <a:pt x="12" y="7"/>
                    <a:pt x="18" y="7"/>
                  </a:cubicBezTo>
                  <a:cubicBezTo>
                    <a:pt x="23" y="7"/>
                    <a:pt x="28" y="12"/>
                    <a:pt x="28" y="17"/>
                  </a:cubicBezTo>
                  <a:cubicBezTo>
                    <a:pt x="28" y="23"/>
                    <a:pt x="23" y="27"/>
                    <a:pt x="18" y="27"/>
                  </a:cubicBezTo>
                  <a:close/>
                  <a:moveTo>
                    <a:pt x="18" y="10"/>
                  </a:moveTo>
                  <a:cubicBezTo>
                    <a:pt x="14" y="10"/>
                    <a:pt x="11" y="13"/>
                    <a:pt x="11" y="17"/>
                  </a:cubicBezTo>
                  <a:cubicBezTo>
                    <a:pt x="11" y="21"/>
                    <a:pt x="14" y="24"/>
                    <a:pt x="18" y="24"/>
                  </a:cubicBezTo>
                  <a:cubicBezTo>
                    <a:pt x="22" y="24"/>
                    <a:pt x="25" y="21"/>
                    <a:pt x="25" y="17"/>
                  </a:cubicBezTo>
                  <a:cubicBezTo>
                    <a:pt x="25" y="13"/>
                    <a:pt x="22" y="10"/>
                    <a:pt x="1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97" name="Freeform 2777">
              <a:extLst>
                <a:ext uri="{FF2B5EF4-FFF2-40B4-BE49-F238E27FC236}">
                  <a16:creationId xmlns:a16="http://schemas.microsoft.com/office/drawing/2014/main" id="{D62BD715-08E5-4A75-9F0C-20CE7AA56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0838" y="4321175"/>
              <a:ext cx="746125" cy="209550"/>
            </a:xfrm>
            <a:custGeom>
              <a:avLst/>
              <a:gdLst>
                <a:gd name="T0" fmla="*/ 176 w 199"/>
                <a:gd name="T1" fmla="*/ 54 h 56"/>
                <a:gd name="T2" fmla="*/ 153 w 199"/>
                <a:gd name="T3" fmla="*/ 30 h 56"/>
                <a:gd name="T4" fmla="*/ 131 w 199"/>
                <a:gd name="T5" fmla="*/ 54 h 56"/>
                <a:gd name="T6" fmla="*/ 59 w 199"/>
                <a:gd name="T7" fmla="*/ 50 h 56"/>
                <a:gd name="T8" fmla="*/ 15 w 199"/>
                <a:gd name="T9" fmla="*/ 49 h 56"/>
                <a:gd name="T10" fmla="*/ 4 w 199"/>
                <a:gd name="T11" fmla="*/ 47 h 56"/>
                <a:gd name="T12" fmla="*/ 1 w 199"/>
                <a:gd name="T13" fmla="*/ 40 h 56"/>
                <a:gd name="T14" fmla="*/ 9 w 199"/>
                <a:gd name="T15" fmla="*/ 21 h 56"/>
                <a:gd name="T16" fmla="*/ 11 w 199"/>
                <a:gd name="T17" fmla="*/ 17 h 56"/>
                <a:gd name="T18" fmla="*/ 15 w 199"/>
                <a:gd name="T19" fmla="*/ 16 h 56"/>
                <a:gd name="T20" fmla="*/ 13 w 199"/>
                <a:gd name="T21" fmla="*/ 14 h 56"/>
                <a:gd name="T22" fmla="*/ 23 w 199"/>
                <a:gd name="T23" fmla="*/ 8 h 56"/>
                <a:gd name="T24" fmla="*/ 92 w 199"/>
                <a:gd name="T25" fmla="*/ 1 h 56"/>
                <a:gd name="T26" fmla="*/ 143 w 199"/>
                <a:gd name="T27" fmla="*/ 20 h 56"/>
                <a:gd name="T28" fmla="*/ 160 w 199"/>
                <a:gd name="T29" fmla="*/ 21 h 56"/>
                <a:gd name="T30" fmla="*/ 194 w 199"/>
                <a:gd name="T31" fmla="*/ 36 h 56"/>
                <a:gd name="T32" fmla="*/ 189 w 199"/>
                <a:gd name="T33" fmla="*/ 39 h 56"/>
                <a:gd name="T34" fmla="*/ 195 w 199"/>
                <a:gd name="T35" fmla="*/ 40 h 56"/>
                <a:gd name="T36" fmla="*/ 197 w 199"/>
                <a:gd name="T37" fmla="*/ 49 h 56"/>
                <a:gd name="T38" fmla="*/ 177 w 199"/>
                <a:gd name="T39" fmla="*/ 56 h 56"/>
                <a:gd name="T40" fmla="*/ 153 w 199"/>
                <a:gd name="T41" fmla="*/ 27 h 56"/>
                <a:gd name="T42" fmla="*/ 179 w 199"/>
                <a:gd name="T43" fmla="*/ 53 h 56"/>
                <a:gd name="T44" fmla="*/ 194 w 199"/>
                <a:gd name="T45" fmla="*/ 47 h 56"/>
                <a:gd name="T46" fmla="*/ 195 w 199"/>
                <a:gd name="T47" fmla="*/ 44 h 56"/>
                <a:gd name="T48" fmla="*/ 190 w 199"/>
                <a:gd name="T49" fmla="*/ 43 h 56"/>
                <a:gd name="T50" fmla="*/ 189 w 199"/>
                <a:gd name="T51" fmla="*/ 36 h 56"/>
                <a:gd name="T52" fmla="*/ 159 w 199"/>
                <a:gd name="T53" fmla="*/ 24 h 56"/>
                <a:gd name="T54" fmla="*/ 142 w 199"/>
                <a:gd name="T55" fmla="*/ 23 h 56"/>
                <a:gd name="T56" fmla="*/ 92 w 199"/>
                <a:gd name="T57" fmla="*/ 4 h 56"/>
                <a:gd name="T58" fmla="*/ 23 w 199"/>
                <a:gd name="T59" fmla="*/ 11 h 56"/>
                <a:gd name="T60" fmla="*/ 15 w 199"/>
                <a:gd name="T61" fmla="*/ 11 h 56"/>
                <a:gd name="T62" fmla="*/ 12 w 199"/>
                <a:gd name="T63" fmla="*/ 20 h 56"/>
                <a:gd name="T64" fmla="*/ 10 w 199"/>
                <a:gd name="T65" fmla="*/ 23 h 56"/>
                <a:gd name="T66" fmla="*/ 8 w 199"/>
                <a:gd name="T67" fmla="*/ 25 h 56"/>
                <a:gd name="T68" fmla="*/ 4 w 199"/>
                <a:gd name="T69" fmla="*/ 43 h 56"/>
                <a:gd name="T70" fmla="*/ 12 w 199"/>
                <a:gd name="T71" fmla="*/ 47 h 56"/>
                <a:gd name="T72" fmla="*/ 62 w 199"/>
                <a:gd name="T73" fmla="*/ 49 h 56"/>
                <a:gd name="T74" fmla="*/ 153 w 199"/>
                <a:gd name="T75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9" h="56">
                  <a:moveTo>
                    <a:pt x="175" y="56"/>
                  </a:moveTo>
                  <a:cubicBezTo>
                    <a:pt x="176" y="54"/>
                    <a:pt x="176" y="54"/>
                    <a:pt x="176" y="54"/>
                  </a:cubicBezTo>
                  <a:cubicBezTo>
                    <a:pt x="176" y="54"/>
                    <a:pt x="176" y="53"/>
                    <a:pt x="176" y="52"/>
                  </a:cubicBezTo>
                  <a:cubicBezTo>
                    <a:pt x="176" y="40"/>
                    <a:pt x="166" y="30"/>
                    <a:pt x="153" y="30"/>
                  </a:cubicBezTo>
                  <a:cubicBezTo>
                    <a:pt x="141" y="30"/>
                    <a:pt x="131" y="40"/>
                    <a:pt x="131" y="53"/>
                  </a:cubicBezTo>
                  <a:cubicBezTo>
                    <a:pt x="131" y="54"/>
                    <a:pt x="131" y="54"/>
                    <a:pt x="131" y="54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8" y="39"/>
                    <a:pt x="48" y="30"/>
                    <a:pt x="37" y="30"/>
                  </a:cubicBezTo>
                  <a:cubicBezTo>
                    <a:pt x="26" y="30"/>
                    <a:pt x="16" y="38"/>
                    <a:pt x="15" y="49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2" y="47"/>
                    <a:pt x="1" y="45"/>
                  </a:cubicBezTo>
                  <a:cubicBezTo>
                    <a:pt x="0" y="43"/>
                    <a:pt x="0" y="42"/>
                    <a:pt x="1" y="40"/>
                  </a:cubicBezTo>
                  <a:cubicBezTo>
                    <a:pt x="2" y="37"/>
                    <a:pt x="5" y="24"/>
                    <a:pt x="5" y="24"/>
                  </a:cubicBezTo>
                  <a:cubicBezTo>
                    <a:pt x="6" y="23"/>
                    <a:pt x="7" y="21"/>
                    <a:pt x="9" y="21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3" y="17"/>
                    <a:pt x="15" y="16"/>
                    <a:pt x="15" y="16"/>
                  </a:cubicBezTo>
                  <a:cubicBezTo>
                    <a:pt x="15" y="15"/>
                    <a:pt x="14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42" y="4"/>
                    <a:pt x="52" y="2"/>
                  </a:cubicBezTo>
                  <a:cubicBezTo>
                    <a:pt x="68" y="1"/>
                    <a:pt x="78" y="0"/>
                    <a:pt x="92" y="1"/>
                  </a:cubicBezTo>
                  <a:cubicBezTo>
                    <a:pt x="112" y="2"/>
                    <a:pt x="131" y="13"/>
                    <a:pt x="139" y="18"/>
                  </a:cubicBezTo>
                  <a:cubicBezTo>
                    <a:pt x="141" y="19"/>
                    <a:pt x="142" y="20"/>
                    <a:pt x="143" y="20"/>
                  </a:cubicBezTo>
                  <a:cubicBezTo>
                    <a:pt x="143" y="20"/>
                    <a:pt x="145" y="20"/>
                    <a:pt x="147" y="20"/>
                  </a:cubicBezTo>
                  <a:cubicBezTo>
                    <a:pt x="151" y="20"/>
                    <a:pt x="156" y="20"/>
                    <a:pt x="160" y="21"/>
                  </a:cubicBezTo>
                  <a:cubicBezTo>
                    <a:pt x="166" y="22"/>
                    <a:pt x="171" y="22"/>
                    <a:pt x="179" y="26"/>
                  </a:cubicBezTo>
                  <a:cubicBezTo>
                    <a:pt x="187" y="30"/>
                    <a:pt x="194" y="36"/>
                    <a:pt x="194" y="36"/>
                  </a:cubicBezTo>
                  <a:cubicBezTo>
                    <a:pt x="197" y="39"/>
                    <a:pt x="197" y="39"/>
                    <a:pt x="197" y="39"/>
                  </a:cubicBezTo>
                  <a:cubicBezTo>
                    <a:pt x="189" y="39"/>
                    <a:pt x="189" y="39"/>
                    <a:pt x="189" y="39"/>
                  </a:cubicBezTo>
                  <a:cubicBezTo>
                    <a:pt x="191" y="40"/>
                    <a:pt x="191" y="40"/>
                    <a:pt x="191" y="40"/>
                  </a:cubicBezTo>
                  <a:cubicBezTo>
                    <a:pt x="195" y="40"/>
                    <a:pt x="195" y="40"/>
                    <a:pt x="195" y="40"/>
                  </a:cubicBezTo>
                  <a:cubicBezTo>
                    <a:pt x="196" y="40"/>
                    <a:pt x="198" y="40"/>
                    <a:pt x="198" y="44"/>
                  </a:cubicBezTo>
                  <a:cubicBezTo>
                    <a:pt x="199" y="46"/>
                    <a:pt x="198" y="48"/>
                    <a:pt x="197" y="49"/>
                  </a:cubicBezTo>
                  <a:cubicBezTo>
                    <a:pt x="197" y="51"/>
                    <a:pt x="197" y="51"/>
                    <a:pt x="197" y="51"/>
                  </a:cubicBezTo>
                  <a:cubicBezTo>
                    <a:pt x="197" y="52"/>
                    <a:pt x="197" y="53"/>
                    <a:pt x="177" y="56"/>
                  </a:cubicBezTo>
                  <a:lnTo>
                    <a:pt x="175" y="56"/>
                  </a:lnTo>
                  <a:close/>
                  <a:moveTo>
                    <a:pt x="153" y="27"/>
                  </a:moveTo>
                  <a:cubicBezTo>
                    <a:pt x="167" y="27"/>
                    <a:pt x="179" y="38"/>
                    <a:pt x="179" y="52"/>
                  </a:cubicBezTo>
                  <a:cubicBezTo>
                    <a:pt x="179" y="52"/>
                    <a:pt x="179" y="52"/>
                    <a:pt x="179" y="53"/>
                  </a:cubicBezTo>
                  <a:cubicBezTo>
                    <a:pt x="185" y="52"/>
                    <a:pt x="192" y="50"/>
                    <a:pt x="194" y="50"/>
                  </a:cubicBezTo>
                  <a:cubicBezTo>
                    <a:pt x="194" y="47"/>
                    <a:pt x="194" y="47"/>
                    <a:pt x="194" y="47"/>
                  </a:cubicBezTo>
                  <a:cubicBezTo>
                    <a:pt x="195" y="47"/>
                    <a:pt x="195" y="47"/>
                    <a:pt x="195" y="47"/>
                  </a:cubicBezTo>
                  <a:cubicBezTo>
                    <a:pt x="195" y="47"/>
                    <a:pt x="196" y="46"/>
                    <a:pt x="195" y="44"/>
                  </a:cubicBezTo>
                  <a:cubicBezTo>
                    <a:pt x="195" y="44"/>
                    <a:pt x="195" y="43"/>
                    <a:pt x="195" y="43"/>
                  </a:cubicBezTo>
                  <a:cubicBezTo>
                    <a:pt x="190" y="43"/>
                    <a:pt x="190" y="43"/>
                    <a:pt x="190" y="43"/>
                  </a:cubicBezTo>
                  <a:cubicBezTo>
                    <a:pt x="180" y="37"/>
                    <a:pt x="180" y="37"/>
                    <a:pt x="180" y="37"/>
                  </a:cubicBezTo>
                  <a:cubicBezTo>
                    <a:pt x="189" y="36"/>
                    <a:pt x="189" y="36"/>
                    <a:pt x="189" y="36"/>
                  </a:cubicBezTo>
                  <a:cubicBezTo>
                    <a:pt x="186" y="34"/>
                    <a:pt x="182" y="31"/>
                    <a:pt x="177" y="29"/>
                  </a:cubicBezTo>
                  <a:cubicBezTo>
                    <a:pt x="170" y="25"/>
                    <a:pt x="166" y="25"/>
                    <a:pt x="159" y="24"/>
                  </a:cubicBezTo>
                  <a:cubicBezTo>
                    <a:pt x="156" y="23"/>
                    <a:pt x="151" y="23"/>
                    <a:pt x="147" y="23"/>
                  </a:cubicBezTo>
                  <a:cubicBezTo>
                    <a:pt x="145" y="23"/>
                    <a:pt x="143" y="23"/>
                    <a:pt x="142" y="23"/>
                  </a:cubicBezTo>
                  <a:cubicBezTo>
                    <a:pt x="142" y="23"/>
                    <a:pt x="141" y="22"/>
                    <a:pt x="138" y="21"/>
                  </a:cubicBezTo>
                  <a:cubicBezTo>
                    <a:pt x="130" y="16"/>
                    <a:pt x="111" y="5"/>
                    <a:pt x="92" y="4"/>
                  </a:cubicBezTo>
                  <a:cubicBezTo>
                    <a:pt x="78" y="3"/>
                    <a:pt x="68" y="4"/>
                    <a:pt x="52" y="5"/>
                  </a:cubicBezTo>
                  <a:cubicBezTo>
                    <a:pt x="42" y="7"/>
                    <a:pt x="23" y="11"/>
                    <a:pt x="2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7" y="12"/>
                    <a:pt x="18" y="14"/>
                    <a:pt x="18" y="17"/>
                  </a:cubicBezTo>
                  <a:cubicBezTo>
                    <a:pt x="17" y="19"/>
                    <a:pt x="15" y="20"/>
                    <a:pt x="12" y="20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8" y="23"/>
                    <a:pt x="8" y="25"/>
                    <a:pt x="8" y="25"/>
                  </a:cubicBezTo>
                  <a:cubicBezTo>
                    <a:pt x="8" y="25"/>
                    <a:pt x="5" y="38"/>
                    <a:pt x="4" y="41"/>
                  </a:cubicBezTo>
                  <a:cubicBezTo>
                    <a:pt x="3" y="42"/>
                    <a:pt x="3" y="43"/>
                    <a:pt x="4" y="43"/>
                  </a:cubicBezTo>
                  <a:cubicBezTo>
                    <a:pt x="4" y="44"/>
                    <a:pt x="5" y="44"/>
                    <a:pt x="5" y="44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5" y="36"/>
                    <a:pt x="25" y="27"/>
                    <a:pt x="37" y="27"/>
                  </a:cubicBezTo>
                  <a:cubicBezTo>
                    <a:pt x="49" y="27"/>
                    <a:pt x="60" y="37"/>
                    <a:pt x="62" y="49"/>
                  </a:cubicBezTo>
                  <a:cubicBezTo>
                    <a:pt x="128" y="51"/>
                    <a:pt x="128" y="51"/>
                    <a:pt x="128" y="51"/>
                  </a:cubicBezTo>
                  <a:cubicBezTo>
                    <a:pt x="129" y="37"/>
                    <a:pt x="139" y="27"/>
                    <a:pt x="153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</p:grpSp>
      <p:sp>
        <p:nvSpPr>
          <p:cNvPr id="17" name="Freeform 85">
            <a:extLst>
              <a:ext uri="{FF2B5EF4-FFF2-40B4-BE49-F238E27FC236}">
                <a16:creationId xmlns:a16="http://schemas.microsoft.com/office/drawing/2014/main" id="{A4F16472-8C0D-47E7-8834-B88ABE43E55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061233" y="1584844"/>
            <a:ext cx="667386" cy="523845"/>
          </a:xfrm>
          <a:custGeom>
            <a:avLst/>
            <a:gdLst>
              <a:gd name="T0" fmla="*/ 688 w 704"/>
              <a:gd name="T1" fmla="*/ 0 h 480"/>
              <a:gd name="T2" fmla="*/ 16 w 704"/>
              <a:gd name="T3" fmla="*/ 0 h 480"/>
              <a:gd name="T4" fmla="*/ 0 w 704"/>
              <a:gd name="T5" fmla="*/ 16 h 480"/>
              <a:gd name="T6" fmla="*/ 0 w 704"/>
              <a:gd name="T7" fmla="*/ 390 h 480"/>
              <a:gd name="T8" fmla="*/ 16 w 704"/>
              <a:gd name="T9" fmla="*/ 407 h 480"/>
              <a:gd name="T10" fmla="*/ 299 w 704"/>
              <a:gd name="T11" fmla="*/ 407 h 480"/>
              <a:gd name="T12" fmla="*/ 315 w 704"/>
              <a:gd name="T13" fmla="*/ 404 h 480"/>
              <a:gd name="T14" fmla="*/ 315 w 704"/>
              <a:gd name="T15" fmla="*/ 417 h 480"/>
              <a:gd name="T16" fmla="*/ 315 w 704"/>
              <a:gd name="T17" fmla="*/ 450 h 480"/>
              <a:gd name="T18" fmla="*/ 161 w 704"/>
              <a:gd name="T19" fmla="*/ 450 h 480"/>
              <a:gd name="T20" fmla="*/ 145 w 704"/>
              <a:gd name="T21" fmla="*/ 465 h 480"/>
              <a:gd name="T22" fmla="*/ 161 w 704"/>
              <a:gd name="T23" fmla="*/ 480 h 480"/>
              <a:gd name="T24" fmla="*/ 544 w 704"/>
              <a:gd name="T25" fmla="*/ 480 h 480"/>
              <a:gd name="T26" fmla="*/ 560 w 704"/>
              <a:gd name="T27" fmla="*/ 465 h 480"/>
              <a:gd name="T28" fmla="*/ 544 w 704"/>
              <a:gd name="T29" fmla="*/ 450 h 480"/>
              <a:gd name="T30" fmla="*/ 401 w 704"/>
              <a:gd name="T31" fmla="*/ 450 h 480"/>
              <a:gd name="T32" fmla="*/ 388 w 704"/>
              <a:gd name="T33" fmla="*/ 452 h 480"/>
              <a:gd name="T34" fmla="*/ 389 w 704"/>
              <a:gd name="T35" fmla="*/ 439 h 480"/>
              <a:gd name="T36" fmla="*/ 389 w 704"/>
              <a:gd name="T37" fmla="*/ 416 h 480"/>
              <a:gd name="T38" fmla="*/ 389 w 704"/>
              <a:gd name="T39" fmla="*/ 403 h 480"/>
              <a:gd name="T40" fmla="*/ 405 w 704"/>
              <a:gd name="T41" fmla="*/ 407 h 480"/>
              <a:gd name="T42" fmla="*/ 688 w 704"/>
              <a:gd name="T43" fmla="*/ 407 h 480"/>
              <a:gd name="T44" fmla="*/ 704 w 704"/>
              <a:gd name="T45" fmla="*/ 390 h 480"/>
              <a:gd name="T46" fmla="*/ 704 w 704"/>
              <a:gd name="T47" fmla="*/ 16 h 480"/>
              <a:gd name="T48" fmla="*/ 688 w 704"/>
              <a:gd name="T49" fmla="*/ 0 h 480"/>
              <a:gd name="T50" fmla="*/ 623 w 704"/>
              <a:gd name="T51" fmla="*/ 345 h 480"/>
              <a:gd name="T52" fmla="*/ 603 w 704"/>
              <a:gd name="T53" fmla="*/ 365 h 480"/>
              <a:gd name="T54" fmla="*/ 101 w 704"/>
              <a:gd name="T55" fmla="*/ 365 h 480"/>
              <a:gd name="T56" fmla="*/ 81 w 704"/>
              <a:gd name="T57" fmla="*/ 345 h 480"/>
              <a:gd name="T58" fmla="*/ 81 w 704"/>
              <a:gd name="T59" fmla="*/ 61 h 480"/>
              <a:gd name="T60" fmla="*/ 101 w 704"/>
              <a:gd name="T61" fmla="*/ 41 h 480"/>
              <a:gd name="T62" fmla="*/ 603 w 704"/>
              <a:gd name="T63" fmla="*/ 41 h 480"/>
              <a:gd name="T64" fmla="*/ 623 w 704"/>
              <a:gd name="T65" fmla="*/ 61 h 480"/>
              <a:gd name="T66" fmla="*/ 623 w 704"/>
              <a:gd name="T67" fmla="*/ 345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04" h="480">
                <a:moveTo>
                  <a:pt x="688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7" y="407"/>
                  <a:pt x="16" y="407"/>
                </a:cubicBezTo>
                <a:cubicBezTo>
                  <a:pt x="299" y="407"/>
                  <a:pt x="299" y="407"/>
                  <a:pt x="299" y="407"/>
                </a:cubicBezTo>
                <a:cubicBezTo>
                  <a:pt x="308" y="407"/>
                  <a:pt x="315" y="405"/>
                  <a:pt x="315" y="404"/>
                </a:cubicBezTo>
                <a:cubicBezTo>
                  <a:pt x="315" y="402"/>
                  <a:pt x="315" y="408"/>
                  <a:pt x="315" y="417"/>
                </a:cubicBezTo>
                <a:cubicBezTo>
                  <a:pt x="315" y="450"/>
                  <a:pt x="315" y="450"/>
                  <a:pt x="315" y="450"/>
                </a:cubicBezTo>
                <a:cubicBezTo>
                  <a:pt x="161" y="450"/>
                  <a:pt x="161" y="450"/>
                  <a:pt x="161" y="450"/>
                </a:cubicBezTo>
                <a:cubicBezTo>
                  <a:pt x="152" y="450"/>
                  <a:pt x="145" y="457"/>
                  <a:pt x="145" y="465"/>
                </a:cubicBezTo>
                <a:cubicBezTo>
                  <a:pt x="145" y="474"/>
                  <a:pt x="152" y="480"/>
                  <a:pt x="161" y="480"/>
                </a:cubicBezTo>
                <a:cubicBezTo>
                  <a:pt x="544" y="480"/>
                  <a:pt x="544" y="480"/>
                  <a:pt x="544" y="480"/>
                </a:cubicBezTo>
                <a:cubicBezTo>
                  <a:pt x="553" y="480"/>
                  <a:pt x="560" y="474"/>
                  <a:pt x="560" y="465"/>
                </a:cubicBezTo>
                <a:cubicBezTo>
                  <a:pt x="560" y="457"/>
                  <a:pt x="553" y="450"/>
                  <a:pt x="544" y="450"/>
                </a:cubicBezTo>
                <a:cubicBezTo>
                  <a:pt x="401" y="450"/>
                  <a:pt x="401" y="450"/>
                  <a:pt x="401" y="450"/>
                </a:cubicBezTo>
                <a:cubicBezTo>
                  <a:pt x="395" y="450"/>
                  <a:pt x="390" y="451"/>
                  <a:pt x="388" y="452"/>
                </a:cubicBezTo>
                <a:cubicBezTo>
                  <a:pt x="389" y="449"/>
                  <a:pt x="389" y="445"/>
                  <a:pt x="389" y="439"/>
                </a:cubicBezTo>
                <a:cubicBezTo>
                  <a:pt x="389" y="416"/>
                  <a:pt x="389" y="416"/>
                  <a:pt x="389" y="416"/>
                </a:cubicBezTo>
                <a:cubicBezTo>
                  <a:pt x="389" y="408"/>
                  <a:pt x="389" y="402"/>
                  <a:pt x="389" y="403"/>
                </a:cubicBezTo>
                <a:cubicBezTo>
                  <a:pt x="389" y="405"/>
                  <a:pt x="396" y="407"/>
                  <a:pt x="405" y="407"/>
                </a:cubicBezTo>
                <a:cubicBezTo>
                  <a:pt x="688" y="407"/>
                  <a:pt x="688" y="407"/>
                  <a:pt x="688" y="407"/>
                </a:cubicBezTo>
                <a:cubicBezTo>
                  <a:pt x="697" y="407"/>
                  <a:pt x="704" y="399"/>
                  <a:pt x="704" y="390"/>
                </a:cubicBezTo>
                <a:cubicBezTo>
                  <a:pt x="704" y="16"/>
                  <a:pt x="704" y="16"/>
                  <a:pt x="704" y="16"/>
                </a:cubicBezTo>
                <a:cubicBezTo>
                  <a:pt x="704" y="7"/>
                  <a:pt x="697" y="0"/>
                  <a:pt x="688" y="0"/>
                </a:cubicBezTo>
                <a:close/>
                <a:moveTo>
                  <a:pt x="623" y="345"/>
                </a:moveTo>
                <a:cubicBezTo>
                  <a:pt x="623" y="356"/>
                  <a:pt x="614" y="365"/>
                  <a:pt x="603" y="365"/>
                </a:cubicBezTo>
                <a:cubicBezTo>
                  <a:pt x="101" y="365"/>
                  <a:pt x="101" y="365"/>
                  <a:pt x="101" y="365"/>
                </a:cubicBezTo>
                <a:cubicBezTo>
                  <a:pt x="90" y="365"/>
                  <a:pt x="81" y="356"/>
                  <a:pt x="81" y="345"/>
                </a:cubicBezTo>
                <a:cubicBezTo>
                  <a:pt x="81" y="61"/>
                  <a:pt x="81" y="61"/>
                  <a:pt x="81" y="61"/>
                </a:cubicBezTo>
                <a:cubicBezTo>
                  <a:pt x="81" y="50"/>
                  <a:pt x="90" y="41"/>
                  <a:pt x="101" y="41"/>
                </a:cubicBezTo>
                <a:cubicBezTo>
                  <a:pt x="603" y="41"/>
                  <a:pt x="603" y="41"/>
                  <a:pt x="603" y="41"/>
                </a:cubicBezTo>
                <a:cubicBezTo>
                  <a:pt x="614" y="41"/>
                  <a:pt x="623" y="50"/>
                  <a:pt x="623" y="61"/>
                </a:cubicBezTo>
                <a:lnTo>
                  <a:pt x="623" y="345"/>
                </a:lnTo>
                <a:close/>
              </a:path>
            </a:pathLst>
          </a:custGeom>
          <a:solidFill>
            <a:srgbClr val="58B6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ACC6A8-45A7-4469-B6FF-422BAEB14219}"/>
              </a:ext>
            </a:extLst>
          </p:cNvPr>
          <p:cNvSpPr txBox="1"/>
          <p:nvPr/>
        </p:nvSpPr>
        <p:spPr>
          <a:xfrm>
            <a:off x="3280707" y="6227192"/>
            <a:ext cx="1612320" cy="3015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457200"/>
            <a:r>
              <a:rPr lang="en-US" sz="1500" dirty="0">
                <a:solidFill>
                  <a:srgbClr val="FFFFFF"/>
                </a:solidFill>
                <a:latin typeface="Corbel"/>
                <a:cs typeface="Arial" pitchFamily="34" charset="0"/>
              </a:rPr>
              <a:t>Connected Home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B65D217-8486-42CD-B69C-7FA8BBEE108B}"/>
              </a:ext>
            </a:extLst>
          </p:cNvPr>
          <p:cNvGrpSpPr>
            <a:grpSpLocks noChangeAspect="1"/>
          </p:cNvGrpSpPr>
          <p:nvPr/>
        </p:nvGrpSpPr>
        <p:grpSpPr>
          <a:xfrm>
            <a:off x="8550735" y="5472425"/>
            <a:ext cx="645682" cy="804449"/>
            <a:chOff x="3413125" y="1978025"/>
            <a:chExt cx="2317751" cy="2887663"/>
          </a:xfrm>
          <a:solidFill>
            <a:sysClr val="window" lastClr="FFFFFF"/>
          </a:solidFill>
        </p:grpSpPr>
        <p:sp>
          <p:nvSpPr>
            <p:cNvPr id="585" name="Freeform 51">
              <a:extLst>
                <a:ext uri="{FF2B5EF4-FFF2-40B4-BE49-F238E27FC236}">
                  <a16:creationId xmlns:a16="http://schemas.microsoft.com/office/drawing/2014/main" id="{3EFF1FAC-15C3-40E8-BA38-D01889BFBC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5000" y="2230438"/>
              <a:ext cx="1012825" cy="1600200"/>
            </a:xfrm>
            <a:custGeom>
              <a:avLst/>
              <a:gdLst>
                <a:gd name="T0" fmla="*/ 352 w 638"/>
                <a:gd name="T1" fmla="*/ 1008 h 1008"/>
                <a:gd name="T2" fmla="*/ 0 w 638"/>
                <a:gd name="T3" fmla="*/ 895 h 1008"/>
                <a:gd name="T4" fmla="*/ 286 w 638"/>
                <a:gd name="T5" fmla="*/ 0 h 1008"/>
                <a:gd name="T6" fmla="*/ 638 w 638"/>
                <a:gd name="T7" fmla="*/ 111 h 1008"/>
                <a:gd name="T8" fmla="*/ 352 w 638"/>
                <a:gd name="T9" fmla="*/ 1008 h 1008"/>
                <a:gd name="T10" fmla="*/ 35 w 638"/>
                <a:gd name="T11" fmla="*/ 879 h 1008"/>
                <a:gd name="T12" fmla="*/ 335 w 638"/>
                <a:gd name="T13" fmla="*/ 973 h 1008"/>
                <a:gd name="T14" fmla="*/ 602 w 638"/>
                <a:gd name="T15" fmla="*/ 130 h 1008"/>
                <a:gd name="T16" fmla="*/ 304 w 638"/>
                <a:gd name="T17" fmla="*/ 35 h 1008"/>
                <a:gd name="T18" fmla="*/ 35 w 638"/>
                <a:gd name="T19" fmla="*/ 879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8" h="1008">
                  <a:moveTo>
                    <a:pt x="352" y="1008"/>
                  </a:moveTo>
                  <a:lnTo>
                    <a:pt x="0" y="895"/>
                  </a:lnTo>
                  <a:lnTo>
                    <a:pt x="286" y="0"/>
                  </a:lnTo>
                  <a:lnTo>
                    <a:pt x="638" y="111"/>
                  </a:lnTo>
                  <a:lnTo>
                    <a:pt x="352" y="1008"/>
                  </a:lnTo>
                  <a:close/>
                  <a:moveTo>
                    <a:pt x="35" y="879"/>
                  </a:moveTo>
                  <a:lnTo>
                    <a:pt x="335" y="973"/>
                  </a:lnTo>
                  <a:lnTo>
                    <a:pt x="602" y="130"/>
                  </a:lnTo>
                  <a:lnTo>
                    <a:pt x="304" y="35"/>
                  </a:lnTo>
                  <a:lnTo>
                    <a:pt x="35" y="8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86" name="Freeform 52">
              <a:extLst>
                <a:ext uri="{FF2B5EF4-FFF2-40B4-BE49-F238E27FC236}">
                  <a16:creationId xmlns:a16="http://schemas.microsoft.com/office/drawing/2014/main" id="{A5889E51-93A1-4D5D-8DA7-D2D49196C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138" y="2451100"/>
              <a:ext cx="430213" cy="1222375"/>
            </a:xfrm>
            <a:custGeom>
              <a:avLst/>
              <a:gdLst>
                <a:gd name="T0" fmla="*/ 28 w 271"/>
                <a:gd name="T1" fmla="*/ 770 h 770"/>
                <a:gd name="T2" fmla="*/ 0 w 271"/>
                <a:gd name="T3" fmla="*/ 761 h 770"/>
                <a:gd name="T4" fmla="*/ 245 w 271"/>
                <a:gd name="T5" fmla="*/ 0 h 770"/>
                <a:gd name="T6" fmla="*/ 271 w 271"/>
                <a:gd name="T7" fmla="*/ 10 h 770"/>
                <a:gd name="T8" fmla="*/ 28 w 271"/>
                <a:gd name="T9" fmla="*/ 770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770">
                  <a:moveTo>
                    <a:pt x="28" y="770"/>
                  </a:moveTo>
                  <a:lnTo>
                    <a:pt x="0" y="761"/>
                  </a:lnTo>
                  <a:lnTo>
                    <a:pt x="245" y="0"/>
                  </a:lnTo>
                  <a:lnTo>
                    <a:pt x="271" y="10"/>
                  </a:lnTo>
                  <a:lnTo>
                    <a:pt x="28" y="7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87" name="Freeform 53">
              <a:extLst>
                <a:ext uri="{FF2B5EF4-FFF2-40B4-BE49-F238E27FC236}">
                  <a16:creationId xmlns:a16="http://schemas.microsoft.com/office/drawing/2014/main" id="{C81E5626-A0E7-49E8-8475-5D5D485FE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0600" y="2514600"/>
              <a:ext cx="398463" cy="1117600"/>
            </a:xfrm>
            <a:custGeom>
              <a:avLst/>
              <a:gdLst>
                <a:gd name="T0" fmla="*/ 26 w 251"/>
                <a:gd name="T1" fmla="*/ 704 h 704"/>
                <a:gd name="T2" fmla="*/ 0 w 251"/>
                <a:gd name="T3" fmla="*/ 695 h 704"/>
                <a:gd name="T4" fmla="*/ 225 w 251"/>
                <a:gd name="T5" fmla="*/ 0 h 704"/>
                <a:gd name="T6" fmla="*/ 251 w 251"/>
                <a:gd name="T7" fmla="*/ 10 h 704"/>
                <a:gd name="T8" fmla="*/ 26 w 251"/>
                <a:gd name="T9" fmla="*/ 704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704">
                  <a:moveTo>
                    <a:pt x="26" y="704"/>
                  </a:moveTo>
                  <a:lnTo>
                    <a:pt x="0" y="695"/>
                  </a:lnTo>
                  <a:lnTo>
                    <a:pt x="225" y="0"/>
                  </a:lnTo>
                  <a:lnTo>
                    <a:pt x="251" y="10"/>
                  </a:lnTo>
                  <a:lnTo>
                    <a:pt x="26" y="7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88" name="Freeform 54">
              <a:extLst>
                <a:ext uri="{FF2B5EF4-FFF2-40B4-BE49-F238E27FC236}">
                  <a16:creationId xmlns:a16="http://schemas.microsoft.com/office/drawing/2014/main" id="{D06A8B16-562A-4C00-9FA7-C15CB16FB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7888" y="2578100"/>
              <a:ext cx="368300" cy="1012825"/>
            </a:xfrm>
            <a:custGeom>
              <a:avLst/>
              <a:gdLst>
                <a:gd name="T0" fmla="*/ 29 w 232"/>
                <a:gd name="T1" fmla="*/ 638 h 638"/>
                <a:gd name="T2" fmla="*/ 0 w 232"/>
                <a:gd name="T3" fmla="*/ 629 h 638"/>
                <a:gd name="T4" fmla="*/ 203 w 232"/>
                <a:gd name="T5" fmla="*/ 0 h 638"/>
                <a:gd name="T6" fmla="*/ 232 w 232"/>
                <a:gd name="T7" fmla="*/ 8 h 638"/>
                <a:gd name="T8" fmla="*/ 29 w 232"/>
                <a:gd name="T9" fmla="*/ 63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638">
                  <a:moveTo>
                    <a:pt x="29" y="638"/>
                  </a:moveTo>
                  <a:lnTo>
                    <a:pt x="0" y="629"/>
                  </a:lnTo>
                  <a:lnTo>
                    <a:pt x="203" y="0"/>
                  </a:lnTo>
                  <a:lnTo>
                    <a:pt x="232" y="8"/>
                  </a:lnTo>
                  <a:lnTo>
                    <a:pt x="29" y="6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89" name="Freeform 55">
              <a:extLst>
                <a:ext uri="{FF2B5EF4-FFF2-40B4-BE49-F238E27FC236}">
                  <a16:creationId xmlns:a16="http://schemas.microsoft.com/office/drawing/2014/main" id="{B4ECB9EE-4405-437C-BE0D-1E9D4CE34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938" y="2643188"/>
              <a:ext cx="333375" cy="906463"/>
            </a:xfrm>
            <a:custGeom>
              <a:avLst/>
              <a:gdLst>
                <a:gd name="T0" fmla="*/ 26 w 210"/>
                <a:gd name="T1" fmla="*/ 571 h 571"/>
                <a:gd name="T2" fmla="*/ 0 w 210"/>
                <a:gd name="T3" fmla="*/ 564 h 571"/>
                <a:gd name="T4" fmla="*/ 182 w 210"/>
                <a:gd name="T5" fmla="*/ 0 h 571"/>
                <a:gd name="T6" fmla="*/ 210 w 210"/>
                <a:gd name="T7" fmla="*/ 7 h 571"/>
                <a:gd name="T8" fmla="*/ 26 w 210"/>
                <a:gd name="T9" fmla="*/ 571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571">
                  <a:moveTo>
                    <a:pt x="26" y="571"/>
                  </a:moveTo>
                  <a:lnTo>
                    <a:pt x="0" y="564"/>
                  </a:lnTo>
                  <a:lnTo>
                    <a:pt x="182" y="0"/>
                  </a:lnTo>
                  <a:lnTo>
                    <a:pt x="210" y="7"/>
                  </a:lnTo>
                  <a:lnTo>
                    <a:pt x="26" y="5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90" name="Freeform 56">
              <a:extLst>
                <a:ext uri="{FF2B5EF4-FFF2-40B4-BE49-F238E27FC236}">
                  <a16:creationId xmlns:a16="http://schemas.microsoft.com/office/drawing/2014/main" id="{4FBE0EAF-8740-463D-BDEB-33937E77A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238" y="3736975"/>
              <a:ext cx="522288" cy="481013"/>
            </a:xfrm>
            <a:custGeom>
              <a:avLst/>
              <a:gdLst>
                <a:gd name="T0" fmla="*/ 85 w 329"/>
                <a:gd name="T1" fmla="*/ 303 h 303"/>
                <a:gd name="T2" fmla="*/ 329 w 329"/>
                <a:gd name="T3" fmla="*/ 104 h 303"/>
                <a:gd name="T4" fmla="*/ 0 w 329"/>
                <a:gd name="T5" fmla="*/ 0 h 303"/>
                <a:gd name="T6" fmla="*/ 85 w 329"/>
                <a:gd name="T7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9" h="303">
                  <a:moveTo>
                    <a:pt x="85" y="303"/>
                  </a:moveTo>
                  <a:lnTo>
                    <a:pt x="329" y="104"/>
                  </a:lnTo>
                  <a:lnTo>
                    <a:pt x="0" y="0"/>
                  </a:lnTo>
                  <a:lnTo>
                    <a:pt x="85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91" name="Freeform 57">
              <a:extLst>
                <a:ext uri="{FF2B5EF4-FFF2-40B4-BE49-F238E27FC236}">
                  <a16:creationId xmlns:a16="http://schemas.microsoft.com/office/drawing/2014/main" id="{37139A18-36FE-48A7-883D-C41B674336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3125" y="4033838"/>
              <a:ext cx="2276475" cy="709613"/>
            </a:xfrm>
            <a:custGeom>
              <a:avLst/>
              <a:gdLst>
                <a:gd name="T0" fmla="*/ 599 w 607"/>
                <a:gd name="T1" fmla="*/ 181 h 189"/>
                <a:gd name="T2" fmla="*/ 597 w 607"/>
                <a:gd name="T3" fmla="*/ 175 h 189"/>
                <a:gd name="T4" fmla="*/ 597 w 607"/>
                <a:gd name="T5" fmla="*/ 175 h 189"/>
                <a:gd name="T6" fmla="*/ 588 w 607"/>
                <a:gd name="T7" fmla="*/ 152 h 189"/>
                <a:gd name="T8" fmla="*/ 149 w 607"/>
                <a:gd name="T9" fmla="*/ 144 h 189"/>
                <a:gd name="T10" fmla="*/ 161 w 607"/>
                <a:gd name="T11" fmla="*/ 152 h 189"/>
                <a:gd name="T12" fmla="*/ 189 w 607"/>
                <a:gd name="T13" fmla="*/ 152 h 189"/>
                <a:gd name="T14" fmla="*/ 125 w 607"/>
                <a:gd name="T15" fmla="*/ 143 h 189"/>
                <a:gd name="T16" fmla="*/ 197 w 607"/>
                <a:gd name="T17" fmla="*/ 143 h 189"/>
                <a:gd name="T18" fmla="*/ 117 w 607"/>
                <a:gd name="T19" fmla="*/ 150 h 189"/>
                <a:gd name="T20" fmla="*/ 117 w 607"/>
                <a:gd name="T21" fmla="*/ 150 h 189"/>
                <a:gd name="T22" fmla="*/ 237 w 607"/>
                <a:gd name="T23" fmla="*/ 148 h 189"/>
                <a:gd name="T24" fmla="*/ 260 w 607"/>
                <a:gd name="T25" fmla="*/ 137 h 189"/>
                <a:gd name="T26" fmla="*/ 76 w 607"/>
                <a:gd name="T27" fmla="*/ 144 h 189"/>
                <a:gd name="T28" fmla="*/ 269 w 607"/>
                <a:gd name="T29" fmla="*/ 144 h 189"/>
                <a:gd name="T30" fmla="*/ 269 w 607"/>
                <a:gd name="T31" fmla="*/ 144 h 189"/>
                <a:gd name="T32" fmla="*/ 554 w 607"/>
                <a:gd name="T33" fmla="*/ 129 h 189"/>
                <a:gd name="T34" fmla="*/ 69 w 607"/>
                <a:gd name="T35" fmla="*/ 141 h 189"/>
                <a:gd name="T36" fmla="*/ 69 w 607"/>
                <a:gd name="T37" fmla="*/ 141 h 189"/>
                <a:gd name="T38" fmla="*/ 309 w 607"/>
                <a:gd name="T39" fmla="*/ 137 h 189"/>
                <a:gd name="T40" fmla="*/ 331 w 607"/>
                <a:gd name="T41" fmla="*/ 125 h 189"/>
                <a:gd name="T42" fmla="*/ 31 w 607"/>
                <a:gd name="T43" fmla="*/ 125 h 189"/>
                <a:gd name="T44" fmla="*/ 543 w 607"/>
                <a:gd name="T45" fmla="*/ 133 h 189"/>
                <a:gd name="T46" fmla="*/ 543 w 607"/>
                <a:gd name="T47" fmla="*/ 133 h 189"/>
                <a:gd name="T48" fmla="*/ 356 w 607"/>
                <a:gd name="T49" fmla="*/ 128 h 189"/>
                <a:gd name="T50" fmla="*/ 378 w 607"/>
                <a:gd name="T51" fmla="*/ 117 h 189"/>
                <a:gd name="T52" fmla="*/ 506 w 607"/>
                <a:gd name="T53" fmla="*/ 122 h 189"/>
                <a:gd name="T54" fmla="*/ 387 w 607"/>
                <a:gd name="T55" fmla="*/ 124 h 189"/>
                <a:gd name="T56" fmla="*/ 387 w 607"/>
                <a:gd name="T57" fmla="*/ 124 h 189"/>
                <a:gd name="T58" fmla="*/ 499 w 607"/>
                <a:gd name="T59" fmla="*/ 113 h 189"/>
                <a:gd name="T60" fmla="*/ 426 w 607"/>
                <a:gd name="T61" fmla="*/ 111 h 189"/>
                <a:gd name="T62" fmla="*/ 13 w 607"/>
                <a:gd name="T63" fmla="*/ 107 h 189"/>
                <a:gd name="T64" fmla="*/ 435 w 607"/>
                <a:gd name="T65" fmla="*/ 119 h 189"/>
                <a:gd name="T66" fmla="*/ 435 w 607"/>
                <a:gd name="T67" fmla="*/ 119 h 189"/>
                <a:gd name="T68" fmla="*/ 475 w 607"/>
                <a:gd name="T69" fmla="*/ 110 h 189"/>
                <a:gd name="T70" fmla="*/ 10 w 607"/>
                <a:gd name="T71" fmla="*/ 83 h 189"/>
                <a:gd name="T72" fmla="*/ 0 w 607"/>
                <a:gd name="T73" fmla="*/ 73 h 189"/>
                <a:gd name="T74" fmla="*/ 8 w 607"/>
                <a:gd name="T75" fmla="*/ 65 h 189"/>
                <a:gd name="T76" fmla="*/ 9 w 607"/>
                <a:gd name="T77" fmla="*/ 53 h 189"/>
                <a:gd name="T78" fmla="*/ 9 w 607"/>
                <a:gd name="T79" fmla="*/ 53 h 189"/>
                <a:gd name="T80" fmla="*/ 284 w 607"/>
                <a:gd name="T81" fmla="*/ 36 h 189"/>
                <a:gd name="T82" fmla="*/ 245 w 607"/>
                <a:gd name="T83" fmla="*/ 27 h 189"/>
                <a:gd name="T84" fmla="*/ 220 w 607"/>
                <a:gd name="T85" fmla="*/ 29 h 189"/>
                <a:gd name="T86" fmla="*/ 17 w 607"/>
                <a:gd name="T87" fmla="*/ 32 h 189"/>
                <a:gd name="T88" fmla="*/ 17 w 607"/>
                <a:gd name="T89" fmla="*/ 32 h 189"/>
                <a:gd name="T90" fmla="*/ 214 w 607"/>
                <a:gd name="T91" fmla="*/ 19 h 189"/>
                <a:gd name="T92" fmla="*/ 175 w 607"/>
                <a:gd name="T93" fmla="*/ 11 h 189"/>
                <a:gd name="T94" fmla="*/ 30 w 607"/>
                <a:gd name="T95" fmla="*/ 11 h 189"/>
                <a:gd name="T96" fmla="*/ 165 w 607"/>
                <a:gd name="T97" fmla="*/ 17 h 189"/>
                <a:gd name="T98" fmla="*/ 165 w 607"/>
                <a:gd name="T99" fmla="*/ 17 h 189"/>
                <a:gd name="T100" fmla="*/ 143 w 607"/>
                <a:gd name="T101" fmla="*/ 5 h 189"/>
                <a:gd name="T102" fmla="*/ 70 w 607"/>
                <a:gd name="T103" fmla="*/ 1 h 189"/>
                <a:gd name="T104" fmla="*/ 102 w 607"/>
                <a:gd name="T105" fmla="*/ 8 h 189"/>
                <a:gd name="T106" fmla="*/ 79 w 607"/>
                <a:gd name="T107" fmla="*/ 8 h 189"/>
                <a:gd name="T108" fmla="*/ 79 w 607"/>
                <a:gd name="T109" fmla="*/ 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07" h="189">
                  <a:moveTo>
                    <a:pt x="607" y="189"/>
                  </a:moveTo>
                  <a:cubicBezTo>
                    <a:pt x="599" y="187"/>
                    <a:pt x="599" y="187"/>
                    <a:pt x="599" y="187"/>
                  </a:cubicBezTo>
                  <a:cubicBezTo>
                    <a:pt x="599" y="187"/>
                    <a:pt x="599" y="186"/>
                    <a:pt x="599" y="185"/>
                  </a:cubicBezTo>
                  <a:cubicBezTo>
                    <a:pt x="599" y="184"/>
                    <a:pt x="599" y="183"/>
                    <a:pt x="599" y="181"/>
                  </a:cubicBezTo>
                  <a:cubicBezTo>
                    <a:pt x="607" y="180"/>
                    <a:pt x="607" y="180"/>
                    <a:pt x="607" y="180"/>
                  </a:cubicBezTo>
                  <a:cubicBezTo>
                    <a:pt x="607" y="182"/>
                    <a:pt x="607" y="183"/>
                    <a:pt x="607" y="185"/>
                  </a:cubicBezTo>
                  <a:cubicBezTo>
                    <a:pt x="607" y="186"/>
                    <a:pt x="607" y="188"/>
                    <a:pt x="607" y="189"/>
                  </a:cubicBezTo>
                  <a:close/>
                  <a:moveTo>
                    <a:pt x="597" y="175"/>
                  </a:moveTo>
                  <a:cubicBezTo>
                    <a:pt x="595" y="171"/>
                    <a:pt x="592" y="167"/>
                    <a:pt x="588" y="163"/>
                  </a:cubicBezTo>
                  <a:cubicBezTo>
                    <a:pt x="594" y="157"/>
                    <a:pt x="594" y="157"/>
                    <a:pt x="594" y="157"/>
                  </a:cubicBezTo>
                  <a:cubicBezTo>
                    <a:pt x="598" y="162"/>
                    <a:pt x="601" y="167"/>
                    <a:pt x="604" y="171"/>
                  </a:cubicBezTo>
                  <a:lnTo>
                    <a:pt x="597" y="175"/>
                  </a:lnTo>
                  <a:close/>
                  <a:moveTo>
                    <a:pt x="582" y="157"/>
                  </a:moveTo>
                  <a:cubicBezTo>
                    <a:pt x="579" y="154"/>
                    <a:pt x="575" y="151"/>
                    <a:pt x="570" y="148"/>
                  </a:cubicBezTo>
                  <a:cubicBezTo>
                    <a:pt x="575" y="141"/>
                    <a:pt x="575" y="141"/>
                    <a:pt x="575" y="141"/>
                  </a:cubicBezTo>
                  <a:cubicBezTo>
                    <a:pt x="580" y="145"/>
                    <a:pt x="584" y="148"/>
                    <a:pt x="588" y="152"/>
                  </a:cubicBezTo>
                  <a:lnTo>
                    <a:pt x="582" y="157"/>
                  </a:lnTo>
                  <a:close/>
                  <a:moveTo>
                    <a:pt x="161" y="152"/>
                  </a:moveTo>
                  <a:cubicBezTo>
                    <a:pt x="157" y="152"/>
                    <a:pt x="153" y="152"/>
                    <a:pt x="149" y="152"/>
                  </a:cubicBezTo>
                  <a:cubicBezTo>
                    <a:pt x="149" y="144"/>
                    <a:pt x="149" y="144"/>
                    <a:pt x="149" y="144"/>
                  </a:cubicBezTo>
                  <a:cubicBezTo>
                    <a:pt x="153" y="144"/>
                    <a:pt x="157" y="144"/>
                    <a:pt x="161" y="144"/>
                  </a:cubicBezTo>
                  <a:cubicBezTo>
                    <a:pt x="165" y="144"/>
                    <a:pt x="165" y="144"/>
                    <a:pt x="165" y="144"/>
                  </a:cubicBezTo>
                  <a:cubicBezTo>
                    <a:pt x="165" y="152"/>
                    <a:pt x="165" y="152"/>
                    <a:pt x="165" y="152"/>
                  </a:cubicBezTo>
                  <a:lnTo>
                    <a:pt x="161" y="152"/>
                  </a:lnTo>
                  <a:close/>
                  <a:moveTo>
                    <a:pt x="173" y="152"/>
                  </a:moveTo>
                  <a:cubicBezTo>
                    <a:pt x="173" y="144"/>
                    <a:pt x="173" y="144"/>
                    <a:pt x="173" y="144"/>
                  </a:cubicBezTo>
                  <a:cubicBezTo>
                    <a:pt x="178" y="144"/>
                    <a:pt x="183" y="144"/>
                    <a:pt x="189" y="144"/>
                  </a:cubicBezTo>
                  <a:cubicBezTo>
                    <a:pt x="189" y="152"/>
                    <a:pt x="189" y="152"/>
                    <a:pt x="189" y="152"/>
                  </a:cubicBezTo>
                  <a:cubicBezTo>
                    <a:pt x="184" y="152"/>
                    <a:pt x="178" y="152"/>
                    <a:pt x="173" y="152"/>
                  </a:cubicBezTo>
                  <a:close/>
                  <a:moveTo>
                    <a:pt x="141" y="152"/>
                  </a:moveTo>
                  <a:cubicBezTo>
                    <a:pt x="135" y="152"/>
                    <a:pt x="130" y="151"/>
                    <a:pt x="125" y="151"/>
                  </a:cubicBezTo>
                  <a:cubicBezTo>
                    <a:pt x="125" y="143"/>
                    <a:pt x="125" y="143"/>
                    <a:pt x="125" y="143"/>
                  </a:cubicBezTo>
                  <a:cubicBezTo>
                    <a:pt x="130" y="143"/>
                    <a:pt x="136" y="144"/>
                    <a:pt x="141" y="144"/>
                  </a:cubicBezTo>
                  <a:lnTo>
                    <a:pt x="141" y="152"/>
                  </a:lnTo>
                  <a:close/>
                  <a:moveTo>
                    <a:pt x="197" y="151"/>
                  </a:moveTo>
                  <a:cubicBezTo>
                    <a:pt x="197" y="143"/>
                    <a:pt x="197" y="143"/>
                    <a:pt x="197" y="143"/>
                  </a:cubicBezTo>
                  <a:cubicBezTo>
                    <a:pt x="202" y="143"/>
                    <a:pt x="207" y="143"/>
                    <a:pt x="213" y="142"/>
                  </a:cubicBezTo>
                  <a:cubicBezTo>
                    <a:pt x="213" y="150"/>
                    <a:pt x="213" y="150"/>
                    <a:pt x="213" y="150"/>
                  </a:cubicBezTo>
                  <a:cubicBezTo>
                    <a:pt x="208" y="151"/>
                    <a:pt x="203" y="151"/>
                    <a:pt x="197" y="151"/>
                  </a:cubicBezTo>
                  <a:close/>
                  <a:moveTo>
                    <a:pt x="117" y="150"/>
                  </a:moveTo>
                  <a:cubicBezTo>
                    <a:pt x="111" y="150"/>
                    <a:pt x="106" y="149"/>
                    <a:pt x="100" y="148"/>
                  </a:cubicBezTo>
                  <a:cubicBezTo>
                    <a:pt x="102" y="140"/>
                    <a:pt x="102" y="140"/>
                    <a:pt x="102" y="140"/>
                  </a:cubicBezTo>
                  <a:cubicBezTo>
                    <a:pt x="107" y="141"/>
                    <a:pt x="112" y="142"/>
                    <a:pt x="117" y="142"/>
                  </a:cubicBezTo>
                  <a:lnTo>
                    <a:pt x="117" y="150"/>
                  </a:lnTo>
                  <a:close/>
                  <a:moveTo>
                    <a:pt x="221" y="149"/>
                  </a:moveTo>
                  <a:cubicBezTo>
                    <a:pt x="220" y="141"/>
                    <a:pt x="220" y="141"/>
                    <a:pt x="220" y="141"/>
                  </a:cubicBezTo>
                  <a:cubicBezTo>
                    <a:pt x="226" y="141"/>
                    <a:pt x="231" y="140"/>
                    <a:pt x="236" y="140"/>
                  </a:cubicBezTo>
                  <a:cubicBezTo>
                    <a:pt x="237" y="148"/>
                    <a:pt x="237" y="148"/>
                    <a:pt x="237" y="148"/>
                  </a:cubicBezTo>
                  <a:cubicBezTo>
                    <a:pt x="232" y="148"/>
                    <a:pt x="227" y="149"/>
                    <a:pt x="221" y="149"/>
                  </a:cubicBezTo>
                  <a:close/>
                  <a:moveTo>
                    <a:pt x="245" y="147"/>
                  </a:moveTo>
                  <a:cubicBezTo>
                    <a:pt x="244" y="139"/>
                    <a:pt x="244" y="139"/>
                    <a:pt x="244" y="139"/>
                  </a:cubicBezTo>
                  <a:cubicBezTo>
                    <a:pt x="250" y="138"/>
                    <a:pt x="255" y="138"/>
                    <a:pt x="260" y="137"/>
                  </a:cubicBezTo>
                  <a:cubicBezTo>
                    <a:pt x="261" y="145"/>
                    <a:pt x="261" y="145"/>
                    <a:pt x="261" y="145"/>
                  </a:cubicBezTo>
                  <a:cubicBezTo>
                    <a:pt x="256" y="146"/>
                    <a:pt x="251" y="146"/>
                    <a:pt x="245" y="147"/>
                  </a:cubicBezTo>
                  <a:close/>
                  <a:moveTo>
                    <a:pt x="92" y="147"/>
                  </a:moveTo>
                  <a:cubicBezTo>
                    <a:pt x="87" y="146"/>
                    <a:pt x="82" y="145"/>
                    <a:pt x="76" y="144"/>
                  </a:cubicBezTo>
                  <a:cubicBezTo>
                    <a:pt x="78" y="136"/>
                    <a:pt x="78" y="136"/>
                    <a:pt x="78" y="136"/>
                  </a:cubicBezTo>
                  <a:cubicBezTo>
                    <a:pt x="83" y="137"/>
                    <a:pt x="88" y="138"/>
                    <a:pt x="94" y="139"/>
                  </a:cubicBezTo>
                  <a:lnTo>
                    <a:pt x="92" y="147"/>
                  </a:lnTo>
                  <a:close/>
                  <a:moveTo>
                    <a:pt x="269" y="144"/>
                  </a:moveTo>
                  <a:cubicBezTo>
                    <a:pt x="268" y="136"/>
                    <a:pt x="268" y="136"/>
                    <a:pt x="268" y="136"/>
                  </a:cubicBezTo>
                  <a:cubicBezTo>
                    <a:pt x="273" y="135"/>
                    <a:pt x="278" y="134"/>
                    <a:pt x="284" y="133"/>
                  </a:cubicBezTo>
                  <a:cubicBezTo>
                    <a:pt x="285" y="141"/>
                    <a:pt x="285" y="141"/>
                    <a:pt x="285" y="141"/>
                  </a:cubicBezTo>
                  <a:cubicBezTo>
                    <a:pt x="280" y="142"/>
                    <a:pt x="274" y="143"/>
                    <a:pt x="269" y="144"/>
                  </a:cubicBezTo>
                  <a:close/>
                  <a:moveTo>
                    <a:pt x="564" y="143"/>
                  </a:moveTo>
                  <a:cubicBezTo>
                    <a:pt x="561" y="142"/>
                    <a:pt x="559" y="140"/>
                    <a:pt x="557" y="139"/>
                  </a:cubicBezTo>
                  <a:cubicBezTo>
                    <a:pt x="555" y="138"/>
                    <a:pt x="553" y="137"/>
                    <a:pt x="550" y="136"/>
                  </a:cubicBezTo>
                  <a:cubicBezTo>
                    <a:pt x="554" y="129"/>
                    <a:pt x="554" y="129"/>
                    <a:pt x="554" y="129"/>
                  </a:cubicBezTo>
                  <a:cubicBezTo>
                    <a:pt x="556" y="130"/>
                    <a:pt x="558" y="131"/>
                    <a:pt x="561" y="132"/>
                  </a:cubicBezTo>
                  <a:cubicBezTo>
                    <a:pt x="563" y="133"/>
                    <a:pt x="566" y="135"/>
                    <a:pt x="568" y="137"/>
                  </a:cubicBezTo>
                  <a:lnTo>
                    <a:pt x="564" y="143"/>
                  </a:lnTo>
                  <a:close/>
                  <a:moveTo>
                    <a:pt x="69" y="141"/>
                  </a:moveTo>
                  <a:cubicBezTo>
                    <a:pt x="63" y="140"/>
                    <a:pt x="58" y="138"/>
                    <a:pt x="53" y="136"/>
                  </a:cubicBezTo>
                  <a:cubicBezTo>
                    <a:pt x="56" y="129"/>
                    <a:pt x="56" y="129"/>
                    <a:pt x="56" y="129"/>
                  </a:cubicBezTo>
                  <a:cubicBezTo>
                    <a:pt x="61" y="131"/>
                    <a:pt x="66" y="132"/>
                    <a:pt x="71" y="134"/>
                  </a:cubicBezTo>
                  <a:lnTo>
                    <a:pt x="69" y="141"/>
                  </a:lnTo>
                  <a:close/>
                  <a:moveTo>
                    <a:pt x="293" y="140"/>
                  </a:moveTo>
                  <a:cubicBezTo>
                    <a:pt x="291" y="132"/>
                    <a:pt x="291" y="132"/>
                    <a:pt x="291" y="132"/>
                  </a:cubicBezTo>
                  <a:cubicBezTo>
                    <a:pt x="297" y="131"/>
                    <a:pt x="302" y="130"/>
                    <a:pt x="307" y="129"/>
                  </a:cubicBezTo>
                  <a:cubicBezTo>
                    <a:pt x="309" y="137"/>
                    <a:pt x="309" y="137"/>
                    <a:pt x="309" y="137"/>
                  </a:cubicBezTo>
                  <a:cubicBezTo>
                    <a:pt x="303" y="138"/>
                    <a:pt x="298" y="139"/>
                    <a:pt x="293" y="140"/>
                  </a:cubicBezTo>
                  <a:close/>
                  <a:moveTo>
                    <a:pt x="317" y="136"/>
                  </a:moveTo>
                  <a:cubicBezTo>
                    <a:pt x="315" y="128"/>
                    <a:pt x="315" y="128"/>
                    <a:pt x="315" y="128"/>
                  </a:cubicBezTo>
                  <a:cubicBezTo>
                    <a:pt x="331" y="125"/>
                    <a:pt x="331" y="125"/>
                    <a:pt x="331" y="125"/>
                  </a:cubicBezTo>
                  <a:cubicBezTo>
                    <a:pt x="332" y="133"/>
                    <a:pt x="332" y="133"/>
                    <a:pt x="332" y="133"/>
                  </a:cubicBezTo>
                  <a:lnTo>
                    <a:pt x="317" y="136"/>
                  </a:lnTo>
                  <a:close/>
                  <a:moveTo>
                    <a:pt x="46" y="133"/>
                  </a:moveTo>
                  <a:cubicBezTo>
                    <a:pt x="40" y="130"/>
                    <a:pt x="35" y="128"/>
                    <a:pt x="31" y="125"/>
                  </a:cubicBezTo>
                  <a:cubicBezTo>
                    <a:pt x="36" y="118"/>
                    <a:pt x="36" y="118"/>
                    <a:pt x="36" y="118"/>
                  </a:cubicBezTo>
                  <a:cubicBezTo>
                    <a:pt x="40" y="121"/>
                    <a:pt x="44" y="123"/>
                    <a:pt x="49" y="126"/>
                  </a:cubicBezTo>
                  <a:lnTo>
                    <a:pt x="46" y="133"/>
                  </a:lnTo>
                  <a:close/>
                  <a:moveTo>
                    <a:pt x="543" y="133"/>
                  </a:moveTo>
                  <a:cubicBezTo>
                    <a:pt x="538" y="131"/>
                    <a:pt x="533" y="129"/>
                    <a:pt x="528" y="127"/>
                  </a:cubicBezTo>
                  <a:cubicBezTo>
                    <a:pt x="531" y="120"/>
                    <a:pt x="531" y="120"/>
                    <a:pt x="531" y="120"/>
                  </a:cubicBezTo>
                  <a:cubicBezTo>
                    <a:pt x="536" y="121"/>
                    <a:pt x="541" y="123"/>
                    <a:pt x="546" y="125"/>
                  </a:cubicBezTo>
                  <a:lnTo>
                    <a:pt x="543" y="133"/>
                  </a:lnTo>
                  <a:close/>
                  <a:moveTo>
                    <a:pt x="340" y="131"/>
                  </a:moveTo>
                  <a:cubicBezTo>
                    <a:pt x="339" y="123"/>
                    <a:pt x="339" y="123"/>
                    <a:pt x="339" y="123"/>
                  </a:cubicBezTo>
                  <a:cubicBezTo>
                    <a:pt x="344" y="122"/>
                    <a:pt x="349" y="122"/>
                    <a:pt x="354" y="121"/>
                  </a:cubicBezTo>
                  <a:cubicBezTo>
                    <a:pt x="356" y="128"/>
                    <a:pt x="356" y="128"/>
                    <a:pt x="356" y="128"/>
                  </a:cubicBezTo>
                  <a:cubicBezTo>
                    <a:pt x="351" y="129"/>
                    <a:pt x="345" y="130"/>
                    <a:pt x="340" y="131"/>
                  </a:cubicBezTo>
                  <a:close/>
                  <a:moveTo>
                    <a:pt x="364" y="127"/>
                  </a:moveTo>
                  <a:cubicBezTo>
                    <a:pt x="362" y="119"/>
                    <a:pt x="362" y="119"/>
                    <a:pt x="362" y="119"/>
                  </a:cubicBezTo>
                  <a:cubicBezTo>
                    <a:pt x="368" y="118"/>
                    <a:pt x="373" y="118"/>
                    <a:pt x="378" y="117"/>
                  </a:cubicBezTo>
                  <a:cubicBezTo>
                    <a:pt x="379" y="125"/>
                    <a:pt x="379" y="125"/>
                    <a:pt x="379" y="125"/>
                  </a:cubicBezTo>
                  <a:cubicBezTo>
                    <a:pt x="374" y="125"/>
                    <a:pt x="369" y="126"/>
                    <a:pt x="364" y="127"/>
                  </a:cubicBezTo>
                  <a:close/>
                  <a:moveTo>
                    <a:pt x="521" y="125"/>
                  </a:moveTo>
                  <a:cubicBezTo>
                    <a:pt x="516" y="124"/>
                    <a:pt x="511" y="123"/>
                    <a:pt x="506" y="122"/>
                  </a:cubicBezTo>
                  <a:cubicBezTo>
                    <a:pt x="507" y="114"/>
                    <a:pt x="507" y="114"/>
                    <a:pt x="507" y="114"/>
                  </a:cubicBezTo>
                  <a:cubicBezTo>
                    <a:pt x="512" y="115"/>
                    <a:pt x="518" y="116"/>
                    <a:pt x="523" y="118"/>
                  </a:cubicBezTo>
                  <a:lnTo>
                    <a:pt x="521" y="125"/>
                  </a:lnTo>
                  <a:close/>
                  <a:moveTo>
                    <a:pt x="387" y="124"/>
                  </a:moveTo>
                  <a:cubicBezTo>
                    <a:pt x="386" y="116"/>
                    <a:pt x="386" y="116"/>
                    <a:pt x="386" y="116"/>
                  </a:cubicBezTo>
                  <a:cubicBezTo>
                    <a:pt x="391" y="115"/>
                    <a:pt x="397" y="114"/>
                    <a:pt x="402" y="114"/>
                  </a:cubicBezTo>
                  <a:cubicBezTo>
                    <a:pt x="403" y="121"/>
                    <a:pt x="403" y="121"/>
                    <a:pt x="403" y="121"/>
                  </a:cubicBezTo>
                  <a:cubicBezTo>
                    <a:pt x="398" y="122"/>
                    <a:pt x="393" y="123"/>
                    <a:pt x="387" y="124"/>
                  </a:cubicBezTo>
                  <a:close/>
                  <a:moveTo>
                    <a:pt x="498" y="121"/>
                  </a:moveTo>
                  <a:cubicBezTo>
                    <a:pt x="493" y="120"/>
                    <a:pt x="487" y="119"/>
                    <a:pt x="482" y="119"/>
                  </a:cubicBezTo>
                  <a:cubicBezTo>
                    <a:pt x="483" y="111"/>
                    <a:pt x="483" y="111"/>
                    <a:pt x="483" y="111"/>
                  </a:cubicBezTo>
                  <a:cubicBezTo>
                    <a:pt x="488" y="111"/>
                    <a:pt x="494" y="112"/>
                    <a:pt x="499" y="113"/>
                  </a:cubicBezTo>
                  <a:lnTo>
                    <a:pt x="498" y="121"/>
                  </a:lnTo>
                  <a:close/>
                  <a:moveTo>
                    <a:pt x="411" y="121"/>
                  </a:moveTo>
                  <a:cubicBezTo>
                    <a:pt x="410" y="113"/>
                    <a:pt x="410" y="113"/>
                    <a:pt x="410" y="113"/>
                  </a:cubicBezTo>
                  <a:cubicBezTo>
                    <a:pt x="416" y="112"/>
                    <a:pt x="421" y="112"/>
                    <a:pt x="426" y="111"/>
                  </a:cubicBezTo>
                  <a:cubicBezTo>
                    <a:pt x="427" y="119"/>
                    <a:pt x="427" y="119"/>
                    <a:pt x="427" y="119"/>
                  </a:cubicBezTo>
                  <a:cubicBezTo>
                    <a:pt x="422" y="120"/>
                    <a:pt x="416" y="120"/>
                    <a:pt x="411" y="121"/>
                  </a:cubicBezTo>
                  <a:close/>
                  <a:moveTo>
                    <a:pt x="24" y="120"/>
                  </a:moveTo>
                  <a:cubicBezTo>
                    <a:pt x="20" y="116"/>
                    <a:pt x="16" y="112"/>
                    <a:pt x="13" y="107"/>
                  </a:cubicBezTo>
                  <a:cubicBezTo>
                    <a:pt x="19" y="103"/>
                    <a:pt x="19" y="103"/>
                    <a:pt x="19" y="103"/>
                  </a:cubicBezTo>
                  <a:cubicBezTo>
                    <a:pt x="22" y="107"/>
                    <a:pt x="25" y="110"/>
                    <a:pt x="29" y="114"/>
                  </a:cubicBezTo>
                  <a:lnTo>
                    <a:pt x="24" y="120"/>
                  </a:lnTo>
                  <a:close/>
                  <a:moveTo>
                    <a:pt x="435" y="119"/>
                  </a:moveTo>
                  <a:cubicBezTo>
                    <a:pt x="434" y="111"/>
                    <a:pt x="434" y="111"/>
                    <a:pt x="434" y="111"/>
                  </a:cubicBezTo>
                  <a:cubicBezTo>
                    <a:pt x="440" y="110"/>
                    <a:pt x="445" y="110"/>
                    <a:pt x="450" y="110"/>
                  </a:cubicBezTo>
                  <a:cubicBezTo>
                    <a:pt x="451" y="118"/>
                    <a:pt x="451" y="118"/>
                    <a:pt x="451" y="118"/>
                  </a:cubicBezTo>
                  <a:cubicBezTo>
                    <a:pt x="445" y="118"/>
                    <a:pt x="440" y="118"/>
                    <a:pt x="435" y="119"/>
                  </a:cubicBezTo>
                  <a:close/>
                  <a:moveTo>
                    <a:pt x="474" y="118"/>
                  </a:moveTo>
                  <a:cubicBezTo>
                    <a:pt x="469" y="118"/>
                    <a:pt x="464" y="118"/>
                    <a:pt x="458" y="118"/>
                  </a:cubicBezTo>
                  <a:cubicBezTo>
                    <a:pt x="459" y="110"/>
                    <a:pt x="459" y="110"/>
                    <a:pt x="459" y="110"/>
                  </a:cubicBezTo>
                  <a:cubicBezTo>
                    <a:pt x="464" y="110"/>
                    <a:pt x="469" y="110"/>
                    <a:pt x="475" y="110"/>
                  </a:cubicBezTo>
                  <a:lnTo>
                    <a:pt x="474" y="118"/>
                  </a:lnTo>
                  <a:close/>
                  <a:moveTo>
                    <a:pt x="8" y="100"/>
                  </a:moveTo>
                  <a:cubicBezTo>
                    <a:pt x="5" y="95"/>
                    <a:pt x="3" y="90"/>
                    <a:pt x="2" y="85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11" y="88"/>
                    <a:pt x="13" y="92"/>
                    <a:pt x="15" y="96"/>
                  </a:cubicBezTo>
                  <a:lnTo>
                    <a:pt x="8" y="100"/>
                  </a:lnTo>
                  <a:close/>
                  <a:moveTo>
                    <a:pt x="0" y="76"/>
                  </a:moveTo>
                  <a:cubicBezTo>
                    <a:pt x="0" y="75"/>
                    <a:pt x="0" y="74"/>
                    <a:pt x="0" y="73"/>
                  </a:cubicBezTo>
                  <a:cubicBezTo>
                    <a:pt x="0" y="71"/>
                    <a:pt x="0" y="68"/>
                    <a:pt x="0" y="65"/>
                  </a:cubicBezTo>
                  <a:cubicBezTo>
                    <a:pt x="0" y="63"/>
                    <a:pt x="0" y="61"/>
                    <a:pt x="0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2"/>
                    <a:pt x="8" y="64"/>
                    <a:pt x="8" y="65"/>
                  </a:cubicBezTo>
                  <a:cubicBezTo>
                    <a:pt x="8" y="68"/>
                    <a:pt x="8" y="70"/>
                    <a:pt x="8" y="73"/>
                  </a:cubicBezTo>
                  <a:cubicBezTo>
                    <a:pt x="8" y="74"/>
                    <a:pt x="8" y="74"/>
                    <a:pt x="8" y="75"/>
                  </a:cubicBezTo>
                  <a:lnTo>
                    <a:pt x="0" y="76"/>
                  </a:lnTo>
                  <a:close/>
                  <a:moveTo>
                    <a:pt x="9" y="53"/>
                  </a:moveTo>
                  <a:cubicBezTo>
                    <a:pt x="1" y="51"/>
                    <a:pt x="1" y="51"/>
                    <a:pt x="1" y="51"/>
                  </a:cubicBezTo>
                  <a:cubicBezTo>
                    <a:pt x="2" y="45"/>
                    <a:pt x="4" y="40"/>
                    <a:pt x="6" y="35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1" y="43"/>
                    <a:pt x="10" y="47"/>
                    <a:pt x="9" y="53"/>
                  </a:cubicBezTo>
                  <a:close/>
                  <a:moveTo>
                    <a:pt x="282" y="44"/>
                  </a:moveTo>
                  <a:cubicBezTo>
                    <a:pt x="277" y="43"/>
                    <a:pt x="272" y="41"/>
                    <a:pt x="267" y="40"/>
                  </a:cubicBezTo>
                  <a:cubicBezTo>
                    <a:pt x="268" y="32"/>
                    <a:pt x="268" y="32"/>
                    <a:pt x="268" y="32"/>
                  </a:cubicBezTo>
                  <a:cubicBezTo>
                    <a:pt x="274" y="34"/>
                    <a:pt x="279" y="35"/>
                    <a:pt x="284" y="36"/>
                  </a:cubicBezTo>
                  <a:lnTo>
                    <a:pt x="282" y="44"/>
                  </a:lnTo>
                  <a:close/>
                  <a:moveTo>
                    <a:pt x="259" y="38"/>
                  </a:moveTo>
                  <a:cubicBezTo>
                    <a:pt x="254" y="37"/>
                    <a:pt x="249" y="36"/>
                    <a:pt x="243" y="35"/>
                  </a:cubicBezTo>
                  <a:cubicBezTo>
                    <a:pt x="245" y="27"/>
                    <a:pt x="245" y="27"/>
                    <a:pt x="245" y="27"/>
                  </a:cubicBezTo>
                  <a:cubicBezTo>
                    <a:pt x="250" y="28"/>
                    <a:pt x="256" y="29"/>
                    <a:pt x="261" y="31"/>
                  </a:cubicBezTo>
                  <a:lnTo>
                    <a:pt x="259" y="38"/>
                  </a:lnTo>
                  <a:close/>
                  <a:moveTo>
                    <a:pt x="235" y="33"/>
                  </a:moveTo>
                  <a:cubicBezTo>
                    <a:pt x="230" y="32"/>
                    <a:pt x="225" y="30"/>
                    <a:pt x="220" y="29"/>
                  </a:cubicBezTo>
                  <a:cubicBezTo>
                    <a:pt x="222" y="21"/>
                    <a:pt x="222" y="21"/>
                    <a:pt x="222" y="21"/>
                  </a:cubicBezTo>
                  <a:cubicBezTo>
                    <a:pt x="227" y="23"/>
                    <a:pt x="232" y="24"/>
                    <a:pt x="237" y="25"/>
                  </a:cubicBezTo>
                  <a:lnTo>
                    <a:pt x="235" y="33"/>
                  </a:lnTo>
                  <a:close/>
                  <a:moveTo>
                    <a:pt x="17" y="32"/>
                  </a:moveTo>
                  <a:cubicBezTo>
                    <a:pt x="11" y="27"/>
                    <a:pt x="11" y="27"/>
                    <a:pt x="11" y="27"/>
                  </a:cubicBezTo>
                  <a:cubicBezTo>
                    <a:pt x="14" y="23"/>
                    <a:pt x="18" y="19"/>
                    <a:pt x="23" y="15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4" y="25"/>
                    <a:pt x="20" y="28"/>
                    <a:pt x="17" y="32"/>
                  </a:cubicBezTo>
                  <a:close/>
                  <a:moveTo>
                    <a:pt x="212" y="27"/>
                  </a:moveTo>
                  <a:cubicBezTo>
                    <a:pt x="207" y="26"/>
                    <a:pt x="202" y="25"/>
                    <a:pt x="196" y="24"/>
                  </a:cubicBezTo>
                  <a:cubicBezTo>
                    <a:pt x="198" y="16"/>
                    <a:pt x="198" y="16"/>
                    <a:pt x="198" y="16"/>
                  </a:cubicBezTo>
                  <a:cubicBezTo>
                    <a:pt x="203" y="17"/>
                    <a:pt x="209" y="18"/>
                    <a:pt x="214" y="19"/>
                  </a:cubicBezTo>
                  <a:lnTo>
                    <a:pt x="212" y="27"/>
                  </a:lnTo>
                  <a:close/>
                  <a:moveTo>
                    <a:pt x="189" y="22"/>
                  </a:moveTo>
                  <a:cubicBezTo>
                    <a:pt x="183" y="21"/>
                    <a:pt x="178" y="20"/>
                    <a:pt x="173" y="19"/>
                  </a:cubicBezTo>
                  <a:cubicBezTo>
                    <a:pt x="175" y="11"/>
                    <a:pt x="175" y="11"/>
                    <a:pt x="175" y="11"/>
                  </a:cubicBezTo>
                  <a:cubicBezTo>
                    <a:pt x="180" y="12"/>
                    <a:pt x="185" y="13"/>
                    <a:pt x="190" y="14"/>
                  </a:cubicBezTo>
                  <a:lnTo>
                    <a:pt x="189" y="22"/>
                  </a:lnTo>
                  <a:close/>
                  <a:moveTo>
                    <a:pt x="34" y="18"/>
                  </a:moveTo>
                  <a:cubicBezTo>
                    <a:pt x="30" y="11"/>
                    <a:pt x="30" y="11"/>
                    <a:pt x="30" y="11"/>
                  </a:cubicBezTo>
                  <a:cubicBezTo>
                    <a:pt x="35" y="9"/>
                    <a:pt x="40" y="6"/>
                    <a:pt x="46" y="5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43" y="14"/>
                    <a:pt x="38" y="16"/>
                    <a:pt x="34" y="18"/>
                  </a:cubicBezTo>
                  <a:close/>
                  <a:moveTo>
                    <a:pt x="165" y="17"/>
                  </a:moveTo>
                  <a:cubicBezTo>
                    <a:pt x="160" y="16"/>
                    <a:pt x="155" y="15"/>
                    <a:pt x="150" y="14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6" y="7"/>
                    <a:pt x="161" y="8"/>
                    <a:pt x="167" y="9"/>
                  </a:cubicBezTo>
                  <a:lnTo>
                    <a:pt x="165" y="17"/>
                  </a:lnTo>
                  <a:close/>
                  <a:moveTo>
                    <a:pt x="142" y="13"/>
                  </a:moveTo>
                  <a:cubicBezTo>
                    <a:pt x="136" y="12"/>
                    <a:pt x="131" y="11"/>
                    <a:pt x="126" y="11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32" y="3"/>
                    <a:pt x="138" y="4"/>
                    <a:pt x="143" y="5"/>
                  </a:cubicBezTo>
                  <a:lnTo>
                    <a:pt x="142" y="13"/>
                  </a:lnTo>
                  <a:close/>
                  <a:moveTo>
                    <a:pt x="56" y="11"/>
                  </a:moveTo>
                  <a:cubicBezTo>
                    <a:pt x="54" y="3"/>
                    <a:pt x="54" y="3"/>
                    <a:pt x="54" y="3"/>
                  </a:cubicBezTo>
                  <a:cubicBezTo>
                    <a:pt x="59" y="2"/>
                    <a:pt x="64" y="1"/>
                    <a:pt x="70" y="1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65" y="9"/>
                    <a:pt x="60" y="10"/>
                    <a:pt x="56" y="11"/>
                  </a:cubicBezTo>
                  <a:close/>
                  <a:moveTo>
                    <a:pt x="118" y="10"/>
                  </a:moveTo>
                  <a:cubicBezTo>
                    <a:pt x="113" y="9"/>
                    <a:pt x="107" y="9"/>
                    <a:pt x="102" y="8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8" y="1"/>
                    <a:pt x="113" y="1"/>
                    <a:pt x="119" y="2"/>
                  </a:cubicBezTo>
                  <a:lnTo>
                    <a:pt x="118" y="10"/>
                  </a:lnTo>
                  <a:close/>
                  <a:moveTo>
                    <a:pt x="79" y="8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84" y="0"/>
                    <a:pt x="89" y="0"/>
                    <a:pt x="95" y="0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89" y="8"/>
                    <a:pt x="84" y="8"/>
                    <a:pt x="7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92" name="Freeform 58">
              <a:extLst>
                <a:ext uri="{FF2B5EF4-FFF2-40B4-BE49-F238E27FC236}">
                  <a16:creationId xmlns:a16="http://schemas.microsoft.com/office/drawing/2014/main" id="{43477A7C-0A28-48F3-9FD5-A14F966DB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863" y="1978025"/>
              <a:ext cx="647700" cy="522288"/>
            </a:xfrm>
            <a:custGeom>
              <a:avLst/>
              <a:gdLst>
                <a:gd name="T0" fmla="*/ 149 w 173"/>
                <a:gd name="T1" fmla="*/ 139 h 139"/>
                <a:gd name="T2" fmla="*/ 138 w 173"/>
                <a:gd name="T3" fmla="*/ 135 h 139"/>
                <a:gd name="T4" fmla="*/ 159 w 173"/>
                <a:gd name="T5" fmla="*/ 68 h 139"/>
                <a:gd name="T6" fmla="*/ 158 w 173"/>
                <a:gd name="T7" fmla="*/ 55 h 139"/>
                <a:gd name="T8" fmla="*/ 148 w 173"/>
                <a:gd name="T9" fmla="*/ 46 h 139"/>
                <a:gd name="T10" fmla="*/ 56 w 173"/>
                <a:gd name="T11" fmla="*/ 16 h 139"/>
                <a:gd name="T12" fmla="*/ 33 w 173"/>
                <a:gd name="T13" fmla="*/ 28 h 139"/>
                <a:gd name="T14" fmla="*/ 12 w 173"/>
                <a:gd name="T15" fmla="*/ 95 h 139"/>
                <a:gd name="T16" fmla="*/ 0 w 173"/>
                <a:gd name="T17" fmla="*/ 91 h 139"/>
                <a:gd name="T18" fmla="*/ 22 w 173"/>
                <a:gd name="T19" fmla="*/ 24 h 139"/>
                <a:gd name="T20" fmla="*/ 59 w 173"/>
                <a:gd name="T21" fmla="*/ 5 h 139"/>
                <a:gd name="T22" fmla="*/ 151 w 173"/>
                <a:gd name="T23" fmla="*/ 34 h 139"/>
                <a:gd name="T24" fmla="*/ 169 w 173"/>
                <a:gd name="T25" fmla="*/ 49 h 139"/>
                <a:gd name="T26" fmla="*/ 171 w 173"/>
                <a:gd name="T27" fmla="*/ 72 h 139"/>
                <a:gd name="T28" fmla="*/ 149 w 173"/>
                <a:gd name="T29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" h="139">
                  <a:moveTo>
                    <a:pt x="149" y="139"/>
                  </a:moveTo>
                  <a:cubicBezTo>
                    <a:pt x="138" y="135"/>
                    <a:pt x="138" y="135"/>
                    <a:pt x="138" y="135"/>
                  </a:cubicBezTo>
                  <a:cubicBezTo>
                    <a:pt x="159" y="68"/>
                    <a:pt x="159" y="68"/>
                    <a:pt x="159" y="68"/>
                  </a:cubicBezTo>
                  <a:cubicBezTo>
                    <a:pt x="161" y="64"/>
                    <a:pt x="160" y="59"/>
                    <a:pt x="158" y="55"/>
                  </a:cubicBezTo>
                  <a:cubicBezTo>
                    <a:pt x="156" y="50"/>
                    <a:pt x="152" y="47"/>
                    <a:pt x="148" y="4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46" y="13"/>
                    <a:pt x="36" y="19"/>
                    <a:pt x="33" y="28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7" y="9"/>
                    <a:pt x="43" y="0"/>
                    <a:pt x="59" y="5"/>
                  </a:cubicBezTo>
                  <a:cubicBezTo>
                    <a:pt x="151" y="34"/>
                    <a:pt x="151" y="34"/>
                    <a:pt x="151" y="34"/>
                  </a:cubicBezTo>
                  <a:cubicBezTo>
                    <a:pt x="159" y="37"/>
                    <a:pt x="165" y="42"/>
                    <a:pt x="169" y="49"/>
                  </a:cubicBezTo>
                  <a:cubicBezTo>
                    <a:pt x="173" y="56"/>
                    <a:pt x="173" y="64"/>
                    <a:pt x="171" y="72"/>
                  </a:cubicBezTo>
                  <a:lnTo>
                    <a:pt x="149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93" name="Freeform 59">
              <a:extLst>
                <a:ext uri="{FF2B5EF4-FFF2-40B4-BE49-F238E27FC236}">
                  <a16:creationId xmlns:a16="http://schemas.microsoft.com/office/drawing/2014/main" id="{0F25555C-8D2E-45FE-AECE-7BC994F148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5938" y="4730750"/>
              <a:ext cx="134938" cy="134938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8 h 36"/>
                <a:gd name="T12" fmla="*/ 8 w 36"/>
                <a:gd name="T13" fmla="*/ 18 h 36"/>
                <a:gd name="T14" fmla="*/ 18 w 36"/>
                <a:gd name="T15" fmla="*/ 28 h 36"/>
                <a:gd name="T16" fmla="*/ 28 w 36"/>
                <a:gd name="T17" fmla="*/ 18 h 36"/>
                <a:gd name="T18" fmla="*/ 18 w 36"/>
                <a:gd name="T19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8"/>
                  </a:moveTo>
                  <a:cubicBezTo>
                    <a:pt x="13" y="8"/>
                    <a:pt x="8" y="12"/>
                    <a:pt x="8" y="18"/>
                  </a:cubicBezTo>
                  <a:cubicBezTo>
                    <a:pt x="8" y="23"/>
                    <a:pt x="13" y="28"/>
                    <a:pt x="18" y="28"/>
                  </a:cubicBezTo>
                  <a:cubicBezTo>
                    <a:pt x="24" y="28"/>
                    <a:pt x="28" y="23"/>
                    <a:pt x="28" y="18"/>
                  </a:cubicBezTo>
                  <a:cubicBezTo>
                    <a:pt x="28" y="12"/>
                    <a:pt x="24" y="8"/>
                    <a:pt x="1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</p:grpSp>
      <p:sp>
        <p:nvSpPr>
          <p:cNvPr id="20" name="Freeform 416">
            <a:extLst>
              <a:ext uri="{FF2B5EF4-FFF2-40B4-BE49-F238E27FC236}">
                <a16:creationId xmlns:a16="http://schemas.microsoft.com/office/drawing/2014/main" id="{0BDEDFBF-72D6-48E3-A72E-F813F2ECCC63}"/>
              </a:ext>
            </a:extLst>
          </p:cNvPr>
          <p:cNvSpPr>
            <a:spLocks/>
          </p:cNvSpPr>
          <p:nvPr/>
        </p:nvSpPr>
        <p:spPr bwMode="auto">
          <a:xfrm>
            <a:off x="9721846" y="5590166"/>
            <a:ext cx="604631" cy="603796"/>
          </a:xfrm>
          <a:custGeom>
            <a:avLst/>
            <a:gdLst>
              <a:gd name="T0" fmla="*/ 223 w 613"/>
              <a:gd name="T1" fmla="*/ 612 h 612"/>
              <a:gd name="T2" fmla="*/ 211 w 613"/>
              <a:gd name="T3" fmla="*/ 601 h 612"/>
              <a:gd name="T4" fmla="*/ 211 w 613"/>
              <a:gd name="T5" fmla="*/ 402 h 612"/>
              <a:gd name="T6" fmla="*/ 11 w 613"/>
              <a:gd name="T7" fmla="*/ 402 h 612"/>
              <a:gd name="T8" fmla="*/ 0 w 613"/>
              <a:gd name="T9" fmla="*/ 391 h 612"/>
              <a:gd name="T10" fmla="*/ 0 w 613"/>
              <a:gd name="T11" fmla="*/ 222 h 612"/>
              <a:gd name="T12" fmla="*/ 11 w 613"/>
              <a:gd name="T13" fmla="*/ 211 h 612"/>
              <a:gd name="T14" fmla="*/ 211 w 613"/>
              <a:gd name="T15" fmla="*/ 211 h 612"/>
              <a:gd name="T16" fmla="*/ 211 w 613"/>
              <a:gd name="T17" fmla="*/ 11 h 612"/>
              <a:gd name="T18" fmla="*/ 223 w 613"/>
              <a:gd name="T19" fmla="*/ 0 h 612"/>
              <a:gd name="T20" fmla="*/ 391 w 613"/>
              <a:gd name="T21" fmla="*/ 0 h 612"/>
              <a:gd name="T22" fmla="*/ 402 w 613"/>
              <a:gd name="T23" fmla="*/ 11 h 612"/>
              <a:gd name="T24" fmla="*/ 402 w 613"/>
              <a:gd name="T25" fmla="*/ 211 h 612"/>
              <a:gd name="T26" fmla="*/ 602 w 613"/>
              <a:gd name="T27" fmla="*/ 211 h 612"/>
              <a:gd name="T28" fmla="*/ 613 w 613"/>
              <a:gd name="T29" fmla="*/ 222 h 612"/>
              <a:gd name="T30" fmla="*/ 613 w 613"/>
              <a:gd name="T31" fmla="*/ 391 h 612"/>
              <a:gd name="T32" fmla="*/ 602 w 613"/>
              <a:gd name="T33" fmla="*/ 402 h 612"/>
              <a:gd name="T34" fmla="*/ 402 w 613"/>
              <a:gd name="T35" fmla="*/ 402 h 612"/>
              <a:gd name="T36" fmla="*/ 402 w 613"/>
              <a:gd name="T37" fmla="*/ 601 h 612"/>
              <a:gd name="T38" fmla="*/ 391 w 613"/>
              <a:gd name="T39" fmla="*/ 612 h 612"/>
              <a:gd name="T40" fmla="*/ 223 w 613"/>
              <a:gd name="T41" fmla="*/ 612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13" h="612">
                <a:moveTo>
                  <a:pt x="223" y="612"/>
                </a:moveTo>
                <a:cubicBezTo>
                  <a:pt x="216" y="612"/>
                  <a:pt x="211" y="607"/>
                  <a:pt x="211" y="601"/>
                </a:cubicBezTo>
                <a:cubicBezTo>
                  <a:pt x="211" y="402"/>
                  <a:pt x="211" y="402"/>
                  <a:pt x="211" y="402"/>
                </a:cubicBezTo>
                <a:cubicBezTo>
                  <a:pt x="11" y="402"/>
                  <a:pt x="11" y="402"/>
                  <a:pt x="11" y="402"/>
                </a:cubicBezTo>
                <a:cubicBezTo>
                  <a:pt x="5" y="402"/>
                  <a:pt x="0" y="397"/>
                  <a:pt x="0" y="391"/>
                </a:cubicBezTo>
                <a:cubicBezTo>
                  <a:pt x="0" y="222"/>
                  <a:pt x="0" y="222"/>
                  <a:pt x="0" y="222"/>
                </a:cubicBezTo>
                <a:cubicBezTo>
                  <a:pt x="0" y="216"/>
                  <a:pt x="5" y="211"/>
                  <a:pt x="11" y="211"/>
                </a:cubicBezTo>
                <a:cubicBezTo>
                  <a:pt x="211" y="211"/>
                  <a:pt x="211" y="211"/>
                  <a:pt x="211" y="211"/>
                </a:cubicBezTo>
                <a:cubicBezTo>
                  <a:pt x="211" y="11"/>
                  <a:pt x="211" y="11"/>
                  <a:pt x="211" y="11"/>
                </a:cubicBezTo>
                <a:cubicBezTo>
                  <a:pt x="211" y="5"/>
                  <a:pt x="216" y="0"/>
                  <a:pt x="223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397" y="0"/>
                  <a:pt x="402" y="5"/>
                  <a:pt x="402" y="11"/>
                </a:cubicBezTo>
                <a:cubicBezTo>
                  <a:pt x="402" y="211"/>
                  <a:pt x="402" y="211"/>
                  <a:pt x="402" y="211"/>
                </a:cubicBezTo>
                <a:cubicBezTo>
                  <a:pt x="602" y="211"/>
                  <a:pt x="602" y="211"/>
                  <a:pt x="602" y="211"/>
                </a:cubicBezTo>
                <a:cubicBezTo>
                  <a:pt x="608" y="211"/>
                  <a:pt x="613" y="216"/>
                  <a:pt x="613" y="222"/>
                </a:cubicBezTo>
                <a:cubicBezTo>
                  <a:pt x="613" y="391"/>
                  <a:pt x="613" y="391"/>
                  <a:pt x="613" y="391"/>
                </a:cubicBezTo>
                <a:cubicBezTo>
                  <a:pt x="613" y="397"/>
                  <a:pt x="608" y="402"/>
                  <a:pt x="602" y="402"/>
                </a:cubicBezTo>
                <a:cubicBezTo>
                  <a:pt x="402" y="402"/>
                  <a:pt x="402" y="402"/>
                  <a:pt x="402" y="402"/>
                </a:cubicBezTo>
                <a:cubicBezTo>
                  <a:pt x="402" y="601"/>
                  <a:pt x="402" y="601"/>
                  <a:pt x="402" y="601"/>
                </a:cubicBezTo>
                <a:cubicBezTo>
                  <a:pt x="402" y="607"/>
                  <a:pt x="397" y="612"/>
                  <a:pt x="391" y="612"/>
                </a:cubicBezTo>
                <a:lnTo>
                  <a:pt x="223" y="612"/>
                </a:lnTo>
                <a:close/>
              </a:path>
            </a:pathLst>
          </a:custGeom>
          <a:noFill/>
          <a:ln w="19050">
            <a:solidFill>
              <a:sysClr val="window" lastClr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</a:endParaRPr>
          </a:p>
        </p:txBody>
      </p:sp>
      <p:grpSp>
        <p:nvGrpSpPr>
          <p:cNvPr id="21" name="Group 16">
            <a:extLst>
              <a:ext uri="{FF2B5EF4-FFF2-40B4-BE49-F238E27FC236}">
                <a16:creationId xmlns:a16="http://schemas.microsoft.com/office/drawing/2014/main" id="{98C320FD-BD63-41A5-AD83-F79CCD89F86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438824" y="5630837"/>
            <a:ext cx="653768" cy="553107"/>
            <a:chOff x="1894" y="2065"/>
            <a:chExt cx="617" cy="522"/>
          </a:xfrm>
          <a:solidFill>
            <a:sysClr val="window" lastClr="FFFFFF"/>
          </a:solidFill>
        </p:grpSpPr>
        <p:sp>
          <p:nvSpPr>
            <p:cNvPr id="567" name="Freeform 17">
              <a:extLst>
                <a:ext uri="{FF2B5EF4-FFF2-40B4-BE49-F238E27FC236}">
                  <a16:creationId xmlns:a16="http://schemas.microsoft.com/office/drawing/2014/main" id="{5E2881D4-A109-435C-B171-4B69E4C66E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8" y="2480"/>
              <a:ext cx="107" cy="107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3 h 28"/>
                <a:gd name="T12" fmla="*/ 3 w 28"/>
                <a:gd name="T13" fmla="*/ 14 h 28"/>
                <a:gd name="T14" fmla="*/ 14 w 28"/>
                <a:gd name="T15" fmla="*/ 25 h 28"/>
                <a:gd name="T16" fmla="*/ 25 w 28"/>
                <a:gd name="T17" fmla="*/ 14 h 28"/>
                <a:gd name="T18" fmla="*/ 14 w 28"/>
                <a:gd name="T1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1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1"/>
                    <a:pt x="22" y="28"/>
                    <a:pt x="14" y="28"/>
                  </a:cubicBezTo>
                  <a:close/>
                  <a:moveTo>
                    <a:pt x="14" y="3"/>
                  </a:moveTo>
                  <a:cubicBezTo>
                    <a:pt x="8" y="3"/>
                    <a:pt x="3" y="8"/>
                    <a:pt x="3" y="14"/>
                  </a:cubicBezTo>
                  <a:cubicBezTo>
                    <a:pt x="3" y="20"/>
                    <a:pt x="8" y="25"/>
                    <a:pt x="14" y="25"/>
                  </a:cubicBezTo>
                  <a:cubicBezTo>
                    <a:pt x="20" y="25"/>
                    <a:pt x="25" y="20"/>
                    <a:pt x="25" y="14"/>
                  </a:cubicBezTo>
                  <a:cubicBezTo>
                    <a:pt x="25" y="8"/>
                    <a:pt x="20" y="3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68" name="Freeform 18">
              <a:extLst>
                <a:ext uri="{FF2B5EF4-FFF2-40B4-BE49-F238E27FC236}">
                  <a16:creationId xmlns:a16="http://schemas.microsoft.com/office/drawing/2014/main" id="{53C03443-EF57-465F-A352-86FB7CCD8D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5" y="2507"/>
              <a:ext cx="53" cy="53"/>
            </a:xfrm>
            <a:custGeom>
              <a:avLst/>
              <a:gdLst>
                <a:gd name="T0" fmla="*/ 7 w 14"/>
                <a:gd name="T1" fmla="*/ 14 h 14"/>
                <a:gd name="T2" fmla="*/ 0 w 14"/>
                <a:gd name="T3" fmla="*/ 7 h 14"/>
                <a:gd name="T4" fmla="*/ 7 w 14"/>
                <a:gd name="T5" fmla="*/ 0 h 14"/>
                <a:gd name="T6" fmla="*/ 14 w 14"/>
                <a:gd name="T7" fmla="*/ 7 h 14"/>
                <a:gd name="T8" fmla="*/ 7 w 14"/>
                <a:gd name="T9" fmla="*/ 14 h 14"/>
                <a:gd name="T10" fmla="*/ 7 w 14"/>
                <a:gd name="T11" fmla="*/ 3 h 14"/>
                <a:gd name="T12" fmla="*/ 3 w 14"/>
                <a:gd name="T13" fmla="*/ 7 h 14"/>
                <a:gd name="T14" fmla="*/ 7 w 14"/>
                <a:gd name="T15" fmla="*/ 11 h 14"/>
                <a:gd name="T16" fmla="*/ 11 w 14"/>
                <a:gd name="T17" fmla="*/ 7 h 14"/>
                <a:gd name="T18" fmla="*/ 7 w 14"/>
                <a:gd name="T1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4">
                  <a:moveTo>
                    <a:pt x="7" y="14"/>
                  </a:move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1" y="0"/>
                    <a:pt x="14" y="3"/>
                    <a:pt x="14" y="7"/>
                  </a:cubicBezTo>
                  <a:cubicBezTo>
                    <a:pt x="14" y="11"/>
                    <a:pt x="11" y="14"/>
                    <a:pt x="7" y="14"/>
                  </a:cubicBezTo>
                  <a:close/>
                  <a:moveTo>
                    <a:pt x="7" y="3"/>
                  </a:moveTo>
                  <a:cubicBezTo>
                    <a:pt x="5" y="3"/>
                    <a:pt x="3" y="5"/>
                    <a:pt x="3" y="7"/>
                  </a:cubicBezTo>
                  <a:cubicBezTo>
                    <a:pt x="3" y="9"/>
                    <a:pt x="5" y="11"/>
                    <a:pt x="7" y="11"/>
                  </a:cubicBezTo>
                  <a:cubicBezTo>
                    <a:pt x="9" y="11"/>
                    <a:pt x="11" y="9"/>
                    <a:pt x="11" y="7"/>
                  </a:cubicBezTo>
                  <a:cubicBezTo>
                    <a:pt x="11" y="5"/>
                    <a:pt x="9" y="3"/>
                    <a:pt x="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69" name="Freeform 19">
              <a:extLst>
                <a:ext uri="{FF2B5EF4-FFF2-40B4-BE49-F238E27FC236}">
                  <a16:creationId xmlns:a16="http://schemas.microsoft.com/office/drawing/2014/main" id="{53E547B5-8312-4279-AC6A-0F54E44B1A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2" y="2507"/>
              <a:ext cx="49" cy="53"/>
            </a:xfrm>
            <a:custGeom>
              <a:avLst/>
              <a:gdLst>
                <a:gd name="T0" fmla="*/ 6 w 13"/>
                <a:gd name="T1" fmla="*/ 14 h 14"/>
                <a:gd name="T2" fmla="*/ 0 w 13"/>
                <a:gd name="T3" fmla="*/ 7 h 14"/>
                <a:gd name="T4" fmla="*/ 6 w 13"/>
                <a:gd name="T5" fmla="*/ 0 h 14"/>
                <a:gd name="T6" fmla="*/ 13 w 13"/>
                <a:gd name="T7" fmla="*/ 7 h 14"/>
                <a:gd name="T8" fmla="*/ 6 w 13"/>
                <a:gd name="T9" fmla="*/ 14 h 14"/>
                <a:gd name="T10" fmla="*/ 6 w 13"/>
                <a:gd name="T11" fmla="*/ 3 h 14"/>
                <a:gd name="T12" fmla="*/ 3 w 13"/>
                <a:gd name="T13" fmla="*/ 7 h 14"/>
                <a:gd name="T14" fmla="*/ 6 w 13"/>
                <a:gd name="T15" fmla="*/ 11 h 14"/>
                <a:gd name="T16" fmla="*/ 10 w 13"/>
                <a:gd name="T17" fmla="*/ 7 h 14"/>
                <a:gd name="T18" fmla="*/ 6 w 13"/>
                <a:gd name="T1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4">
                  <a:moveTo>
                    <a:pt x="6" y="14"/>
                  </a:move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6" y="14"/>
                  </a:cubicBezTo>
                  <a:close/>
                  <a:moveTo>
                    <a:pt x="6" y="3"/>
                  </a:moveTo>
                  <a:cubicBezTo>
                    <a:pt x="4" y="3"/>
                    <a:pt x="3" y="5"/>
                    <a:pt x="3" y="7"/>
                  </a:cubicBezTo>
                  <a:cubicBezTo>
                    <a:pt x="3" y="9"/>
                    <a:pt x="4" y="11"/>
                    <a:pt x="6" y="11"/>
                  </a:cubicBezTo>
                  <a:cubicBezTo>
                    <a:pt x="8" y="11"/>
                    <a:pt x="10" y="9"/>
                    <a:pt x="10" y="7"/>
                  </a:cubicBezTo>
                  <a:cubicBezTo>
                    <a:pt x="10" y="5"/>
                    <a:pt x="8" y="3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70" name="Freeform 20">
              <a:extLst>
                <a:ext uri="{FF2B5EF4-FFF2-40B4-BE49-F238E27FC236}">
                  <a16:creationId xmlns:a16="http://schemas.microsoft.com/office/drawing/2014/main" id="{0F851BCD-3459-41AA-A42D-0800B58FD3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1" y="2480"/>
              <a:ext cx="107" cy="107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3 h 28"/>
                <a:gd name="T12" fmla="*/ 3 w 28"/>
                <a:gd name="T13" fmla="*/ 14 h 28"/>
                <a:gd name="T14" fmla="*/ 14 w 28"/>
                <a:gd name="T15" fmla="*/ 25 h 28"/>
                <a:gd name="T16" fmla="*/ 25 w 28"/>
                <a:gd name="T17" fmla="*/ 14 h 28"/>
                <a:gd name="T18" fmla="*/ 14 w 28"/>
                <a:gd name="T1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7" y="28"/>
                    <a:pt x="0" y="21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1"/>
                    <a:pt x="22" y="28"/>
                    <a:pt x="14" y="28"/>
                  </a:cubicBezTo>
                  <a:close/>
                  <a:moveTo>
                    <a:pt x="14" y="3"/>
                  </a:moveTo>
                  <a:cubicBezTo>
                    <a:pt x="8" y="3"/>
                    <a:pt x="3" y="8"/>
                    <a:pt x="3" y="14"/>
                  </a:cubicBezTo>
                  <a:cubicBezTo>
                    <a:pt x="3" y="20"/>
                    <a:pt x="8" y="25"/>
                    <a:pt x="14" y="25"/>
                  </a:cubicBezTo>
                  <a:cubicBezTo>
                    <a:pt x="20" y="25"/>
                    <a:pt x="25" y="20"/>
                    <a:pt x="25" y="14"/>
                  </a:cubicBezTo>
                  <a:cubicBezTo>
                    <a:pt x="25" y="8"/>
                    <a:pt x="20" y="3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71" name="Rectangle 21">
              <a:extLst>
                <a:ext uri="{FF2B5EF4-FFF2-40B4-BE49-F238E27FC236}">
                  <a16:creationId xmlns:a16="http://schemas.microsoft.com/office/drawing/2014/main" id="{D48D63F1-BBCA-4DFB-B770-43978925E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7" y="2526"/>
              <a:ext cx="202" cy="1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72" name="Freeform 22">
              <a:extLst>
                <a:ext uri="{FF2B5EF4-FFF2-40B4-BE49-F238E27FC236}">
                  <a16:creationId xmlns:a16="http://schemas.microsoft.com/office/drawing/2014/main" id="{424DCADB-063D-4A22-9FC2-CA5B2ED0FA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94" y="2065"/>
              <a:ext cx="617" cy="370"/>
            </a:xfrm>
            <a:custGeom>
              <a:avLst/>
              <a:gdLst>
                <a:gd name="T0" fmla="*/ 54 w 162"/>
                <a:gd name="T1" fmla="*/ 97 h 97"/>
                <a:gd name="T2" fmla="*/ 45 w 162"/>
                <a:gd name="T3" fmla="*/ 90 h 97"/>
                <a:gd name="T4" fmla="*/ 25 w 162"/>
                <a:gd name="T5" fmla="*/ 19 h 97"/>
                <a:gd name="T6" fmla="*/ 25 w 162"/>
                <a:gd name="T7" fmla="*/ 19 h 97"/>
                <a:gd name="T8" fmla="*/ 25 w 162"/>
                <a:gd name="T9" fmla="*/ 17 h 97"/>
                <a:gd name="T10" fmla="*/ 18 w 162"/>
                <a:gd name="T11" fmla="*/ 10 h 97"/>
                <a:gd name="T12" fmla="*/ 1 w 162"/>
                <a:gd name="T13" fmla="*/ 4 h 97"/>
                <a:gd name="T14" fmla="*/ 0 w 162"/>
                <a:gd name="T15" fmla="*/ 2 h 97"/>
                <a:gd name="T16" fmla="*/ 2 w 162"/>
                <a:gd name="T17" fmla="*/ 1 h 97"/>
                <a:gd name="T18" fmla="*/ 19 w 162"/>
                <a:gd name="T19" fmla="*/ 8 h 97"/>
                <a:gd name="T20" fmla="*/ 28 w 162"/>
                <a:gd name="T21" fmla="*/ 17 h 97"/>
                <a:gd name="T22" fmla="*/ 32 w 162"/>
                <a:gd name="T23" fmla="*/ 31 h 97"/>
                <a:gd name="T24" fmla="*/ 38 w 162"/>
                <a:gd name="T25" fmla="*/ 35 h 97"/>
                <a:gd name="T26" fmla="*/ 38 w 162"/>
                <a:gd name="T27" fmla="*/ 35 h 97"/>
                <a:gd name="T28" fmla="*/ 155 w 162"/>
                <a:gd name="T29" fmla="*/ 35 h 97"/>
                <a:gd name="T30" fmla="*/ 155 w 162"/>
                <a:gd name="T31" fmla="*/ 35 h 97"/>
                <a:gd name="T32" fmla="*/ 160 w 162"/>
                <a:gd name="T33" fmla="*/ 37 h 97"/>
                <a:gd name="T34" fmla="*/ 162 w 162"/>
                <a:gd name="T35" fmla="*/ 43 h 97"/>
                <a:gd name="T36" fmla="*/ 154 w 162"/>
                <a:gd name="T37" fmla="*/ 86 h 97"/>
                <a:gd name="T38" fmla="*/ 146 w 162"/>
                <a:gd name="T39" fmla="*/ 93 h 97"/>
                <a:gd name="T40" fmla="*/ 55 w 162"/>
                <a:gd name="T41" fmla="*/ 97 h 97"/>
                <a:gd name="T42" fmla="*/ 54 w 162"/>
                <a:gd name="T43" fmla="*/ 97 h 97"/>
                <a:gd name="T44" fmla="*/ 33 w 162"/>
                <a:gd name="T45" fmla="*/ 37 h 97"/>
                <a:gd name="T46" fmla="*/ 48 w 162"/>
                <a:gd name="T47" fmla="*/ 89 h 97"/>
                <a:gd name="T48" fmla="*/ 54 w 162"/>
                <a:gd name="T49" fmla="*/ 94 h 97"/>
                <a:gd name="T50" fmla="*/ 146 w 162"/>
                <a:gd name="T51" fmla="*/ 90 h 97"/>
                <a:gd name="T52" fmla="*/ 151 w 162"/>
                <a:gd name="T53" fmla="*/ 85 h 97"/>
                <a:gd name="T54" fmla="*/ 159 w 162"/>
                <a:gd name="T55" fmla="*/ 42 h 97"/>
                <a:gd name="T56" fmla="*/ 158 w 162"/>
                <a:gd name="T57" fmla="*/ 39 h 97"/>
                <a:gd name="T58" fmla="*/ 155 w 162"/>
                <a:gd name="T59" fmla="*/ 38 h 97"/>
                <a:gd name="T60" fmla="*/ 38 w 162"/>
                <a:gd name="T61" fmla="*/ 38 h 97"/>
                <a:gd name="T62" fmla="*/ 38 w 162"/>
                <a:gd name="T63" fmla="*/ 38 h 97"/>
                <a:gd name="T64" fmla="*/ 33 w 162"/>
                <a:gd name="T65" fmla="*/ 3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2" h="97">
                  <a:moveTo>
                    <a:pt x="54" y="97"/>
                  </a:moveTo>
                  <a:cubicBezTo>
                    <a:pt x="50" y="97"/>
                    <a:pt x="47" y="94"/>
                    <a:pt x="45" y="90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4" y="15"/>
                    <a:pt x="21" y="12"/>
                    <a:pt x="18" y="10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1" y="1"/>
                    <a:pt x="1" y="0"/>
                    <a:pt x="2" y="1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3" y="9"/>
                    <a:pt x="26" y="13"/>
                    <a:pt x="28" y="17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3" y="33"/>
                    <a:pt x="36" y="35"/>
                    <a:pt x="38" y="35"/>
                  </a:cubicBezTo>
                  <a:cubicBezTo>
                    <a:pt x="38" y="35"/>
                    <a:pt x="38" y="35"/>
                    <a:pt x="38" y="35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7" y="35"/>
                    <a:pt x="159" y="36"/>
                    <a:pt x="160" y="37"/>
                  </a:cubicBezTo>
                  <a:cubicBezTo>
                    <a:pt x="162" y="39"/>
                    <a:pt x="162" y="41"/>
                    <a:pt x="162" y="43"/>
                  </a:cubicBezTo>
                  <a:cubicBezTo>
                    <a:pt x="154" y="86"/>
                    <a:pt x="154" y="86"/>
                    <a:pt x="154" y="86"/>
                  </a:cubicBezTo>
                  <a:cubicBezTo>
                    <a:pt x="153" y="90"/>
                    <a:pt x="150" y="93"/>
                    <a:pt x="146" y="93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55" y="97"/>
                    <a:pt x="54" y="97"/>
                    <a:pt x="54" y="97"/>
                  </a:cubicBezTo>
                  <a:close/>
                  <a:moveTo>
                    <a:pt x="33" y="37"/>
                  </a:moveTo>
                  <a:cubicBezTo>
                    <a:pt x="48" y="89"/>
                    <a:pt x="48" y="89"/>
                    <a:pt x="48" y="89"/>
                  </a:cubicBezTo>
                  <a:cubicBezTo>
                    <a:pt x="49" y="92"/>
                    <a:pt x="52" y="94"/>
                    <a:pt x="54" y="94"/>
                  </a:cubicBezTo>
                  <a:cubicBezTo>
                    <a:pt x="146" y="90"/>
                    <a:pt x="146" y="90"/>
                    <a:pt x="146" y="90"/>
                  </a:cubicBezTo>
                  <a:cubicBezTo>
                    <a:pt x="148" y="90"/>
                    <a:pt x="151" y="88"/>
                    <a:pt x="151" y="85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59" y="41"/>
                    <a:pt x="159" y="40"/>
                    <a:pt x="158" y="39"/>
                  </a:cubicBezTo>
                  <a:cubicBezTo>
                    <a:pt x="157" y="39"/>
                    <a:pt x="156" y="38"/>
                    <a:pt x="155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7" y="38"/>
                    <a:pt x="35" y="38"/>
                    <a:pt x="33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73" name="Freeform 23">
              <a:extLst>
                <a:ext uri="{FF2B5EF4-FFF2-40B4-BE49-F238E27FC236}">
                  <a16:creationId xmlns:a16="http://schemas.microsoft.com/office/drawing/2014/main" id="{43743C48-B91B-4DD7-A072-9583AB356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0" y="2416"/>
              <a:ext cx="65" cy="118"/>
            </a:xfrm>
            <a:custGeom>
              <a:avLst/>
              <a:gdLst>
                <a:gd name="T0" fmla="*/ 10 w 17"/>
                <a:gd name="T1" fmla="*/ 31 h 31"/>
                <a:gd name="T2" fmla="*/ 5 w 17"/>
                <a:gd name="T3" fmla="*/ 29 h 31"/>
                <a:gd name="T4" fmla="*/ 1 w 17"/>
                <a:gd name="T5" fmla="*/ 23 h 31"/>
                <a:gd name="T6" fmla="*/ 8 w 17"/>
                <a:gd name="T7" fmla="*/ 14 h 31"/>
                <a:gd name="T8" fmla="*/ 13 w 17"/>
                <a:gd name="T9" fmla="*/ 8 h 31"/>
                <a:gd name="T10" fmla="*/ 8 w 17"/>
                <a:gd name="T11" fmla="*/ 3 h 31"/>
                <a:gd name="T12" fmla="*/ 8 w 17"/>
                <a:gd name="T13" fmla="*/ 1 h 31"/>
                <a:gd name="T14" fmla="*/ 10 w 17"/>
                <a:gd name="T15" fmla="*/ 1 h 31"/>
                <a:gd name="T16" fmla="*/ 16 w 17"/>
                <a:gd name="T17" fmla="*/ 8 h 31"/>
                <a:gd name="T18" fmla="*/ 9 w 17"/>
                <a:gd name="T19" fmla="*/ 16 h 31"/>
                <a:gd name="T20" fmla="*/ 4 w 17"/>
                <a:gd name="T21" fmla="*/ 22 h 31"/>
                <a:gd name="T22" fmla="*/ 6 w 17"/>
                <a:gd name="T23" fmla="*/ 27 h 31"/>
                <a:gd name="T24" fmla="*/ 11 w 17"/>
                <a:gd name="T25" fmla="*/ 28 h 31"/>
                <a:gd name="T26" fmla="*/ 12 w 17"/>
                <a:gd name="T27" fmla="*/ 29 h 31"/>
                <a:gd name="T28" fmla="*/ 11 w 17"/>
                <a:gd name="T29" fmla="*/ 31 h 31"/>
                <a:gd name="T30" fmla="*/ 10 w 17"/>
                <a:gd name="T3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31">
                  <a:moveTo>
                    <a:pt x="10" y="31"/>
                  </a:moveTo>
                  <a:cubicBezTo>
                    <a:pt x="8" y="31"/>
                    <a:pt x="6" y="31"/>
                    <a:pt x="5" y="29"/>
                  </a:cubicBezTo>
                  <a:cubicBezTo>
                    <a:pt x="3" y="28"/>
                    <a:pt x="2" y="26"/>
                    <a:pt x="1" y="23"/>
                  </a:cubicBezTo>
                  <a:cubicBezTo>
                    <a:pt x="0" y="18"/>
                    <a:pt x="5" y="15"/>
                    <a:pt x="8" y="14"/>
                  </a:cubicBezTo>
                  <a:cubicBezTo>
                    <a:pt x="11" y="12"/>
                    <a:pt x="13" y="11"/>
                    <a:pt x="13" y="8"/>
                  </a:cubicBezTo>
                  <a:cubicBezTo>
                    <a:pt x="13" y="7"/>
                    <a:pt x="12" y="5"/>
                    <a:pt x="8" y="3"/>
                  </a:cubicBezTo>
                  <a:cubicBezTo>
                    <a:pt x="8" y="3"/>
                    <a:pt x="8" y="2"/>
                    <a:pt x="8" y="1"/>
                  </a:cubicBezTo>
                  <a:cubicBezTo>
                    <a:pt x="8" y="0"/>
                    <a:pt x="9" y="0"/>
                    <a:pt x="10" y="1"/>
                  </a:cubicBezTo>
                  <a:cubicBezTo>
                    <a:pt x="12" y="2"/>
                    <a:pt x="17" y="5"/>
                    <a:pt x="16" y="8"/>
                  </a:cubicBezTo>
                  <a:cubicBezTo>
                    <a:pt x="16" y="13"/>
                    <a:pt x="12" y="15"/>
                    <a:pt x="9" y="16"/>
                  </a:cubicBezTo>
                  <a:cubicBezTo>
                    <a:pt x="6" y="18"/>
                    <a:pt x="4" y="19"/>
                    <a:pt x="4" y="22"/>
                  </a:cubicBezTo>
                  <a:cubicBezTo>
                    <a:pt x="4" y="24"/>
                    <a:pt x="5" y="26"/>
                    <a:pt x="6" y="27"/>
                  </a:cubicBezTo>
                  <a:cubicBezTo>
                    <a:pt x="8" y="28"/>
                    <a:pt x="10" y="28"/>
                    <a:pt x="11" y="28"/>
                  </a:cubicBezTo>
                  <a:cubicBezTo>
                    <a:pt x="11" y="28"/>
                    <a:pt x="12" y="28"/>
                    <a:pt x="12" y="29"/>
                  </a:cubicBezTo>
                  <a:cubicBezTo>
                    <a:pt x="12" y="30"/>
                    <a:pt x="12" y="31"/>
                    <a:pt x="11" y="31"/>
                  </a:cubicBezTo>
                  <a:cubicBezTo>
                    <a:pt x="11" y="31"/>
                    <a:pt x="10" y="31"/>
                    <a:pt x="1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74" name="Freeform 24">
              <a:extLst>
                <a:ext uri="{FF2B5EF4-FFF2-40B4-BE49-F238E27FC236}">
                  <a16:creationId xmlns:a16="http://schemas.microsoft.com/office/drawing/2014/main" id="{D2306417-E36C-42DD-B461-DD604ED1B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1" y="2237"/>
              <a:ext cx="468" cy="19"/>
            </a:xfrm>
            <a:custGeom>
              <a:avLst/>
              <a:gdLst>
                <a:gd name="T0" fmla="*/ 0 w 468"/>
                <a:gd name="T1" fmla="*/ 19 h 19"/>
                <a:gd name="T2" fmla="*/ 0 w 468"/>
                <a:gd name="T3" fmla="*/ 7 h 19"/>
                <a:gd name="T4" fmla="*/ 468 w 468"/>
                <a:gd name="T5" fmla="*/ 0 h 19"/>
                <a:gd name="T6" fmla="*/ 468 w 468"/>
                <a:gd name="T7" fmla="*/ 11 h 19"/>
                <a:gd name="T8" fmla="*/ 0 w 468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19">
                  <a:moveTo>
                    <a:pt x="0" y="19"/>
                  </a:moveTo>
                  <a:lnTo>
                    <a:pt x="0" y="7"/>
                  </a:lnTo>
                  <a:lnTo>
                    <a:pt x="468" y="0"/>
                  </a:lnTo>
                  <a:lnTo>
                    <a:pt x="468" y="11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75" name="Freeform 25">
              <a:extLst>
                <a:ext uri="{FF2B5EF4-FFF2-40B4-BE49-F238E27FC236}">
                  <a16:creationId xmlns:a16="http://schemas.microsoft.com/office/drawing/2014/main" id="{F7A34D43-F689-4457-AEF3-65C6D9A9E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2" y="2282"/>
              <a:ext cx="450" cy="19"/>
            </a:xfrm>
            <a:custGeom>
              <a:avLst/>
              <a:gdLst>
                <a:gd name="T0" fmla="*/ 0 w 450"/>
                <a:gd name="T1" fmla="*/ 19 h 19"/>
                <a:gd name="T2" fmla="*/ 0 w 450"/>
                <a:gd name="T3" fmla="*/ 8 h 19"/>
                <a:gd name="T4" fmla="*/ 450 w 450"/>
                <a:gd name="T5" fmla="*/ 0 h 19"/>
                <a:gd name="T6" fmla="*/ 450 w 450"/>
                <a:gd name="T7" fmla="*/ 12 h 19"/>
                <a:gd name="T8" fmla="*/ 0 w 450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0" h="19">
                  <a:moveTo>
                    <a:pt x="0" y="19"/>
                  </a:moveTo>
                  <a:lnTo>
                    <a:pt x="0" y="8"/>
                  </a:lnTo>
                  <a:lnTo>
                    <a:pt x="450" y="0"/>
                  </a:lnTo>
                  <a:lnTo>
                    <a:pt x="450" y="12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76" name="Freeform 26">
              <a:extLst>
                <a:ext uri="{FF2B5EF4-FFF2-40B4-BE49-F238E27FC236}">
                  <a16:creationId xmlns:a16="http://schemas.microsoft.com/office/drawing/2014/main" id="{F60DEF26-682A-4D89-B7AC-86D9B7F3F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" y="2324"/>
              <a:ext cx="430" cy="23"/>
            </a:xfrm>
            <a:custGeom>
              <a:avLst/>
              <a:gdLst>
                <a:gd name="T0" fmla="*/ 0 w 430"/>
                <a:gd name="T1" fmla="*/ 23 h 23"/>
                <a:gd name="T2" fmla="*/ 0 w 430"/>
                <a:gd name="T3" fmla="*/ 12 h 23"/>
                <a:gd name="T4" fmla="*/ 430 w 430"/>
                <a:gd name="T5" fmla="*/ 0 h 23"/>
                <a:gd name="T6" fmla="*/ 430 w 430"/>
                <a:gd name="T7" fmla="*/ 12 h 23"/>
                <a:gd name="T8" fmla="*/ 0 w 430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0" h="23">
                  <a:moveTo>
                    <a:pt x="0" y="23"/>
                  </a:moveTo>
                  <a:lnTo>
                    <a:pt x="0" y="12"/>
                  </a:lnTo>
                  <a:lnTo>
                    <a:pt x="430" y="0"/>
                  </a:lnTo>
                  <a:lnTo>
                    <a:pt x="430" y="12"/>
                  </a:ln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77" name="Freeform 27">
              <a:extLst>
                <a:ext uri="{FF2B5EF4-FFF2-40B4-BE49-F238E27FC236}">
                  <a16:creationId xmlns:a16="http://schemas.microsoft.com/office/drawing/2014/main" id="{0629060D-6C25-486A-834C-07D2BDD83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370"/>
              <a:ext cx="411" cy="23"/>
            </a:xfrm>
            <a:custGeom>
              <a:avLst/>
              <a:gdLst>
                <a:gd name="T0" fmla="*/ 4 w 411"/>
                <a:gd name="T1" fmla="*/ 23 h 23"/>
                <a:gd name="T2" fmla="*/ 0 w 411"/>
                <a:gd name="T3" fmla="*/ 11 h 23"/>
                <a:gd name="T4" fmla="*/ 411 w 411"/>
                <a:gd name="T5" fmla="*/ 0 h 23"/>
                <a:gd name="T6" fmla="*/ 411 w 411"/>
                <a:gd name="T7" fmla="*/ 11 h 23"/>
                <a:gd name="T8" fmla="*/ 4 w 411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1" h="23">
                  <a:moveTo>
                    <a:pt x="4" y="23"/>
                  </a:moveTo>
                  <a:lnTo>
                    <a:pt x="0" y="11"/>
                  </a:lnTo>
                  <a:lnTo>
                    <a:pt x="411" y="0"/>
                  </a:lnTo>
                  <a:lnTo>
                    <a:pt x="411" y="11"/>
                  </a:lnTo>
                  <a:lnTo>
                    <a:pt x="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78" name="Freeform 28">
              <a:extLst>
                <a:ext uri="{FF2B5EF4-FFF2-40B4-BE49-F238E27FC236}">
                  <a16:creationId xmlns:a16="http://schemas.microsoft.com/office/drawing/2014/main" id="{2542F2A2-1062-4CF6-9E26-8B7B2CC46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" y="2202"/>
              <a:ext cx="30" cy="210"/>
            </a:xfrm>
            <a:custGeom>
              <a:avLst/>
              <a:gdLst>
                <a:gd name="T0" fmla="*/ 8 w 30"/>
                <a:gd name="T1" fmla="*/ 210 h 210"/>
                <a:gd name="T2" fmla="*/ 0 w 30"/>
                <a:gd name="T3" fmla="*/ 206 h 210"/>
                <a:gd name="T4" fmla="*/ 23 w 30"/>
                <a:gd name="T5" fmla="*/ 0 h 210"/>
                <a:gd name="T6" fmla="*/ 30 w 30"/>
                <a:gd name="T7" fmla="*/ 0 h 210"/>
                <a:gd name="T8" fmla="*/ 8 w 30"/>
                <a:gd name="T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10">
                  <a:moveTo>
                    <a:pt x="8" y="210"/>
                  </a:moveTo>
                  <a:lnTo>
                    <a:pt x="0" y="206"/>
                  </a:lnTo>
                  <a:lnTo>
                    <a:pt x="23" y="0"/>
                  </a:lnTo>
                  <a:lnTo>
                    <a:pt x="30" y="0"/>
                  </a:lnTo>
                  <a:lnTo>
                    <a:pt x="8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79" name="Freeform 29">
              <a:extLst>
                <a:ext uri="{FF2B5EF4-FFF2-40B4-BE49-F238E27FC236}">
                  <a16:creationId xmlns:a16="http://schemas.microsoft.com/office/drawing/2014/main" id="{7D6F8CF8-B0F8-4522-8BB4-571F9C0C4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" y="2202"/>
              <a:ext cx="19" cy="210"/>
            </a:xfrm>
            <a:custGeom>
              <a:avLst/>
              <a:gdLst>
                <a:gd name="T0" fmla="*/ 7 w 19"/>
                <a:gd name="T1" fmla="*/ 210 h 210"/>
                <a:gd name="T2" fmla="*/ 0 w 19"/>
                <a:gd name="T3" fmla="*/ 210 h 210"/>
                <a:gd name="T4" fmla="*/ 11 w 19"/>
                <a:gd name="T5" fmla="*/ 0 h 210"/>
                <a:gd name="T6" fmla="*/ 19 w 19"/>
                <a:gd name="T7" fmla="*/ 0 h 210"/>
                <a:gd name="T8" fmla="*/ 7 w 19"/>
                <a:gd name="T9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10">
                  <a:moveTo>
                    <a:pt x="7" y="210"/>
                  </a:moveTo>
                  <a:lnTo>
                    <a:pt x="0" y="210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7" y="2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80" name="Rectangle 30">
              <a:extLst>
                <a:ext uri="{FF2B5EF4-FFF2-40B4-BE49-F238E27FC236}">
                  <a16:creationId xmlns:a16="http://schemas.microsoft.com/office/drawing/2014/main" id="{5C0AB9B5-3AB7-4693-8016-071E5516C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4" y="2202"/>
              <a:ext cx="8" cy="2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81" name="Freeform 31">
              <a:extLst>
                <a:ext uri="{FF2B5EF4-FFF2-40B4-BE49-F238E27FC236}">
                  <a16:creationId xmlns:a16="http://schemas.microsoft.com/office/drawing/2014/main" id="{FBF2E584-30D4-4C87-B19D-87607A742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9" y="2202"/>
              <a:ext cx="23" cy="217"/>
            </a:xfrm>
            <a:custGeom>
              <a:avLst/>
              <a:gdLst>
                <a:gd name="T0" fmla="*/ 16 w 23"/>
                <a:gd name="T1" fmla="*/ 217 h 217"/>
                <a:gd name="T2" fmla="*/ 0 w 23"/>
                <a:gd name="T3" fmla="*/ 0 h 217"/>
                <a:gd name="T4" fmla="*/ 8 w 23"/>
                <a:gd name="T5" fmla="*/ 0 h 217"/>
                <a:gd name="T6" fmla="*/ 23 w 23"/>
                <a:gd name="T7" fmla="*/ 214 h 217"/>
                <a:gd name="T8" fmla="*/ 16 w 23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17">
                  <a:moveTo>
                    <a:pt x="16" y="21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23" y="214"/>
                  </a:lnTo>
                  <a:lnTo>
                    <a:pt x="16" y="2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82" name="Freeform 32">
              <a:extLst>
                <a:ext uri="{FF2B5EF4-FFF2-40B4-BE49-F238E27FC236}">
                  <a16:creationId xmlns:a16="http://schemas.microsoft.com/office/drawing/2014/main" id="{0EC8E3B0-4BE9-4760-AB66-6A52C2582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8" y="2202"/>
              <a:ext cx="31" cy="217"/>
            </a:xfrm>
            <a:custGeom>
              <a:avLst/>
              <a:gdLst>
                <a:gd name="T0" fmla="*/ 27 w 31"/>
                <a:gd name="T1" fmla="*/ 217 h 217"/>
                <a:gd name="T2" fmla="*/ 0 w 31"/>
                <a:gd name="T3" fmla="*/ 0 h 217"/>
                <a:gd name="T4" fmla="*/ 8 w 31"/>
                <a:gd name="T5" fmla="*/ 0 h 217"/>
                <a:gd name="T6" fmla="*/ 31 w 31"/>
                <a:gd name="T7" fmla="*/ 217 h 217"/>
                <a:gd name="T8" fmla="*/ 27 w 31"/>
                <a:gd name="T9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17">
                  <a:moveTo>
                    <a:pt x="27" y="21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31" y="217"/>
                  </a:lnTo>
                  <a:lnTo>
                    <a:pt x="27" y="2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83" name="Freeform 33">
              <a:extLst>
                <a:ext uri="{FF2B5EF4-FFF2-40B4-BE49-F238E27FC236}">
                  <a16:creationId xmlns:a16="http://schemas.microsoft.com/office/drawing/2014/main" id="{0B62570B-EA62-4950-9522-D0608A3A2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" y="2202"/>
              <a:ext cx="45" cy="221"/>
            </a:xfrm>
            <a:custGeom>
              <a:avLst/>
              <a:gdLst>
                <a:gd name="T0" fmla="*/ 38 w 45"/>
                <a:gd name="T1" fmla="*/ 221 h 221"/>
                <a:gd name="T2" fmla="*/ 0 w 45"/>
                <a:gd name="T3" fmla="*/ 0 h 221"/>
                <a:gd name="T4" fmla="*/ 7 w 45"/>
                <a:gd name="T5" fmla="*/ 0 h 221"/>
                <a:gd name="T6" fmla="*/ 45 w 45"/>
                <a:gd name="T7" fmla="*/ 221 h 221"/>
                <a:gd name="T8" fmla="*/ 38 w 45"/>
                <a:gd name="T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21">
                  <a:moveTo>
                    <a:pt x="38" y="221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45" y="221"/>
                  </a:lnTo>
                  <a:lnTo>
                    <a:pt x="38" y="2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84" name="Freeform 34">
              <a:extLst>
                <a:ext uri="{FF2B5EF4-FFF2-40B4-BE49-F238E27FC236}">
                  <a16:creationId xmlns:a16="http://schemas.microsoft.com/office/drawing/2014/main" id="{D28F9D80-5012-43CB-97F1-2CF339272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" y="2202"/>
              <a:ext cx="57" cy="225"/>
            </a:xfrm>
            <a:custGeom>
              <a:avLst/>
              <a:gdLst>
                <a:gd name="T0" fmla="*/ 49 w 57"/>
                <a:gd name="T1" fmla="*/ 225 h 225"/>
                <a:gd name="T2" fmla="*/ 0 w 57"/>
                <a:gd name="T3" fmla="*/ 4 h 225"/>
                <a:gd name="T4" fmla="*/ 7 w 57"/>
                <a:gd name="T5" fmla="*/ 0 h 225"/>
                <a:gd name="T6" fmla="*/ 57 w 57"/>
                <a:gd name="T7" fmla="*/ 221 h 225"/>
                <a:gd name="T8" fmla="*/ 49 w 57"/>
                <a:gd name="T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225">
                  <a:moveTo>
                    <a:pt x="49" y="225"/>
                  </a:moveTo>
                  <a:lnTo>
                    <a:pt x="0" y="4"/>
                  </a:lnTo>
                  <a:lnTo>
                    <a:pt x="7" y="0"/>
                  </a:lnTo>
                  <a:lnTo>
                    <a:pt x="57" y="221"/>
                  </a:lnTo>
                  <a:lnTo>
                    <a:pt x="49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264ADC9-0646-4E92-89B7-3905EA1C1FB5}"/>
              </a:ext>
            </a:extLst>
          </p:cNvPr>
          <p:cNvGrpSpPr>
            <a:grpSpLocks noChangeAspect="1"/>
          </p:cNvGrpSpPr>
          <p:nvPr/>
        </p:nvGrpSpPr>
        <p:grpSpPr>
          <a:xfrm>
            <a:off x="4969571" y="5779626"/>
            <a:ext cx="1061998" cy="343042"/>
            <a:chOff x="2890838" y="4321175"/>
            <a:chExt cx="746125" cy="261938"/>
          </a:xfrm>
          <a:solidFill>
            <a:sysClr val="window" lastClr="FFFFFF"/>
          </a:solidFill>
        </p:grpSpPr>
        <p:sp>
          <p:nvSpPr>
            <p:cNvPr id="563" name="Freeform 2774">
              <a:extLst>
                <a:ext uri="{FF2B5EF4-FFF2-40B4-BE49-F238E27FC236}">
                  <a16:creationId xmlns:a16="http://schemas.microsoft.com/office/drawing/2014/main" id="{DEAC594C-D01B-4B32-8A73-5CE3AC2518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0426" y="4452938"/>
              <a:ext cx="131763" cy="130175"/>
            </a:xfrm>
            <a:custGeom>
              <a:avLst/>
              <a:gdLst>
                <a:gd name="T0" fmla="*/ 17 w 35"/>
                <a:gd name="T1" fmla="*/ 35 h 35"/>
                <a:gd name="T2" fmla="*/ 0 w 35"/>
                <a:gd name="T3" fmla="*/ 17 h 35"/>
                <a:gd name="T4" fmla="*/ 17 w 35"/>
                <a:gd name="T5" fmla="*/ 0 h 35"/>
                <a:gd name="T6" fmla="*/ 35 w 35"/>
                <a:gd name="T7" fmla="*/ 17 h 35"/>
                <a:gd name="T8" fmla="*/ 17 w 35"/>
                <a:gd name="T9" fmla="*/ 35 h 35"/>
                <a:gd name="T10" fmla="*/ 17 w 35"/>
                <a:gd name="T11" fmla="*/ 3 h 35"/>
                <a:gd name="T12" fmla="*/ 3 w 35"/>
                <a:gd name="T13" fmla="*/ 17 h 35"/>
                <a:gd name="T14" fmla="*/ 17 w 35"/>
                <a:gd name="T15" fmla="*/ 32 h 35"/>
                <a:gd name="T16" fmla="*/ 32 w 35"/>
                <a:gd name="T17" fmla="*/ 17 h 35"/>
                <a:gd name="T18" fmla="*/ 17 w 35"/>
                <a:gd name="T19" fmla="*/ 3 h 35"/>
                <a:gd name="T20" fmla="*/ 17 w 35"/>
                <a:gd name="T21" fmla="*/ 27 h 35"/>
                <a:gd name="T22" fmla="*/ 7 w 35"/>
                <a:gd name="T23" fmla="*/ 17 h 35"/>
                <a:gd name="T24" fmla="*/ 17 w 35"/>
                <a:gd name="T25" fmla="*/ 7 h 35"/>
                <a:gd name="T26" fmla="*/ 27 w 35"/>
                <a:gd name="T27" fmla="*/ 17 h 35"/>
                <a:gd name="T28" fmla="*/ 17 w 35"/>
                <a:gd name="T29" fmla="*/ 27 h 35"/>
                <a:gd name="T30" fmla="*/ 17 w 35"/>
                <a:gd name="T31" fmla="*/ 10 h 35"/>
                <a:gd name="T32" fmla="*/ 10 w 35"/>
                <a:gd name="T33" fmla="*/ 17 h 35"/>
                <a:gd name="T34" fmla="*/ 17 w 35"/>
                <a:gd name="T35" fmla="*/ 24 h 35"/>
                <a:gd name="T36" fmla="*/ 24 w 35"/>
                <a:gd name="T37" fmla="*/ 17 h 35"/>
                <a:gd name="T38" fmla="*/ 17 w 35"/>
                <a:gd name="T3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35">
                  <a:moveTo>
                    <a:pt x="17" y="35"/>
                  </a:move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7"/>
                    <a:pt x="27" y="35"/>
                    <a:pt x="17" y="35"/>
                  </a:cubicBezTo>
                  <a:close/>
                  <a:moveTo>
                    <a:pt x="17" y="3"/>
                  </a:moveTo>
                  <a:cubicBezTo>
                    <a:pt x="9" y="3"/>
                    <a:pt x="3" y="9"/>
                    <a:pt x="3" y="17"/>
                  </a:cubicBezTo>
                  <a:cubicBezTo>
                    <a:pt x="3" y="25"/>
                    <a:pt x="9" y="32"/>
                    <a:pt x="17" y="32"/>
                  </a:cubicBezTo>
                  <a:cubicBezTo>
                    <a:pt x="26" y="32"/>
                    <a:pt x="32" y="25"/>
                    <a:pt x="32" y="17"/>
                  </a:cubicBezTo>
                  <a:cubicBezTo>
                    <a:pt x="32" y="9"/>
                    <a:pt x="26" y="3"/>
                    <a:pt x="17" y="3"/>
                  </a:cubicBezTo>
                  <a:close/>
                  <a:moveTo>
                    <a:pt x="17" y="27"/>
                  </a:moveTo>
                  <a:cubicBezTo>
                    <a:pt x="12" y="27"/>
                    <a:pt x="7" y="23"/>
                    <a:pt x="7" y="17"/>
                  </a:cubicBezTo>
                  <a:cubicBezTo>
                    <a:pt x="7" y="12"/>
                    <a:pt x="12" y="7"/>
                    <a:pt x="17" y="7"/>
                  </a:cubicBezTo>
                  <a:cubicBezTo>
                    <a:pt x="23" y="7"/>
                    <a:pt x="27" y="12"/>
                    <a:pt x="27" y="17"/>
                  </a:cubicBezTo>
                  <a:cubicBezTo>
                    <a:pt x="27" y="23"/>
                    <a:pt x="23" y="27"/>
                    <a:pt x="17" y="27"/>
                  </a:cubicBezTo>
                  <a:close/>
                  <a:moveTo>
                    <a:pt x="17" y="10"/>
                  </a:moveTo>
                  <a:cubicBezTo>
                    <a:pt x="14" y="10"/>
                    <a:pt x="10" y="13"/>
                    <a:pt x="10" y="17"/>
                  </a:cubicBezTo>
                  <a:cubicBezTo>
                    <a:pt x="10" y="21"/>
                    <a:pt x="14" y="24"/>
                    <a:pt x="17" y="24"/>
                  </a:cubicBezTo>
                  <a:cubicBezTo>
                    <a:pt x="21" y="24"/>
                    <a:pt x="24" y="21"/>
                    <a:pt x="24" y="17"/>
                  </a:cubicBezTo>
                  <a:cubicBezTo>
                    <a:pt x="24" y="13"/>
                    <a:pt x="21" y="10"/>
                    <a:pt x="1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64" name="Freeform 2775">
              <a:extLst>
                <a:ext uri="{FF2B5EF4-FFF2-40B4-BE49-F238E27FC236}">
                  <a16:creationId xmlns:a16="http://schemas.microsoft.com/office/drawing/2014/main" id="{17C46D0A-CB99-4FCC-A62B-9360BCF62B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4335463"/>
              <a:ext cx="379413" cy="65088"/>
            </a:xfrm>
            <a:custGeom>
              <a:avLst/>
              <a:gdLst>
                <a:gd name="T0" fmla="*/ 101 w 101"/>
                <a:gd name="T1" fmla="*/ 17 h 17"/>
                <a:gd name="T2" fmla="*/ 95 w 101"/>
                <a:gd name="T3" fmla="*/ 17 h 17"/>
                <a:gd name="T4" fmla="*/ 47 w 101"/>
                <a:gd name="T5" fmla="*/ 13 h 17"/>
                <a:gd name="T6" fmla="*/ 31 w 101"/>
                <a:gd name="T7" fmla="*/ 3 h 17"/>
                <a:gd name="T8" fmla="*/ 30 w 101"/>
                <a:gd name="T9" fmla="*/ 1 h 17"/>
                <a:gd name="T10" fmla="*/ 32 w 101"/>
                <a:gd name="T11" fmla="*/ 1 h 17"/>
                <a:gd name="T12" fmla="*/ 48 w 101"/>
                <a:gd name="T13" fmla="*/ 0 h 17"/>
                <a:gd name="T14" fmla="*/ 60 w 101"/>
                <a:gd name="T15" fmla="*/ 0 h 17"/>
                <a:gd name="T16" fmla="*/ 96 w 101"/>
                <a:gd name="T17" fmla="*/ 14 h 17"/>
                <a:gd name="T18" fmla="*/ 101 w 101"/>
                <a:gd name="T19" fmla="*/ 17 h 17"/>
                <a:gd name="T20" fmla="*/ 35 w 101"/>
                <a:gd name="T21" fmla="*/ 3 h 17"/>
                <a:gd name="T22" fmla="*/ 47 w 101"/>
                <a:gd name="T23" fmla="*/ 10 h 17"/>
                <a:gd name="T24" fmla="*/ 89 w 101"/>
                <a:gd name="T25" fmla="*/ 13 h 17"/>
                <a:gd name="T26" fmla="*/ 59 w 101"/>
                <a:gd name="T27" fmla="*/ 3 h 17"/>
                <a:gd name="T28" fmla="*/ 48 w 101"/>
                <a:gd name="T29" fmla="*/ 3 h 17"/>
                <a:gd name="T30" fmla="*/ 35 w 101"/>
                <a:gd name="T31" fmla="*/ 3 h 17"/>
                <a:gd name="T32" fmla="*/ 34 w 101"/>
                <a:gd name="T33" fmla="*/ 12 h 17"/>
                <a:gd name="T34" fmla="*/ 10 w 101"/>
                <a:gd name="T35" fmla="*/ 12 h 17"/>
                <a:gd name="T36" fmla="*/ 2 w 101"/>
                <a:gd name="T37" fmla="*/ 8 h 17"/>
                <a:gd name="T38" fmla="*/ 0 w 101"/>
                <a:gd name="T39" fmla="*/ 6 h 17"/>
                <a:gd name="T40" fmla="*/ 27 w 101"/>
                <a:gd name="T41" fmla="*/ 2 h 17"/>
                <a:gd name="T42" fmla="*/ 34 w 101"/>
                <a:gd name="T43" fmla="*/ 12 h 17"/>
                <a:gd name="T44" fmla="*/ 7 w 101"/>
                <a:gd name="T45" fmla="*/ 8 h 17"/>
                <a:gd name="T46" fmla="*/ 10 w 101"/>
                <a:gd name="T47" fmla="*/ 9 h 17"/>
                <a:gd name="T48" fmla="*/ 28 w 101"/>
                <a:gd name="T49" fmla="*/ 9 h 17"/>
                <a:gd name="T50" fmla="*/ 26 w 101"/>
                <a:gd name="T51" fmla="*/ 5 h 17"/>
                <a:gd name="T52" fmla="*/ 7 w 101"/>
                <a:gd name="T5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1" h="17">
                  <a:moveTo>
                    <a:pt x="101" y="17"/>
                  </a:move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56" y="14"/>
                    <a:pt x="47" y="13"/>
                  </a:cubicBezTo>
                  <a:cubicBezTo>
                    <a:pt x="36" y="12"/>
                    <a:pt x="31" y="3"/>
                    <a:pt x="31" y="3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1"/>
                    <a:pt x="38" y="0"/>
                    <a:pt x="48" y="0"/>
                  </a:cubicBezTo>
                  <a:cubicBezTo>
                    <a:pt x="52" y="0"/>
                    <a:pt x="56" y="0"/>
                    <a:pt x="60" y="0"/>
                  </a:cubicBezTo>
                  <a:cubicBezTo>
                    <a:pt x="76" y="1"/>
                    <a:pt x="95" y="13"/>
                    <a:pt x="96" y="14"/>
                  </a:cubicBezTo>
                  <a:lnTo>
                    <a:pt x="101" y="17"/>
                  </a:lnTo>
                  <a:close/>
                  <a:moveTo>
                    <a:pt x="35" y="3"/>
                  </a:moveTo>
                  <a:cubicBezTo>
                    <a:pt x="37" y="6"/>
                    <a:pt x="41" y="10"/>
                    <a:pt x="47" y="10"/>
                  </a:cubicBezTo>
                  <a:cubicBezTo>
                    <a:pt x="54" y="11"/>
                    <a:pt x="78" y="13"/>
                    <a:pt x="89" y="13"/>
                  </a:cubicBezTo>
                  <a:cubicBezTo>
                    <a:pt x="82" y="10"/>
                    <a:pt x="70" y="4"/>
                    <a:pt x="59" y="3"/>
                  </a:cubicBezTo>
                  <a:cubicBezTo>
                    <a:pt x="56" y="3"/>
                    <a:pt x="52" y="3"/>
                    <a:pt x="48" y="3"/>
                  </a:cubicBezTo>
                  <a:cubicBezTo>
                    <a:pt x="42" y="3"/>
                    <a:pt x="38" y="3"/>
                    <a:pt x="35" y="3"/>
                  </a:cubicBezTo>
                  <a:close/>
                  <a:moveTo>
                    <a:pt x="34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7" y="12"/>
                    <a:pt x="3" y="9"/>
                    <a:pt x="2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7" y="2"/>
                    <a:pt x="27" y="2"/>
                    <a:pt x="27" y="2"/>
                  </a:cubicBezTo>
                  <a:lnTo>
                    <a:pt x="34" y="12"/>
                  </a:lnTo>
                  <a:close/>
                  <a:moveTo>
                    <a:pt x="7" y="8"/>
                  </a:moveTo>
                  <a:cubicBezTo>
                    <a:pt x="8" y="9"/>
                    <a:pt x="9" y="9"/>
                    <a:pt x="10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6" y="5"/>
                    <a:pt x="26" y="5"/>
                    <a:pt x="26" y="5"/>
                  </a:cubicBez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65" name="Freeform 2776">
              <a:extLst>
                <a:ext uri="{FF2B5EF4-FFF2-40B4-BE49-F238E27FC236}">
                  <a16:creationId xmlns:a16="http://schemas.microsoft.com/office/drawing/2014/main" id="{878F27BD-D1D7-4D0A-90E5-F001243E67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60688" y="4452938"/>
              <a:ext cx="136525" cy="130175"/>
            </a:xfrm>
            <a:custGeom>
              <a:avLst/>
              <a:gdLst>
                <a:gd name="T0" fmla="*/ 18 w 36"/>
                <a:gd name="T1" fmla="*/ 35 h 35"/>
                <a:gd name="T2" fmla="*/ 0 w 36"/>
                <a:gd name="T3" fmla="*/ 17 h 35"/>
                <a:gd name="T4" fmla="*/ 18 w 36"/>
                <a:gd name="T5" fmla="*/ 0 h 35"/>
                <a:gd name="T6" fmla="*/ 36 w 36"/>
                <a:gd name="T7" fmla="*/ 17 h 35"/>
                <a:gd name="T8" fmla="*/ 18 w 36"/>
                <a:gd name="T9" fmla="*/ 35 h 35"/>
                <a:gd name="T10" fmla="*/ 18 w 36"/>
                <a:gd name="T11" fmla="*/ 3 h 35"/>
                <a:gd name="T12" fmla="*/ 3 w 36"/>
                <a:gd name="T13" fmla="*/ 17 h 35"/>
                <a:gd name="T14" fmla="*/ 18 w 36"/>
                <a:gd name="T15" fmla="*/ 32 h 35"/>
                <a:gd name="T16" fmla="*/ 33 w 36"/>
                <a:gd name="T17" fmla="*/ 17 h 35"/>
                <a:gd name="T18" fmla="*/ 18 w 36"/>
                <a:gd name="T19" fmla="*/ 3 h 35"/>
                <a:gd name="T20" fmla="*/ 18 w 36"/>
                <a:gd name="T21" fmla="*/ 27 h 35"/>
                <a:gd name="T22" fmla="*/ 8 w 36"/>
                <a:gd name="T23" fmla="*/ 17 h 35"/>
                <a:gd name="T24" fmla="*/ 18 w 36"/>
                <a:gd name="T25" fmla="*/ 7 h 35"/>
                <a:gd name="T26" fmla="*/ 28 w 36"/>
                <a:gd name="T27" fmla="*/ 17 h 35"/>
                <a:gd name="T28" fmla="*/ 18 w 36"/>
                <a:gd name="T29" fmla="*/ 27 h 35"/>
                <a:gd name="T30" fmla="*/ 18 w 36"/>
                <a:gd name="T31" fmla="*/ 10 h 35"/>
                <a:gd name="T32" fmla="*/ 11 w 36"/>
                <a:gd name="T33" fmla="*/ 17 h 35"/>
                <a:gd name="T34" fmla="*/ 18 w 36"/>
                <a:gd name="T35" fmla="*/ 24 h 35"/>
                <a:gd name="T36" fmla="*/ 25 w 36"/>
                <a:gd name="T37" fmla="*/ 17 h 35"/>
                <a:gd name="T38" fmla="*/ 18 w 36"/>
                <a:gd name="T3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cubicBezTo>
                    <a:pt x="8" y="35"/>
                    <a:pt x="0" y="27"/>
                    <a:pt x="0" y="17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8" y="0"/>
                    <a:pt x="36" y="8"/>
                    <a:pt x="36" y="17"/>
                  </a:cubicBezTo>
                  <a:cubicBezTo>
                    <a:pt x="36" y="27"/>
                    <a:pt x="28" y="35"/>
                    <a:pt x="18" y="35"/>
                  </a:cubicBezTo>
                  <a:close/>
                  <a:moveTo>
                    <a:pt x="18" y="3"/>
                  </a:moveTo>
                  <a:cubicBezTo>
                    <a:pt x="10" y="3"/>
                    <a:pt x="3" y="9"/>
                    <a:pt x="3" y="17"/>
                  </a:cubicBezTo>
                  <a:cubicBezTo>
                    <a:pt x="3" y="25"/>
                    <a:pt x="10" y="32"/>
                    <a:pt x="18" y="32"/>
                  </a:cubicBezTo>
                  <a:cubicBezTo>
                    <a:pt x="26" y="32"/>
                    <a:pt x="33" y="25"/>
                    <a:pt x="33" y="17"/>
                  </a:cubicBezTo>
                  <a:cubicBezTo>
                    <a:pt x="33" y="9"/>
                    <a:pt x="26" y="3"/>
                    <a:pt x="18" y="3"/>
                  </a:cubicBezTo>
                  <a:close/>
                  <a:moveTo>
                    <a:pt x="18" y="27"/>
                  </a:moveTo>
                  <a:cubicBezTo>
                    <a:pt x="12" y="27"/>
                    <a:pt x="8" y="23"/>
                    <a:pt x="8" y="17"/>
                  </a:cubicBezTo>
                  <a:cubicBezTo>
                    <a:pt x="8" y="12"/>
                    <a:pt x="12" y="7"/>
                    <a:pt x="18" y="7"/>
                  </a:cubicBezTo>
                  <a:cubicBezTo>
                    <a:pt x="23" y="7"/>
                    <a:pt x="28" y="12"/>
                    <a:pt x="28" y="17"/>
                  </a:cubicBezTo>
                  <a:cubicBezTo>
                    <a:pt x="28" y="23"/>
                    <a:pt x="23" y="27"/>
                    <a:pt x="18" y="27"/>
                  </a:cubicBezTo>
                  <a:close/>
                  <a:moveTo>
                    <a:pt x="18" y="10"/>
                  </a:moveTo>
                  <a:cubicBezTo>
                    <a:pt x="14" y="10"/>
                    <a:pt x="11" y="13"/>
                    <a:pt x="11" y="17"/>
                  </a:cubicBezTo>
                  <a:cubicBezTo>
                    <a:pt x="11" y="21"/>
                    <a:pt x="14" y="24"/>
                    <a:pt x="18" y="24"/>
                  </a:cubicBezTo>
                  <a:cubicBezTo>
                    <a:pt x="22" y="24"/>
                    <a:pt x="25" y="21"/>
                    <a:pt x="25" y="17"/>
                  </a:cubicBezTo>
                  <a:cubicBezTo>
                    <a:pt x="25" y="13"/>
                    <a:pt x="22" y="10"/>
                    <a:pt x="1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66" name="Freeform 2777">
              <a:extLst>
                <a:ext uri="{FF2B5EF4-FFF2-40B4-BE49-F238E27FC236}">
                  <a16:creationId xmlns:a16="http://schemas.microsoft.com/office/drawing/2014/main" id="{08225820-DD35-4DB4-82C6-5FDA33F67C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0838" y="4321175"/>
              <a:ext cx="746125" cy="209550"/>
            </a:xfrm>
            <a:custGeom>
              <a:avLst/>
              <a:gdLst>
                <a:gd name="T0" fmla="*/ 176 w 199"/>
                <a:gd name="T1" fmla="*/ 54 h 56"/>
                <a:gd name="T2" fmla="*/ 153 w 199"/>
                <a:gd name="T3" fmla="*/ 30 h 56"/>
                <a:gd name="T4" fmla="*/ 131 w 199"/>
                <a:gd name="T5" fmla="*/ 54 h 56"/>
                <a:gd name="T6" fmla="*/ 59 w 199"/>
                <a:gd name="T7" fmla="*/ 50 h 56"/>
                <a:gd name="T8" fmla="*/ 15 w 199"/>
                <a:gd name="T9" fmla="*/ 49 h 56"/>
                <a:gd name="T10" fmla="*/ 4 w 199"/>
                <a:gd name="T11" fmla="*/ 47 h 56"/>
                <a:gd name="T12" fmla="*/ 1 w 199"/>
                <a:gd name="T13" fmla="*/ 40 h 56"/>
                <a:gd name="T14" fmla="*/ 9 w 199"/>
                <a:gd name="T15" fmla="*/ 21 h 56"/>
                <a:gd name="T16" fmla="*/ 11 w 199"/>
                <a:gd name="T17" fmla="*/ 17 h 56"/>
                <a:gd name="T18" fmla="*/ 15 w 199"/>
                <a:gd name="T19" fmla="*/ 16 h 56"/>
                <a:gd name="T20" fmla="*/ 13 w 199"/>
                <a:gd name="T21" fmla="*/ 14 h 56"/>
                <a:gd name="T22" fmla="*/ 23 w 199"/>
                <a:gd name="T23" fmla="*/ 8 h 56"/>
                <a:gd name="T24" fmla="*/ 92 w 199"/>
                <a:gd name="T25" fmla="*/ 1 h 56"/>
                <a:gd name="T26" fmla="*/ 143 w 199"/>
                <a:gd name="T27" fmla="*/ 20 h 56"/>
                <a:gd name="T28" fmla="*/ 160 w 199"/>
                <a:gd name="T29" fmla="*/ 21 h 56"/>
                <a:gd name="T30" fmla="*/ 194 w 199"/>
                <a:gd name="T31" fmla="*/ 36 h 56"/>
                <a:gd name="T32" fmla="*/ 189 w 199"/>
                <a:gd name="T33" fmla="*/ 39 h 56"/>
                <a:gd name="T34" fmla="*/ 195 w 199"/>
                <a:gd name="T35" fmla="*/ 40 h 56"/>
                <a:gd name="T36" fmla="*/ 197 w 199"/>
                <a:gd name="T37" fmla="*/ 49 h 56"/>
                <a:gd name="T38" fmla="*/ 177 w 199"/>
                <a:gd name="T39" fmla="*/ 56 h 56"/>
                <a:gd name="T40" fmla="*/ 153 w 199"/>
                <a:gd name="T41" fmla="*/ 27 h 56"/>
                <a:gd name="T42" fmla="*/ 179 w 199"/>
                <a:gd name="T43" fmla="*/ 53 h 56"/>
                <a:gd name="T44" fmla="*/ 194 w 199"/>
                <a:gd name="T45" fmla="*/ 47 h 56"/>
                <a:gd name="T46" fmla="*/ 195 w 199"/>
                <a:gd name="T47" fmla="*/ 44 h 56"/>
                <a:gd name="T48" fmla="*/ 190 w 199"/>
                <a:gd name="T49" fmla="*/ 43 h 56"/>
                <a:gd name="T50" fmla="*/ 189 w 199"/>
                <a:gd name="T51" fmla="*/ 36 h 56"/>
                <a:gd name="T52" fmla="*/ 159 w 199"/>
                <a:gd name="T53" fmla="*/ 24 h 56"/>
                <a:gd name="T54" fmla="*/ 142 w 199"/>
                <a:gd name="T55" fmla="*/ 23 h 56"/>
                <a:gd name="T56" fmla="*/ 92 w 199"/>
                <a:gd name="T57" fmla="*/ 4 h 56"/>
                <a:gd name="T58" fmla="*/ 23 w 199"/>
                <a:gd name="T59" fmla="*/ 11 h 56"/>
                <a:gd name="T60" fmla="*/ 15 w 199"/>
                <a:gd name="T61" fmla="*/ 11 h 56"/>
                <a:gd name="T62" fmla="*/ 12 w 199"/>
                <a:gd name="T63" fmla="*/ 20 h 56"/>
                <a:gd name="T64" fmla="*/ 10 w 199"/>
                <a:gd name="T65" fmla="*/ 23 h 56"/>
                <a:gd name="T66" fmla="*/ 8 w 199"/>
                <a:gd name="T67" fmla="*/ 25 h 56"/>
                <a:gd name="T68" fmla="*/ 4 w 199"/>
                <a:gd name="T69" fmla="*/ 43 h 56"/>
                <a:gd name="T70" fmla="*/ 12 w 199"/>
                <a:gd name="T71" fmla="*/ 47 h 56"/>
                <a:gd name="T72" fmla="*/ 62 w 199"/>
                <a:gd name="T73" fmla="*/ 49 h 56"/>
                <a:gd name="T74" fmla="*/ 153 w 199"/>
                <a:gd name="T75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9" h="56">
                  <a:moveTo>
                    <a:pt x="175" y="56"/>
                  </a:moveTo>
                  <a:cubicBezTo>
                    <a:pt x="176" y="54"/>
                    <a:pt x="176" y="54"/>
                    <a:pt x="176" y="54"/>
                  </a:cubicBezTo>
                  <a:cubicBezTo>
                    <a:pt x="176" y="54"/>
                    <a:pt x="176" y="53"/>
                    <a:pt x="176" y="52"/>
                  </a:cubicBezTo>
                  <a:cubicBezTo>
                    <a:pt x="176" y="40"/>
                    <a:pt x="166" y="30"/>
                    <a:pt x="153" y="30"/>
                  </a:cubicBezTo>
                  <a:cubicBezTo>
                    <a:pt x="141" y="30"/>
                    <a:pt x="131" y="40"/>
                    <a:pt x="131" y="53"/>
                  </a:cubicBezTo>
                  <a:cubicBezTo>
                    <a:pt x="131" y="54"/>
                    <a:pt x="131" y="54"/>
                    <a:pt x="131" y="54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8" y="39"/>
                    <a:pt x="48" y="30"/>
                    <a:pt x="37" y="30"/>
                  </a:cubicBezTo>
                  <a:cubicBezTo>
                    <a:pt x="26" y="30"/>
                    <a:pt x="16" y="38"/>
                    <a:pt x="15" y="49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7"/>
                    <a:pt x="2" y="47"/>
                    <a:pt x="1" y="45"/>
                  </a:cubicBezTo>
                  <a:cubicBezTo>
                    <a:pt x="0" y="43"/>
                    <a:pt x="0" y="42"/>
                    <a:pt x="1" y="40"/>
                  </a:cubicBezTo>
                  <a:cubicBezTo>
                    <a:pt x="2" y="37"/>
                    <a:pt x="5" y="24"/>
                    <a:pt x="5" y="24"/>
                  </a:cubicBezTo>
                  <a:cubicBezTo>
                    <a:pt x="6" y="23"/>
                    <a:pt x="7" y="21"/>
                    <a:pt x="9" y="21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3" y="17"/>
                    <a:pt x="15" y="16"/>
                    <a:pt x="15" y="16"/>
                  </a:cubicBezTo>
                  <a:cubicBezTo>
                    <a:pt x="15" y="15"/>
                    <a:pt x="14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42" y="4"/>
                    <a:pt x="52" y="2"/>
                  </a:cubicBezTo>
                  <a:cubicBezTo>
                    <a:pt x="68" y="1"/>
                    <a:pt x="78" y="0"/>
                    <a:pt x="92" y="1"/>
                  </a:cubicBezTo>
                  <a:cubicBezTo>
                    <a:pt x="112" y="2"/>
                    <a:pt x="131" y="13"/>
                    <a:pt x="139" y="18"/>
                  </a:cubicBezTo>
                  <a:cubicBezTo>
                    <a:pt x="141" y="19"/>
                    <a:pt x="142" y="20"/>
                    <a:pt x="143" y="20"/>
                  </a:cubicBezTo>
                  <a:cubicBezTo>
                    <a:pt x="143" y="20"/>
                    <a:pt x="145" y="20"/>
                    <a:pt x="147" y="20"/>
                  </a:cubicBezTo>
                  <a:cubicBezTo>
                    <a:pt x="151" y="20"/>
                    <a:pt x="156" y="20"/>
                    <a:pt x="160" y="21"/>
                  </a:cubicBezTo>
                  <a:cubicBezTo>
                    <a:pt x="166" y="22"/>
                    <a:pt x="171" y="22"/>
                    <a:pt x="179" y="26"/>
                  </a:cubicBezTo>
                  <a:cubicBezTo>
                    <a:pt x="187" y="30"/>
                    <a:pt x="194" y="36"/>
                    <a:pt x="194" y="36"/>
                  </a:cubicBezTo>
                  <a:cubicBezTo>
                    <a:pt x="197" y="39"/>
                    <a:pt x="197" y="39"/>
                    <a:pt x="197" y="39"/>
                  </a:cubicBezTo>
                  <a:cubicBezTo>
                    <a:pt x="189" y="39"/>
                    <a:pt x="189" y="39"/>
                    <a:pt x="189" y="39"/>
                  </a:cubicBezTo>
                  <a:cubicBezTo>
                    <a:pt x="191" y="40"/>
                    <a:pt x="191" y="40"/>
                    <a:pt x="191" y="40"/>
                  </a:cubicBezTo>
                  <a:cubicBezTo>
                    <a:pt x="195" y="40"/>
                    <a:pt x="195" y="40"/>
                    <a:pt x="195" y="40"/>
                  </a:cubicBezTo>
                  <a:cubicBezTo>
                    <a:pt x="196" y="40"/>
                    <a:pt x="198" y="40"/>
                    <a:pt x="198" y="44"/>
                  </a:cubicBezTo>
                  <a:cubicBezTo>
                    <a:pt x="199" y="46"/>
                    <a:pt x="198" y="48"/>
                    <a:pt x="197" y="49"/>
                  </a:cubicBezTo>
                  <a:cubicBezTo>
                    <a:pt x="197" y="51"/>
                    <a:pt x="197" y="51"/>
                    <a:pt x="197" y="51"/>
                  </a:cubicBezTo>
                  <a:cubicBezTo>
                    <a:pt x="197" y="52"/>
                    <a:pt x="197" y="53"/>
                    <a:pt x="177" y="56"/>
                  </a:cubicBezTo>
                  <a:lnTo>
                    <a:pt x="175" y="56"/>
                  </a:lnTo>
                  <a:close/>
                  <a:moveTo>
                    <a:pt x="153" y="27"/>
                  </a:moveTo>
                  <a:cubicBezTo>
                    <a:pt x="167" y="27"/>
                    <a:pt x="179" y="38"/>
                    <a:pt x="179" y="52"/>
                  </a:cubicBezTo>
                  <a:cubicBezTo>
                    <a:pt x="179" y="52"/>
                    <a:pt x="179" y="52"/>
                    <a:pt x="179" y="53"/>
                  </a:cubicBezTo>
                  <a:cubicBezTo>
                    <a:pt x="185" y="52"/>
                    <a:pt x="192" y="50"/>
                    <a:pt x="194" y="50"/>
                  </a:cubicBezTo>
                  <a:cubicBezTo>
                    <a:pt x="194" y="47"/>
                    <a:pt x="194" y="47"/>
                    <a:pt x="194" y="47"/>
                  </a:cubicBezTo>
                  <a:cubicBezTo>
                    <a:pt x="195" y="47"/>
                    <a:pt x="195" y="47"/>
                    <a:pt x="195" y="47"/>
                  </a:cubicBezTo>
                  <a:cubicBezTo>
                    <a:pt x="195" y="47"/>
                    <a:pt x="196" y="46"/>
                    <a:pt x="195" y="44"/>
                  </a:cubicBezTo>
                  <a:cubicBezTo>
                    <a:pt x="195" y="44"/>
                    <a:pt x="195" y="43"/>
                    <a:pt x="195" y="43"/>
                  </a:cubicBezTo>
                  <a:cubicBezTo>
                    <a:pt x="190" y="43"/>
                    <a:pt x="190" y="43"/>
                    <a:pt x="190" y="43"/>
                  </a:cubicBezTo>
                  <a:cubicBezTo>
                    <a:pt x="180" y="37"/>
                    <a:pt x="180" y="37"/>
                    <a:pt x="180" y="37"/>
                  </a:cubicBezTo>
                  <a:cubicBezTo>
                    <a:pt x="189" y="36"/>
                    <a:pt x="189" y="36"/>
                    <a:pt x="189" y="36"/>
                  </a:cubicBezTo>
                  <a:cubicBezTo>
                    <a:pt x="186" y="34"/>
                    <a:pt x="182" y="31"/>
                    <a:pt x="177" y="29"/>
                  </a:cubicBezTo>
                  <a:cubicBezTo>
                    <a:pt x="170" y="25"/>
                    <a:pt x="166" y="25"/>
                    <a:pt x="159" y="24"/>
                  </a:cubicBezTo>
                  <a:cubicBezTo>
                    <a:pt x="156" y="23"/>
                    <a:pt x="151" y="23"/>
                    <a:pt x="147" y="23"/>
                  </a:cubicBezTo>
                  <a:cubicBezTo>
                    <a:pt x="145" y="23"/>
                    <a:pt x="143" y="23"/>
                    <a:pt x="142" y="23"/>
                  </a:cubicBezTo>
                  <a:cubicBezTo>
                    <a:pt x="142" y="23"/>
                    <a:pt x="141" y="22"/>
                    <a:pt x="138" y="21"/>
                  </a:cubicBezTo>
                  <a:cubicBezTo>
                    <a:pt x="130" y="16"/>
                    <a:pt x="111" y="5"/>
                    <a:pt x="92" y="4"/>
                  </a:cubicBezTo>
                  <a:cubicBezTo>
                    <a:pt x="78" y="3"/>
                    <a:pt x="68" y="4"/>
                    <a:pt x="52" y="5"/>
                  </a:cubicBezTo>
                  <a:cubicBezTo>
                    <a:pt x="42" y="7"/>
                    <a:pt x="23" y="11"/>
                    <a:pt x="23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7" y="12"/>
                    <a:pt x="18" y="14"/>
                    <a:pt x="18" y="17"/>
                  </a:cubicBezTo>
                  <a:cubicBezTo>
                    <a:pt x="17" y="19"/>
                    <a:pt x="15" y="20"/>
                    <a:pt x="12" y="20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8" y="23"/>
                    <a:pt x="8" y="25"/>
                    <a:pt x="8" y="25"/>
                  </a:cubicBezTo>
                  <a:cubicBezTo>
                    <a:pt x="8" y="25"/>
                    <a:pt x="5" y="38"/>
                    <a:pt x="4" y="41"/>
                  </a:cubicBezTo>
                  <a:cubicBezTo>
                    <a:pt x="3" y="42"/>
                    <a:pt x="3" y="43"/>
                    <a:pt x="4" y="43"/>
                  </a:cubicBezTo>
                  <a:cubicBezTo>
                    <a:pt x="4" y="44"/>
                    <a:pt x="5" y="44"/>
                    <a:pt x="5" y="44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5" y="36"/>
                    <a:pt x="25" y="27"/>
                    <a:pt x="37" y="27"/>
                  </a:cubicBezTo>
                  <a:cubicBezTo>
                    <a:pt x="49" y="27"/>
                    <a:pt x="60" y="37"/>
                    <a:pt x="62" y="49"/>
                  </a:cubicBezTo>
                  <a:cubicBezTo>
                    <a:pt x="128" y="51"/>
                    <a:pt x="128" y="51"/>
                    <a:pt x="128" y="51"/>
                  </a:cubicBezTo>
                  <a:cubicBezTo>
                    <a:pt x="129" y="37"/>
                    <a:pt x="139" y="27"/>
                    <a:pt x="153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62784F6-58AD-4920-87BD-D0A1164621BE}"/>
              </a:ext>
            </a:extLst>
          </p:cNvPr>
          <p:cNvSpPr txBox="1"/>
          <p:nvPr/>
        </p:nvSpPr>
        <p:spPr>
          <a:xfrm>
            <a:off x="658276" y="5537785"/>
            <a:ext cx="2444221" cy="946533"/>
          </a:xfrm>
          <a:prstGeom prst="rect">
            <a:avLst/>
          </a:prstGeom>
          <a:noFill/>
          <a:ln>
            <a:noFill/>
          </a:ln>
        </p:spPr>
        <p:txBody>
          <a:bodyPr wrap="square" tIns="9144" bIns="9144" rtlCol="0" anchor="ctr" anchorCtr="0">
            <a:noAutofit/>
          </a:bodyPr>
          <a:lstStyle/>
          <a:p>
            <a:pPr algn="ctr" defTabSz="457200"/>
            <a:r>
              <a:rPr lang="en-US" dirty="0">
                <a:solidFill>
                  <a:srgbClr val="FFFFFF"/>
                </a:solidFill>
                <a:latin typeface="Qualcomm Office Semibold" panose="020B0703030202060203" pitchFamily="34" charset="0"/>
                <a:cs typeface="Arial" pitchFamily="34" charset="0"/>
              </a:rPr>
              <a:t>Transforming industries with innovative services and useful information</a:t>
            </a:r>
          </a:p>
        </p:txBody>
      </p:sp>
      <p:grpSp>
        <p:nvGrpSpPr>
          <p:cNvPr id="24" name="Group 15">
            <a:extLst>
              <a:ext uri="{FF2B5EF4-FFF2-40B4-BE49-F238E27FC236}">
                <a16:creationId xmlns:a16="http://schemas.microsoft.com/office/drawing/2014/main" id="{53C65E18-A8B0-4BE0-A6B4-2897556953B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844345" y="5517763"/>
            <a:ext cx="694079" cy="666182"/>
            <a:chOff x="2568" y="1862"/>
            <a:chExt cx="622" cy="597"/>
          </a:xfrm>
          <a:solidFill>
            <a:sysClr val="window" lastClr="FFFFFF"/>
          </a:solidFill>
        </p:grpSpPr>
        <p:sp>
          <p:nvSpPr>
            <p:cNvPr id="557" name="Rectangle 16">
              <a:extLst>
                <a:ext uri="{FF2B5EF4-FFF2-40B4-BE49-F238E27FC236}">
                  <a16:creationId xmlns:a16="http://schemas.microsoft.com/office/drawing/2014/main" id="{0D86E067-4C0F-4C52-8CA1-0F8531019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0" y="2315"/>
              <a:ext cx="66" cy="10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58" name="Rectangle 17">
              <a:extLst>
                <a:ext uri="{FF2B5EF4-FFF2-40B4-BE49-F238E27FC236}">
                  <a16:creationId xmlns:a16="http://schemas.microsoft.com/office/drawing/2014/main" id="{608D0CAB-5078-42C9-9864-B721C72DA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4" y="2315"/>
              <a:ext cx="69" cy="10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59" name="Rectangle 18">
              <a:extLst>
                <a:ext uri="{FF2B5EF4-FFF2-40B4-BE49-F238E27FC236}">
                  <a16:creationId xmlns:a16="http://schemas.microsoft.com/office/drawing/2014/main" id="{02AB6AF4-A21A-43E4-9595-3C681DAD3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2315"/>
              <a:ext cx="69" cy="10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60" name="Rectangle 19">
              <a:extLst>
                <a:ext uri="{FF2B5EF4-FFF2-40B4-BE49-F238E27FC236}">
                  <a16:creationId xmlns:a16="http://schemas.microsoft.com/office/drawing/2014/main" id="{67D6C59C-FBD3-4D3D-93B3-C076B4541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4" y="2315"/>
              <a:ext cx="69" cy="10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61" name="Rectangle 20">
              <a:extLst>
                <a:ext uri="{FF2B5EF4-FFF2-40B4-BE49-F238E27FC236}">
                  <a16:creationId xmlns:a16="http://schemas.microsoft.com/office/drawing/2014/main" id="{C247D22C-DD30-4427-B3F3-D97C2A3C3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8" y="2315"/>
              <a:ext cx="69" cy="10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62" name="Freeform 21">
              <a:extLst>
                <a:ext uri="{FF2B5EF4-FFF2-40B4-BE49-F238E27FC236}">
                  <a16:creationId xmlns:a16="http://schemas.microsoft.com/office/drawing/2014/main" id="{FA229318-A480-4046-918A-4F04C8E78D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8" y="1862"/>
              <a:ext cx="622" cy="597"/>
            </a:xfrm>
            <a:custGeom>
              <a:avLst/>
              <a:gdLst>
                <a:gd name="T0" fmla="*/ 259 w 263"/>
                <a:gd name="T1" fmla="*/ 244 h 253"/>
                <a:gd name="T2" fmla="*/ 255 w 263"/>
                <a:gd name="T3" fmla="*/ 247 h 253"/>
                <a:gd name="T4" fmla="*/ 204 w 263"/>
                <a:gd name="T5" fmla="*/ 247 h 253"/>
                <a:gd name="T6" fmla="*/ 3 w 263"/>
                <a:gd name="T7" fmla="*/ 247 h 253"/>
                <a:gd name="T8" fmla="*/ 3 w 263"/>
                <a:gd name="T9" fmla="*/ 132 h 253"/>
                <a:gd name="T10" fmla="*/ 20 w 263"/>
                <a:gd name="T11" fmla="*/ 132 h 253"/>
                <a:gd name="T12" fmla="*/ 20 w 263"/>
                <a:gd name="T13" fmla="*/ 3 h 253"/>
                <a:gd name="T14" fmla="*/ 45 w 263"/>
                <a:gd name="T15" fmla="*/ 3 h 253"/>
                <a:gd name="T16" fmla="*/ 45 w 263"/>
                <a:gd name="T17" fmla="*/ 132 h 253"/>
                <a:gd name="T18" fmla="*/ 68 w 263"/>
                <a:gd name="T19" fmla="*/ 132 h 253"/>
                <a:gd name="T20" fmla="*/ 68 w 263"/>
                <a:gd name="T21" fmla="*/ 3 h 253"/>
                <a:gd name="T22" fmla="*/ 93 w 263"/>
                <a:gd name="T23" fmla="*/ 3 h 253"/>
                <a:gd name="T24" fmla="*/ 93 w 263"/>
                <a:gd name="T25" fmla="*/ 132 h 253"/>
                <a:gd name="T26" fmla="*/ 111 w 263"/>
                <a:gd name="T27" fmla="*/ 132 h 253"/>
                <a:gd name="T28" fmla="*/ 111 w 263"/>
                <a:gd name="T29" fmla="*/ 172 h 253"/>
                <a:gd name="T30" fmla="*/ 179 w 263"/>
                <a:gd name="T31" fmla="*/ 133 h 253"/>
                <a:gd name="T32" fmla="*/ 179 w 263"/>
                <a:gd name="T33" fmla="*/ 171 h 253"/>
                <a:gd name="T34" fmla="*/ 247 w 263"/>
                <a:gd name="T35" fmla="*/ 133 h 253"/>
                <a:gd name="T36" fmla="*/ 247 w 263"/>
                <a:gd name="T37" fmla="*/ 238 h 253"/>
                <a:gd name="T38" fmla="*/ 250 w 263"/>
                <a:gd name="T39" fmla="*/ 238 h 253"/>
                <a:gd name="T40" fmla="*/ 250 w 263"/>
                <a:gd name="T41" fmla="*/ 127 h 253"/>
                <a:gd name="T42" fmla="*/ 182 w 263"/>
                <a:gd name="T43" fmla="*/ 166 h 253"/>
                <a:gd name="T44" fmla="*/ 182 w 263"/>
                <a:gd name="T45" fmla="*/ 127 h 253"/>
                <a:gd name="T46" fmla="*/ 114 w 263"/>
                <a:gd name="T47" fmla="*/ 167 h 253"/>
                <a:gd name="T48" fmla="*/ 114 w 263"/>
                <a:gd name="T49" fmla="*/ 129 h 253"/>
                <a:gd name="T50" fmla="*/ 96 w 263"/>
                <a:gd name="T51" fmla="*/ 129 h 253"/>
                <a:gd name="T52" fmla="*/ 96 w 263"/>
                <a:gd name="T53" fmla="*/ 0 h 253"/>
                <a:gd name="T54" fmla="*/ 65 w 263"/>
                <a:gd name="T55" fmla="*/ 0 h 253"/>
                <a:gd name="T56" fmla="*/ 65 w 263"/>
                <a:gd name="T57" fmla="*/ 129 h 253"/>
                <a:gd name="T58" fmla="*/ 48 w 263"/>
                <a:gd name="T59" fmla="*/ 129 h 253"/>
                <a:gd name="T60" fmla="*/ 48 w 263"/>
                <a:gd name="T61" fmla="*/ 0 h 253"/>
                <a:gd name="T62" fmla="*/ 17 w 263"/>
                <a:gd name="T63" fmla="*/ 0 h 253"/>
                <a:gd name="T64" fmla="*/ 17 w 263"/>
                <a:gd name="T65" fmla="*/ 129 h 253"/>
                <a:gd name="T66" fmla="*/ 0 w 263"/>
                <a:gd name="T67" fmla="*/ 129 h 253"/>
                <a:gd name="T68" fmla="*/ 0 w 263"/>
                <a:gd name="T69" fmla="*/ 250 h 253"/>
                <a:gd name="T70" fmla="*/ 197 w 263"/>
                <a:gd name="T71" fmla="*/ 250 h 253"/>
                <a:gd name="T72" fmla="*/ 255 w 263"/>
                <a:gd name="T73" fmla="*/ 250 h 253"/>
                <a:gd name="T74" fmla="*/ 259 w 263"/>
                <a:gd name="T75" fmla="*/ 253 h 253"/>
                <a:gd name="T76" fmla="*/ 263 w 263"/>
                <a:gd name="T77" fmla="*/ 249 h 253"/>
                <a:gd name="T78" fmla="*/ 259 w 263"/>
                <a:gd name="T79" fmla="*/ 244 h 253"/>
                <a:gd name="T80" fmla="*/ 259 w 263"/>
                <a:gd name="T81" fmla="*/ 251 h 253"/>
                <a:gd name="T82" fmla="*/ 257 w 263"/>
                <a:gd name="T83" fmla="*/ 249 h 253"/>
                <a:gd name="T84" fmla="*/ 259 w 263"/>
                <a:gd name="T85" fmla="*/ 246 h 253"/>
                <a:gd name="T86" fmla="*/ 261 w 263"/>
                <a:gd name="T87" fmla="*/ 249 h 253"/>
                <a:gd name="T88" fmla="*/ 259 w 263"/>
                <a:gd name="T89" fmla="*/ 251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3" h="253">
                  <a:moveTo>
                    <a:pt x="259" y="244"/>
                  </a:moveTo>
                  <a:cubicBezTo>
                    <a:pt x="257" y="244"/>
                    <a:pt x="256" y="246"/>
                    <a:pt x="255" y="247"/>
                  </a:cubicBezTo>
                  <a:cubicBezTo>
                    <a:pt x="204" y="247"/>
                    <a:pt x="204" y="247"/>
                    <a:pt x="204" y="247"/>
                  </a:cubicBezTo>
                  <a:cubicBezTo>
                    <a:pt x="3" y="247"/>
                    <a:pt x="3" y="247"/>
                    <a:pt x="3" y="247"/>
                  </a:cubicBezTo>
                  <a:cubicBezTo>
                    <a:pt x="3" y="132"/>
                    <a:pt x="3" y="132"/>
                    <a:pt x="3" y="132"/>
                  </a:cubicBezTo>
                  <a:cubicBezTo>
                    <a:pt x="20" y="132"/>
                    <a:pt x="20" y="132"/>
                    <a:pt x="20" y="13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132"/>
                    <a:pt x="93" y="132"/>
                    <a:pt x="93" y="132"/>
                  </a:cubicBezTo>
                  <a:cubicBezTo>
                    <a:pt x="111" y="132"/>
                    <a:pt x="111" y="132"/>
                    <a:pt x="111" y="132"/>
                  </a:cubicBezTo>
                  <a:cubicBezTo>
                    <a:pt x="111" y="172"/>
                    <a:pt x="111" y="172"/>
                    <a:pt x="111" y="172"/>
                  </a:cubicBezTo>
                  <a:cubicBezTo>
                    <a:pt x="179" y="133"/>
                    <a:pt x="179" y="133"/>
                    <a:pt x="179" y="133"/>
                  </a:cubicBezTo>
                  <a:cubicBezTo>
                    <a:pt x="179" y="171"/>
                    <a:pt x="179" y="171"/>
                    <a:pt x="179" y="171"/>
                  </a:cubicBezTo>
                  <a:cubicBezTo>
                    <a:pt x="247" y="133"/>
                    <a:pt x="247" y="133"/>
                    <a:pt x="247" y="133"/>
                  </a:cubicBezTo>
                  <a:cubicBezTo>
                    <a:pt x="247" y="238"/>
                    <a:pt x="247" y="238"/>
                    <a:pt x="247" y="238"/>
                  </a:cubicBezTo>
                  <a:cubicBezTo>
                    <a:pt x="250" y="238"/>
                    <a:pt x="250" y="238"/>
                    <a:pt x="250" y="238"/>
                  </a:cubicBezTo>
                  <a:cubicBezTo>
                    <a:pt x="250" y="127"/>
                    <a:pt x="250" y="127"/>
                    <a:pt x="250" y="127"/>
                  </a:cubicBezTo>
                  <a:cubicBezTo>
                    <a:pt x="182" y="166"/>
                    <a:pt x="182" y="166"/>
                    <a:pt x="182" y="166"/>
                  </a:cubicBezTo>
                  <a:cubicBezTo>
                    <a:pt x="182" y="127"/>
                    <a:pt x="182" y="127"/>
                    <a:pt x="182" y="12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129"/>
                    <a:pt x="114" y="129"/>
                    <a:pt x="114" y="129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129"/>
                    <a:pt x="65" y="129"/>
                    <a:pt x="65" y="129"/>
                  </a:cubicBezTo>
                  <a:cubicBezTo>
                    <a:pt x="48" y="129"/>
                    <a:pt x="48" y="129"/>
                    <a:pt x="48" y="12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197" y="250"/>
                    <a:pt x="197" y="250"/>
                    <a:pt x="197" y="250"/>
                  </a:cubicBezTo>
                  <a:cubicBezTo>
                    <a:pt x="255" y="250"/>
                    <a:pt x="255" y="250"/>
                    <a:pt x="255" y="250"/>
                  </a:cubicBezTo>
                  <a:cubicBezTo>
                    <a:pt x="256" y="252"/>
                    <a:pt x="257" y="253"/>
                    <a:pt x="259" y="253"/>
                  </a:cubicBezTo>
                  <a:cubicBezTo>
                    <a:pt x="261" y="253"/>
                    <a:pt x="263" y="251"/>
                    <a:pt x="263" y="249"/>
                  </a:cubicBezTo>
                  <a:cubicBezTo>
                    <a:pt x="263" y="246"/>
                    <a:pt x="261" y="244"/>
                    <a:pt x="259" y="244"/>
                  </a:cubicBezTo>
                  <a:close/>
                  <a:moveTo>
                    <a:pt x="259" y="251"/>
                  </a:moveTo>
                  <a:cubicBezTo>
                    <a:pt x="258" y="251"/>
                    <a:pt x="257" y="250"/>
                    <a:pt x="257" y="249"/>
                  </a:cubicBezTo>
                  <a:cubicBezTo>
                    <a:pt x="257" y="248"/>
                    <a:pt x="258" y="246"/>
                    <a:pt x="259" y="246"/>
                  </a:cubicBezTo>
                  <a:cubicBezTo>
                    <a:pt x="260" y="246"/>
                    <a:pt x="261" y="248"/>
                    <a:pt x="261" y="249"/>
                  </a:cubicBezTo>
                  <a:cubicBezTo>
                    <a:pt x="261" y="250"/>
                    <a:pt x="260" y="251"/>
                    <a:pt x="259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0F370FD-57D2-4CD0-8596-02BF466E5183}"/>
              </a:ext>
            </a:extLst>
          </p:cNvPr>
          <p:cNvGrpSpPr/>
          <p:nvPr/>
        </p:nvGrpSpPr>
        <p:grpSpPr>
          <a:xfrm>
            <a:off x="1395104" y="4314550"/>
            <a:ext cx="660847" cy="551162"/>
            <a:chOff x="1395104" y="4150720"/>
            <a:chExt cx="660847" cy="551162"/>
          </a:xfrm>
        </p:grpSpPr>
        <p:sp>
          <p:nvSpPr>
            <p:cNvPr id="552" name="Freeform 1385">
              <a:extLst>
                <a:ext uri="{FF2B5EF4-FFF2-40B4-BE49-F238E27FC236}">
                  <a16:creationId xmlns:a16="http://schemas.microsoft.com/office/drawing/2014/main" id="{7D993F42-7764-42B7-B372-4D7A9AFB4420}"/>
                </a:ext>
              </a:extLst>
            </p:cNvPr>
            <p:cNvSpPr/>
            <p:nvPr/>
          </p:nvSpPr>
          <p:spPr bwMode="auto">
            <a:xfrm>
              <a:off x="1787371" y="4150720"/>
              <a:ext cx="113586" cy="548289"/>
            </a:xfrm>
            <a:custGeom>
              <a:avLst/>
              <a:gdLst>
                <a:gd name="connsiteX0" fmla="*/ 27156 w 113586"/>
                <a:gd name="connsiteY0" fmla="*/ 207461 h 548289"/>
                <a:gd name="connsiteX1" fmla="*/ 27156 w 113586"/>
                <a:gd name="connsiteY1" fmla="*/ 316131 h 548289"/>
                <a:gd name="connsiteX2" fmla="*/ 86430 w 113586"/>
                <a:gd name="connsiteY2" fmla="*/ 316131 h 548289"/>
                <a:gd name="connsiteX3" fmla="*/ 86430 w 113586"/>
                <a:gd name="connsiteY3" fmla="*/ 207461 h 548289"/>
                <a:gd name="connsiteX4" fmla="*/ 0 w 113586"/>
                <a:gd name="connsiteY4" fmla="*/ 0 h 548289"/>
                <a:gd name="connsiteX5" fmla="*/ 113586 w 113586"/>
                <a:gd name="connsiteY5" fmla="*/ 0 h 548289"/>
                <a:gd name="connsiteX6" fmla="*/ 113586 w 113586"/>
                <a:gd name="connsiteY6" fmla="*/ 548289 h 548289"/>
                <a:gd name="connsiteX7" fmla="*/ 0 w 113586"/>
                <a:gd name="connsiteY7" fmla="*/ 548289 h 548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3586" h="548289">
                  <a:moveTo>
                    <a:pt x="27156" y="207461"/>
                  </a:moveTo>
                  <a:lnTo>
                    <a:pt x="27156" y="316131"/>
                  </a:lnTo>
                  <a:lnTo>
                    <a:pt x="86430" y="316131"/>
                  </a:lnTo>
                  <a:lnTo>
                    <a:pt x="86430" y="207461"/>
                  </a:lnTo>
                  <a:close/>
                  <a:moveTo>
                    <a:pt x="0" y="0"/>
                  </a:moveTo>
                  <a:lnTo>
                    <a:pt x="113586" y="0"/>
                  </a:lnTo>
                  <a:lnTo>
                    <a:pt x="113586" y="548289"/>
                  </a:lnTo>
                  <a:lnTo>
                    <a:pt x="0" y="548289"/>
                  </a:lnTo>
                  <a:close/>
                </a:path>
              </a:pathLst>
            </a:custGeom>
            <a:solidFill>
              <a:srgbClr val="58B6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53" name="Rectangle 552">
              <a:extLst>
                <a:ext uri="{FF2B5EF4-FFF2-40B4-BE49-F238E27FC236}">
                  <a16:creationId xmlns:a16="http://schemas.microsoft.com/office/drawing/2014/main" id="{A786B065-55E2-405E-9AA7-8B8B9979BD84}"/>
                </a:ext>
              </a:extLst>
            </p:cNvPr>
            <p:cNvSpPr/>
            <p:nvPr/>
          </p:nvSpPr>
          <p:spPr bwMode="auto">
            <a:xfrm>
              <a:off x="1942365" y="4150720"/>
              <a:ext cx="113586" cy="548289"/>
            </a:xfrm>
            <a:prstGeom prst="rect">
              <a:avLst/>
            </a:prstGeom>
            <a:solidFill>
              <a:srgbClr val="58B6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</a:endParaRPr>
            </a:p>
          </p:txBody>
        </p:sp>
        <p:grpSp>
          <p:nvGrpSpPr>
            <p:cNvPr id="554" name="Group 553">
              <a:extLst>
                <a:ext uri="{FF2B5EF4-FFF2-40B4-BE49-F238E27FC236}">
                  <a16:creationId xmlns:a16="http://schemas.microsoft.com/office/drawing/2014/main" id="{030774A0-8F66-47C5-ABE7-A1F6976D8E1F}"/>
                </a:ext>
              </a:extLst>
            </p:cNvPr>
            <p:cNvGrpSpPr/>
            <p:nvPr/>
          </p:nvGrpSpPr>
          <p:grpSpPr>
            <a:xfrm>
              <a:off x="1395104" y="4277533"/>
              <a:ext cx="327797" cy="424349"/>
              <a:chOff x="719138" y="-2163763"/>
              <a:chExt cx="1514475" cy="1960563"/>
            </a:xfrm>
            <a:solidFill>
              <a:sysClr val="windowText" lastClr="000000">
                <a:lumMod val="85000"/>
              </a:sysClr>
            </a:solidFill>
          </p:grpSpPr>
          <p:sp>
            <p:nvSpPr>
              <p:cNvPr id="555" name="Freeform 42">
                <a:extLst>
                  <a:ext uri="{FF2B5EF4-FFF2-40B4-BE49-F238E27FC236}">
                    <a16:creationId xmlns:a16="http://schemas.microsoft.com/office/drawing/2014/main" id="{66C85510-83CD-4235-BBB3-2F97310497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9138" y="-1643063"/>
                <a:ext cx="1514475" cy="1439863"/>
              </a:xfrm>
              <a:custGeom>
                <a:avLst/>
                <a:gdLst>
                  <a:gd name="T0" fmla="*/ 0 w 404"/>
                  <a:gd name="T1" fmla="*/ 335 h 384"/>
                  <a:gd name="T2" fmla="*/ 50 w 404"/>
                  <a:gd name="T3" fmla="*/ 384 h 384"/>
                  <a:gd name="T4" fmla="*/ 355 w 404"/>
                  <a:gd name="T5" fmla="*/ 384 h 384"/>
                  <a:gd name="T6" fmla="*/ 404 w 404"/>
                  <a:gd name="T7" fmla="*/ 335 h 384"/>
                  <a:gd name="T8" fmla="*/ 404 w 404"/>
                  <a:gd name="T9" fmla="*/ 0 h 384"/>
                  <a:gd name="T10" fmla="*/ 0 w 404"/>
                  <a:gd name="T11" fmla="*/ 0 h 384"/>
                  <a:gd name="T12" fmla="*/ 0 w 404"/>
                  <a:gd name="T13" fmla="*/ 335 h 384"/>
                  <a:gd name="T14" fmla="*/ 202 w 404"/>
                  <a:gd name="T15" fmla="*/ 44 h 384"/>
                  <a:gd name="T16" fmla="*/ 345 w 404"/>
                  <a:gd name="T17" fmla="*/ 187 h 384"/>
                  <a:gd name="T18" fmla="*/ 202 w 404"/>
                  <a:gd name="T19" fmla="*/ 329 h 384"/>
                  <a:gd name="T20" fmla="*/ 60 w 404"/>
                  <a:gd name="T21" fmla="*/ 187 h 384"/>
                  <a:gd name="T22" fmla="*/ 202 w 404"/>
                  <a:gd name="T23" fmla="*/ 4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4" h="384">
                    <a:moveTo>
                      <a:pt x="0" y="335"/>
                    </a:moveTo>
                    <a:cubicBezTo>
                      <a:pt x="0" y="362"/>
                      <a:pt x="22" y="384"/>
                      <a:pt x="50" y="384"/>
                    </a:cubicBezTo>
                    <a:cubicBezTo>
                      <a:pt x="355" y="384"/>
                      <a:pt x="355" y="384"/>
                      <a:pt x="355" y="384"/>
                    </a:cubicBezTo>
                    <a:cubicBezTo>
                      <a:pt x="382" y="384"/>
                      <a:pt x="404" y="362"/>
                      <a:pt x="404" y="335"/>
                    </a:cubicBezTo>
                    <a:cubicBezTo>
                      <a:pt x="404" y="0"/>
                      <a:pt x="404" y="0"/>
                      <a:pt x="404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35"/>
                    </a:lnTo>
                    <a:close/>
                    <a:moveTo>
                      <a:pt x="202" y="44"/>
                    </a:moveTo>
                    <a:cubicBezTo>
                      <a:pt x="281" y="44"/>
                      <a:pt x="345" y="108"/>
                      <a:pt x="345" y="187"/>
                    </a:cubicBezTo>
                    <a:cubicBezTo>
                      <a:pt x="345" y="265"/>
                      <a:pt x="281" y="329"/>
                      <a:pt x="202" y="329"/>
                    </a:cubicBezTo>
                    <a:cubicBezTo>
                      <a:pt x="124" y="329"/>
                      <a:pt x="60" y="265"/>
                      <a:pt x="60" y="187"/>
                    </a:cubicBezTo>
                    <a:cubicBezTo>
                      <a:pt x="60" y="108"/>
                      <a:pt x="124" y="44"/>
                      <a:pt x="202" y="44"/>
                    </a:cubicBezTo>
                    <a:close/>
                  </a:path>
                </a:pathLst>
              </a:custGeom>
              <a:solidFill>
                <a:srgbClr val="58B6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</a:endParaRPr>
              </a:p>
            </p:txBody>
          </p:sp>
          <p:sp>
            <p:nvSpPr>
              <p:cNvPr id="556" name="Freeform 43">
                <a:extLst>
                  <a:ext uri="{FF2B5EF4-FFF2-40B4-BE49-F238E27FC236}">
                    <a16:creationId xmlns:a16="http://schemas.microsoft.com/office/drawing/2014/main" id="{C50CCD07-42B4-44C1-B22F-E289652CD1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9138" y="-2163763"/>
                <a:ext cx="1514475" cy="476250"/>
              </a:xfrm>
              <a:custGeom>
                <a:avLst/>
                <a:gdLst>
                  <a:gd name="T0" fmla="*/ 355 w 404"/>
                  <a:gd name="T1" fmla="*/ 0 h 127"/>
                  <a:gd name="T2" fmla="*/ 50 w 404"/>
                  <a:gd name="T3" fmla="*/ 0 h 127"/>
                  <a:gd name="T4" fmla="*/ 0 w 404"/>
                  <a:gd name="T5" fmla="*/ 49 h 127"/>
                  <a:gd name="T6" fmla="*/ 0 w 404"/>
                  <a:gd name="T7" fmla="*/ 127 h 127"/>
                  <a:gd name="T8" fmla="*/ 404 w 404"/>
                  <a:gd name="T9" fmla="*/ 127 h 127"/>
                  <a:gd name="T10" fmla="*/ 404 w 404"/>
                  <a:gd name="T11" fmla="*/ 49 h 127"/>
                  <a:gd name="T12" fmla="*/ 355 w 404"/>
                  <a:gd name="T13" fmla="*/ 0 h 127"/>
                  <a:gd name="T14" fmla="*/ 85 w 404"/>
                  <a:gd name="T15" fmla="*/ 96 h 127"/>
                  <a:gd name="T16" fmla="*/ 58 w 404"/>
                  <a:gd name="T17" fmla="*/ 69 h 127"/>
                  <a:gd name="T18" fmla="*/ 85 w 404"/>
                  <a:gd name="T19" fmla="*/ 41 h 127"/>
                  <a:gd name="T20" fmla="*/ 113 w 404"/>
                  <a:gd name="T21" fmla="*/ 69 h 127"/>
                  <a:gd name="T22" fmla="*/ 85 w 404"/>
                  <a:gd name="T23" fmla="*/ 9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4" h="127">
                    <a:moveTo>
                      <a:pt x="355" y="0"/>
                    </a:moveTo>
                    <a:cubicBezTo>
                      <a:pt x="50" y="0"/>
                      <a:pt x="50" y="0"/>
                      <a:pt x="50" y="0"/>
                    </a:cubicBezTo>
                    <a:cubicBezTo>
                      <a:pt x="22" y="0"/>
                      <a:pt x="0" y="22"/>
                      <a:pt x="0" y="49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404" y="127"/>
                      <a:pt x="404" y="127"/>
                      <a:pt x="404" y="127"/>
                    </a:cubicBezTo>
                    <a:cubicBezTo>
                      <a:pt x="404" y="49"/>
                      <a:pt x="404" y="49"/>
                      <a:pt x="404" y="49"/>
                    </a:cubicBezTo>
                    <a:cubicBezTo>
                      <a:pt x="404" y="22"/>
                      <a:pt x="382" y="0"/>
                      <a:pt x="355" y="0"/>
                    </a:cubicBezTo>
                    <a:close/>
                    <a:moveTo>
                      <a:pt x="85" y="96"/>
                    </a:moveTo>
                    <a:cubicBezTo>
                      <a:pt x="70" y="96"/>
                      <a:pt x="58" y="84"/>
                      <a:pt x="58" y="69"/>
                    </a:cubicBezTo>
                    <a:cubicBezTo>
                      <a:pt x="58" y="53"/>
                      <a:pt x="70" y="41"/>
                      <a:pt x="85" y="41"/>
                    </a:cubicBezTo>
                    <a:cubicBezTo>
                      <a:pt x="100" y="41"/>
                      <a:pt x="113" y="53"/>
                      <a:pt x="113" y="69"/>
                    </a:cubicBezTo>
                    <a:cubicBezTo>
                      <a:pt x="113" y="84"/>
                      <a:pt x="100" y="96"/>
                      <a:pt x="85" y="96"/>
                    </a:cubicBezTo>
                    <a:close/>
                  </a:path>
                </a:pathLst>
              </a:custGeom>
              <a:solidFill>
                <a:srgbClr val="58B6C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0774940-1771-4FA9-B0B9-29656F776AC0}"/>
              </a:ext>
            </a:extLst>
          </p:cNvPr>
          <p:cNvGrpSpPr/>
          <p:nvPr/>
        </p:nvGrpSpPr>
        <p:grpSpPr>
          <a:xfrm>
            <a:off x="1015594" y="3452441"/>
            <a:ext cx="735034" cy="523475"/>
            <a:chOff x="-7170737" y="3898900"/>
            <a:chExt cx="2906712" cy="2070100"/>
          </a:xfrm>
          <a:solidFill>
            <a:srgbClr val="58B6C0"/>
          </a:solidFill>
        </p:grpSpPr>
        <p:sp>
          <p:nvSpPr>
            <p:cNvPr id="543" name="Freeform 104">
              <a:extLst>
                <a:ext uri="{FF2B5EF4-FFF2-40B4-BE49-F238E27FC236}">
                  <a16:creationId xmlns:a16="http://schemas.microsoft.com/office/drawing/2014/main" id="{6EDCE427-3EDC-4844-8C59-DAC0B0DBD0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7170737" y="3898900"/>
              <a:ext cx="2906712" cy="2070100"/>
            </a:xfrm>
            <a:custGeom>
              <a:avLst/>
              <a:gdLst>
                <a:gd name="T0" fmla="*/ 85 w 775"/>
                <a:gd name="T1" fmla="*/ 552 h 552"/>
                <a:gd name="T2" fmla="*/ 85 w 775"/>
                <a:gd name="T3" fmla="*/ 552 h 552"/>
                <a:gd name="T4" fmla="*/ 37 w 775"/>
                <a:gd name="T5" fmla="*/ 531 h 552"/>
                <a:gd name="T6" fmla="*/ 19 w 775"/>
                <a:gd name="T7" fmla="*/ 472 h 552"/>
                <a:gd name="T8" fmla="*/ 42 w 775"/>
                <a:gd name="T9" fmla="*/ 245 h 552"/>
                <a:gd name="T10" fmla="*/ 10 w 775"/>
                <a:gd name="T11" fmla="*/ 106 h 552"/>
                <a:gd name="T12" fmla="*/ 3 w 775"/>
                <a:gd name="T13" fmla="*/ 65 h 552"/>
                <a:gd name="T14" fmla="*/ 22 w 775"/>
                <a:gd name="T15" fmla="*/ 39 h 552"/>
                <a:gd name="T16" fmla="*/ 390 w 775"/>
                <a:gd name="T17" fmla="*/ 0 h 552"/>
                <a:gd name="T18" fmla="*/ 754 w 775"/>
                <a:gd name="T19" fmla="*/ 39 h 552"/>
                <a:gd name="T20" fmla="*/ 772 w 775"/>
                <a:gd name="T21" fmla="*/ 67 h 552"/>
                <a:gd name="T22" fmla="*/ 765 w 775"/>
                <a:gd name="T23" fmla="*/ 106 h 552"/>
                <a:gd name="T24" fmla="*/ 733 w 775"/>
                <a:gd name="T25" fmla="*/ 245 h 552"/>
                <a:gd name="T26" fmla="*/ 756 w 775"/>
                <a:gd name="T27" fmla="*/ 472 h 552"/>
                <a:gd name="T28" fmla="*/ 738 w 775"/>
                <a:gd name="T29" fmla="*/ 531 h 552"/>
                <a:gd name="T30" fmla="*/ 690 w 775"/>
                <a:gd name="T31" fmla="*/ 552 h 552"/>
                <a:gd name="T32" fmla="*/ 85 w 775"/>
                <a:gd name="T33" fmla="*/ 552 h 552"/>
                <a:gd name="T34" fmla="*/ 390 w 775"/>
                <a:gd name="T35" fmla="*/ 12 h 552"/>
                <a:gd name="T36" fmla="*/ 28 w 775"/>
                <a:gd name="T37" fmla="*/ 49 h 552"/>
                <a:gd name="T38" fmla="*/ 15 w 775"/>
                <a:gd name="T39" fmla="*/ 68 h 552"/>
                <a:gd name="T40" fmla="*/ 19 w 775"/>
                <a:gd name="T41" fmla="*/ 99 h 552"/>
                <a:gd name="T42" fmla="*/ 54 w 775"/>
                <a:gd name="T43" fmla="*/ 245 h 552"/>
                <a:gd name="T44" fmla="*/ 31 w 775"/>
                <a:gd name="T45" fmla="*/ 473 h 552"/>
                <a:gd name="T46" fmla="*/ 46 w 775"/>
                <a:gd name="T47" fmla="*/ 523 h 552"/>
                <a:gd name="T48" fmla="*/ 85 w 775"/>
                <a:gd name="T49" fmla="*/ 540 h 552"/>
                <a:gd name="T50" fmla="*/ 690 w 775"/>
                <a:gd name="T51" fmla="*/ 540 h 552"/>
                <a:gd name="T52" fmla="*/ 729 w 775"/>
                <a:gd name="T53" fmla="*/ 523 h 552"/>
                <a:gd name="T54" fmla="*/ 744 w 775"/>
                <a:gd name="T55" fmla="*/ 473 h 552"/>
                <a:gd name="T56" fmla="*/ 721 w 775"/>
                <a:gd name="T57" fmla="*/ 246 h 552"/>
                <a:gd name="T58" fmla="*/ 756 w 775"/>
                <a:gd name="T59" fmla="*/ 99 h 552"/>
                <a:gd name="T60" fmla="*/ 760 w 775"/>
                <a:gd name="T61" fmla="*/ 70 h 552"/>
                <a:gd name="T62" fmla="*/ 747 w 775"/>
                <a:gd name="T63" fmla="*/ 49 h 552"/>
                <a:gd name="T64" fmla="*/ 390 w 775"/>
                <a:gd name="T65" fmla="*/ 12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5" h="552">
                  <a:moveTo>
                    <a:pt x="85" y="552"/>
                  </a:moveTo>
                  <a:cubicBezTo>
                    <a:pt x="85" y="552"/>
                    <a:pt x="85" y="552"/>
                    <a:pt x="85" y="552"/>
                  </a:cubicBezTo>
                  <a:cubicBezTo>
                    <a:pt x="66" y="552"/>
                    <a:pt x="49" y="544"/>
                    <a:pt x="37" y="531"/>
                  </a:cubicBezTo>
                  <a:cubicBezTo>
                    <a:pt x="23" y="516"/>
                    <a:pt x="16" y="494"/>
                    <a:pt x="19" y="472"/>
                  </a:cubicBezTo>
                  <a:cubicBezTo>
                    <a:pt x="42" y="245"/>
                    <a:pt x="42" y="245"/>
                    <a:pt x="42" y="245"/>
                  </a:cubicBezTo>
                  <a:cubicBezTo>
                    <a:pt x="42" y="191"/>
                    <a:pt x="40" y="146"/>
                    <a:pt x="10" y="106"/>
                  </a:cubicBezTo>
                  <a:cubicBezTo>
                    <a:pt x="2" y="96"/>
                    <a:pt x="0" y="80"/>
                    <a:pt x="3" y="65"/>
                  </a:cubicBezTo>
                  <a:cubicBezTo>
                    <a:pt x="6" y="53"/>
                    <a:pt x="13" y="43"/>
                    <a:pt x="22" y="39"/>
                  </a:cubicBezTo>
                  <a:cubicBezTo>
                    <a:pt x="24" y="37"/>
                    <a:pt x="87" y="0"/>
                    <a:pt x="390" y="0"/>
                  </a:cubicBezTo>
                  <a:cubicBezTo>
                    <a:pt x="693" y="0"/>
                    <a:pt x="751" y="37"/>
                    <a:pt x="754" y="39"/>
                  </a:cubicBezTo>
                  <a:cubicBezTo>
                    <a:pt x="762" y="44"/>
                    <a:pt x="769" y="54"/>
                    <a:pt x="772" y="67"/>
                  </a:cubicBezTo>
                  <a:cubicBezTo>
                    <a:pt x="775" y="82"/>
                    <a:pt x="772" y="97"/>
                    <a:pt x="765" y="106"/>
                  </a:cubicBezTo>
                  <a:cubicBezTo>
                    <a:pt x="735" y="146"/>
                    <a:pt x="733" y="191"/>
                    <a:pt x="733" y="245"/>
                  </a:cubicBezTo>
                  <a:cubicBezTo>
                    <a:pt x="756" y="472"/>
                    <a:pt x="756" y="472"/>
                    <a:pt x="756" y="472"/>
                  </a:cubicBezTo>
                  <a:cubicBezTo>
                    <a:pt x="758" y="494"/>
                    <a:pt x="752" y="516"/>
                    <a:pt x="738" y="531"/>
                  </a:cubicBezTo>
                  <a:cubicBezTo>
                    <a:pt x="726" y="544"/>
                    <a:pt x="709" y="552"/>
                    <a:pt x="690" y="552"/>
                  </a:cubicBezTo>
                  <a:lnTo>
                    <a:pt x="85" y="552"/>
                  </a:lnTo>
                  <a:close/>
                  <a:moveTo>
                    <a:pt x="390" y="12"/>
                  </a:moveTo>
                  <a:cubicBezTo>
                    <a:pt x="93" y="12"/>
                    <a:pt x="28" y="49"/>
                    <a:pt x="28" y="49"/>
                  </a:cubicBezTo>
                  <a:cubicBezTo>
                    <a:pt x="21" y="52"/>
                    <a:pt x="17" y="59"/>
                    <a:pt x="15" y="68"/>
                  </a:cubicBezTo>
                  <a:cubicBezTo>
                    <a:pt x="12" y="79"/>
                    <a:pt x="14" y="92"/>
                    <a:pt x="19" y="99"/>
                  </a:cubicBezTo>
                  <a:cubicBezTo>
                    <a:pt x="52" y="142"/>
                    <a:pt x="54" y="189"/>
                    <a:pt x="54" y="245"/>
                  </a:cubicBezTo>
                  <a:cubicBezTo>
                    <a:pt x="31" y="473"/>
                    <a:pt x="31" y="473"/>
                    <a:pt x="31" y="473"/>
                  </a:cubicBezTo>
                  <a:cubicBezTo>
                    <a:pt x="29" y="492"/>
                    <a:pt x="34" y="510"/>
                    <a:pt x="46" y="523"/>
                  </a:cubicBezTo>
                  <a:cubicBezTo>
                    <a:pt x="56" y="534"/>
                    <a:pt x="70" y="540"/>
                    <a:pt x="85" y="540"/>
                  </a:cubicBezTo>
                  <a:cubicBezTo>
                    <a:pt x="690" y="540"/>
                    <a:pt x="690" y="540"/>
                    <a:pt x="690" y="540"/>
                  </a:cubicBezTo>
                  <a:cubicBezTo>
                    <a:pt x="705" y="540"/>
                    <a:pt x="719" y="534"/>
                    <a:pt x="729" y="523"/>
                  </a:cubicBezTo>
                  <a:cubicBezTo>
                    <a:pt x="741" y="510"/>
                    <a:pt x="746" y="492"/>
                    <a:pt x="744" y="473"/>
                  </a:cubicBezTo>
                  <a:cubicBezTo>
                    <a:pt x="721" y="246"/>
                    <a:pt x="721" y="246"/>
                    <a:pt x="721" y="246"/>
                  </a:cubicBezTo>
                  <a:cubicBezTo>
                    <a:pt x="721" y="189"/>
                    <a:pt x="723" y="142"/>
                    <a:pt x="756" y="99"/>
                  </a:cubicBezTo>
                  <a:cubicBezTo>
                    <a:pt x="760" y="92"/>
                    <a:pt x="762" y="81"/>
                    <a:pt x="760" y="70"/>
                  </a:cubicBezTo>
                  <a:cubicBezTo>
                    <a:pt x="758" y="60"/>
                    <a:pt x="753" y="53"/>
                    <a:pt x="747" y="49"/>
                  </a:cubicBezTo>
                  <a:cubicBezTo>
                    <a:pt x="746" y="49"/>
                    <a:pt x="686" y="12"/>
                    <a:pt x="39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44" name="Freeform 105">
              <a:extLst>
                <a:ext uri="{FF2B5EF4-FFF2-40B4-BE49-F238E27FC236}">
                  <a16:creationId xmlns:a16="http://schemas.microsoft.com/office/drawing/2014/main" id="{BB24034A-ECCB-41AF-B41B-87B51F639C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943475" y="5432425"/>
              <a:ext cx="382587" cy="379413"/>
            </a:xfrm>
            <a:custGeom>
              <a:avLst/>
              <a:gdLst>
                <a:gd name="T0" fmla="*/ 51 w 102"/>
                <a:gd name="T1" fmla="*/ 101 h 101"/>
                <a:gd name="T2" fmla="*/ 0 w 102"/>
                <a:gd name="T3" fmla="*/ 50 h 101"/>
                <a:gd name="T4" fmla="*/ 51 w 102"/>
                <a:gd name="T5" fmla="*/ 0 h 101"/>
                <a:gd name="T6" fmla="*/ 102 w 102"/>
                <a:gd name="T7" fmla="*/ 50 h 101"/>
                <a:gd name="T8" fmla="*/ 51 w 102"/>
                <a:gd name="T9" fmla="*/ 101 h 101"/>
                <a:gd name="T10" fmla="*/ 51 w 102"/>
                <a:gd name="T11" fmla="*/ 8 h 101"/>
                <a:gd name="T12" fmla="*/ 8 w 102"/>
                <a:gd name="T13" fmla="*/ 50 h 101"/>
                <a:gd name="T14" fmla="*/ 51 w 102"/>
                <a:gd name="T15" fmla="*/ 93 h 101"/>
                <a:gd name="T16" fmla="*/ 94 w 102"/>
                <a:gd name="T17" fmla="*/ 50 h 101"/>
                <a:gd name="T18" fmla="*/ 51 w 102"/>
                <a:gd name="T19" fmla="*/ 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1">
                  <a:moveTo>
                    <a:pt x="51" y="101"/>
                  </a:moveTo>
                  <a:cubicBezTo>
                    <a:pt x="23" y="101"/>
                    <a:pt x="0" y="78"/>
                    <a:pt x="0" y="50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79" y="0"/>
                    <a:pt x="102" y="22"/>
                    <a:pt x="102" y="50"/>
                  </a:cubicBezTo>
                  <a:cubicBezTo>
                    <a:pt x="102" y="78"/>
                    <a:pt x="79" y="101"/>
                    <a:pt x="51" y="101"/>
                  </a:cubicBezTo>
                  <a:close/>
                  <a:moveTo>
                    <a:pt x="51" y="8"/>
                  </a:moveTo>
                  <a:cubicBezTo>
                    <a:pt x="27" y="8"/>
                    <a:pt x="8" y="27"/>
                    <a:pt x="8" y="50"/>
                  </a:cubicBezTo>
                  <a:cubicBezTo>
                    <a:pt x="8" y="74"/>
                    <a:pt x="27" y="93"/>
                    <a:pt x="51" y="93"/>
                  </a:cubicBezTo>
                  <a:cubicBezTo>
                    <a:pt x="75" y="93"/>
                    <a:pt x="94" y="74"/>
                    <a:pt x="94" y="50"/>
                  </a:cubicBezTo>
                  <a:cubicBezTo>
                    <a:pt x="94" y="27"/>
                    <a:pt x="75" y="8"/>
                    <a:pt x="5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45" name="Freeform 106">
              <a:extLst>
                <a:ext uri="{FF2B5EF4-FFF2-40B4-BE49-F238E27FC236}">
                  <a16:creationId xmlns:a16="http://schemas.microsoft.com/office/drawing/2014/main" id="{A0871868-D78D-40A3-B800-60D52E3D74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870700" y="5432425"/>
              <a:ext cx="379412" cy="379413"/>
            </a:xfrm>
            <a:custGeom>
              <a:avLst/>
              <a:gdLst>
                <a:gd name="T0" fmla="*/ 51 w 101"/>
                <a:gd name="T1" fmla="*/ 101 h 101"/>
                <a:gd name="T2" fmla="*/ 0 w 101"/>
                <a:gd name="T3" fmla="*/ 50 h 101"/>
                <a:gd name="T4" fmla="*/ 51 w 101"/>
                <a:gd name="T5" fmla="*/ 0 h 101"/>
                <a:gd name="T6" fmla="*/ 101 w 101"/>
                <a:gd name="T7" fmla="*/ 50 h 101"/>
                <a:gd name="T8" fmla="*/ 51 w 101"/>
                <a:gd name="T9" fmla="*/ 101 h 101"/>
                <a:gd name="T10" fmla="*/ 51 w 101"/>
                <a:gd name="T11" fmla="*/ 8 h 101"/>
                <a:gd name="T12" fmla="*/ 8 w 101"/>
                <a:gd name="T13" fmla="*/ 50 h 101"/>
                <a:gd name="T14" fmla="*/ 51 w 101"/>
                <a:gd name="T15" fmla="*/ 93 h 101"/>
                <a:gd name="T16" fmla="*/ 93 w 101"/>
                <a:gd name="T17" fmla="*/ 50 h 101"/>
                <a:gd name="T18" fmla="*/ 51 w 101"/>
                <a:gd name="T19" fmla="*/ 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101">
                  <a:moveTo>
                    <a:pt x="51" y="101"/>
                  </a:moveTo>
                  <a:cubicBezTo>
                    <a:pt x="23" y="101"/>
                    <a:pt x="0" y="78"/>
                    <a:pt x="0" y="50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79" y="0"/>
                    <a:pt x="101" y="22"/>
                    <a:pt x="101" y="50"/>
                  </a:cubicBezTo>
                  <a:cubicBezTo>
                    <a:pt x="101" y="78"/>
                    <a:pt x="79" y="101"/>
                    <a:pt x="51" y="101"/>
                  </a:cubicBezTo>
                  <a:close/>
                  <a:moveTo>
                    <a:pt x="51" y="8"/>
                  </a:moveTo>
                  <a:cubicBezTo>
                    <a:pt x="27" y="8"/>
                    <a:pt x="8" y="27"/>
                    <a:pt x="8" y="50"/>
                  </a:cubicBezTo>
                  <a:cubicBezTo>
                    <a:pt x="8" y="74"/>
                    <a:pt x="27" y="93"/>
                    <a:pt x="51" y="93"/>
                  </a:cubicBezTo>
                  <a:cubicBezTo>
                    <a:pt x="74" y="93"/>
                    <a:pt x="93" y="74"/>
                    <a:pt x="93" y="50"/>
                  </a:cubicBezTo>
                  <a:cubicBezTo>
                    <a:pt x="93" y="27"/>
                    <a:pt x="74" y="8"/>
                    <a:pt x="5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46" name="Freeform 107">
              <a:extLst>
                <a:ext uri="{FF2B5EF4-FFF2-40B4-BE49-F238E27FC236}">
                  <a16:creationId xmlns:a16="http://schemas.microsoft.com/office/drawing/2014/main" id="{12905960-505B-450C-B4ED-F2B7D90DC9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243637" y="5514975"/>
              <a:ext cx="209550" cy="211138"/>
            </a:xfrm>
            <a:custGeom>
              <a:avLst/>
              <a:gdLst>
                <a:gd name="T0" fmla="*/ 28 w 56"/>
                <a:gd name="T1" fmla="*/ 56 h 56"/>
                <a:gd name="T2" fmla="*/ 0 w 56"/>
                <a:gd name="T3" fmla="*/ 28 h 56"/>
                <a:gd name="T4" fmla="*/ 28 w 56"/>
                <a:gd name="T5" fmla="*/ 0 h 56"/>
                <a:gd name="T6" fmla="*/ 56 w 56"/>
                <a:gd name="T7" fmla="*/ 28 h 56"/>
                <a:gd name="T8" fmla="*/ 28 w 56"/>
                <a:gd name="T9" fmla="*/ 56 h 56"/>
                <a:gd name="T10" fmla="*/ 28 w 56"/>
                <a:gd name="T11" fmla="*/ 8 h 56"/>
                <a:gd name="T12" fmla="*/ 8 w 56"/>
                <a:gd name="T13" fmla="*/ 28 h 56"/>
                <a:gd name="T14" fmla="*/ 28 w 56"/>
                <a:gd name="T15" fmla="*/ 48 h 56"/>
                <a:gd name="T16" fmla="*/ 48 w 56"/>
                <a:gd name="T17" fmla="*/ 28 h 56"/>
                <a:gd name="T18" fmla="*/ 28 w 56"/>
                <a:gd name="T19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56"/>
                  </a:moveTo>
                  <a:cubicBezTo>
                    <a:pt x="13" y="56"/>
                    <a:pt x="0" y="44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4" y="0"/>
                    <a:pt x="56" y="13"/>
                    <a:pt x="56" y="28"/>
                  </a:cubicBezTo>
                  <a:cubicBezTo>
                    <a:pt x="56" y="44"/>
                    <a:pt x="44" y="56"/>
                    <a:pt x="28" y="56"/>
                  </a:cubicBezTo>
                  <a:close/>
                  <a:moveTo>
                    <a:pt x="28" y="8"/>
                  </a:moveTo>
                  <a:cubicBezTo>
                    <a:pt x="17" y="8"/>
                    <a:pt x="8" y="17"/>
                    <a:pt x="8" y="28"/>
                  </a:cubicBezTo>
                  <a:cubicBezTo>
                    <a:pt x="8" y="39"/>
                    <a:pt x="17" y="48"/>
                    <a:pt x="28" y="48"/>
                  </a:cubicBezTo>
                  <a:cubicBezTo>
                    <a:pt x="39" y="48"/>
                    <a:pt x="48" y="39"/>
                    <a:pt x="48" y="28"/>
                  </a:cubicBezTo>
                  <a:cubicBezTo>
                    <a:pt x="48" y="17"/>
                    <a:pt x="39" y="8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47" name="Freeform 108">
              <a:extLst>
                <a:ext uri="{FF2B5EF4-FFF2-40B4-BE49-F238E27FC236}">
                  <a16:creationId xmlns:a16="http://schemas.microsoft.com/office/drawing/2014/main" id="{3E3BD8E1-0B81-4278-822E-076A9E287A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962650" y="5514975"/>
              <a:ext cx="209550" cy="211138"/>
            </a:xfrm>
            <a:custGeom>
              <a:avLst/>
              <a:gdLst>
                <a:gd name="T0" fmla="*/ 28 w 56"/>
                <a:gd name="T1" fmla="*/ 56 h 56"/>
                <a:gd name="T2" fmla="*/ 0 w 56"/>
                <a:gd name="T3" fmla="*/ 28 h 56"/>
                <a:gd name="T4" fmla="*/ 28 w 56"/>
                <a:gd name="T5" fmla="*/ 0 h 56"/>
                <a:gd name="T6" fmla="*/ 56 w 56"/>
                <a:gd name="T7" fmla="*/ 28 h 56"/>
                <a:gd name="T8" fmla="*/ 28 w 56"/>
                <a:gd name="T9" fmla="*/ 56 h 56"/>
                <a:gd name="T10" fmla="*/ 28 w 56"/>
                <a:gd name="T11" fmla="*/ 8 h 56"/>
                <a:gd name="T12" fmla="*/ 8 w 56"/>
                <a:gd name="T13" fmla="*/ 28 h 56"/>
                <a:gd name="T14" fmla="*/ 28 w 56"/>
                <a:gd name="T15" fmla="*/ 48 h 56"/>
                <a:gd name="T16" fmla="*/ 48 w 56"/>
                <a:gd name="T17" fmla="*/ 28 h 56"/>
                <a:gd name="T18" fmla="*/ 28 w 56"/>
                <a:gd name="T19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56"/>
                  </a:moveTo>
                  <a:cubicBezTo>
                    <a:pt x="12" y="56"/>
                    <a:pt x="0" y="44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43" y="0"/>
                    <a:pt x="56" y="13"/>
                    <a:pt x="56" y="28"/>
                  </a:cubicBezTo>
                  <a:cubicBezTo>
                    <a:pt x="56" y="44"/>
                    <a:pt x="43" y="56"/>
                    <a:pt x="28" y="56"/>
                  </a:cubicBezTo>
                  <a:close/>
                  <a:moveTo>
                    <a:pt x="28" y="8"/>
                  </a:moveTo>
                  <a:cubicBezTo>
                    <a:pt x="17" y="8"/>
                    <a:pt x="8" y="17"/>
                    <a:pt x="8" y="28"/>
                  </a:cubicBezTo>
                  <a:cubicBezTo>
                    <a:pt x="8" y="39"/>
                    <a:pt x="17" y="48"/>
                    <a:pt x="28" y="48"/>
                  </a:cubicBezTo>
                  <a:cubicBezTo>
                    <a:pt x="39" y="48"/>
                    <a:pt x="48" y="39"/>
                    <a:pt x="48" y="28"/>
                  </a:cubicBezTo>
                  <a:cubicBezTo>
                    <a:pt x="48" y="17"/>
                    <a:pt x="39" y="8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48" name="Freeform 109">
              <a:extLst>
                <a:ext uri="{FF2B5EF4-FFF2-40B4-BE49-F238E27FC236}">
                  <a16:creationId xmlns:a16="http://schemas.microsoft.com/office/drawing/2014/main" id="{825D8132-EA5F-4BAD-AE95-9D4475A80D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681662" y="5514975"/>
              <a:ext cx="209550" cy="211138"/>
            </a:xfrm>
            <a:custGeom>
              <a:avLst/>
              <a:gdLst>
                <a:gd name="T0" fmla="*/ 28 w 56"/>
                <a:gd name="T1" fmla="*/ 56 h 56"/>
                <a:gd name="T2" fmla="*/ 0 w 56"/>
                <a:gd name="T3" fmla="*/ 28 h 56"/>
                <a:gd name="T4" fmla="*/ 28 w 56"/>
                <a:gd name="T5" fmla="*/ 0 h 56"/>
                <a:gd name="T6" fmla="*/ 56 w 56"/>
                <a:gd name="T7" fmla="*/ 28 h 56"/>
                <a:gd name="T8" fmla="*/ 28 w 56"/>
                <a:gd name="T9" fmla="*/ 56 h 56"/>
                <a:gd name="T10" fmla="*/ 28 w 56"/>
                <a:gd name="T11" fmla="*/ 8 h 56"/>
                <a:gd name="T12" fmla="*/ 8 w 56"/>
                <a:gd name="T13" fmla="*/ 28 h 56"/>
                <a:gd name="T14" fmla="*/ 28 w 56"/>
                <a:gd name="T15" fmla="*/ 48 h 56"/>
                <a:gd name="T16" fmla="*/ 48 w 56"/>
                <a:gd name="T17" fmla="*/ 28 h 56"/>
                <a:gd name="T18" fmla="*/ 28 w 56"/>
                <a:gd name="T19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56"/>
                  </a:moveTo>
                  <a:cubicBezTo>
                    <a:pt x="12" y="56"/>
                    <a:pt x="0" y="44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43" y="0"/>
                    <a:pt x="56" y="13"/>
                    <a:pt x="56" y="28"/>
                  </a:cubicBezTo>
                  <a:cubicBezTo>
                    <a:pt x="56" y="44"/>
                    <a:pt x="43" y="56"/>
                    <a:pt x="28" y="56"/>
                  </a:cubicBezTo>
                  <a:close/>
                  <a:moveTo>
                    <a:pt x="28" y="8"/>
                  </a:moveTo>
                  <a:cubicBezTo>
                    <a:pt x="17" y="8"/>
                    <a:pt x="8" y="17"/>
                    <a:pt x="8" y="28"/>
                  </a:cubicBezTo>
                  <a:cubicBezTo>
                    <a:pt x="8" y="39"/>
                    <a:pt x="17" y="48"/>
                    <a:pt x="28" y="48"/>
                  </a:cubicBezTo>
                  <a:cubicBezTo>
                    <a:pt x="39" y="48"/>
                    <a:pt x="48" y="39"/>
                    <a:pt x="48" y="28"/>
                  </a:cubicBezTo>
                  <a:cubicBezTo>
                    <a:pt x="48" y="17"/>
                    <a:pt x="39" y="8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49" name="Freeform 110">
              <a:extLst>
                <a:ext uri="{FF2B5EF4-FFF2-40B4-BE49-F238E27FC236}">
                  <a16:creationId xmlns:a16="http://schemas.microsoft.com/office/drawing/2014/main" id="{EDFE5992-D158-4CD8-B099-1A22CD961D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5400675" y="5514975"/>
              <a:ext cx="209550" cy="211138"/>
            </a:xfrm>
            <a:custGeom>
              <a:avLst/>
              <a:gdLst>
                <a:gd name="T0" fmla="*/ 28 w 56"/>
                <a:gd name="T1" fmla="*/ 56 h 56"/>
                <a:gd name="T2" fmla="*/ 0 w 56"/>
                <a:gd name="T3" fmla="*/ 28 h 56"/>
                <a:gd name="T4" fmla="*/ 28 w 56"/>
                <a:gd name="T5" fmla="*/ 0 h 56"/>
                <a:gd name="T6" fmla="*/ 56 w 56"/>
                <a:gd name="T7" fmla="*/ 28 h 56"/>
                <a:gd name="T8" fmla="*/ 28 w 56"/>
                <a:gd name="T9" fmla="*/ 56 h 56"/>
                <a:gd name="T10" fmla="*/ 28 w 56"/>
                <a:gd name="T11" fmla="*/ 8 h 56"/>
                <a:gd name="T12" fmla="*/ 8 w 56"/>
                <a:gd name="T13" fmla="*/ 28 h 56"/>
                <a:gd name="T14" fmla="*/ 28 w 56"/>
                <a:gd name="T15" fmla="*/ 48 h 56"/>
                <a:gd name="T16" fmla="*/ 48 w 56"/>
                <a:gd name="T17" fmla="*/ 28 h 56"/>
                <a:gd name="T18" fmla="*/ 28 w 56"/>
                <a:gd name="T19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56"/>
                  </a:moveTo>
                  <a:cubicBezTo>
                    <a:pt x="12" y="56"/>
                    <a:pt x="0" y="44"/>
                    <a:pt x="0" y="28"/>
                  </a:cubicBezTo>
                  <a:cubicBezTo>
                    <a:pt x="0" y="13"/>
                    <a:pt x="12" y="0"/>
                    <a:pt x="28" y="0"/>
                  </a:cubicBezTo>
                  <a:cubicBezTo>
                    <a:pt x="43" y="0"/>
                    <a:pt x="56" y="13"/>
                    <a:pt x="56" y="28"/>
                  </a:cubicBezTo>
                  <a:cubicBezTo>
                    <a:pt x="56" y="44"/>
                    <a:pt x="43" y="56"/>
                    <a:pt x="28" y="56"/>
                  </a:cubicBezTo>
                  <a:close/>
                  <a:moveTo>
                    <a:pt x="28" y="8"/>
                  </a:moveTo>
                  <a:cubicBezTo>
                    <a:pt x="17" y="8"/>
                    <a:pt x="8" y="17"/>
                    <a:pt x="8" y="28"/>
                  </a:cubicBezTo>
                  <a:cubicBezTo>
                    <a:pt x="8" y="39"/>
                    <a:pt x="17" y="48"/>
                    <a:pt x="28" y="48"/>
                  </a:cubicBezTo>
                  <a:cubicBezTo>
                    <a:pt x="39" y="48"/>
                    <a:pt x="48" y="39"/>
                    <a:pt x="48" y="28"/>
                  </a:cubicBezTo>
                  <a:cubicBezTo>
                    <a:pt x="48" y="17"/>
                    <a:pt x="39" y="8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50" name="Freeform 111">
              <a:extLst>
                <a:ext uri="{FF2B5EF4-FFF2-40B4-BE49-F238E27FC236}">
                  <a16:creationId xmlns:a16="http://schemas.microsoft.com/office/drawing/2014/main" id="{FEB3CC53-BC9E-4121-AC33-B7B1941CB0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102350" y="4394200"/>
              <a:ext cx="765175" cy="660400"/>
            </a:xfrm>
            <a:custGeom>
              <a:avLst/>
              <a:gdLst>
                <a:gd name="T0" fmla="*/ 172 w 204"/>
                <a:gd name="T1" fmla="*/ 5 h 176"/>
                <a:gd name="T2" fmla="*/ 172 w 204"/>
                <a:gd name="T3" fmla="*/ 5 h 176"/>
                <a:gd name="T4" fmla="*/ 151 w 204"/>
                <a:gd name="T5" fmla="*/ 0 h 176"/>
                <a:gd name="T6" fmla="*/ 107 w 204"/>
                <a:gd name="T7" fmla="*/ 28 h 176"/>
                <a:gd name="T8" fmla="*/ 102 w 204"/>
                <a:gd name="T9" fmla="*/ 35 h 176"/>
                <a:gd name="T10" fmla="*/ 97 w 204"/>
                <a:gd name="T11" fmla="*/ 28 h 176"/>
                <a:gd name="T12" fmla="*/ 53 w 204"/>
                <a:gd name="T13" fmla="*/ 0 h 176"/>
                <a:gd name="T14" fmla="*/ 1 w 204"/>
                <a:gd name="T15" fmla="*/ 53 h 176"/>
                <a:gd name="T16" fmla="*/ 13 w 204"/>
                <a:gd name="T17" fmla="*/ 87 h 176"/>
                <a:gd name="T18" fmla="*/ 62 w 204"/>
                <a:gd name="T19" fmla="*/ 136 h 176"/>
                <a:gd name="T20" fmla="*/ 102 w 204"/>
                <a:gd name="T21" fmla="*/ 176 h 176"/>
                <a:gd name="T22" fmla="*/ 192 w 204"/>
                <a:gd name="T23" fmla="*/ 87 h 176"/>
                <a:gd name="T24" fmla="*/ 192 w 204"/>
                <a:gd name="T25" fmla="*/ 87 h 176"/>
                <a:gd name="T26" fmla="*/ 204 w 204"/>
                <a:gd name="T27" fmla="*/ 53 h 176"/>
                <a:gd name="T28" fmla="*/ 186 w 204"/>
                <a:gd name="T29" fmla="*/ 13 h 176"/>
                <a:gd name="T30" fmla="*/ 172 w 204"/>
                <a:gd name="T31" fmla="*/ 5 h 176"/>
                <a:gd name="T32" fmla="*/ 152 w 204"/>
                <a:gd name="T33" fmla="*/ 48 h 176"/>
                <a:gd name="T34" fmla="*/ 157 w 204"/>
                <a:gd name="T35" fmla="*/ 53 h 176"/>
                <a:gd name="T36" fmla="*/ 150 w 204"/>
                <a:gd name="T37" fmla="*/ 60 h 176"/>
                <a:gd name="T38" fmla="*/ 145 w 204"/>
                <a:gd name="T39" fmla="*/ 55 h 176"/>
                <a:gd name="T40" fmla="*/ 152 w 204"/>
                <a:gd name="T41" fmla="*/ 48 h 176"/>
                <a:gd name="T42" fmla="*/ 131 w 204"/>
                <a:gd name="T43" fmla="*/ 35 h 176"/>
                <a:gd name="T44" fmla="*/ 138 w 204"/>
                <a:gd name="T45" fmla="*/ 35 h 176"/>
                <a:gd name="T46" fmla="*/ 138 w 204"/>
                <a:gd name="T47" fmla="*/ 52 h 176"/>
                <a:gd name="T48" fmla="*/ 131 w 204"/>
                <a:gd name="T49" fmla="*/ 52 h 176"/>
                <a:gd name="T50" fmla="*/ 131 w 204"/>
                <a:gd name="T51" fmla="*/ 35 h 176"/>
                <a:gd name="T52" fmla="*/ 117 w 204"/>
                <a:gd name="T53" fmla="*/ 48 h 176"/>
                <a:gd name="T54" fmla="*/ 124 w 204"/>
                <a:gd name="T55" fmla="*/ 55 h 176"/>
                <a:gd name="T56" fmla="*/ 119 w 204"/>
                <a:gd name="T57" fmla="*/ 60 h 176"/>
                <a:gd name="T58" fmla="*/ 112 w 204"/>
                <a:gd name="T59" fmla="*/ 53 h 176"/>
                <a:gd name="T60" fmla="*/ 117 w 204"/>
                <a:gd name="T61" fmla="*/ 48 h 176"/>
                <a:gd name="T62" fmla="*/ 98 w 204"/>
                <a:gd name="T63" fmla="*/ 68 h 176"/>
                <a:gd name="T64" fmla="*/ 116 w 204"/>
                <a:gd name="T65" fmla="*/ 68 h 176"/>
                <a:gd name="T66" fmla="*/ 116 w 204"/>
                <a:gd name="T67" fmla="*/ 74 h 176"/>
                <a:gd name="T68" fmla="*/ 98 w 204"/>
                <a:gd name="T69" fmla="*/ 74 h 176"/>
                <a:gd name="T70" fmla="*/ 98 w 204"/>
                <a:gd name="T71" fmla="*/ 68 h 176"/>
                <a:gd name="T72" fmla="*/ 117 w 204"/>
                <a:gd name="T73" fmla="*/ 93 h 176"/>
                <a:gd name="T74" fmla="*/ 112 w 204"/>
                <a:gd name="T75" fmla="*/ 88 h 176"/>
                <a:gd name="T76" fmla="*/ 119 w 204"/>
                <a:gd name="T77" fmla="*/ 81 h 176"/>
                <a:gd name="T78" fmla="*/ 124 w 204"/>
                <a:gd name="T79" fmla="*/ 86 h 176"/>
                <a:gd name="T80" fmla="*/ 117 w 204"/>
                <a:gd name="T81" fmla="*/ 93 h 176"/>
                <a:gd name="T82" fmla="*/ 138 w 204"/>
                <a:gd name="T83" fmla="*/ 107 h 176"/>
                <a:gd name="T84" fmla="*/ 131 w 204"/>
                <a:gd name="T85" fmla="*/ 107 h 176"/>
                <a:gd name="T86" fmla="*/ 131 w 204"/>
                <a:gd name="T87" fmla="*/ 89 h 176"/>
                <a:gd name="T88" fmla="*/ 138 w 204"/>
                <a:gd name="T89" fmla="*/ 89 h 176"/>
                <a:gd name="T90" fmla="*/ 138 w 204"/>
                <a:gd name="T91" fmla="*/ 107 h 176"/>
                <a:gd name="T92" fmla="*/ 134 w 204"/>
                <a:gd name="T93" fmla="*/ 82 h 176"/>
                <a:gd name="T94" fmla="*/ 123 w 204"/>
                <a:gd name="T95" fmla="*/ 71 h 176"/>
                <a:gd name="T96" fmla="*/ 134 w 204"/>
                <a:gd name="T97" fmla="*/ 60 h 176"/>
                <a:gd name="T98" fmla="*/ 145 w 204"/>
                <a:gd name="T99" fmla="*/ 71 h 176"/>
                <a:gd name="T100" fmla="*/ 134 w 204"/>
                <a:gd name="T101" fmla="*/ 82 h 176"/>
                <a:gd name="T102" fmla="*/ 152 w 204"/>
                <a:gd name="T103" fmla="*/ 93 h 176"/>
                <a:gd name="T104" fmla="*/ 145 w 204"/>
                <a:gd name="T105" fmla="*/ 86 h 176"/>
                <a:gd name="T106" fmla="*/ 150 w 204"/>
                <a:gd name="T107" fmla="*/ 81 h 176"/>
                <a:gd name="T108" fmla="*/ 157 w 204"/>
                <a:gd name="T109" fmla="*/ 88 h 176"/>
                <a:gd name="T110" fmla="*/ 152 w 204"/>
                <a:gd name="T111" fmla="*/ 93 h 176"/>
                <a:gd name="T112" fmla="*/ 170 w 204"/>
                <a:gd name="T113" fmla="*/ 74 h 176"/>
                <a:gd name="T114" fmla="*/ 153 w 204"/>
                <a:gd name="T115" fmla="*/ 74 h 176"/>
                <a:gd name="T116" fmla="*/ 153 w 204"/>
                <a:gd name="T117" fmla="*/ 68 h 176"/>
                <a:gd name="T118" fmla="*/ 170 w 204"/>
                <a:gd name="T119" fmla="*/ 68 h 176"/>
                <a:gd name="T120" fmla="*/ 170 w 204"/>
                <a:gd name="T121" fmla="*/ 7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4" h="176">
                  <a:moveTo>
                    <a:pt x="172" y="5"/>
                  </a:moveTo>
                  <a:cubicBezTo>
                    <a:pt x="172" y="5"/>
                    <a:pt x="172" y="5"/>
                    <a:pt x="172" y="5"/>
                  </a:cubicBezTo>
                  <a:cubicBezTo>
                    <a:pt x="165" y="2"/>
                    <a:pt x="158" y="0"/>
                    <a:pt x="151" y="0"/>
                  </a:cubicBezTo>
                  <a:cubicBezTo>
                    <a:pt x="134" y="0"/>
                    <a:pt x="117" y="13"/>
                    <a:pt x="107" y="28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88" y="13"/>
                    <a:pt x="71" y="0"/>
                    <a:pt x="53" y="0"/>
                  </a:cubicBezTo>
                  <a:cubicBezTo>
                    <a:pt x="24" y="0"/>
                    <a:pt x="1" y="24"/>
                    <a:pt x="1" y="53"/>
                  </a:cubicBezTo>
                  <a:cubicBezTo>
                    <a:pt x="0" y="67"/>
                    <a:pt x="5" y="79"/>
                    <a:pt x="13" y="87"/>
                  </a:cubicBezTo>
                  <a:cubicBezTo>
                    <a:pt x="16" y="91"/>
                    <a:pt x="39" y="114"/>
                    <a:pt x="62" y="136"/>
                  </a:cubicBezTo>
                  <a:cubicBezTo>
                    <a:pt x="79" y="153"/>
                    <a:pt x="95" y="169"/>
                    <a:pt x="102" y="176"/>
                  </a:cubicBezTo>
                  <a:cubicBezTo>
                    <a:pt x="120" y="159"/>
                    <a:pt x="187" y="92"/>
                    <a:pt x="192" y="87"/>
                  </a:cubicBezTo>
                  <a:cubicBezTo>
                    <a:pt x="192" y="87"/>
                    <a:pt x="192" y="87"/>
                    <a:pt x="192" y="87"/>
                  </a:cubicBezTo>
                  <a:cubicBezTo>
                    <a:pt x="198" y="81"/>
                    <a:pt x="204" y="66"/>
                    <a:pt x="204" y="53"/>
                  </a:cubicBezTo>
                  <a:cubicBezTo>
                    <a:pt x="204" y="37"/>
                    <a:pt x="197" y="23"/>
                    <a:pt x="186" y="13"/>
                  </a:cubicBezTo>
                  <a:cubicBezTo>
                    <a:pt x="182" y="10"/>
                    <a:pt x="177" y="7"/>
                    <a:pt x="172" y="5"/>
                  </a:cubicBezTo>
                  <a:close/>
                  <a:moveTo>
                    <a:pt x="152" y="48"/>
                  </a:moveTo>
                  <a:cubicBezTo>
                    <a:pt x="157" y="53"/>
                    <a:pt x="157" y="53"/>
                    <a:pt x="157" y="53"/>
                  </a:cubicBezTo>
                  <a:cubicBezTo>
                    <a:pt x="150" y="60"/>
                    <a:pt x="150" y="60"/>
                    <a:pt x="150" y="60"/>
                  </a:cubicBezTo>
                  <a:cubicBezTo>
                    <a:pt x="145" y="55"/>
                    <a:pt x="145" y="55"/>
                    <a:pt x="145" y="55"/>
                  </a:cubicBezTo>
                  <a:lnTo>
                    <a:pt x="152" y="48"/>
                  </a:lnTo>
                  <a:close/>
                  <a:moveTo>
                    <a:pt x="131" y="35"/>
                  </a:moveTo>
                  <a:cubicBezTo>
                    <a:pt x="138" y="35"/>
                    <a:pt x="138" y="35"/>
                    <a:pt x="138" y="35"/>
                  </a:cubicBezTo>
                  <a:cubicBezTo>
                    <a:pt x="138" y="52"/>
                    <a:pt x="138" y="52"/>
                    <a:pt x="138" y="52"/>
                  </a:cubicBezTo>
                  <a:cubicBezTo>
                    <a:pt x="131" y="52"/>
                    <a:pt x="131" y="52"/>
                    <a:pt x="131" y="52"/>
                  </a:cubicBezTo>
                  <a:lnTo>
                    <a:pt x="131" y="35"/>
                  </a:lnTo>
                  <a:close/>
                  <a:moveTo>
                    <a:pt x="117" y="48"/>
                  </a:moveTo>
                  <a:cubicBezTo>
                    <a:pt x="124" y="55"/>
                    <a:pt x="124" y="55"/>
                    <a:pt x="124" y="55"/>
                  </a:cubicBezTo>
                  <a:cubicBezTo>
                    <a:pt x="119" y="60"/>
                    <a:pt x="119" y="60"/>
                    <a:pt x="119" y="60"/>
                  </a:cubicBezTo>
                  <a:cubicBezTo>
                    <a:pt x="112" y="53"/>
                    <a:pt x="112" y="53"/>
                    <a:pt x="112" y="53"/>
                  </a:cubicBezTo>
                  <a:lnTo>
                    <a:pt x="117" y="48"/>
                  </a:lnTo>
                  <a:close/>
                  <a:moveTo>
                    <a:pt x="98" y="68"/>
                  </a:moveTo>
                  <a:cubicBezTo>
                    <a:pt x="116" y="68"/>
                    <a:pt x="116" y="68"/>
                    <a:pt x="116" y="68"/>
                  </a:cubicBezTo>
                  <a:cubicBezTo>
                    <a:pt x="116" y="74"/>
                    <a:pt x="116" y="74"/>
                    <a:pt x="116" y="74"/>
                  </a:cubicBezTo>
                  <a:cubicBezTo>
                    <a:pt x="98" y="74"/>
                    <a:pt x="98" y="74"/>
                    <a:pt x="98" y="74"/>
                  </a:cubicBezTo>
                  <a:lnTo>
                    <a:pt x="98" y="68"/>
                  </a:lnTo>
                  <a:close/>
                  <a:moveTo>
                    <a:pt x="117" y="93"/>
                  </a:moveTo>
                  <a:cubicBezTo>
                    <a:pt x="112" y="88"/>
                    <a:pt x="112" y="88"/>
                    <a:pt x="112" y="88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24" y="86"/>
                    <a:pt x="124" y="86"/>
                    <a:pt x="124" y="86"/>
                  </a:cubicBezTo>
                  <a:lnTo>
                    <a:pt x="117" y="93"/>
                  </a:lnTo>
                  <a:close/>
                  <a:moveTo>
                    <a:pt x="138" y="107"/>
                  </a:moveTo>
                  <a:cubicBezTo>
                    <a:pt x="131" y="107"/>
                    <a:pt x="131" y="107"/>
                    <a:pt x="131" y="107"/>
                  </a:cubicBezTo>
                  <a:cubicBezTo>
                    <a:pt x="131" y="89"/>
                    <a:pt x="131" y="89"/>
                    <a:pt x="131" y="89"/>
                  </a:cubicBezTo>
                  <a:cubicBezTo>
                    <a:pt x="138" y="89"/>
                    <a:pt x="138" y="89"/>
                    <a:pt x="138" y="89"/>
                  </a:cubicBezTo>
                  <a:lnTo>
                    <a:pt x="138" y="107"/>
                  </a:lnTo>
                  <a:close/>
                  <a:moveTo>
                    <a:pt x="134" y="82"/>
                  </a:moveTo>
                  <a:cubicBezTo>
                    <a:pt x="128" y="82"/>
                    <a:pt x="123" y="77"/>
                    <a:pt x="123" y="71"/>
                  </a:cubicBezTo>
                  <a:cubicBezTo>
                    <a:pt x="123" y="65"/>
                    <a:pt x="128" y="60"/>
                    <a:pt x="134" y="60"/>
                  </a:cubicBezTo>
                  <a:cubicBezTo>
                    <a:pt x="140" y="60"/>
                    <a:pt x="145" y="65"/>
                    <a:pt x="145" y="71"/>
                  </a:cubicBezTo>
                  <a:cubicBezTo>
                    <a:pt x="145" y="77"/>
                    <a:pt x="140" y="82"/>
                    <a:pt x="134" y="82"/>
                  </a:cubicBezTo>
                  <a:close/>
                  <a:moveTo>
                    <a:pt x="152" y="93"/>
                  </a:moveTo>
                  <a:cubicBezTo>
                    <a:pt x="145" y="86"/>
                    <a:pt x="145" y="86"/>
                    <a:pt x="145" y="86"/>
                  </a:cubicBezTo>
                  <a:cubicBezTo>
                    <a:pt x="150" y="81"/>
                    <a:pt x="150" y="81"/>
                    <a:pt x="150" y="81"/>
                  </a:cubicBezTo>
                  <a:cubicBezTo>
                    <a:pt x="157" y="88"/>
                    <a:pt x="157" y="88"/>
                    <a:pt x="157" y="88"/>
                  </a:cubicBezTo>
                  <a:lnTo>
                    <a:pt x="152" y="93"/>
                  </a:lnTo>
                  <a:close/>
                  <a:moveTo>
                    <a:pt x="170" y="74"/>
                  </a:moveTo>
                  <a:cubicBezTo>
                    <a:pt x="153" y="74"/>
                    <a:pt x="153" y="74"/>
                    <a:pt x="153" y="74"/>
                  </a:cubicBezTo>
                  <a:cubicBezTo>
                    <a:pt x="153" y="68"/>
                    <a:pt x="153" y="68"/>
                    <a:pt x="153" y="68"/>
                  </a:cubicBezTo>
                  <a:cubicBezTo>
                    <a:pt x="170" y="68"/>
                    <a:pt x="170" y="68"/>
                    <a:pt x="170" y="68"/>
                  </a:cubicBezTo>
                  <a:lnTo>
                    <a:pt x="170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51" name="Freeform 112">
              <a:extLst>
                <a:ext uri="{FF2B5EF4-FFF2-40B4-BE49-F238E27FC236}">
                  <a16:creationId xmlns:a16="http://schemas.microsoft.com/office/drawing/2014/main" id="{04209888-7BF2-499E-84C2-E8440F4979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6765925" y="4151313"/>
              <a:ext cx="2092325" cy="1098550"/>
            </a:xfrm>
            <a:custGeom>
              <a:avLst/>
              <a:gdLst>
                <a:gd name="T0" fmla="*/ 535 w 558"/>
                <a:gd name="T1" fmla="*/ 0 h 293"/>
                <a:gd name="T2" fmla="*/ 24 w 558"/>
                <a:gd name="T3" fmla="*/ 0 h 293"/>
                <a:gd name="T4" fmla="*/ 0 w 558"/>
                <a:gd name="T5" fmla="*/ 24 h 293"/>
                <a:gd name="T6" fmla="*/ 0 w 558"/>
                <a:gd name="T7" fmla="*/ 270 h 293"/>
                <a:gd name="T8" fmla="*/ 24 w 558"/>
                <a:gd name="T9" fmla="*/ 293 h 293"/>
                <a:gd name="T10" fmla="*/ 535 w 558"/>
                <a:gd name="T11" fmla="*/ 293 h 293"/>
                <a:gd name="T12" fmla="*/ 558 w 558"/>
                <a:gd name="T13" fmla="*/ 270 h 293"/>
                <a:gd name="T14" fmla="*/ 558 w 558"/>
                <a:gd name="T15" fmla="*/ 24 h 293"/>
                <a:gd name="T16" fmla="*/ 535 w 558"/>
                <a:gd name="T17" fmla="*/ 0 h 293"/>
                <a:gd name="T18" fmla="*/ 378 w 558"/>
                <a:gd name="T19" fmla="*/ 161 h 293"/>
                <a:gd name="T20" fmla="*/ 373 w 558"/>
                <a:gd name="T21" fmla="*/ 156 h 293"/>
                <a:gd name="T22" fmla="*/ 378 w 558"/>
                <a:gd name="T23" fmla="*/ 161 h 293"/>
                <a:gd name="T24" fmla="*/ 328 w 558"/>
                <a:gd name="T25" fmla="*/ 209 h 293"/>
                <a:gd name="T26" fmla="*/ 284 w 558"/>
                <a:gd name="T27" fmla="*/ 254 h 293"/>
                <a:gd name="T28" fmla="*/ 279 w 558"/>
                <a:gd name="T29" fmla="*/ 258 h 293"/>
                <a:gd name="T30" fmla="*/ 275 w 558"/>
                <a:gd name="T31" fmla="*/ 254 h 293"/>
                <a:gd name="T32" fmla="*/ 231 w 558"/>
                <a:gd name="T33" fmla="*/ 210 h 293"/>
                <a:gd name="T34" fmla="*/ 181 w 558"/>
                <a:gd name="T35" fmla="*/ 160 h 293"/>
                <a:gd name="T36" fmla="*/ 166 w 558"/>
                <a:gd name="T37" fmla="*/ 118 h 293"/>
                <a:gd name="T38" fmla="*/ 230 w 558"/>
                <a:gd name="T39" fmla="*/ 53 h 293"/>
                <a:gd name="T40" fmla="*/ 279 w 558"/>
                <a:gd name="T41" fmla="*/ 80 h 293"/>
                <a:gd name="T42" fmla="*/ 328 w 558"/>
                <a:gd name="T43" fmla="*/ 53 h 293"/>
                <a:gd name="T44" fmla="*/ 353 w 558"/>
                <a:gd name="T45" fmla="*/ 59 h 293"/>
                <a:gd name="T46" fmla="*/ 353 w 558"/>
                <a:gd name="T47" fmla="*/ 59 h 293"/>
                <a:gd name="T48" fmla="*/ 371 w 558"/>
                <a:gd name="T49" fmla="*/ 69 h 293"/>
                <a:gd name="T50" fmla="*/ 393 w 558"/>
                <a:gd name="T51" fmla="*/ 118 h 293"/>
                <a:gd name="T52" fmla="*/ 378 w 558"/>
                <a:gd name="T53" fmla="*/ 16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8" h="293">
                  <a:moveTo>
                    <a:pt x="535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83"/>
                    <a:pt x="11" y="293"/>
                    <a:pt x="24" y="293"/>
                  </a:cubicBezTo>
                  <a:cubicBezTo>
                    <a:pt x="535" y="293"/>
                    <a:pt x="535" y="293"/>
                    <a:pt x="535" y="293"/>
                  </a:cubicBezTo>
                  <a:cubicBezTo>
                    <a:pt x="548" y="293"/>
                    <a:pt x="558" y="283"/>
                    <a:pt x="558" y="270"/>
                  </a:cubicBezTo>
                  <a:cubicBezTo>
                    <a:pt x="558" y="24"/>
                    <a:pt x="558" y="24"/>
                    <a:pt x="558" y="24"/>
                  </a:cubicBezTo>
                  <a:cubicBezTo>
                    <a:pt x="558" y="11"/>
                    <a:pt x="548" y="0"/>
                    <a:pt x="535" y="0"/>
                  </a:cubicBezTo>
                  <a:close/>
                  <a:moveTo>
                    <a:pt x="378" y="161"/>
                  </a:moveTo>
                  <a:cubicBezTo>
                    <a:pt x="373" y="156"/>
                    <a:pt x="373" y="156"/>
                    <a:pt x="373" y="156"/>
                  </a:cubicBezTo>
                  <a:cubicBezTo>
                    <a:pt x="378" y="161"/>
                    <a:pt x="378" y="161"/>
                    <a:pt x="378" y="161"/>
                  </a:cubicBezTo>
                  <a:cubicBezTo>
                    <a:pt x="374" y="164"/>
                    <a:pt x="351" y="187"/>
                    <a:pt x="328" y="209"/>
                  </a:cubicBezTo>
                  <a:cubicBezTo>
                    <a:pt x="305" y="232"/>
                    <a:pt x="284" y="254"/>
                    <a:pt x="284" y="254"/>
                  </a:cubicBezTo>
                  <a:cubicBezTo>
                    <a:pt x="279" y="258"/>
                    <a:pt x="279" y="258"/>
                    <a:pt x="279" y="258"/>
                  </a:cubicBezTo>
                  <a:cubicBezTo>
                    <a:pt x="275" y="254"/>
                    <a:pt x="275" y="254"/>
                    <a:pt x="275" y="254"/>
                  </a:cubicBezTo>
                  <a:cubicBezTo>
                    <a:pt x="275" y="254"/>
                    <a:pt x="253" y="232"/>
                    <a:pt x="231" y="210"/>
                  </a:cubicBezTo>
                  <a:cubicBezTo>
                    <a:pt x="208" y="187"/>
                    <a:pt x="185" y="164"/>
                    <a:pt x="181" y="160"/>
                  </a:cubicBezTo>
                  <a:cubicBezTo>
                    <a:pt x="171" y="149"/>
                    <a:pt x="166" y="134"/>
                    <a:pt x="166" y="118"/>
                  </a:cubicBezTo>
                  <a:cubicBezTo>
                    <a:pt x="166" y="83"/>
                    <a:pt x="195" y="53"/>
                    <a:pt x="230" y="53"/>
                  </a:cubicBezTo>
                  <a:cubicBezTo>
                    <a:pt x="251" y="54"/>
                    <a:pt x="268" y="66"/>
                    <a:pt x="279" y="80"/>
                  </a:cubicBezTo>
                  <a:cubicBezTo>
                    <a:pt x="291" y="66"/>
                    <a:pt x="308" y="54"/>
                    <a:pt x="328" y="53"/>
                  </a:cubicBezTo>
                  <a:cubicBezTo>
                    <a:pt x="337" y="53"/>
                    <a:pt x="346" y="55"/>
                    <a:pt x="353" y="59"/>
                  </a:cubicBezTo>
                  <a:cubicBezTo>
                    <a:pt x="353" y="59"/>
                    <a:pt x="353" y="59"/>
                    <a:pt x="353" y="59"/>
                  </a:cubicBezTo>
                  <a:cubicBezTo>
                    <a:pt x="360" y="61"/>
                    <a:pt x="365" y="65"/>
                    <a:pt x="371" y="69"/>
                  </a:cubicBezTo>
                  <a:cubicBezTo>
                    <a:pt x="384" y="81"/>
                    <a:pt x="393" y="99"/>
                    <a:pt x="393" y="118"/>
                  </a:cubicBezTo>
                  <a:cubicBezTo>
                    <a:pt x="393" y="134"/>
                    <a:pt x="387" y="151"/>
                    <a:pt x="378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EC53782-57C8-49CE-BB35-E56A8B64E423}"/>
              </a:ext>
            </a:extLst>
          </p:cNvPr>
          <p:cNvGrpSpPr/>
          <p:nvPr/>
        </p:nvGrpSpPr>
        <p:grpSpPr>
          <a:xfrm>
            <a:off x="5363667" y="4219146"/>
            <a:ext cx="782038" cy="546633"/>
            <a:chOff x="8196263" y="-1965325"/>
            <a:chExt cx="2816225" cy="1968500"/>
          </a:xfrm>
          <a:solidFill>
            <a:srgbClr val="58B6C0"/>
          </a:solidFill>
        </p:grpSpPr>
        <p:sp>
          <p:nvSpPr>
            <p:cNvPr id="539" name="Freeform 38">
              <a:extLst>
                <a:ext uri="{FF2B5EF4-FFF2-40B4-BE49-F238E27FC236}">
                  <a16:creationId xmlns:a16="http://schemas.microsoft.com/office/drawing/2014/main" id="{85260B94-675B-4F14-9DD5-A22AA0ECE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263" y="-1965325"/>
              <a:ext cx="2816225" cy="1968500"/>
            </a:xfrm>
            <a:custGeom>
              <a:avLst/>
              <a:gdLst>
                <a:gd name="T0" fmla="*/ 603 w 751"/>
                <a:gd name="T1" fmla="*/ 61 h 525"/>
                <a:gd name="T2" fmla="*/ 604 w 751"/>
                <a:gd name="T3" fmla="*/ 55 h 525"/>
                <a:gd name="T4" fmla="*/ 435 w 751"/>
                <a:gd name="T5" fmla="*/ 27 h 525"/>
                <a:gd name="T6" fmla="*/ 313 w 751"/>
                <a:gd name="T7" fmla="*/ 9 h 525"/>
                <a:gd name="T8" fmla="*/ 268 w 751"/>
                <a:gd name="T9" fmla="*/ 2 h 525"/>
                <a:gd name="T10" fmla="*/ 242 w 751"/>
                <a:gd name="T11" fmla="*/ 0 h 525"/>
                <a:gd name="T12" fmla="*/ 71 w 751"/>
                <a:gd name="T13" fmla="*/ 77 h 525"/>
                <a:gd name="T14" fmla="*/ 0 w 751"/>
                <a:gd name="T15" fmla="*/ 262 h 525"/>
                <a:gd name="T16" fmla="*/ 71 w 751"/>
                <a:gd name="T17" fmla="*/ 448 h 525"/>
                <a:gd name="T18" fmla="*/ 242 w 751"/>
                <a:gd name="T19" fmla="*/ 525 h 525"/>
                <a:gd name="T20" fmla="*/ 268 w 751"/>
                <a:gd name="T21" fmla="*/ 523 h 525"/>
                <a:gd name="T22" fmla="*/ 604 w 751"/>
                <a:gd name="T23" fmla="*/ 470 h 525"/>
                <a:gd name="T24" fmla="*/ 604 w 751"/>
                <a:gd name="T25" fmla="*/ 470 h 525"/>
                <a:gd name="T26" fmla="*/ 604 w 751"/>
                <a:gd name="T27" fmla="*/ 470 h 525"/>
                <a:gd name="T28" fmla="*/ 723 w 751"/>
                <a:gd name="T29" fmla="*/ 389 h 525"/>
                <a:gd name="T30" fmla="*/ 751 w 751"/>
                <a:gd name="T31" fmla="*/ 262 h 525"/>
                <a:gd name="T32" fmla="*/ 732 w 751"/>
                <a:gd name="T33" fmla="*/ 139 h 525"/>
                <a:gd name="T34" fmla="*/ 604 w 751"/>
                <a:gd name="T35" fmla="*/ 55 h 525"/>
                <a:gd name="T36" fmla="*/ 604 w 751"/>
                <a:gd name="T37" fmla="*/ 55 h 525"/>
                <a:gd name="T38" fmla="*/ 604 w 751"/>
                <a:gd name="T39" fmla="*/ 55 h 525"/>
                <a:gd name="T40" fmla="*/ 603 w 751"/>
                <a:gd name="T41" fmla="*/ 61 h 525"/>
                <a:gd name="T42" fmla="*/ 602 w 751"/>
                <a:gd name="T43" fmla="*/ 67 h 525"/>
                <a:gd name="T44" fmla="*/ 721 w 751"/>
                <a:gd name="T45" fmla="*/ 145 h 525"/>
                <a:gd name="T46" fmla="*/ 739 w 751"/>
                <a:gd name="T47" fmla="*/ 262 h 525"/>
                <a:gd name="T48" fmla="*/ 712 w 751"/>
                <a:gd name="T49" fmla="*/ 383 h 525"/>
                <a:gd name="T50" fmla="*/ 602 w 751"/>
                <a:gd name="T51" fmla="*/ 458 h 525"/>
                <a:gd name="T52" fmla="*/ 603 w 751"/>
                <a:gd name="T53" fmla="*/ 464 h 525"/>
                <a:gd name="T54" fmla="*/ 602 w 751"/>
                <a:gd name="T55" fmla="*/ 458 h 525"/>
                <a:gd name="T56" fmla="*/ 550 w 751"/>
                <a:gd name="T57" fmla="*/ 467 h 525"/>
                <a:gd name="T58" fmla="*/ 369 w 751"/>
                <a:gd name="T59" fmla="*/ 496 h 525"/>
                <a:gd name="T60" fmla="*/ 287 w 751"/>
                <a:gd name="T61" fmla="*/ 508 h 525"/>
                <a:gd name="T62" fmla="*/ 242 w 751"/>
                <a:gd name="T63" fmla="*/ 513 h 525"/>
                <a:gd name="T64" fmla="*/ 80 w 751"/>
                <a:gd name="T65" fmla="*/ 440 h 525"/>
                <a:gd name="T66" fmla="*/ 12 w 751"/>
                <a:gd name="T67" fmla="*/ 262 h 525"/>
                <a:gd name="T68" fmla="*/ 80 w 751"/>
                <a:gd name="T69" fmla="*/ 85 h 525"/>
                <a:gd name="T70" fmla="*/ 242 w 751"/>
                <a:gd name="T71" fmla="*/ 12 h 525"/>
                <a:gd name="T72" fmla="*/ 266 w 751"/>
                <a:gd name="T73" fmla="*/ 14 h 525"/>
                <a:gd name="T74" fmla="*/ 466 w 751"/>
                <a:gd name="T75" fmla="*/ 44 h 525"/>
                <a:gd name="T76" fmla="*/ 561 w 751"/>
                <a:gd name="T77" fmla="*/ 60 h 525"/>
                <a:gd name="T78" fmla="*/ 602 w 751"/>
                <a:gd name="T79" fmla="*/ 67 h 525"/>
                <a:gd name="T80" fmla="*/ 603 w 751"/>
                <a:gd name="T81" fmla="*/ 61 h 525"/>
                <a:gd name="T82" fmla="*/ 602 w 751"/>
                <a:gd name="T83" fmla="*/ 67 h 525"/>
                <a:gd name="T84" fmla="*/ 603 w 751"/>
                <a:gd name="T85" fmla="*/ 61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51" h="525">
                  <a:moveTo>
                    <a:pt x="603" y="61"/>
                  </a:moveTo>
                  <a:cubicBezTo>
                    <a:pt x="604" y="55"/>
                    <a:pt x="604" y="55"/>
                    <a:pt x="604" y="55"/>
                  </a:cubicBezTo>
                  <a:cubicBezTo>
                    <a:pt x="604" y="55"/>
                    <a:pt x="522" y="41"/>
                    <a:pt x="435" y="27"/>
                  </a:cubicBezTo>
                  <a:cubicBezTo>
                    <a:pt x="392" y="21"/>
                    <a:pt x="348" y="14"/>
                    <a:pt x="313" y="9"/>
                  </a:cubicBezTo>
                  <a:cubicBezTo>
                    <a:pt x="295" y="6"/>
                    <a:pt x="280" y="4"/>
                    <a:pt x="268" y="2"/>
                  </a:cubicBezTo>
                  <a:cubicBezTo>
                    <a:pt x="256" y="1"/>
                    <a:pt x="247" y="0"/>
                    <a:pt x="242" y="0"/>
                  </a:cubicBezTo>
                  <a:cubicBezTo>
                    <a:pt x="175" y="0"/>
                    <a:pt x="115" y="29"/>
                    <a:pt x="71" y="77"/>
                  </a:cubicBezTo>
                  <a:cubicBezTo>
                    <a:pt x="27" y="125"/>
                    <a:pt x="0" y="190"/>
                    <a:pt x="0" y="262"/>
                  </a:cubicBezTo>
                  <a:cubicBezTo>
                    <a:pt x="0" y="335"/>
                    <a:pt x="27" y="400"/>
                    <a:pt x="71" y="448"/>
                  </a:cubicBezTo>
                  <a:cubicBezTo>
                    <a:pt x="115" y="495"/>
                    <a:pt x="175" y="525"/>
                    <a:pt x="242" y="525"/>
                  </a:cubicBezTo>
                  <a:cubicBezTo>
                    <a:pt x="247" y="525"/>
                    <a:pt x="256" y="524"/>
                    <a:pt x="268" y="523"/>
                  </a:cubicBezTo>
                  <a:cubicBezTo>
                    <a:pt x="352" y="512"/>
                    <a:pt x="604" y="470"/>
                    <a:pt x="604" y="470"/>
                  </a:cubicBezTo>
                  <a:cubicBezTo>
                    <a:pt x="604" y="470"/>
                    <a:pt x="604" y="470"/>
                    <a:pt x="604" y="470"/>
                  </a:cubicBezTo>
                  <a:cubicBezTo>
                    <a:pt x="604" y="470"/>
                    <a:pt x="604" y="470"/>
                    <a:pt x="604" y="470"/>
                  </a:cubicBezTo>
                  <a:cubicBezTo>
                    <a:pt x="664" y="457"/>
                    <a:pt x="701" y="427"/>
                    <a:pt x="723" y="389"/>
                  </a:cubicBezTo>
                  <a:cubicBezTo>
                    <a:pt x="744" y="351"/>
                    <a:pt x="750" y="305"/>
                    <a:pt x="751" y="262"/>
                  </a:cubicBezTo>
                  <a:cubicBezTo>
                    <a:pt x="750" y="220"/>
                    <a:pt x="751" y="177"/>
                    <a:pt x="732" y="139"/>
                  </a:cubicBezTo>
                  <a:cubicBezTo>
                    <a:pt x="714" y="102"/>
                    <a:pt x="676" y="71"/>
                    <a:pt x="604" y="55"/>
                  </a:cubicBezTo>
                  <a:cubicBezTo>
                    <a:pt x="604" y="55"/>
                    <a:pt x="604" y="55"/>
                    <a:pt x="604" y="55"/>
                  </a:cubicBezTo>
                  <a:cubicBezTo>
                    <a:pt x="604" y="55"/>
                    <a:pt x="604" y="55"/>
                    <a:pt x="604" y="55"/>
                  </a:cubicBezTo>
                  <a:cubicBezTo>
                    <a:pt x="603" y="61"/>
                    <a:pt x="603" y="61"/>
                    <a:pt x="603" y="61"/>
                  </a:cubicBezTo>
                  <a:cubicBezTo>
                    <a:pt x="602" y="67"/>
                    <a:pt x="602" y="67"/>
                    <a:pt x="602" y="67"/>
                  </a:cubicBezTo>
                  <a:cubicBezTo>
                    <a:pt x="671" y="83"/>
                    <a:pt x="705" y="111"/>
                    <a:pt x="721" y="145"/>
                  </a:cubicBezTo>
                  <a:cubicBezTo>
                    <a:pt x="738" y="179"/>
                    <a:pt x="739" y="220"/>
                    <a:pt x="739" y="262"/>
                  </a:cubicBezTo>
                  <a:cubicBezTo>
                    <a:pt x="739" y="304"/>
                    <a:pt x="732" y="348"/>
                    <a:pt x="712" y="383"/>
                  </a:cubicBezTo>
                  <a:cubicBezTo>
                    <a:pt x="692" y="418"/>
                    <a:pt x="658" y="446"/>
                    <a:pt x="602" y="458"/>
                  </a:cubicBezTo>
                  <a:cubicBezTo>
                    <a:pt x="603" y="464"/>
                    <a:pt x="603" y="464"/>
                    <a:pt x="603" y="464"/>
                  </a:cubicBezTo>
                  <a:cubicBezTo>
                    <a:pt x="602" y="458"/>
                    <a:pt x="602" y="458"/>
                    <a:pt x="602" y="458"/>
                  </a:cubicBezTo>
                  <a:cubicBezTo>
                    <a:pt x="602" y="458"/>
                    <a:pt x="582" y="462"/>
                    <a:pt x="550" y="467"/>
                  </a:cubicBezTo>
                  <a:cubicBezTo>
                    <a:pt x="503" y="474"/>
                    <a:pt x="432" y="486"/>
                    <a:pt x="369" y="496"/>
                  </a:cubicBezTo>
                  <a:cubicBezTo>
                    <a:pt x="338" y="500"/>
                    <a:pt x="309" y="505"/>
                    <a:pt x="287" y="508"/>
                  </a:cubicBezTo>
                  <a:cubicBezTo>
                    <a:pt x="264" y="511"/>
                    <a:pt x="247" y="513"/>
                    <a:pt x="242" y="513"/>
                  </a:cubicBezTo>
                  <a:cubicBezTo>
                    <a:pt x="179" y="513"/>
                    <a:pt x="122" y="485"/>
                    <a:pt x="80" y="440"/>
                  </a:cubicBezTo>
                  <a:cubicBezTo>
                    <a:pt x="38" y="394"/>
                    <a:pt x="12" y="332"/>
                    <a:pt x="12" y="262"/>
                  </a:cubicBezTo>
                  <a:cubicBezTo>
                    <a:pt x="12" y="193"/>
                    <a:pt x="38" y="130"/>
                    <a:pt x="80" y="85"/>
                  </a:cubicBezTo>
                  <a:cubicBezTo>
                    <a:pt x="122" y="40"/>
                    <a:pt x="179" y="12"/>
                    <a:pt x="242" y="12"/>
                  </a:cubicBezTo>
                  <a:cubicBezTo>
                    <a:pt x="246" y="12"/>
                    <a:pt x="254" y="13"/>
                    <a:pt x="266" y="14"/>
                  </a:cubicBezTo>
                  <a:cubicBezTo>
                    <a:pt x="308" y="19"/>
                    <a:pt x="392" y="33"/>
                    <a:pt x="466" y="44"/>
                  </a:cubicBezTo>
                  <a:cubicBezTo>
                    <a:pt x="502" y="50"/>
                    <a:pt x="536" y="56"/>
                    <a:pt x="561" y="60"/>
                  </a:cubicBezTo>
                  <a:cubicBezTo>
                    <a:pt x="586" y="64"/>
                    <a:pt x="602" y="67"/>
                    <a:pt x="602" y="67"/>
                  </a:cubicBezTo>
                  <a:cubicBezTo>
                    <a:pt x="603" y="61"/>
                    <a:pt x="603" y="61"/>
                    <a:pt x="603" y="61"/>
                  </a:cubicBezTo>
                  <a:cubicBezTo>
                    <a:pt x="602" y="67"/>
                    <a:pt x="602" y="67"/>
                    <a:pt x="602" y="67"/>
                  </a:cubicBezTo>
                  <a:lnTo>
                    <a:pt x="603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40" name="Oval 39">
              <a:extLst>
                <a:ext uri="{FF2B5EF4-FFF2-40B4-BE49-F238E27FC236}">
                  <a16:creationId xmlns:a16="http://schemas.microsoft.com/office/drawing/2014/main" id="{F5BCA0ED-CA63-4000-B2E8-2C27EA12F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0350" y="-1125538"/>
              <a:ext cx="330200" cy="3349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41" name="Freeform 40">
              <a:extLst>
                <a:ext uri="{FF2B5EF4-FFF2-40B4-BE49-F238E27FC236}">
                  <a16:creationId xmlns:a16="http://schemas.microsoft.com/office/drawing/2014/main" id="{FD77F63E-A0FA-4D2E-A09A-B5590D74C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6963" y="-1150938"/>
              <a:ext cx="436563" cy="341313"/>
            </a:xfrm>
            <a:custGeom>
              <a:avLst/>
              <a:gdLst>
                <a:gd name="T0" fmla="*/ 89 w 116"/>
                <a:gd name="T1" fmla="*/ 0 h 91"/>
                <a:gd name="T2" fmla="*/ 64 w 116"/>
                <a:gd name="T3" fmla="*/ 19 h 91"/>
                <a:gd name="T4" fmla="*/ 58 w 116"/>
                <a:gd name="T5" fmla="*/ 38 h 91"/>
                <a:gd name="T6" fmla="*/ 52 w 116"/>
                <a:gd name="T7" fmla="*/ 19 h 91"/>
                <a:gd name="T8" fmla="*/ 27 w 116"/>
                <a:gd name="T9" fmla="*/ 0 h 91"/>
                <a:gd name="T10" fmla="*/ 0 w 116"/>
                <a:gd name="T11" fmla="*/ 27 h 91"/>
                <a:gd name="T12" fmla="*/ 6 w 116"/>
                <a:gd name="T13" fmla="*/ 45 h 91"/>
                <a:gd name="T14" fmla="*/ 58 w 116"/>
                <a:gd name="T15" fmla="*/ 91 h 91"/>
                <a:gd name="T16" fmla="*/ 109 w 116"/>
                <a:gd name="T17" fmla="*/ 45 h 91"/>
                <a:gd name="T18" fmla="*/ 116 w 116"/>
                <a:gd name="T19" fmla="*/ 27 h 91"/>
                <a:gd name="T20" fmla="*/ 89 w 116"/>
                <a:gd name="T2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" h="91">
                  <a:moveTo>
                    <a:pt x="89" y="0"/>
                  </a:moveTo>
                  <a:cubicBezTo>
                    <a:pt x="77" y="0"/>
                    <a:pt x="67" y="8"/>
                    <a:pt x="64" y="19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49" y="8"/>
                    <a:pt x="39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34"/>
                    <a:pt x="2" y="40"/>
                    <a:pt x="6" y="45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14" y="40"/>
                    <a:pt x="116" y="34"/>
                    <a:pt x="116" y="27"/>
                  </a:cubicBezTo>
                  <a:cubicBezTo>
                    <a:pt x="116" y="12"/>
                    <a:pt x="104" y="0"/>
                    <a:pt x="8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42" name="Freeform 41">
              <a:extLst>
                <a:ext uri="{FF2B5EF4-FFF2-40B4-BE49-F238E27FC236}">
                  <a16:creationId xmlns:a16="http://schemas.microsoft.com/office/drawing/2014/main" id="{F504AEB4-7B79-4203-AE21-5ABAB74F0D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12175" y="-1579563"/>
              <a:ext cx="1720850" cy="1196975"/>
            </a:xfrm>
            <a:custGeom>
              <a:avLst/>
              <a:gdLst>
                <a:gd name="T0" fmla="*/ 147 w 459"/>
                <a:gd name="T1" fmla="*/ 0 h 319"/>
                <a:gd name="T2" fmla="*/ 147 w 459"/>
                <a:gd name="T3" fmla="*/ 319 h 319"/>
                <a:gd name="T4" fmla="*/ 459 w 459"/>
                <a:gd name="T5" fmla="*/ 159 h 319"/>
                <a:gd name="T6" fmla="*/ 323 w 459"/>
                <a:gd name="T7" fmla="*/ 105 h 319"/>
                <a:gd name="T8" fmla="*/ 363 w 459"/>
                <a:gd name="T9" fmla="*/ 117 h 319"/>
                <a:gd name="T10" fmla="*/ 315 w 459"/>
                <a:gd name="T11" fmla="*/ 113 h 319"/>
                <a:gd name="T12" fmla="*/ 315 w 459"/>
                <a:gd name="T13" fmla="*/ 116 h 319"/>
                <a:gd name="T14" fmla="*/ 327 w 459"/>
                <a:gd name="T15" fmla="*/ 149 h 319"/>
                <a:gd name="T16" fmla="*/ 315 w 459"/>
                <a:gd name="T17" fmla="*/ 155 h 319"/>
                <a:gd name="T18" fmla="*/ 315 w 459"/>
                <a:gd name="T19" fmla="*/ 164 h 319"/>
                <a:gd name="T20" fmla="*/ 327 w 459"/>
                <a:gd name="T21" fmla="*/ 170 h 319"/>
                <a:gd name="T22" fmla="*/ 315 w 459"/>
                <a:gd name="T23" fmla="*/ 203 h 319"/>
                <a:gd name="T24" fmla="*/ 245 w 459"/>
                <a:gd name="T25" fmla="*/ 105 h 319"/>
                <a:gd name="T26" fmla="*/ 285 w 459"/>
                <a:gd name="T27" fmla="*/ 117 h 319"/>
                <a:gd name="T28" fmla="*/ 237 w 459"/>
                <a:gd name="T29" fmla="*/ 113 h 319"/>
                <a:gd name="T30" fmla="*/ 237 w 459"/>
                <a:gd name="T31" fmla="*/ 164 h 319"/>
                <a:gd name="T32" fmla="*/ 249 w 459"/>
                <a:gd name="T33" fmla="*/ 170 h 319"/>
                <a:gd name="T34" fmla="*/ 237 w 459"/>
                <a:gd name="T35" fmla="*/ 203 h 319"/>
                <a:gd name="T36" fmla="*/ 173 w 459"/>
                <a:gd name="T37" fmla="*/ 167 h 319"/>
                <a:gd name="T38" fmla="*/ 113 w 459"/>
                <a:gd name="T39" fmla="*/ 222 h 319"/>
                <a:gd name="T40" fmla="*/ 53 w 459"/>
                <a:gd name="T41" fmla="*/ 167 h 319"/>
                <a:gd name="T42" fmla="*/ 82 w 459"/>
                <a:gd name="T43" fmla="*/ 102 h 319"/>
                <a:gd name="T44" fmla="*/ 144 w 459"/>
                <a:gd name="T45" fmla="*/ 102 h 319"/>
                <a:gd name="T46" fmla="*/ 173 w 459"/>
                <a:gd name="T47" fmla="*/ 167 h 319"/>
                <a:gd name="T48" fmla="*/ 210 w 459"/>
                <a:gd name="T49" fmla="*/ 201 h 319"/>
                <a:gd name="T50" fmla="*/ 219 w 459"/>
                <a:gd name="T51" fmla="*/ 161 h 319"/>
                <a:gd name="T52" fmla="*/ 222 w 459"/>
                <a:gd name="T53" fmla="*/ 206 h 319"/>
                <a:gd name="T54" fmla="*/ 222 w 459"/>
                <a:gd name="T55" fmla="*/ 155 h 319"/>
                <a:gd name="T56" fmla="*/ 210 w 459"/>
                <a:gd name="T57" fmla="*/ 149 h 319"/>
                <a:gd name="T58" fmla="*/ 215 w 459"/>
                <a:gd name="T59" fmla="*/ 105 h 319"/>
                <a:gd name="T60" fmla="*/ 222 w 459"/>
                <a:gd name="T61" fmla="*/ 155 h 319"/>
                <a:gd name="T62" fmla="*/ 237 w 459"/>
                <a:gd name="T63" fmla="*/ 206 h 319"/>
                <a:gd name="T64" fmla="*/ 290 w 459"/>
                <a:gd name="T65" fmla="*/ 201 h 319"/>
                <a:gd name="T66" fmla="*/ 245 w 459"/>
                <a:gd name="T67" fmla="*/ 213 h 319"/>
                <a:gd name="T68" fmla="*/ 249 w 459"/>
                <a:gd name="T69" fmla="*/ 165 h 319"/>
                <a:gd name="T70" fmla="*/ 249 w 459"/>
                <a:gd name="T71" fmla="*/ 153 h 319"/>
                <a:gd name="T72" fmla="*/ 294 w 459"/>
                <a:gd name="T73" fmla="*/ 159 h 319"/>
                <a:gd name="T74" fmla="*/ 300 w 459"/>
                <a:gd name="T75" fmla="*/ 155 h 319"/>
                <a:gd name="T76" fmla="*/ 288 w 459"/>
                <a:gd name="T77" fmla="*/ 149 h 319"/>
                <a:gd name="T78" fmla="*/ 293 w 459"/>
                <a:gd name="T79" fmla="*/ 105 h 319"/>
                <a:gd name="T80" fmla="*/ 300 w 459"/>
                <a:gd name="T81" fmla="*/ 155 h 319"/>
                <a:gd name="T82" fmla="*/ 315 w 459"/>
                <a:gd name="T83" fmla="*/ 206 h 319"/>
                <a:gd name="T84" fmla="*/ 363 w 459"/>
                <a:gd name="T85" fmla="*/ 201 h 319"/>
                <a:gd name="T86" fmla="*/ 323 w 459"/>
                <a:gd name="T87" fmla="*/ 213 h 319"/>
                <a:gd name="T88" fmla="*/ 371 w 459"/>
                <a:gd name="T89" fmla="*/ 213 h 319"/>
                <a:gd name="T90" fmla="*/ 366 w 459"/>
                <a:gd name="T91" fmla="*/ 170 h 319"/>
                <a:gd name="T92" fmla="*/ 378 w 459"/>
                <a:gd name="T93" fmla="*/ 164 h 319"/>
                <a:gd name="T94" fmla="*/ 378 w 459"/>
                <a:gd name="T95" fmla="*/ 155 h 319"/>
                <a:gd name="T96" fmla="*/ 366 w 459"/>
                <a:gd name="T97" fmla="*/ 149 h 319"/>
                <a:gd name="T98" fmla="*/ 371 w 459"/>
                <a:gd name="T99" fmla="*/ 105 h 319"/>
                <a:gd name="T100" fmla="*/ 378 w 459"/>
                <a:gd name="T101" fmla="*/ 155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9" h="319">
                  <a:moveTo>
                    <a:pt x="371" y="27"/>
                  </a:moveTo>
                  <a:cubicBezTo>
                    <a:pt x="371" y="27"/>
                    <a:pt x="167" y="0"/>
                    <a:pt x="147" y="0"/>
                  </a:cubicBezTo>
                  <a:cubicBezTo>
                    <a:pt x="66" y="0"/>
                    <a:pt x="0" y="71"/>
                    <a:pt x="0" y="159"/>
                  </a:cubicBezTo>
                  <a:cubicBezTo>
                    <a:pt x="0" y="248"/>
                    <a:pt x="66" y="319"/>
                    <a:pt x="147" y="319"/>
                  </a:cubicBezTo>
                  <a:cubicBezTo>
                    <a:pt x="167" y="319"/>
                    <a:pt x="371" y="292"/>
                    <a:pt x="371" y="292"/>
                  </a:cubicBezTo>
                  <a:cubicBezTo>
                    <a:pt x="450" y="275"/>
                    <a:pt x="459" y="212"/>
                    <a:pt x="459" y="159"/>
                  </a:cubicBezTo>
                  <a:cubicBezTo>
                    <a:pt x="459" y="107"/>
                    <a:pt x="450" y="43"/>
                    <a:pt x="371" y="27"/>
                  </a:cubicBezTo>
                  <a:close/>
                  <a:moveTo>
                    <a:pt x="323" y="105"/>
                  </a:moveTo>
                  <a:cubicBezTo>
                    <a:pt x="368" y="105"/>
                    <a:pt x="368" y="105"/>
                    <a:pt x="368" y="105"/>
                  </a:cubicBezTo>
                  <a:cubicBezTo>
                    <a:pt x="363" y="117"/>
                    <a:pt x="363" y="117"/>
                    <a:pt x="363" y="117"/>
                  </a:cubicBezTo>
                  <a:cubicBezTo>
                    <a:pt x="327" y="117"/>
                    <a:pt x="327" y="117"/>
                    <a:pt x="327" y="117"/>
                  </a:cubicBezTo>
                  <a:cubicBezTo>
                    <a:pt x="315" y="113"/>
                    <a:pt x="315" y="113"/>
                    <a:pt x="315" y="113"/>
                  </a:cubicBezTo>
                  <a:cubicBezTo>
                    <a:pt x="316" y="109"/>
                    <a:pt x="319" y="106"/>
                    <a:pt x="323" y="105"/>
                  </a:cubicBezTo>
                  <a:close/>
                  <a:moveTo>
                    <a:pt x="315" y="116"/>
                  </a:moveTo>
                  <a:cubicBezTo>
                    <a:pt x="327" y="120"/>
                    <a:pt x="327" y="120"/>
                    <a:pt x="327" y="120"/>
                  </a:cubicBezTo>
                  <a:cubicBezTo>
                    <a:pt x="327" y="149"/>
                    <a:pt x="327" y="149"/>
                    <a:pt x="327" y="149"/>
                  </a:cubicBezTo>
                  <a:cubicBezTo>
                    <a:pt x="318" y="158"/>
                    <a:pt x="318" y="158"/>
                    <a:pt x="318" y="158"/>
                  </a:cubicBezTo>
                  <a:cubicBezTo>
                    <a:pt x="315" y="155"/>
                    <a:pt x="315" y="155"/>
                    <a:pt x="315" y="155"/>
                  </a:cubicBezTo>
                  <a:lnTo>
                    <a:pt x="315" y="116"/>
                  </a:lnTo>
                  <a:close/>
                  <a:moveTo>
                    <a:pt x="315" y="164"/>
                  </a:moveTo>
                  <a:cubicBezTo>
                    <a:pt x="318" y="161"/>
                    <a:pt x="318" y="161"/>
                    <a:pt x="318" y="161"/>
                  </a:cubicBezTo>
                  <a:cubicBezTo>
                    <a:pt x="327" y="170"/>
                    <a:pt x="327" y="170"/>
                    <a:pt x="327" y="170"/>
                  </a:cubicBezTo>
                  <a:cubicBezTo>
                    <a:pt x="327" y="198"/>
                    <a:pt x="327" y="198"/>
                    <a:pt x="327" y="198"/>
                  </a:cubicBezTo>
                  <a:cubicBezTo>
                    <a:pt x="315" y="203"/>
                    <a:pt x="315" y="203"/>
                    <a:pt x="315" y="203"/>
                  </a:cubicBezTo>
                  <a:lnTo>
                    <a:pt x="315" y="164"/>
                  </a:lnTo>
                  <a:close/>
                  <a:moveTo>
                    <a:pt x="245" y="105"/>
                  </a:moveTo>
                  <a:cubicBezTo>
                    <a:pt x="290" y="105"/>
                    <a:pt x="290" y="105"/>
                    <a:pt x="290" y="105"/>
                  </a:cubicBezTo>
                  <a:cubicBezTo>
                    <a:pt x="285" y="117"/>
                    <a:pt x="285" y="117"/>
                    <a:pt x="285" y="117"/>
                  </a:cubicBezTo>
                  <a:cubicBezTo>
                    <a:pt x="249" y="117"/>
                    <a:pt x="249" y="117"/>
                    <a:pt x="249" y="117"/>
                  </a:cubicBezTo>
                  <a:cubicBezTo>
                    <a:pt x="237" y="113"/>
                    <a:pt x="237" y="113"/>
                    <a:pt x="237" y="113"/>
                  </a:cubicBezTo>
                  <a:cubicBezTo>
                    <a:pt x="238" y="109"/>
                    <a:pt x="241" y="106"/>
                    <a:pt x="245" y="105"/>
                  </a:cubicBezTo>
                  <a:close/>
                  <a:moveTo>
                    <a:pt x="237" y="164"/>
                  </a:moveTo>
                  <a:cubicBezTo>
                    <a:pt x="240" y="161"/>
                    <a:pt x="240" y="161"/>
                    <a:pt x="240" y="161"/>
                  </a:cubicBezTo>
                  <a:cubicBezTo>
                    <a:pt x="249" y="170"/>
                    <a:pt x="249" y="170"/>
                    <a:pt x="249" y="170"/>
                  </a:cubicBezTo>
                  <a:cubicBezTo>
                    <a:pt x="249" y="198"/>
                    <a:pt x="249" y="198"/>
                    <a:pt x="249" y="198"/>
                  </a:cubicBezTo>
                  <a:cubicBezTo>
                    <a:pt x="237" y="203"/>
                    <a:pt x="237" y="203"/>
                    <a:pt x="237" y="203"/>
                  </a:cubicBezTo>
                  <a:lnTo>
                    <a:pt x="237" y="164"/>
                  </a:lnTo>
                  <a:close/>
                  <a:moveTo>
                    <a:pt x="173" y="167"/>
                  </a:moveTo>
                  <a:cubicBezTo>
                    <a:pt x="173" y="167"/>
                    <a:pt x="173" y="167"/>
                    <a:pt x="173" y="167"/>
                  </a:cubicBezTo>
                  <a:cubicBezTo>
                    <a:pt x="113" y="222"/>
                    <a:pt x="113" y="222"/>
                    <a:pt x="113" y="222"/>
                  </a:cubicBezTo>
                  <a:cubicBezTo>
                    <a:pt x="53" y="167"/>
                    <a:pt x="53" y="167"/>
                    <a:pt x="53" y="167"/>
                  </a:cubicBezTo>
                  <a:cubicBezTo>
                    <a:pt x="53" y="167"/>
                    <a:pt x="53" y="167"/>
                    <a:pt x="53" y="167"/>
                  </a:cubicBezTo>
                  <a:cubicBezTo>
                    <a:pt x="46" y="160"/>
                    <a:pt x="43" y="151"/>
                    <a:pt x="43" y="141"/>
                  </a:cubicBezTo>
                  <a:cubicBezTo>
                    <a:pt x="43" y="120"/>
                    <a:pt x="60" y="102"/>
                    <a:pt x="82" y="102"/>
                  </a:cubicBezTo>
                  <a:cubicBezTo>
                    <a:pt x="94" y="102"/>
                    <a:pt x="106" y="109"/>
                    <a:pt x="113" y="118"/>
                  </a:cubicBezTo>
                  <a:cubicBezTo>
                    <a:pt x="120" y="109"/>
                    <a:pt x="131" y="102"/>
                    <a:pt x="144" y="102"/>
                  </a:cubicBezTo>
                  <a:cubicBezTo>
                    <a:pt x="166" y="102"/>
                    <a:pt x="183" y="120"/>
                    <a:pt x="183" y="141"/>
                  </a:cubicBezTo>
                  <a:cubicBezTo>
                    <a:pt x="183" y="151"/>
                    <a:pt x="179" y="160"/>
                    <a:pt x="173" y="167"/>
                  </a:cubicBezTo>
                  <a:close/>
                  <a:moveTo>
                    <a:pt x="215" y="213"/>
                  </a:moveTo>
                  <a:cubicBezTo>
                    <a:pt x="210" y="201"/>
                    <a:pt x="210" y="201"/>
                    <a:pt x="210" y="201"/>
                  </a:cubicBezTo>
                  <a:cubicBezTo>
                    <a:pt x="210" y="170"/>
                    <a:pt x="210" y="170"/>
                    <a:pt x="210" y="170"/>
                  </a:cubicBezTo>
                  <a:cubicBezTo>
                    <a:pt x="219" y="161"/>
                    <a:pt x="219" y="161"/>
                    <a:pt x="219" y="161"/>
                  </a:cubicBezTo>
                  <a:cubicBezTo>
                    <a:pt x="222" y="164"/>
                    <a:pt x="222" y="164"/>
                    <a:pt x="222" y="164"/>
                  </a:cubicBezTo>
                  <a:cubicBezTo>
                    <a:pt x="222" y="206"/>
                    <a:pt x="222" y="206"/>
                    <a:pt x="222" y="206"/>
                  </a:cubicBezTo>
                  <a:cubicBezTo>
                    <a:pt x="221" y="210"/>
                    <a:pt x="219" y="212"/>
                    <a:pt x="215" y="213"/>
                  </a:cubicBezTo>
                  <a:close/>
                  <a:moveTo>
                    <a:pt x="222" y="155"/>
                  </a:moveTo>
                  <a:cubicBezTo>
                    <a:pt x="219" y="158"/>
                    <a:pt x="219" y="158"/>
                    <a:pt x="219" y="158"/>
                  </a:cubicBezTo>
                  <a:cubicBezTo>
                    <a:pt x="210" y="149"/>
                    <a:pt x="210" y="149"/>
                    <a:pt x="210" y="149"/>
                  </a:cubicBezTo>
                  <a:cubicBezTo>
                    <a:pt x="210" y="117"/>
                    <a:pt x="210" y="117"/>
                    <a:pt x="210" y="117"/>
                  </a:cubicBezTo>
                  <a:cubicBezTo>
                    <a:pt x="215" y="105"/>
                    <a:pt x="215" y="105"/>
                    <a:pt x="215" y="105"/>
                  </a:cubicBezTo>
                  <a:cubicBezTo>
                    <a:pt x="219" y="106"/>
                    <a:pt x="221" y="109"/>
                    <a:pt x="222" y="113"/>
                  </a:cubicBezTo>
                  <a:lnTo>
                    <a:pt x="222" y="155"/>
                  </a:lnTo>
                  <a:close/>
                  <a:moveTo>
                    <a:pt x="245" y="213"/>
                  </a:moveTo>
                  <a:cubicBezTo>
                    <a:pt x="241" y="212"/>
                    <a:pt x="238" y="210"/>
                    <a:pt x="237" y="206"/>
                  </a:cubicBezTo>
                  <a:cubicBezTo>
                    <a:pt x="249" y="201"/>
                    <a:pt x="249" y="201"/>
                    <a:pt x="249" y="201"/>
                  </a:cubicBezTo>
                  <a:cubicBezTo>
                    <a:pt x="290" y="201"/>
                    <a:pt x="290" y="201"/>
                    <a:pt x="290" y="201"/>
                  </a:cubicBezTo>
                  <a:cubicBezTo>
                    <a:pt x="294" y="213"/>
                    <a:pt x="294" y="213"/>
                    <a:pt x="294" y="213"/>
                  </a:cubicBezTo>
                  <a:lnTo>
                    <a:pt x="245" y="213"/>
                  </a:lnTo>
                  <a:close/>
                  <a:moveTo>
                    <a:pt x="288" y="165"/>
                  </a:moveTo>
                  <a:cubicBezTo>
                    <a:pt x="249" y="165"/>
                    <a:pt x="249" y="165"/>
                    <a:pt x="249" y="165"/>
                  </a:cubicBezTo>
                  <a:cubicBezTo>
                    <a:pt x="243" y="159"/>
                    <a:pt x="243" y="159"/>
                    <a:pt x="243" y="159"/>
                  </a:cubicBezTo>
                  <a:cubicBezTo>
                    <a:pt x="249" y="153"/>
                    <a:pt x="249" y="153"/>
                    <a:pt x="249" y="153"/>
                  </a:cubicBezTo>
                  <a:cubicBezTo>
                    <a:pt x="288" y="153"/>
                    <a:pt x="288" y="153"/>
                    <a:pt x="288" y="153"/>
                  </a:cubicBezTo>
                  <a:cubicBezTo>
                    <a:pt x="294" y="159"/>
                    <a:pt x="294" y="159"/>
                    <a:pt x="294" y="159"/>
                  </a:cubicBezTo>
                  <a:lnTo>
                    <a:pt x="288" y="165"/>
                  </a:lnTo>
                  <a:close/>
                  <a:moveTo>
                    <a:pt x="300" y="155"/>
                  </a:moveTo>
                  <a:cubicBezTo>
                    <a:pt x="297" y="158"/>
                    <a:pt x="297" y="158"/>
                    <a:pt x="297" y="158"/>
                  </a:cubicBezTo>
                  <a:cubicBezTo>
                    <a:pt x="288" y="149"/>
                    <a:pt x="288" y="149"/>
                    <a:pt x="288" y="149"/>
                  </a:cubicBezTo>
                  <a:cubicBezTo>
                    <a:pt x="288" y="117"/>
                    <a:pt x="288" y="117"/>
                    <a:pt x="288" y="117"/>
                  </a:cubicBezTo>
                  <a:cubicBezTo>
                    <a:pt x="293" y="105"/>
                    <a:pt x="293" y="105"/>
                    <a:pt x="293" y="105"/>
                  </a:cubicBezTo>
                  <a:cubicBezTo>
                    <a:pt x="297" y="106"/>
                    <a:pt x="299" y="109"/>
                    <a:pt x="300" y="113"/>
                  </a:cubicBezTo>
                  <a:lnTo>
                    <a:pt x="300" y="155"/>
                  </a:lnTo>
                  <a:close/>
                  <a:moveTo>
                    <a:pt x="323" y="213"/>
                  </a:moveTo>
                  <a:cubicBezTo>
                    <a:pt x="319" y="212"/>
                    <a:pt x="316" y="210"/>
                    <a:pt x="315" y="206"/>
                  </a:cubicBezTo>
                  <a:cubicBezTo>
                    <a:pt x="327" y="201"/>
                    <a:pt x="327" y="201"/>
                    <a:pt x="327" y="201"/>
                  </a:cubicBezTo>
                  <a:cubicBezTo>
                    <a:pt x="363" y="201"/>
                    <a:pt x="363" y="201"/>
                    <a:pt x="363" y="201"/>
                  </a:cubicBezTo>
                  <a:cubicBezTo>
                    <a:pt x="368" y="213"/>
                    <a:pt x="368" y="213"/>
                    <a:pt x="368" y="213"/>
                  </a:cubicBezTo>
                  <a:lnTo>
                    <a:pt x="323" y="213"/>
                  </a:lnTo>
                  <a:close/>
                  <a:moveTo>
                    <a:pt x="378" y="206"/>
                  </a:moveTo>
                  <a:cubicBezTo>
                    <a:pt x="377" y="210"/>
                    <a:pt x="375" y="212"/>
                    <a:pt x="371" y="213"/>
                  </a:cubicBezTo>
                  <a:cubicBezTo>
                    <a:pt x="366" y="201"/>
                    <a:pt x="366" y="201"/>
                    <a:pt x="366" y="201"/>
                  </a:cubicBezTo>
                  <a:cubicBezTo>
                    <a:pt x="366" y="170"/>
                    <a:pt x="366" y="170"/>
                    <a:pt x="366" y="170"/>
                  </a:cubicBezTo>
                  <a:cubicBezTo>
                    <a:pt x="375" y="161"/>
                    <a:pt x="375" y="161"/>
                    <a:pt x="375" y="161"/>
                  </a:cubicBezTo>
                  <a:cubicBezTo>
                    <a:pt x="378" y="164"/>
                    <a:pt x="378" y="164"/>
                    <a:pt x="378" y="164"/>
                  </a:cubicBezTo>
                  <a:lnTo>
                    <a:pt x="378" y="206"/>
                  </a:lnTo>
                  <a:close/>
                  <a:moveTo>
                    <a:pt x="378" y="155"/>
                  </a:moveTo>
                  <a:cubicBezTo>
                    <a:pt x="375" y="158"/>
                    <a:pt x="375" y="158"/>
                    <a:pt x="375" y="158"/>
                  </a:cubicBezTo>
                  <a:cubicBezTo>
                    <a:pt x="366" y="149"/>
                    <a:pt x="366" y="149"/>
                    <a:pt x="366" y="149"/>
                  </a:cubicBezTo>
                  <a:cubicBezTo>
                    <a:pt x="366" y="117"/>
                    <a:pt x="366" y="117"/>
                    <a:pt x="366" y="117"/>
                  </a:cubicBezTo>
                  <a:cubicBezTo>
                    <a:pt x="371" y="105"/>
                    <a:pt x="371" y="105"/>
                    <a:pt x="371" y="105"/>
                  </a:cubicBezTo>
                  <a:cubicBezTo>
                    <a:pt x="375" y="106"/>
                    <a:pt x="377" y="109"/>
                    <a:pt x="378" y="113"/>
                  </a:cubicBezTo>
                  <a:lnTo>
                    <a:pt x="378" y="1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</p:grpSp>
      <p:grpSp>
        <p:nvGrpSpPr>
          <p:cNvPr id="28" name="Group 63">
            <a:extLst>
              <a:ext uri="{FF2B5EF4-FFF2-40B4-BE49-F238E27FC236}">
                <a16:creationId xmlns:a16="http://schemas.microsoft.com/office/drawing/2014/main" id="{0382ADE8-4E27-43A8-BEDD-A5E1630C3A6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136383" y="3557218"/>
            <a:ext cx="555622" cy="554320"/>
            <a:chOff x="-3693" y="-87"/>
            <a:chExt cx="1279" cy="1276"/>
          </a:xfrm>
          <a:solidFill>
            <a:srgbClr val="58B6C0"/>
          </a:solidFill>
        </p:grpSpPr>
        <p:sp>
          <p:nvSpPr>
            <p:cNvPr id="535" name="Freeform 64">
              <a:extLst>
                <a:ext uri="{FF2B5EF4-FFF2-40B4-BE49-F238E27FC236}">
                  <a16:creationId xmlns:a16="http://schemas.microsoft.com/office/drawing/2014/main" id="{B71B7AD0-5D92-4078-8C9C-6100B973F6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693" y="-87"/>
              <a:ext cx="1279" cy="1276"/>
            </a:xfrm>
            <a:custGeom>
              <a:avLst/>
              <a:gdLst>
                <a:gd name="T0" fmla="*/ 271 w 541"/>
                <a:gd name="T1" fmla="*/ 0 h 540"/>
                <a:gd name="T2" fmla="*/ 0 w 541"/>
                <a:gd name="T3" fmla="*/ 270 h 540"/>
                <a:gd name="T4" fmla="*/ 271 w 541"/>
                <a:gd name="T5" fmla="*/ 540 h 540"/>
                <a:gd name="T6" fmla="*/ 541 w 541"/>
                <a:gd name="T7" fmla="*/ 270 h 540"/>
                <a:gd name="T8" fmla="*/ 271 w 541"/>
                <a:gd name="T9" fmla="*/ 0 h 540"/>
                <a:gd name="T10" fmla="*/ 453 w 541"/>
                <a:gd name="T11" fmla="*/ 453 h 540"/>
                <a:gd name="T12" fmla="*/ 271 w 541"/>
                <a:gd name="T13" fmla="*/ 528 h 540"/>
                <a:gd name="T14" fmla="*/ 88 w 541"/>
                <a:gd name="T15" fmla="*/ 453 h 540"/>
                <a:gd name="T16" fmla="*/ 12 w 541"/>
                <a:gd name="T17" fmla="*/ 270 h 540"/>
                <a:gd name="T18" fmla="*/ 88 w 541"/>
                <a:gd name="T19" fmla="*/ 88 h 540"/>
                <a:gd name="T20" fmla="*/ 271 w 541"/>
                <a:gd name="T21" fmla="*/ 12 h 540"/>
                <a:gd name="T22" fmla="*/ 453 w 541"/>
                <a:gd name="T23" fmla="*/ 88 h 540"/>
                <a:gd name="T24" fmla="*/ 529 w 541"/>
                <a:gd name="T25" fmla="*/ 270 h 540"/>
                <a:gd name="T26" fmla="*/ 453 w 541"/>
                <a:gd name="T27" fmla="*/ 453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1" h="540">
                  <a:moveTo>
                    <a:pt x="271" y="0"/>
                  </a:moveTo>
                  <a:cubicBezTo>
                    <a:pt x="121" y="0"/>
                    <a:pt x="0" y="121"/>
                    <a:pt x="0" y="270"/>
                  </a:cubicBezTo>
                  <a:cubicBezTo>
                    <a:pt x="0" y="419"/>
                    <a:pt x="121" y="540"/>
                    <a:pt x="271" y="540"/>
                  </a:cubicBezTo>
                  <a:cubicBezTo>
                    <a:pt x="420" y="540"/>
                    <a:pt x="541" y="419"/>
                    <a:pt x="541" y="270"/>
                  </a:cubicBezTo>
                  <a:cubicBezTo>
                    <a:pt x="541" y="121"/>
                    <a:pt x="420" y="0"/>
                    <a:pt x="271" y="0"/>
                  </a:cubicBezTo>
                  <a:close/>
                  <a:moveTo>
                    <a:pt x="453" y="453"/>
                  </a:moveTo>
                  <a:cubicBezTo>
                    <a:pt x="406" y="499"/>
                    <a:pt x="342" y="528"/>
                    <a:pt x="271" y="528"/>
                  </a:cubicBezTo>
                  <a:cubicBezTo>
                    <a:pt x="199" y="528"/>
                    <a:pt x="135" y="499"/>
                    <a:pt x="88" y="453"/>
                  </a:cubicBezTo>
                  <a:cubicBezTo>
                    <a:pt x="41" y="406"/>
                    <a:pt x="12" y="341"/>
                    <a:pt x="12" y="270"/>
                  </a:cubicBezTo>
                  <a:cubicBezTo>
                    <a:pt x="12" y="199"/>
                    <a:pt x="41" y="134"/>
                    <a:pt x="88" y="88"/>
                  </a:cubicBezTo>
                  <a:cubicBezTo>
                    <a:pt x="135" y="41"/>
                    <a:pt x="199" y="12"/>
                    <a:pt x="271" y="12"/>
                  </a:cubicBezTo>
                  <a:cubicBezTo>
                    <a:pt x="342" y="12"/>
                    <a:pt x="406" y="41"/>
                    <a:pt x="453" y="88"/>
                  </a:cubicBezTo>
                  <a:cubicBezTo>
                    <a:pt x="500" y="134"/>
                    <a:pt x="529" y="199"/>
                    <a:pt x="529" y="270"/>
                  </a:cubicBezTo>
                  <a:cubicBezTo>
                    <a:pt x="529" y="341"/>
                    <a:pt x="500" y="406"/>
                    <a:pt x="453" y="4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36" name="Freeform 65">
              <a:extLst>
                <a:ext uri="{FF2B5EF4-FFF2-40B4-BE49-F238E27FC236}">
                  <a16:creationId xmlns:a16="http://schemas.microsoft.com/office/drawing/2014/main" id="{3B4DE799-D639-4C20-94E3-B82CAE861C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91" y="10"/>
              <a:ext cx="1075" cy="548"/>
            </a:xfrm>
            <a:custGeom>
              <a:avLst/>
              <a:gdLst>
                <a:gd name="T0" fmla="*/ 454 w 455"/>
                <a:gd name="T1" fmla="*/ 232 h 232"/>
                <a:gd name="T2" fmla="*/ 455 w 455"/>
                <a:gd name="T3" fmla="*/ 232 h 232"/>
                <a:gd name="T4" fmla="*/ 455 w 455"/>
                <a:gd name="T5" fmla="*/ 228 h 232"/>
                <a:gd name="T6" fmla="*/ 228 w 455"/>
                <a:gd name="T7" fmla="*/ 0 h 232"/>
                <a:gd name="T8" fmla="*/ 0 w 455"/>
                <a:gd name="T9" fmla="*/ 228 h 232"/>
                <a:gd name="T10" fmla="*/ 0 w 455"/>
                <a:gd name="T11" fmla="*/ 232 h 232"/>
                <a:gd name="T12" fmla="*/ 454 w 455"/>
                <a:gd name="T13" fmla="*/ 232 h 232"/>
                <a:gd name="T14" fmla="*/ 228 w 455"/>
                <a:gd name="T15" fmla="*/ 12 h 232"/>
                <a:gd name="T16" fmla="*/ 443 w 455"/>
                <a:gd name="T17" fmla="*/ 220 h 232"/>
                <a:gd name="T18" fmla="*/ 12 w 455"/>
                <a:gd name="T19" fmla="*/ 220 h 232"/>
                <a:gd name="T20" fmla="*/ 228 w 455"/>
                <a:gd name="T21" fmla="*/ 1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5" h="232">
                  <a:moveTo>
                    <a:pt x="454" y="232"/>
                  </a:moveTo>
                  <a:cubicBezTo>
                    <a:pt x="455" y="232"/>
                    <a:pt x="455" y="232"/>
                    <a:pt x="455" y="232"/>
                  </a:cubicBezTo>
                  <a:cubicBezTo>
                    <a:pt x="455" y="231"/>
                    <a:pt x="455" y="229"/>
                    <a:pt x="455" y="228"/>
                  </a:cubicBezTo>
                  <a:cubicBezTo>
                    <a:pt x="455" y="102"/>
                    <a:pt x="353" y="0"/>
                    <a:pt x="228" y="0"/>
                  </a:cubicBezTo>
                  <a:cubicBezTo>
                    <a:pt x="102" y="0"/>
                    <a:pt x="0" y="102"/>
                    <a:pt x="0" y="228"/>
                  </a:cubicBezTo>
                  <a:cubicBezTo>
                    <a:pt x="0" y="229"/>
                    <a:pt x="0" y="231"/>
                    <a:pt x="0" y="232"/>
                  </a:cubicBezTo>
                  <a:lnTo>
                    <a:pt x="454" y="232"/>
                  </a:lnTo>
                  <a:close/>
                  <a:moveTo>
                    <a:pt x="228" y="12"/>
                  </a:moveTo>
                  <a:cubicBezTo>
                    <a:pt x="344" y="12"/>
                    <a:pt x="439" y="105"/>
                    <a:pt x="443" y="220"/>
                  </a:cubicBezTo>
                  <a:cubicBezTo>
                    <a:pt x="12" y="220"/>
                    <a:pt x="12" y="220"/>
                    <a:pt x="12" y="220"/>
                  </a:cubicBezTo>
                  <a:cubicBezTo>
                    <a:pt x="16" y="105"/>
                    <a:pt x="111" y="12"/>
                    <a:pt x="22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37" name="Freeform 66">
              <a:extLst>
                <a:ext uri="{FF2B5EF4-FFF2-40B4-BE49-F238E27FC236}">
                  <a16:creationId xmlns:a16="http://schemas.microsoft.com/office/drawing/2014/main" id="{817AFCED-50A1-480E-BE5C-9D0991248A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591" y="613"/>
              <a:ext cx="1075" cy="479"/>
            </a:xfrm>
            <a:custGeom>
              <a:avLst/>
              <a:gdLst>
                <a:gd name="T0" fmla="*/ 227 w 455"/>
                <a:gd name="T1" fmla="*/ 203 h 203"/>
                <a:gd name="T2" fmla="*/ 227 w 455"/>
                <a:gd name="T3" fmla="*/ 203 h 203"/>
                <a:gd name="T4" fmla="*/ 455 w 455"/>
                <a:gd name="T5" fmla="*/ 0 h 203"/>
                <a:gd name="T6" fmla="*/ 0 w 455"/>
                <a:gd name="T7" fmla="*/ 0 h 203"/>
                <a:gd name="T8" fmla="*/ 227 w 455"/>
                <a:gd name="T9" fmla="*/ 203 h 203"/>
                <a:gd name="T10" fmla="*/ 213 w 455"/>
                <a:gd name="T11" fmla="*/ 186 h 203"/>
                <a:gd name="T12" fmla="*/ 19 w 455"/>
                <a:gd name="T13" fmla="*/ 16 h 203"/>
                <a:gd name="T14" fmla="*/ 352 w 455"/>
                <a:gd name="T15" fmla="*/ 16 h 203"/>
                <a:gd name="T16" fmla="*/ 213 w 455"/>
                <a:gd name="T17" fmla="*/ 18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5" h="203">
                  <a:moveTo>
                    <a:pt x="227" y="203"/>
                  </a:moveTo>
                  <a:cubicBezTo>
                    <a:pt x="227" y="203"/>
                    <a:pt x="227" y="203"/>
                    <a:pt x="227" y="203"/>
                  </a:cubicBezTo>
                  <a:cubicBezTo>
                    <a:pt x="230" y="92"/>
                    <a:pt x="349" y="18"/>
                    <a:pt x="4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124"/>
                    <a:pt x="108" y="194"/>
                    <a:pt x="227" y="203"/>
                  </a:cubicBezTo>
                  <a:close/>
                  <a:moveTo>
                    <a:pt x="213" y="186"/>
                  </a:moveTo>
                  <a:cubicBezTo>
                    <a:pt x="110" y="173"/>
                    <a:pt x="39" y="111"/>
                    <a:pt x="19" y="16"/>
                  </a:cubicBezTo>
                  <a:cubicBezTo>
                    <a:pt x="352" y="16"/>
                    <a:pt x="352" y="16"/>
                    <a:pt x="352" y="16"/>
                  </a:cubicBezTo>
                  <a:cubicBezTo>
                    <a:pt x="280" y="51"/>
                    <a:pt x="222" y="110"/>
                    <a:pt x="213" y="1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38" name="Freeform 67">
              <a:extLst>
                <a:ext uri="{FF2B5EF4-FFF2-40B4-BE49-F238E27FC236}">
                  <a16:creationId xmlns:a16="http://schemas.microsoft.com/office/drawing/2014/main" id="{D898E147-2642-478E-8562-4B912B5087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402" y="225"/>
              <a:ext cx="680" cy="227"/>
            </a:xfrm>
            <a:custGeom>
              <a:avLst/>
              <a:gdLst>
                <a:gd name="T0" fmla="*/ 0 w 288"/>
                <a:gd name="T1" fmla="*/ 85 h 96"/>
                <a:gd name="T2" fmla="*/ 288 w 288"/>
                <a:gd name="T3" fmla="*/ 12 h 96"/>
                <a:gd name="T4" fmla="*/ 266 w 288"/>
                <a:gd name="T5" fmla="*/ 21 h 96"/>
                <a:gd name="T6" fmla="*/ 234 w 288"/>
                <a:gd name="T7" fmla="*/ 20 h 96"/>
                <a:gd name="T8" fmla="*/ 234 w 288"/>
                <a:gd name="T9" fmla="*/ 45 h 96"/>
                <a:gd name="T10" fmla="*/ 242 w 288"/>
                <a:gd name="T11" fmla="*/ 55 h 96"/>
                <a:gd name="T12" fmla="*/ 188 w 288"/>
                <a:gd name="T13" fmla="*/ 13 h 96"/>
                <a:gd name="T14" fmla="*/ 183 w 288"/>
                <a:gd name="T15" fmla="*/ 18 h 96"/>
                <a:gd name="T16" fmla="*/ 191 w 288"/>
                <a:gd name="T17" fmla="*/ 42 h 96"/>
                <a:gd name="T18" fmla="*/ 183 w 288"/>
                <a:gd name="T19" fmla="*/ 51 h 96"/>
                <a:gd name="T20" fmla="*/ 183 w 288"/>
                <a:gd name="T21" fmla="*/ 77 h 96"/>
                <a:gd name="T22" fmla="*/ 163 w 288"/>
                <a:gd name="T23" fmla="*/ 21 h 96"/>
                <a:gd name="T24" fmla="*/ 132 w 288"/>
                <a:gd name="T25" fmla="*/ 20 h 96"/>
                <a:gd name="T26" fmla="*/ 132 w 288"/>
                <a:gd name="T27" fmla="*/ 45 h 96"/>
                <a:gd name="T28" fmla="*/ 140 w 288"/>
                <a:gd name="T29" fmla="*/ 55 h 96"/>
                <a:gd name="T30" fmla="*/ 68 w 288"/>
                <a:gd name="T31" fmla="*/ 13 h 96"/>
                <a:gd name="T32" fmla="*/ 63 w 288"/>
                <a:gd name="T33" fmla="*/ 18 h 96"/>
                <a:gd name="T34" fmla="*/ 71 w 288"/>
                <a:gd name="T35" fmla="*/ 42 h 96"/>
                <a:gd name="T36" fmla="*/ 63 w 288"/>
                <a:gd name="T37" fmla="*/ 51 h 96"/>
                <a:gd name="T38" fmla="*/ 63 w 288"/>
                <a:gd name="T39" fmla="*/ 77 h 96"/>
                <a:gd name="T40" fmla="*/ 43 w 288"/>
                <a:gd name="T41" fmla="*/ 20 h 96"/>
                <a:gd name="T42" fmla="*/ 12 w 288"/>
                <a:gd name="T43" fmla="*/ 51 h 96"/>
                <a:gd name="T44" fmla="*/ 12 w 288"/>
                <a:gd name="T45" fmla="*/ 76 h 96"/>
                <a:gd name="T46" fmla="*/ 20 w 288"/>
                <a:gd name="T47" fmla="*/ 75 h 96"/>
                <a:gd name="T48" fmla="*/ 45 w 288"/>
                <a:gd name="T49" fmla="*/ 52 h 96"/>
                <a:gd name="T50" fmla="*/ 45 w 288"/>
                <a:gd name="T51" fmla="*/ 44 h 96"/>
                <a:gd name="T52" fmla="*/ 51 w 288"/>
                <a:gd name="T53" fmla="*/ 47 h 96"/>
                <a:gd name="T54" fmla="*/ 53 w 288"/>
                <a:gd name="T55" fmla="*/ 17 h 96"/>
                <a:gd name="T56" fmla="*/ 71 w 288"/>
                <a:gd name="T57" fmla="*/ 76 h 96"/>
                <a:gd name="T58" fmla="*/ 104 w 288"/>
                <a:gd name="T59" fmla="*/ 79 h 96"/>
                <a:gd name="T60" fmla="*/ 103 w 288"/>
                <a:gd name="T61" fmla="*/ 49 h 96"/>
                <a:gd name="T62" fmla="*/ 103 w 288"/>
                <a:gd name="T63" fmla="*/ 47 h 96"/>
                <a:gd name="T64" fmla="*/ 104 w 288"/>
                <a:gd name="T65" fmla="*/ 18 h 96"/>
                <a:gd name="T66" fmla="*/ 114 w 288"/>
                <a:gd name="T67" fmla="*/ 76 h 96"/>
                <a:gd name="T68" fmla="*/ 132 w 288"/>
                <a:gd name="T69" fmla="*/ 79 h 96"/>
                <a:gd name="T70" fmla="*/ 137 w 288"/>
                <a:gd name="T71" fmla="*/ 84 h 96"/>
                <a:gd name="T72" fmla="*/ 165 w 288"/>
                <a:gd name="T73" fmla="*/ 55 h 96"/>
                <a:gd name="T74" fmla="*/ 173 w 288"/>
                <a:gd name="T75" fmla="*/ 45 h 96"/>
                <a:gd name="T76" fmla="*/ 168 w 288"/>
                <a:gd name="T77" fmla="*/ 13 h 96"/>
                <a:gd name="T78" fmla="*/ 183 w 288"/>
                <a:gd name="T79" fmla="*/ 79 h 96"/>
                <a:gd name="T80" fmla="*/ 188 w 288"/>
                <a:gd name="T81" fmla="*/ 84 h 96"/>
                <a:gd name="T82" fmla="*/ 217 w 288"/>
                <a:gd name="T83" fmla="*/ 55 h 96"/>
                <a:gd name="T84" fmla="*/ 224 w 288"/>
                <a:gd name="T85" fmla="*/ 45 h 96"/>
                <a:gd name="T86" fmla="*/ 220 w 288"/>
                <a:gd name="T87" fmla="*/ 13 h 96"/>
                <a:gd name="T88" fmla="*/ 234 w 288"/>
                <a:gd name="T89" fmla="*/ 79 h 96"/>
                <a:gd name="T90" fmla="*/ 239 w 288"/>
                <a:gd name="T91" fmla="*/ 84 h 96"/>
                <a:gd name="T92" fmla="*/ 268 w 288"/>
                <a:gd name="T93" fmla="*/ 55 h 96"/>
                <a:gd name="T94" fmla="*/ 276 w 288"/>
                <a:gd name="T95" fmla="*/ 45 h 96"/>
                <a:gd name="T96" fmla="*/ 271 w 288"/>
                <a:gd name="T97" fmla="*/ 1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8" h="96">
                  <a:moveTo>
                    <a:pt x="27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1"/>
                    <a:pt x="5" y="96"/>
                    <a:pt x="12" y="96"/>
                  </a:cubicBezTo>
                  <a:cubicBezTo>
                    <a:pt x="276" y="96"/>
                    <a:pt x="276" y="96"/>
                    <a:pt x="276" y="96"/>
                  </a:cubicBezTo>
                  <a:cubicBezTo>
                    <a:pt x="282" y="96"/>
                    <a:pt x="288" y="91"/>
                    <a:pt x="288" y="85"/>
                  </a:cubicBezTo>
                  <a:cubicBezTo>
                    <a:pt x="288" y="12"/>
                    <a:pt x="288" y="12"/>
                    <a:pt x="288" y="12"/>
                  </a:cubicBezTo>
                  <a:cubicBezTo>
                    <a:pt x="288" y="5"/>
                    <a:pt x="282" y="0"/>
                    <a:pt x="276" y="0"/>
                  </a:cubicBezTo>
                  <a:close/>
                  <a:moveTo>
                    <a:pt x="239" y="13"/>
                  </a:moveTo>
                  <a:cubicBezTo>
                    <a:pt x="269" y="13"/>
                    <a:pt x="269" y="13"/>
                    <a:pt x="269" y="13"/>
                  </a:cubicBezTo>
                  <a:cubicBezTo>
                    <a:pt x="266" y="21"/>
                    <a:pt x="266" y="21"/>
                    <a:pt x="266" y="21"/>
                  </a:cubicBezTo>
                  <a:cubicBezTo>
                    <a:pt x="242" y="21"/>
                    <a:pt x="242" y="21"/>
                    <a:pt x="242" y="21"/>
                  </a:cubicBezTo>
                  <a:cubicBezTo>
                    <a:pt x="234" y="18"/>
                    <a:pt x="234" y="18"/>
                    <a:pt x="234" y="18"/>
                  </a:cubicBezTo>
                  <a:cubicBezTo>
                    <a:pt x="235" y="15"/>
                    <a:pt x="237" y="14"/>
                    <a:pt x="239" y="13"/>
                  </a:cubicBezTo>
                  <a:close/>
                  <a:moveTo>
                    <a:pt x="234" y="20"/>
                  </a:moveTo>
                  <a:cubicBezTo>
                    <a:pt x="242" y="23"/>
                    <a:pt x="242" y="23"/>
                    <a:pt x="242" y="23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36" y="47"/>
                    <a:pt x="236" y="47"/>
                    <a:pt x="236" y="47"/>
                  </a:cubicBezTo>
                  <a:cubicBezTo>
                    <a:pt x="234" y="45"/>
                    <a:pt x="234" y="45"/>
                    <a:pt x="234" y="45"/>
                  </a:cubicBezTo>
                  <a:lnTo>
                    <a:pt x="234" y="20"/>
                  </a:lnTo>
                  <a:close/>
                  <a:moveTo>
                    <a:pt x="234" y="51"/>
                  </a:moveTo>
                  <a:cubicBezTo>
                    <a:pt x="236" y="49"/>
                    <a:pt x="236" y="49"/>
                    <a:pt x="236" y="49"/>
                  </a:cubicBezTo>
                  <a:cubicBezTo>
                    <a:pt x="242" y="55"/>
                    <a:pt x="242" y="55"/>
                    <a:pt x="242" y="55"/>
                  </a:cubicBezTo>
                  <a:cubicBezTo>
                    <a:pt x="242" y="74"/>
                    <a:pt x="242" y="74"/>
                    <a:pt x="242" y="74"/>
                  </a:cubicBezTo>
                  <a:cubicBezTo>
                    <a:pt x="234" y="77"/>
                    <a:pt x="234" y="77"/>
                    <a:pt x="234" y="77"/>
                  </a:cubicBezTo>
                  <a:lnTo>
                    <a:pt x="234" y="51"/>
                  </a:lnTo>
                  <a:close/>
                  <a:moveTo>
                    <a:pt x="188" y="13"/>
                  </a:moveTo>
                  <a:cubicBezTo>
                    <a:pt x="218" y="13"/>
                    <a:pt x="218" y="13"/>
                    <a:pt x="218" y="13"/>
                  </a:cubicBezTo>
                  <a:cubicBezTo>
                    <a:pt x="215" y="21"/>
                    <a:pt x="215" y="21"/>
                    <a:pt x="215" y="21"/>
                  </a:cubicBezTo>
                  <a:cubicBezTo>
                    <a:pt x="191" y="21"/>
                    <a:pt x="191" y="21"/>
                    <a:pt x="191" y="21"/>
                  </a:cubicBezTo>
                  <a:cubicBezTo>
                    <a:pt x="183" y="18"/>
                    <a:pt x="183" y="18"/>
                    <a:pt x="183" y="18"/>
                  </a:cubicBezTo>
                  <a:cubicBezTo>
                    <a:pt x="184" y="15"/>
                    <a:pt x="186" y="14"/>
                    <a:pt x="188" y="13"/>
                  </a:cubicBezTo>
                  <a:close/>
                  <a:moveTo>
                    <a:pt x="183" y="20"/>
                  </a:moveTo>
                  <a:cubicBezTo>
                    <a:pt x="191" y="23"/>
                    <a:pt x="191" y="23"/>
                    <a:pt x="191" y="23"/>
                  </a:cubicBezTo>
                  <a:cubicBezTo>
                    <a:pt x="191" y="42"/>
                    <a:pt x="191" y="42"/>
                    <a:pt x="191" y="42"/>
                  </a:cubicBezTo>
                  <a:cubicBezTo>
                    <a:pt x="185" y="47"/>
                    <a:pt x="185" y="47"/>
                    <a:pt x="185" y="47"/>
                  </a:cubicBezTo>
                  <a:cubicBezTo>
                    <a:pt x="183" y="45"/>
                    <a:pt x="183" y="45"/>
                    <a:pt x="183" y="45"/>
                  </a:cubicBezTo>
                  <a:lnTo>
                    <a:pt x="183" y="20"/>
                  </a:lnTo>
                  <a:close/>
                  <a:moveTo>
                    <a:pt x="183" y="51"/>
                  </a:moveTo>
                  <a:cubicBezTo>
                    <a:pt x="185" y="49"/>
                    <a:pt x="185" y="49"/>
                    <a:pt x="185" y="49"/>
                  </a:cubicBezTo>
                  <a:cubicBezTo>
                    <a:pt x="191" y="55"/>
                    <a:pt x="191" y="55"/>
                    <a:pt x="191" y="55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83" y="77"/>
                    <a:pt x="183" y="77"/>
                    <a:pt x="183" y="77"/>
                  </a:cubicBezTo>
                  <a:lnTo>
                    <a:pt x="183" y="51"/>
                  </a:lnTo>
                  <a:close/>
                  <a:moveTo>
                    <a:pt x="137" y="13"/>
                  </a:moveTo>
                  <a:cubicBezTo>
                    <a:pt x="166" y="13"/>
                    <a:pt x="166" y="13"/>
                    <a:pt x="166" y="13"/>
                  </a:cubicBezTo>
                  <a:cubicBezTo>
                    <a:pt x="163" y="21"/>
                    <a:pt x="163" y="21"/>
                    <a:pt x="163" y="21"/>
                  </a:cubicBezTo>
                  <a:cubicBezTo>
                    <a:pt x="140" y="21"/>
                    <a:pt x="140" y="21"/>
                    <a:pt x="140" y="21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3" y="15"/>
                    <a:pt x="134" y="14"/>
                    <a:pt x="137" y="13"/>
                  </a:cubicBezTo>
                  <a:close/>
                  <a:moveTo>
                    <a:pt x="132" y="20"/>
                  </a:moveTo>
                  <a:cubicBezTo>
                    <a:pt x="140" y="23"/>
                    <a:pt x="140" y="23"/>
                    <a:pt x="140" y="23"/>
                  </a:cubicBezTo>
                  <a:cubicBezTo>
                    <a:pt x="140" y="42"/>
                    <a:pt x="140" y="42"/>
                    <a:pt x="140" y="42"/>
                  </a:cubicBezTo>
                  <a:cubicBezTo>
                    <a:pt x="134" y="47"/>
                    <a:pt x="134" y="47"/>
                    <a:pt x="134" y="47"/>
                  </a:cubicBezTo>
                  <a:cubicBezTo>
                    <a:pt x="132" y="45"/>
                    <a:pt x="132" y="45"/>
                    <a:pt x="132" y="45"/>
                  </a:cubicBezTo>
                  <a:lnTo>
                    <a:pt x="132" y="20"/>
                  </a:lnTo>
                  <a:close/>
                  <a:moveTo>
                    <a:pt x="132" y="51"/>
                  </a:moveTo>
                  <a:cubicBezTo>
                    <a:pt x="134" y="49"/>
                    <a:pt x="134" y="49"/>
                    <a:pt x="134" y="49"/>
                  </a:cubicBezTo>
                  <a:cubicBezTo>
                    <a:pt x="140" y="55"/>
                    <a:pt x="140" y="55"/>
                    <a:pt x="140" y="55"/>
                  </a:cubicBezTo>
                  <a:cubicBezTo>
                    <a:pt x="140" y="74"/>
                    <a:pt x="140" y="74"/>
                    <a:pt x="140" y="74"/>
                  </a:cubicBezTo>
                  <a:cubicBezTo>
                    <a:pt x="132" y="77"/>
                    <a:pt x="132" y="77"/>
                    <a:pt x="132" y="77"/>
                  </a:cubicBezTo>
                  <a:lnTo>
                    <a:pt x="132" y="51"/>
                  </a:lnTo>
                  <a:close/>
                  <a:moveTo>
                    <a:pt x="68" y="13"/>
                  </a:moveTo>
                  <a:cubicBezTo>
                    <a:pt x="98" y="13"/>
                    <a:pt x="98" y="13"/>
                    <a:pt x="98" y="13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71" y="21"/>
                    <a:pt x="71" y="21"/>
                    <a:pt x="71" y="21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5"/>
                    <a:pt x="66" y="14"/>
                    <a:pt x="68" y="13"/>
                  </a:cubicBezTo>
                  <a:close/>
                  <a:moveTo>
                    <a:pt x="63" y="20"/>
                  </a:moveTo>
                  <a:cubicBezTo>
                    <a:pt x="71" y="23"/>
                    <a:pt x="71" y="23"/>
                    <a:pt x="71" y="23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3" y="45"/>
                    <a:pt x="63" y="45"/>
                    <a:pt x="63" y="45"/>
                  </a:cubicBezTo>
                  <a:lnTo>
                    <a:pt x="63" y="20"/>
                  </a:lnTo>
                  <a:close/>
                  <a:moveTo>
                    <a:pt x="63" y="51"/>
                  </a:moveTo>
                  <a:cubicBezTo>
                    <a:pt x="65" y="49"/>
                    <a:pt x="65" y="49"/>
                    <a:pt x="65" y="49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74"/>
                    <a:pt x="71" y="74"/>
                    <a:pt x="71" y="74"/>
                  </a:cubicBezTo>
                  <a:cubicBezTo>
                    <a:pt x="63" y="77"/>
                    <a:pt x="63" y="77"/>
                    <a:pt x="63" y="77"/>
                  </a:cubicBezTo>
                  <a:lnTo>
                    <a:pt x="63" y="51"/>
                  </a:lnTo>
                  <a:close/>
                  <a:moveTo>
                    <a:pt x="17" y="13"/>
                  </a:moveTo>
                  <a:cubicBezTo>
                    <a:pt x="46" y="13"/>
                    <a:pt x="46" y="13"/>
                    <a:pt x="46" y="13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3" y="15"/>
                    <a:pt x="14" y="13"/>
                    <a:pt x="17" y="13"/>
                  </a:cubicBezTo>
                  <a:close/>
                  <a:moveTo>
                    <a:pt x="12" y="51"/>
                  </a:moveTo>
                  <a:cubicBezTo>
                    <a:pt x="14" y="49"/>
                    <a:pt x="14" y="49"/>
                    <a:pt x="14" y="49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12" y="76"/>
                    <a:pt x="12" y="76"/>
                    <a:pt x="12" y="76"/>
                  </a:cubicBezTo>
                  <a:lnTo>
                    <a:pt x="12" y="51"/>
                  </a:lnTo>
                  <a:close/>
                  <a:moveTo>
                    <a:pt x="17" y="83"/>
                  </a:moveTo>
                  <a:cubicBezTo>
                    <a:pt x="14" y="83"/>
                    <a:pt x="13" y="81"/>
                    <a:pt x="12" y="78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9" y="83"/>
                    <a:pt x="49" y="83"/>
                    <a:pt x="49" y="83"/>
                  </a:cubicBezTo>
                  <a:lnTo>
                    <a:pt x="17" y="83"/>
                  </a:lnTo>
                  <a:close/>
                  <a:moveTo>
                    <a:pt x="45" y="52"/>
                  </a:moveTo>
                  <a:cubicBezTo>
                    <a:pt x="20" y="52"/>
                    <a:pt x="20" y="52"/>
                    <a:pt x="20" y="52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9" y="48"/>
                    <a:pt x="49" y="48"/>
                    <a:pt x="49" y="48"/>
                  </a:cubicBezTo>
                  <a:lnTo>
                    <a:pt x="45" y="52"/>
                  </a:lnTo>
                  <a:close/>
                  <a:moveTo>
                    <a:pt x="53" y="45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8" y="13"/>
                    <a:pt x="48" y="13"/>
                    <a:pt x="48" y="13"/>
                  </a:cubicBezTo>
                  <a:cubicBezTo>
                    <a:pt x="51" y="13"/>
                    <a:pt x="53" y="15"/>
                    <a:pt x="53" y="17"/>
                  </a:cubicBezTo>
                  <a:lnTo>
                    <a:pt x="53" y="45"/>
                  </a:lnTo>
                  <a:close/>
                  <a:moveTo>
                    <a:pt x="68" y="84"/>
                  </a:moveTo>
                  <a:cubicBezTo>
                    <a:pt x="65" y="83"/>
                    <a:pt x="64" y="82"/>
                    <a:pt x="63" y="79"/>
                  </a:cubicBezTo>
                  <a:cubicBezTo>
                    <a:pt x="71" y="76"/>
                    <a:pt x="71" y="76"/>
                    <a:pt x="71" y="76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98" y="84"/>
                    <a:pt x="98" y="84"/>
                    <a:pt x="98" y="84"/>
                  </a:cubicBezTo>
                  <a:lnTo>
                    <a:pt x="68" y="84"/>
                  </a:lnTo>
                  <a:close/>
                  <a:moveTo>
                    <a:pt x="104" y="79"/>
                  </a:moveTo>
                  <a:cubicBezTo>
                    <a:pt x="104" y="82"/>
                    <a:pt x="102" y="83"/>
                    <a:pt x="100" y="84"/>
                  </a:cubicBezTo>
                  <a:cubicBezTo>
                    <a:pt x="97" y="76"/>
                    <a:pt x="97" y="76"/>
                    <a:pt x="97" y="76"/>
                  </a:cubicBezTo>
                  <a:cubicBezTo>
                    <a:pt x="97" y="55"/>
                    <a:pt x="97" y="55"/>
                    <a:pt x="97" y="55"/>
                  </a:cubicBezTo>
                  <a:cubicBezTo>
                    <a:pt x="103" y="49"/>
                    <a:pt x="103" y="49"/>
                    <a:pt x="103" y="49"/>
                  </a:cubicBezTo>
                  <a:cubicBezTo>
                    <a:pt x="104" y="51"/>
                    <a:pt x="104" y="51"/>
                    <a:pt x="104" y="51"/>
                  </a:cubicBezTo>
                  <a:lnTo>
                    <a:pt x="104" y="79"/>
                  </a:lnTo>
                  <a:close/>
                  <a:moveTo>
                    <a:pt x="104" y="45"/>
                  </a:moveTo>
                  <a:cubicBezTo>
                    <a:pt x="103" y="47"/>
                    <a:pt x="103" y="47"/>
                    <a:pt x="103" y="47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7" y="21"/>
                    <a:pt x="97" y="21"/>
                    <a:pt x="97" y="21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2" y="14"/>
                    <a:pt x="104" y="15"/>
                    <a:pt x="104" y="18"/>
                  </a:cubicBezTo>
                  <a:lnTo>
                    <a:pt x="104" y="45"/>
                  </a:lnTo>
                  <a:close/>
                  <a:moveTo>
                    <a:pt x="122" y="84"/>
                  </a:moveTo>
                  <a:cubicBezTo>
                    <a:pt x="114" y="84"/>
                    <a:pt x="114" y="84"/>
                    <a:pt x="114" y="84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122" y="76"/>
                    <a:pt x="122" y="76"/>
                    <a:pt x="122" y="76"/>
                  </a:cubicBezTo>
                  <a:lnTo>
                    <a:pt x="122" y="84"/>
                  </a:lnTo>
                  <a:close/>
                  <a:moveTo>
                    <a:pt x="137" y="84"/>
                  </a:moveTo>
                  <a:cubicBezTo>
                    <a:pt x="134" y="83"/>
                    <a:pt x="133" y="82"/>
                    <a:pt x="132" y="79"/>
                  </a:cubicBezTo>
                  <a:cubicBezTo>
                    <a:pt x="140" y="76"/>
                    <a:pt x="140" y="76"/>
                    <a:pt x="140" y="76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166" y="84"/>
                    <a:pt x="166" y="84"/>
                    <a:pt x="166" y="84"/>
                  </a:cubicBezTo>
                  <a:lnTo>
                    <a:pt x="137" y="84"/>
                  </a:lnTo>
                  <a:close/>
                  <a:moveTo>
                    <a:pt x="173" y="79"/>
                  </a:moveTo>
                  <a:cubicBezTo>
                    <a:pt x="173" y="82"/>
                    <a:pt x="171" y="83"/>
                    <a:pt x="168" y="84"/>
                  </a:cubicBezTo>
                  <a:cubicBezTo>
                    <a:pt x="165" y="76"/>
                    <a:pt x="165" y="76"/>
                    <a:pt x="165" y="76"/>
                  </a:cubicBezTo>
                  <a:cubicBezTo>
                    <a:pt x="165" y="55"/>
                    <a:pt x="165" y="55"/>
                    <a:pt x="165" y="55"/>
                  </a:cubicBezTo>
                  <a:cubicBezTo>
                    <a:pt x="171" y="49"/>
                    <a:pt x="171" y="49"/>
                    <a:pt x="171" y="49"/>
                  </a:cubicBezTo>
                  <a:cubicBezTo>
                    <a:pt x="173" y="51"/>
                    <a:pt x="173" y="51"/>
                    <a:pt x="173" y="51"/>
                  </a:cubicBezTo>
                  <a:lnTo>
                    <a:pt x="173" y="79"/>
                  </a:lnTo>
                  <a:close/>
                  <a:moveTo>
                    <a:pt x="173" y="45"/>
                  </a:moveTo>
                  <a:cubicBezTo>
                    <a:pt x="171" y="47"/>
                    <a:pt x="171" y="47"/>
                    <a:pt x="171" y="47"/>
                  </a:cubicBezTo>
                  <a:cubicBezTo>
                    <a:pt x="165" y="42"/>
                    <a:pt x="165" y="42"/>
                    <a:pt x="165" y="42"/>
                  </a:cubicBezTo>
                  <a:cubicBezTo>
                    <a:pt x="165" y="21"/>
                    <a:pt x="165" y="21"/>
                    <a:pt x="165" y="21"/>
                  </a:cubicBezTo>
                  <a:cubicBezTo>
                    <a:pt x="168" y="13"/>
                    <a:pt x="168" y="13"/>
                    <a:pt x="168" y="13"/>
                  </a:cubicBezTo>
                  <a:cubicBezTo>
                    <a:pt x="171" y="14"/>
                    <a:pt x="173" y="15"/>
                    <a:pt x="173" y="18"/>
                  </a:cubicBezTo>
                  <a:lnTo>
                    <a:pt x="173" y="45"/>
                  </a:lnTo>
                  <a:close/>
                  <a:moveTo>
                    <a:pt x="188" y="84"/>
                  </a:moveTo>
                  <a:cubicBezTo>
                    <a:pt x="185" y="83"/>
                    <a:pt x="184" y="82"/>
                    <a:pt x="183" y="79"/>
                  </a:cubicBezTo>
                  <a:cubicBezTo>
                    <a:pt x="191" y="76"/>
                    <a:pt x="191" y="76"/>
                    <a:pt x="191" y="76"/>
                  </a:cubicBezTo>
                  <a:cubicBezTo>
                    <a:pt x="215" y="76"/>
                    <a:pt x="215" y="76"/>
                    <a:pt x="215" y="76"/>
                  </a:cubicBezTo>
                  <a:cubicBezTo>
                    <a:pt x="218" y="84"/>
                    <a:pt x="218" y="84"/>
                    <a:pt x="218" y="84"/>
                  </a:cubicBezTo>
                  <a:lnTo>
                    <a:pt x="188" y="84"/>
                  </a:lnTo>
                  <a:close/>
                  <a:moveTo>
                    <a:pt x="224" y="79"/>
                  </a:moveTo>
                  <a:cubicBezTo>
                    <a:pt x="224" y="82"/>
                    <a:pt x="222" y="83"/>
                    <a:pt x="220" y="84"/>
                  </a:cubicBezTo>
                  <a:cubicBezTo>
                    <a:pt x="217" y="76"/>
                    <a:pt x="217" y="76"/>
                    <a:pt x="217" y="76"/>
                  </a:cubicBezTo>
                  <a:cubicBezTo>
                    <a:pt x="217" y="55"/>
                    <a:pt x="217" y="55"/>
                    <a:pt x="217" y="55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24" y="51"/>
                    <a:pt x="224" y="51"/>
                    <a:pt x="224" y="51"/>
                  </a:cubicBezTo>
                  <a:lnTo>
                    <a:pt x="224" y="79"/>
                  </a:lnTo>
                  <a:close/>
                  <a:moveTo>
                    <a:pt x="224" y="45"/>
                  </a:moveTo>
                  <a:cubicBezTo>
                    <a:pt x="222" y="47"/>
                    <a:pt x="222" y="47"/>
                    <a:pt x="222" y="47"/>
                  </a:cubicBezTo>
                  <a:cubicBezTo>
                    <a:pt x="217" y="42"/>
                    <a:pt x="217" y="42"/>
                    <a:pt x="217" y="42"/>
                  </a:cubicBezTo>
                  <a:cubicBezTo>
                    <a:pt x="217" y="21"/>
                    <a:pt x="217" y="21"/>
                    <a:pt x="217" y="21"/>
                  </a:cubicBezTo>
                  <a:cubicBezTo>
                    <a:pt x="220" y="13"/>
                    <a:pt x="220" y="13"/>
                    <a:pt x="220" y="13"/>
                  </a:cubicBezTo>
                  <a:cubicBezTo>
                    <a:pt x="222" y="14"/>
                    <a:pt x="224" y="15"/>
                    <a:pt x="224" y="18"/>
                  </a:cubicBezTo>
                  <a:lnTo>
                    <a:pt x="224" y="45"/>
                  </a:lnTo>
                  <a:close/>
                  <a:moveTo>
                    <a:pt x="239" y="84"/>
                  </a:moveTo>
                  <a:cubicBezTo>
                    <a:pt x="237" y="83"/>
                    <a:pt x="235" y="82"/>
                    <a:pt x="234" y="79"/>
                  </a:cubicBezTo>
                  <a:cubicBezTo>
                    <a:pt x="242" y="76"/>
                    <a:pt x="242" y="76"/>
                    <a:pt x="242" y="76"/>
                  </a:cubicBezTo>
                  <a:cubicBezTo>
                    <a:pt x="266" y="76"/>
                    <a:pt x="266" y="76"/>
                    <a:pt x="266" y="76"/>
                  </a:cubicBezTo>
                  <a:cubicBezTo>
                    <a:pt x="269" y="84"/>
                    <a:pt x="269" y="84"/>
                    <a:pt x="269" y="84"/>
                  </a:cubicBezTo>
                  <a:lnTo>
                    <a:pt x="239" y="84"/>
                  </a:lnTo>
                  <a:close/>
                  <a:moveTo>
                    <a:pt x="276" y="79"/>
                  </a:moveTo>
                  <a:cubicBezTo>
                    <a:pt x="275" y="82"/>
                    <a:pt x="273" y="83"/>
                    <a:pt x="271" y="84"/>
                  </a:cubicBezTo>
                  <a:cubicBezTo>
                    <a:pt x="268" y="76"/>
                    <a:pt x="268" y="76"/>
                    <a:pt x="268" y="76"/>
                  </a:cubicBezTo>
                  <a:cubicBezTo>
                    <a:pt x="268" y="55"/>
                    <a:pt x="268" y="55"/>
                    <a:pt x="268" y="55"/>
                  </a:cubicBezTo>
                  <a:cubicBezTo>
                    <a:pt x="274" y="49"/>
                    <a:pt x="274" y="49"/>
                    <a:pt x="274" y="49"/>
                  </a:cubicBezTo>
                  <a:cubicBezTo>
                    <a:pt x="276" y="51"/>
                    <a:pt x="276" y="51"/>
                    <a:pt x="276" y="51"/>
                  </a:cubicBezTo>
                  <a:lnTo>
                    <a:pt x="276" y="79"/>
                  </a:lnTo>
                  <a:close/>
                  <a:moveTo>
                    <a:pt x="276" y="45"/>
                  </a:moveTo>
                  <a:cubicBezTo>
                    <a:pt x="274" y="47"/>
                    <a:pt x="274" y="47"/>
                    <a:pt x="274" y="47"/>
                  </a:cubicBezTo>
                  <a:cubicBezTo>
                    <a:pt x="268" y="42"/>
                    <a:pt x="268" y="42"/>
                    <a:pt x="268" y="42"/>
                  </a:cubicBezTo>
                  <a:cubicBezTo>
                    <a:pt x="268" y="21"/>
                    <a:pt x="268" y="21"/>
                    <a:pt x="268" y="21"/>
                  </a:cubicBezTo>
                  <a:cubicBezTo>
                    <a:pt x="271" y="13"/>
                    <a:pt x="271" y="13"/>
                    <a:pt x="271" y="13"/>
                  </a:cubicBezTo>
                  <a:cubicBezTo>
                    <a:pt x="273" y="14"/>
                    <a:pt x="275" y="15"/>
                    <a:pt x="276" y="18"/>
                  </a:cubicBezTo>
                  <a:lnTo>
                    <a:pt x="276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831985F-71B5-49AF-B026-404B73AD3ACA}"/>
              </a:ext>
            </a:extLst>
          </p:cNvPr>
          <p:cNvGrpSpPr/>
          <p:nvPr/>
        </p:nvGrpSpPr>
        <p:grpSpPr>
          <a:xfrm>
            <a:off x="3761007" y="2629468"/>
            <a:ext cx="298057" cy="499861"/>
            <a:chOff x="1175615" y="5171762"/>
            <a:chExt cx="278327" cy="466772"/>
          </a:xfrm>
          <a:solidFill>
            <a:srgbClr val="58B6C0"/>
          </a:solidFill>
        </p:grpSpPr>
        <p:sp>
          <p:nvSpPr>
            <p:cNvPr id="531" name="Freeform 72">
              <a:extLst>
                <a:ext uri="{FF2B5EF4-FFF2-40B4-BE49-F238E27FC236}">
                  <a16:creationId xmlns:a16="http://schemas.microsoft.com/office/drawing/2014/main" id="{10DC381D-A0CB-4B19-AF16-44D0AC9B6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5615" y="5171762"/>
              <a:ext cx="278327" cy="358003"/>
            </a:xfrm>
            <a:custGeom>
              <a:avLst/>
              <a:gdLst>
                <a:gd name="T0" fmla="*/ 277 w 543"/>
                <a:gd name="T1" fmla="*/ 4 h 698"/>
                <a:gd name="T2" fmla="*/ 2 w 543"/>
                <a:gd name="T3" fmla="*/ 255 h 698"/>
                <a:gd name="T4" fmla="*/ 59 w 543"/>
                <a:gd name="T5" fmla="*/ 422 h 698"/>
                <a:gd name="T6" fmla="*/ 156 w 543"/>
                <a:gd name="T7" fmla="*/ 620 h 698"/>
                <a:gd name="T8" fmla="*/ 170 w 543"/>
                <a:gd name="T9" fmla="*/ 639 h 698"/>
                <a:gd name="T10" fmla="*/ 357 w 543"/>
                <a:gd name="T11" fmla="*/ 692 h 698"/>
                <a:gd name="T12" fmla="*/ 372 w 543"/>
                <a:gd name="T13" fmla="*/ 697 h 698"/>
                <a:gd name="T14" fmla="*/ 376 w 543"/>
                <a:gd name="T15" fmla="*/ 697 h 698"/>
                <a:gd name="T16" fmla="*/ 396 w 543"/>
                <a:gd name="T17" fmla="*/ 684 h 698"/>
                <a:gd name="T18" fmla="*/ 382 w 543"/>
                <a:gd name="T19" fmla="*/ 659 h 698"/>
                <a:gd name="T20" fmla="*/ 357 w 543"/>
                <a:gd name="T21" fmla="*/ 652 h 698"/>
                <a:gd name="T22" fmla="*/ 194 w 543"/>
                <a:gd name="T23" fmla="*/ 605 h 698"/>
                <a:gd name="T24" fmla="*/ 89 w 543"/>
                <a:gd name="T25" fmla="*/ 397 h 698"/>
                <a:gd name="T26" fmla="*/ 41 w 543"/>
                <a:gd name="T27" fmla="*/ 256 h 698"/>
                <a:gd name="T28" fmla="*/ 276 w 543"/>
                <a:gd name="T29" fmla="*/ 43 h 698"/>
                <a:gd name="T30" fmla="*/ 500 w 543"/>
                <a:gd name="T31" fmla="*/ 269 h 698"/>
                <a:gd name="T32" fmla="*/ 443 w 543"/>
                <a:gd name="T33" fmla="*/ 408 h 698"/>
                <a:gd name="T34" fmla="*/ 438 w 543"/>
                <a:gd name="T35" fmla="*/ 414 h 698"/>
                <a:gd name="T36" fmla="*/ 357 w 543"/>
                <a:gd name="T37" fmla="*/ 587 h 698"/>
                <a:gd name="T38" fmla="*/ 375 w 543"/>
                <a:gd name="T39" fmla="*/ 607 h 698"/>
                <a:gd name="T40" fmla="*/ 375 w 543"/>
                <a:gd name="T41" fmla="*/ 607 h 698"/>
                <a:gd name="T42" fmla="*/ 395 w 543"/>
                <a:gd name="T43" fmla="*/ 588 h 698"/>
                <a:gd name="T44" fmla="*/ 395 w 543"/>
                <a:gd name="T45" fmla="*/ 587 h 698"/>
                <a:gd name="T46" fmla="*/ 466 w 543"/>
                <a:gd name="T47" fmla="*/ 440 h 698"/>
                <a:gd name="T48" fmla="*/ 471 w 543"/>
                <a:gd name="T49" fmla="*/ 435 h 698"/>
                <a:gd name="T50" fmla="*/ 539 w 543"/>
                <a:gd name="T51" fmla="*/ 270 h 698"/>
                <a:gd name="T52" fmla="*/ 277 w 543"/>
                <a:gd name="T53" fmla="*/ 4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3" h="698">
                  <a:moveTo>
                    <a:pt x="277" y="4"/>
                  </a:moveTo>
                  <a:cubicBezTo>
                    <a:pt x="129" y="0"/>
                    <a:pt x="6" y="113"/>
                    <a:pt x="2" y="255"/>
                  </a:cubicBezTo>
                  <a:cubicBezTo>
                    <a:pt x="0" y="316"/>
                    <a:pt x="20" y="375"/>
                    <a:pt x="59" y="422"/>
                  </a:cubicBezTo>
                  <a:cubicBezTo>
                    <a:pt x="119" y="496"/>
                    <a:pt x="156" y="544"/>
                    <a:pt x="156" y="620"/>
                  </a:cubicBezTo>
                  <a:cubicBezTo>
                    <a:pt x="156" y="628"/>
                    <a:pt x="161" y="636"/>
                    <a:pt x="170" y="639"/>
                  </a:cubicBezTo>
                  <a:cubicBezTo>
                    <a:pt x="357" y="692"/>
                    <a:pt x="357" y="692"/>
                    <a:pt x="357" y="692"/>
                  </a:cubicBezTo>
                  <a:cubicBezTo>
                    <a:pt x="372" y="697"/>
                    <a:pt x="372" y="697"/>
                    <a:pt x="372" y="697"/>
                  </a:cubicBezTo>
                  <a:cubicBezTo>
                    <a:pt x="373" y="697"/>
                    <a:pt x="375" y="697"/>
                    <a:pt x="376" y="697"/>
                  </a:cubicBezTo>
                  <a:cubicBezTo>
                    <a:pt x="385" y="698"/>
                    <a:pt x="393" y="692"/>
                    <a:pt x="396" y="684"/>
                  </a:cubicBezTo>
                  <a:cubicBezTo>
                    <a:pt x="399" y="673"/>
                    <a:pt x="393" y="662"/>
                    <a:pt x="382" y="659"/>
                  </a:cubicBezTo>
                  <a:cubicBezTo>
                    <a:pt x="357" y="652"/>
                    <a:pt x="357" y="652"/>
                    <a:pt x="357" y="652"/>
                  </a:cubicBezTo>
                  <a:cubicBezTo>
                    <a:pt x="194" y="605"/>
                    <a:pt x="194" y="605"/>
                    <a:pt x="194" y="605"/>
                  </a:cubicBezTo>
                  <a:cubicBezTo>
                    <a:pt x="189" y="520"/>
                    <a:pt x="140" y="460"/>
                    <a:pt x="89" y="397"/>
                  </a:cubicBezTo>
                  <a:cubicBezTo>
                    <a:pt x="56" y="357"/>
                    <a:pt x="39" y="308"/>
                    <a:pt x="41" y="256"/>
                  </a:cubicBezTo>
                  <a:cubicBezTo>
                    <a:pt x="44" y="136"/>
                    <a:pt x="150" y="40"/>
                    <a:pt x="276" y="43"/>
                  </a:cubicBezTo>
                  <a:cubicBezTo>
                    <a:pt x="403" y="47"/>
                    <a:pt x="503" y="148"/>
                    <a:pt x="500" y="269"/>
                  </a:cubicBezTo>
                  <a:cubicBezTo>
                    <a:pt x="499" y="321"/>
                    <a:pt x="478" y="370"/>
                    <a:pt x="443" y="408"/>
                  </a:cubicBezTo>
                  <a:cubicBezTo>
                    <a:pt x="438" y="414"/>
                    <a:pt x="438" y="414"/>
                    <a:pt x="438" y="414"/>
                  </a:cubicBezTo>
                  <a:cubicBezTo>
                    <a:pt x="401" y="453"/>
                    <a:pt x="359" y="498"/>
                    <a:pt x="357" y="587"/>
                  </a:cubicBezTo>
                  <a:cubicBezTo>
                    <a:pt x="356" y="598"/>
                    <a:pt x="364" y="606"/>
                    <a:pt x="375" y="607"/>
                  </a:cubicBezTo>
                  <a:cubicBezTo>
                    <a:pt x="375" y="607"/>
                    <a:pt x="375" y="607"/>
                    <a:pt x="375" y="607"/>
                  </a:cubicBezTo>
                  <a:cubicBezTo>
                    <a:pt x="386" y="607"/>
                    <a:pt x="395" y="598"/>
                    <a:pt x="395" y="588"/>
                  </a:cubicBezTo>
                  <a:cubicBezTo>
                    <a:pt x="395" y="587"/>
                    <a:pt x="395" y="587"/>
                    <a:pt x="395" y="587"/>
                  </a:cubicBezTo>
                  <a:cubicBezTo>
                    <a:pt x="398" y="513"/>
                    <a:pt x="431" y="478"/>
                    <a:pt x="466" y="440"/>
                  </a:cubicBezTo>
                  <a:cubicBezTo>
                    <a:pt x="471" y="435"/>
                    <a:pt x="471" y="435"/>
                    <a:pt x="471" y="435"/>
                  </a:cubicBezTo>
                  <a:cubicBezTo>
                    <a:pt x="513" y="390"/>
                    <a:pt x="537" y="331"/>
                    <a:pt x="539" y="270"/>
                  </a:cubicBezTo>
                  <a:cubicBezTo>
                    <a:pt x="543" y="128"/>
                    <a:pt x="425" y="8"/>
                    <a:pt x="27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32" name="Freeform 73">
              <a:extLst>
                <a:ext uri="{FF2B5EF4-FFF2-40B4-BE49-F238E27FC236}">
                  <a16:creationId xmlns:a16="http://schemas.microsoft.com/office/drawing/2014/main" id="{48F7DA2D-578B-4936-974B-BC8DD4EAD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516" y="5516956"/>
              <a:ext cx="127006" cy="51671"/>
            </a:xfrm>
            <a:custGeom>
              <a:avLst/>
              <a:gdLst>
                <a:gd name="T0" fmla="*/ 232 w 248"/>
                <a:gd name="T1" fmla="*/ 62 h 101"/>
                <a:gd name="T2" fmla="*/ 27 w 248"/>
                <a:gd name="T3" fmla="*/ 3 h 101"/>
                <a:gd name="T4" fmla="*/ 3 w 248"/>
                <a:gd name="T5" fmla="*/ 16 h 101"/>
                <a:gd name="T6" fmla="*/ 16 w 248"/>
                <a:gd name="T7" fmla="*/ 40 h 101"/>
                <a:gd name="T8" fmla="*/ 221 w 248"/>
                <a:gd name="T9" fmla="*/ 100 h 101"/>
                <a:gd name="T10" fmla="*/ 226 w 248"/>
                <a:gd name="T11" fmla="*/ 101 h 101"/>
                <a:gd name="T12" fmla="*/ 245 w 248"/>
                <a:gd name="T13" fmla="*/ 87 h 101"/>
                <a:gd name="T14" fmla="*/ 232 w 248"/>
                <a:gd name="T15" fmla="*/ 6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8" h="101">
                  <a:moveTo>
                    <a:pt x="232" y="62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17" y="0"/>
                    <a:pt x="6" y="6"/>
                    <a:pt x="3" y="16"/>
                  </a:cubicBezTo>
                  <a:cubicBezTo>
                    <a:pt x="0" y="26"/>
                    <a:pt x="6" y="37"/>
                    <a:pt x="16" y="40"/>
                  </a:cubicBezTo>
                  <a:cubicBezTo>
                    <a:pt x="221" y="100"/>
                    <a:pt x="221" y="100"/>
                    <a:pt x="221" y="100"/>
                  </a:cubicBezTo>
                  <a:cubicBezTo>
                    <a:pt x="223" y="100"/>
                    <a:pt x="224" y="101"/>
                    <a:pt x="226" y="101"/>
                  </a:cubicBezTo>
                  <a:cubicBezTo>
                    <a:pt x="234" y="101"/>
                    <a:pt x="242" y="95"/>
                    <a:pt x="245" y="87"/>
                  </a:cubicBezTo>
                  <a:cubicBezTo>
                    <a:pt x="248" y="76"/>
                    <a:pt x="242" y="65"/>
                    <a:pt x="232" y="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33" name="Freeform 74">
              <a:extLst>
                <a:ext uri="{FF2B5EF4-FFF2-40B4-BE49-F238E27FC236}">
                  <a16:creationId xmlns:a16="http://schemas.microsoft.com/office/drawing/2014/main" id="{1A0CFF92-E7B0-4679-8BCA-6EE7BE950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9430" y="5555383"/>
              <a:ext cx="127223" cy="51671"/>
            </a:xfrm>
            <a:custGeom>
              <a:avLst/>
              <a:gdLst>
                <a:gd name="T0" fmla="*/ 232 w 248"/>
                <a:gd name="T1" fmla="*/ 62 h 101"/>
                <a:gd name="T2" fmla="*/ 27 w 248"/>
                <a:gd name="T3" fmla="*/ 3 h 101"/>
                <a:gd name="T4" fmla="*/ 3 w 248"/>
                <a:gd name="T5" fmla="*/ 16 h 101"/>
                <a:gd name="T6" fmla="*/ 16 w 248"/>
                <a:gd name="T7" fmla="*/ 40 h 101"/>
                <a:gd name="T8" fmla="*/ 221 w 248"/>
                <a:gd name="T9" fmla="*/ 100 h 101"/>
                <a:gd name="T10" fmla="*/ 226 w 248"/>
                <a:gd name="T11" fmla="*/ 101 h 101"/>
                <a:gd name="T12" fmla="*/ 245 w 248"/>
                <a:gd name="T13" fmla="*/ 86 h 101"/>
                <a:gd name="T14" fmla="*/ 232 w 248"/>
                <a:gd name="T15" fmla="*/ 6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8" h="101">
                  <a:moveTo>
                    <a:pt x="232" y="62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17" y="0"/>
                    <a:pt x="6" y="6"/>
                    <a:pt x="3" y="16"/>
                  </a:cubicBezTo>
                  <a:cubicBezTo>
                    <a:pt x="0" y="26"/>
                    <a:pt x="6" y="37"/>
                    <a:pt x="16" y="40"/>
                  </a:cubicBezTo>
                  <a:cubicBezTo>
                    <a:pt x="221" y="100"/>
                    <a:pt x="221" y="100"/>
                    <a:pt x="221" y="100"/>
                  </a:cubicBezTo>
                  <a:cubicBezTo>
                    <a:pt x="222" y="100"/>
                    <a:pt x="224" y="101"/>
                    <a:pt x="226" y="101"/>
                  </a:cubicBezTo>
                  <a:cubicBezTo>
                    <a:pt x="234" y="101"/>
                    <a:pt x="242" y="95"/>
                    <a:pt x="245" y="86"/>
                  </a:cubicBezTo>
                  <a:cubicBezTo>
                    <a:pt x="248" y="76"/>
                    <a:pt x="242" y="65"/>
                    <a:pt x="232" y="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34" name="Freeform 75">
              <a:extLst>
                <a:ext uri="{FF2B5EF4-FFF2-40B4-BE49-F238E27FC236}">
                  <a16:creationId xmlns:a16="http://schemas.microsoft.com/office/drawing/2014/main" id="{901FC387-1E9D-46C0-BD16-0F5299489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970" y="5601409"/>
              <a:ext cx="76855" cy="37125"/>
            </a:xfrm>
            <a:custGeom>
              <a:avLst/>
              <a:gdLst>
                <a:gd name="T0" fmla="*/ 134 w 150"/>
                <a:gd name="T1" fmla="*/ 34 h 72"/>
                <a:gd name="T2" fmla="*/ 27 w 150"/>
                <a:gd name="T3" fmla="*/ 3 h 72"/>
                <a:gd name="T4" fmla="*/ 3 w 150"/>
                <a:gd name="T5" fmla="*/ 16 h 72"/>
                <a:gd name="T6" fmla="*/ 16 w 150"/>
                <a:gd name="T7" fmla="*/ 41 h 72"/>
                <a:gd name="T8" fmla="*/ 123 w 150"/>
                <a:gd name="T9" fmla="*/ 71 h 72"/>
                <a:gd name="T10" fmla="*/ 128 w 150"/>
                <a:gd name="T11" fmla="*/ 72 h 72"/>
                <a:gd name="T12" fmla="*/ 147 w 150"/>
                <a:gd name="T13" fmla="*/ 58 h 72"/>
                <a:gd name="T14" fmla="*/ 134 w 150"/>
                <a:gd name="T15" fmla="*/ 3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0" h="72">
                  <a:moveTo>
                    <a:pt x="134" y="34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16" y="0"/>
                    <a:pt x="5" y="6"/>
                    <a:pt x="3" y="16"/>
                  </a:cubicBezTo>
                  <a:cubicBezTo>
                    <a:pt x="0" y="26"/>
                    <a:pt x="5" y="37"/>
                    <a:pt x="16" y="41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25" y="72"/>
                    <a:pt x="126" y="72"/>
                    <a:pt x="128" y="72"/>
                  </a:cubicBezTo>
                  <a:cubicBezTo>
                    <a:pt x="137" y="72"/>
                    <a:pt x="145" y="67"/>
                    <a:pt x="147" y="58"/>
                  </a:cubicBezTo>
                  <a:cubicBezTo>
                    <a:pt x="150" y="48"/>
                    <a:pt x="145" y="37"/>
                    <a:pt x="134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E46066A3-14B1-48E3-B209-C2E3708F6D9E}"/>
              </a:ext>
            </a:extLst>
          </p:cNvPr>
          <p:cNvSpPr txBox="1"/>
          <p:nvPr/>
        </p:nvSpPr>
        <p:spPr>
          <a:xfrm>
            <a:off x="4377723" y="2438351"/>
            <a:ext cx="3315900" cy="1429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80000"/>
              </a:lnSpc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Interconnected devices </a:t>
            </a:r>
            <a:b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</a:b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</a:rPr>
              <a:t>forecast </a:t>
            </a:r>
          </a:p>
          <a:p>
            <a:pPr algn="ctr" defTabSz="457200">
              <a:lnSpc>
                <a:spcPct val="80000"/>
              </a:lnSpc>
            </a:pPr>
            <a:r>
              <a:rPr lang="en-I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lcomm Office Bold" panose="020B0803030202060203" pitchFamily="34" charset="0"/>
                <a:cs typeface="Arial" pitchFamily="34" charset="0"/>
              </a:rPr>
              <a:t>8.74 Billion (in 2020) </a:t>
            </a:r>
          </a:p>
          <a:p>
            <a:pPr algn="ctr" defTabSz="457200">
              <a:lnSpc>
                <a:spcPct val="80000"/>
              </a:lnSpc>
            </a:pPr>
            <a:r>
              <a:rPr lang="en-US" sz="2000" dirty="0">
                <a:solidFill>
                  <a:srgbClr val="7F7F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lcomm Office Bold" panose="020B0803030202060203" pitchFamily="34" charset="0"/>
                <a:cs typeface="Arial" pitchFamily="34" charset="0"/>
              </a:rPr>
              <a:t>to </a:t>
            </a:r>
          </a:p>
          <a:p>
            <a:pPr algn="ctr" defTabSz="457200">
              <a:lnSpc>
                <a:spcPct val="80000"/>
              </a:lnSpc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alcomm Office Bold" panose="020B0803030202060203" pitchFamily="34" charset="0"/>
                <a:cs typeface="Arial" pitchFamily="34" charset="0"/>
              </a:rPr>
              <a:t>25.4 Billion(in 2030)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F37FB4-1742-4A80-B801-D77935EBC7B2}"/>
              </a:ext>
            </a:extLst>
          </p:cNvPr>
          <p:cNvSpPr txBox="1"/>
          <p:nvPr/>
        </p:nvSpPr>
        <p:spPr>
          <a:xfrm>
            <a:off x="4694410" y="6227192"/>
            <a:ext cx="1612320" cy="3015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457200"/>
            <a:r>
              <a:rPr lang="en-US" sz="1500" dirty="0">
                <a:solidFill>
                  <a:srgbClr val="FFFFFF"/>
                </a:solidFill>
                <a:latin typeface="Corbel"/>
                <a:cs typeface="Arial" pitchFamily="34" charset="0"/>
              </a:rPr>
              <a:t>Automotive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AD562F-1A89-4750-8D16-59A9B7E2279C}"/>
              </a:ext>
            </a:extLst>
          </p:cNvPr>
          <p:cNvSpPr txBox="1"/>
          <p:nvPr/>
        </p:nvSpPr>
        <p:spPr>
          <a:xfrm>
            <a:off x="5956080" y="6227192"/>
            <a:ext cx="1612320" cy="3015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457200"/>
            <a:r>
              <a:rPr lang="en-US" sz="1500" dirty="0">
                <a:solidFill>
                  <a:srgbClr val="FFFFFF"/>
                </a:solidFill>
                <a:latin typeface="Corbel"/>
                <a:cs typeface="Arial" pitchFamily="34" charset="0"/>
              </a:rPr>
              <a:t>Smart Cities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1DB2CF3-3CBF-485A-8718-C49754783073}"/>
              </a:ext>
            </a:extLst>
          </p:cNvPr>
          <p:cNvSpPr txBox="1"/>
          <p:nvPr/>
        </p:nvSpPr>
        <p:spPr>
          <a:xfrm>
            <a:off x="7045002" y="6227192"/>
            <a:ext cx="1612320" cy="3015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457200"/>
            <a:r>
              <a:rPr lang="en-US" sz="1500" dirty="0">
                <a:solidFill>
                  <a:srgbClr val="FFFFFF"/>
                </a:solidFill>
                <a:latin typeface="Corbel"/>
                <a:cs typeface="Arial" pitchFamily="34" charset="0"/>
              </a:rPr>
              <a:t>Retail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D5EB44-4A6E-4724-8464-E6E00B6FE0BA}"/>
              </a:ext>
            </a:extLst>
          </p:cNvPr>
          <p:cNvSpPr txBox="1"/>
          <p:nvPr/>
        </p:nvSpPr>
        <p:spPr>
          <a:xfrm>
            <a:off x="8067416" y="6227192"/>
            <a:ext cx="1612320" cy="3015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457200"/>
            <a:r>
              <a:rPr lang="en-US" sz="1500" dirty="0">
                <a:solidFill>
                  <a:srgbClr val="FFFFFF"/>
                </a:solidFill>
                <a:latin typeface="Corbel"/>
                <a:cs typeface="Arial" pitchFamily="34" charset="0"/>
              </a:rPr>
              <a:t>Education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CDEA0BE-76A1-4A5C-9DC2-5BCD81FC50E4}"/>
              </a:ext>
            </a:extLst>
          </p:cNvPr>
          <p:cNvSpPr txBox="1"/>
          <p:nvPr/>
        </p:nvSpPr>
        <p:spPr>
          <a:xfrm>
            <a:off x="9218001" y="6227192"/>
            <a:ext cx="1612320" cy="3015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457200"/>
            <a:r>
              <a:rPr lang="en-US" sz="1500" dirty="0">
                <a:solidFill>
                  <a:srgbClr val="FFFFFF"/>
                </a:solidFill>
                <a:latin typeface="Corbel"/>
                <a:cs typeface="Arial" pitchFamily="34" charset="0"/>
              </a:rPr>
              <a:t>Healthcare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3C591F5-4E59-4490-B9BC-AD43B1097C13}"/>
              </a:ext>
            </a:extLst>
          </p:cNvPr>
          <p:cNvSpPr txBox="1"/>
          <p:nvPr/>
        </p:nvSpPr>
        <p:spPr>
          <a:xfrm>
            <a:off x="10385224" y="6227192"/>
            <a:ext cx="1612320" cy="3015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457200"/>
            <a:r>
              <a:rPr lang="en-US" sz="1500" dirty="0">
                <a:solidFill>
                  <a:srgbClr val="FFFFFF"/>
                </a:solidFill>
                <a:latin typeface="Corbel"/>
                <a:cs typeface="Arial" pitchFamily="34" charset="0"/>
              </a:rPr>
              <a:t>Industrial</a:t>
            </a:r>
          </a:p>
        </p:txBody>
      </p:sp>
      <p:grpSp>
        <p:nvGrpSpPr>
          <p:cNvPr id="37" name="Group 56">
            <a:extLst>
              <a:ext uri="{FF2B5EF4-FFF2-40B4-BE49-F238E27FC236}">
                <a16:creationId xmlns:a16="http://schemas.microsoft.com/office/drawing/2014/main" id="{3EB3CA17-9036-4472-922E-FEEF7543579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28824" y="1546645"/>
            <a:ext cx="691332" cy="561605"/>
            <a:chOff x="-3367" y="-862"/>
            <a:chExt cx="1684" cy="1368"/>
          </a:xfrm>
          <a:solidFill>
            <a:srgbClr val="58B6C0"/>
          </a:solidFill>
        </p:grpSpPr>
        <p:sp>
          <p:nvSpPr>
            <p:cNvPr id="529" name="Freeform 57">
              <a:extLst>
                <a:ext uri="{FF2B5EF4-FFF2-40B4-BE49-F238E27FC236}">
                  <a16:creationId xmlns:a16="http://schemas.microsoft.com/office/drawing/2014/main" id="{2BD2354D-046E-40E4-98F7-836B6A767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-3367" y="34"/>
              <a:ext cx="1684" cy="472"/>
            </a:xfrm>
            <a:custGeom>
              <a:avLst/>
              <a:gdLst>
                <a:gd name="T0" fmla="*/ 708 w 713"/>
                <a:gd name="T1" fmla="*/ 177 h 200"/>
                <a:gd name="T2" fmla="*/ 650 w 713"/>
                <a:gd name="T3" fmla="*/ 22 h 200"/>
                <a:gd name="T4" fmla="*/ 618 w 713"/>
                <a:gd name="T5" fmla="*/ 0 h 200"/>
                <a:gd name="T6" fmla="*/ 597 w 713"/>
                <a:gd name="T7" fmla="*/ 0 h 200"/>
                <a:gd name="T8" fmla="*/ 646 w 713"/>
                <a:gd name="T9" fmla="*/ 137 h 200"/>
                <a:gd name="T10" fmla="*/ 646 w 713"/>
                <a:gd name="T11" fmla="*/ 142 h 200"/>
                <a:gd name="T12" fmla="*/ 643 w 713"/>
                <a:gd name="T13" fmla="*/ 149 h 200"/>
                <a:gd name="T14" fmla="*/ 635 w 713"/>
                <a:gd name="T15" fmla="*/ 152 h 200"/>
                <a:gd name="T16" fmla="*/ 458 w 713"/>
                <a:gd name="T17" fmla="*/ 152 h 200"/>
                <a:gd name="T18" fmla="*/ 448 w 713"/>
                <a:gd name="T19" fmla="*/ 150 h 200"/>
                <a:gd name="T20" fmla="*/ 440 w 713"/>
                <a:gd name="T21" fmla="*/ 144 h 200"/>
                <a:gd name="T22" fmla="*/ 441 w 713"/>
                <a:gd name="T23" fmla="*/ 144 h 200"/>
                <a:gd name="T24" fmla="*/ 440 w 713"/>
                <a:gd name="T25" fmla="*/ 144 h 200"/>
                <a:gd name="T26" fmla="*/ 440 w 713"/>
                <a:gd name="T27" fmla="*/ 144 h 200"/>
                <a:gd name="T28" fmla="*/ 418 w 713"/>
                <a:gd name="T29" fmla="*/ 115 h 200"/>
                <a:gd name="T30" fmla="*/ 417 w 713"/>
                <a:gd name="T31" fmla="*/ 115 h 200"/>
                <a:gd name="T32" fmla="*/ 413 w 713"/>
                <a:gd name="T33" fmla="*/ 112 h 200"/>
                <a:gd name="T34" fmla="*/ 409 w 713"/>
                <a:gd name="T35" fmla="*/ 110 h 200"/>
                <a:gd name="T36" fmla="*/ 310 w 713"/>
                <a:gd name="T37" fmla="*/ 110 h 200"/>
                <a:gd name="T38" fmla="*/ 305 w 713"/>
                <a:gd name="T39" fmla="*/ 112 h 200"/>
                <a:gd name="T40" fmla="*/ 301 w 713"/>
                <a:gd name="T41" fmla="*/ 115 h 200"/>
                <a:gd name="T42" fmla="*/ 301 w 713"/>
                <a:gd name="T43" fmla="*/ 115 h 200"/>
                <a:gd name="T44" fmla="*/ 278 w 713"/>
                <a:gd name="T45" fmla="*/ 144 h 200"/>
                <a:gd name="T46" fmla="*/ 271 w 713"/>
                <a:gd name="T47" fmla="*/ 150 h 200"/>
                <a:gd name="T48" fmla="*/ 261 w 713"/>
                <a:gd name="T49" fmla="*/ 152 h 200"/>
                <a:gd name="T50" fmla="*/ 77 w 713"/>
                <a:gd name="T51" fmla="*/ 152 h 200"/>
                <a:gd name="T52" fmla="*/ 70 w 713"/>
                <a:gd name="T53" fmla="*/ 149 h 200"/>
                <a:gd name="T54" fmla="*/ 66 w 713"/>
                <a:gd name="T55" fmla="*/ 141 h 200"/>
                <a:gd name="T56" fmla="*/ 67 w 713"/>
                <a:gd name="T57" fmla="*/ 138 h 200"/>
                <a:gd name="T58" fmla="*/ 67 w 713"/>
                <a:gd name="T59" fmla="*/ 138 h 200"/>
                <a:gd name="T60" fmla="*/ 112 w 713"/>
                <a:gd name="T61" fmla="*/ 0 h 200"/>
                <a:gd name="T62" fmla="*/ 95 w 713"/>
                <a:gd name="T63" fmla="*/ 0 h 200"/>
                <a:gd name="T64" fmla="*/ 63 w 713"/>
                <a:gd name="T65" fmla="*/ 22 h 200"/>
                <a:gd name="T66" fmla="*/ 5 w 713"/>
                <a:gd name="T67" fmla="*/ 177 h 200"/>
                <a:gd name="T68" fmla="*/ 20 w 713"/>
                <a:gd name="T69" fmla="*/ 200 h 200"/>
                <a:gd name="T70" fmla="*/ 692 w 713"/>
                <a:gd name="T71" fmla="*/ 200 h 200"/>
                <a:gd name="T72" fmla="*/ 708 w 713"/>
                <a:gd name="T73" fmla="*/ 17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13" h="200">
                  <a:moveTo>
                    <a:pt x="708" y="177"/>
                  </a:moveTo>
                  <a:cubicBezTo>
                    <a:pt x="650" y="22"/>
                    <a:pt x="650" y="22"/>
                    <a:pt x="650" y="22"/>
                  </a:cubicBezTo>
                  <a:cubicBezTo>
                    <a:pt x="645" y="10"/>
                    <a:pt x="631" y="0"/>
                    <a:pt x="618" y="0"/>
                  </a:cubicBezTo>
                  <a:cubicBezTo>
                    <a:pt x="597" y="0"/>
                    <a:pt x="597" y="0"/>
                    <a:pt x="597" y="0"/>
                  </a:cubicBezTo>
                  <a:cubicBezTo>
                    <a:pt x="646" y="137"/>
                    <a:pt x="646" y="137"/>
                    <a:pt x="646" y="137"/>
                  </a:cubicBezTo>
                  <a:cubicBezTo>
                    <a:pt x="646" y="142"/>
                    <a:pt x="646" y="142"/>
                    <a:pt x="646" y="142"/>
                  </a:cubicBezTo>
                  <a:cubicBezTo>
                    <a:pt x="646" y="144"/>
                    <a:pt x="645" y="147"/>
                    <a:pt x="643" y="149"/>
                  </a:cubicBezTo>
                  <a:cubicBezTo>
                    <a:pt x="641" y="151"/>
                    <a:pt x="638" y="152"/>
                    <a:pt x="635" y="152"/>
                  </a:cubicBezTo>
                  <a:cubicBezTo>
                    <a:pt x="458" y="152"/>
                    <a:pt x="458" y="152"/>
                    <a:pt x="458" y="152"/>
                  </a:cubicBezTo>
                  <a:cubicBezTo>
                    <a:pt x="454" y="152"/>
                    <a:pt x="451" y="151"/>
                    <a:pt x="448" y="150"/>
                  </a:cubicBezTo>
                  <a:cubicBezTo>
                    <a:pt x="445" y="148"/>
                    <a:pt x="443" y="146"/>
                    <a:pt x="440" y="144"/>
                  </a:cubicBezTo>
                  <a:cubicBezTo>
                    <a:pt x="441" y="144"/>
                    <a:pt x="441" y="144"/>
                    <a:pt x="441" y="144"/>
                  </a:cubicBezTo>
                  <a:cubicBezTo>
                    <a:pt x="440" y="144"/>
                    <a:pt x="440" y="144"/>
                    <a:pt x="440" y="144"/>
                  </a:cubicBezTo>
                  <a:cubicBezTo>
                    <a:pt x="440" y="144"/>
                    <a:pt x="440" y="144"/>
                    <a:pt x="440" y="144"/>
                  </a:cubicBezTo>
                  <a:cubicBezTo>
                    <a:pt x="418" y="115"/>
                    <a:pt x="418" y="115"/>
                    <a:pt x="418" y="115"/>
                  </a:cubicBezTo>
                  <a:cubicBezTo>
                    <a:pt x="417" y="115"/>
                    <a:pt x="417" y="115"/>
                    <a:pt x="417" y="115"/>
                  </a:cubicBezTo>
                  <a:cubicBezTo>
                    <a:pt x="417" y="114"/>
                    <a:pt x="415" y="112"/>
                    <a:pt x="413" y="112"/>
                  </a:cubicBezTo>
                  <a:cubicBezTo>
                    <a:pt x="412" y="111"/>
                    <a:pt x="410" y="110"/>
                    <a:pt x="409" y="110"/>
                  </a:cubicBezTo>
                  <a:cubicBezTo>
                    <a:pt x="310" y="110"/>
                    <a:pt x="310" y="110"/>
                    <a:pt x="310" y="110"/>
                  </a:cubicBezTo>
                  <a:cubicBezTo>
                    <a:pt x="309" y="110"/>
                    <a:pt x="307" y="111"/>
                    <a:pt x="305" y="112"/>
                  </a:cubicBezTo>
                  <a:cubicBezTo>
                    <a:pt x="304" y="112"/>
                    <a:pt x="302" y="114"/>
                    <a:pt x="301" y="115"/>
                  </a:cubicBezTo>
                  <a:cubicBezTo>
                    <a:pt x="301" y="115"/>
                    <a:pt x="301" y="115"/>
                    <a:pt x="301" y="115"/>
                  </a:cubicBezTo>
                  <a:cubicBezTo>
                    <a:pt x="278" y="144"/>
                    <a:pt x="278" y="144"/>
                    <a:pt x="278" y="144"/>
                  </a:cubicBezTo>
                  <a:cubicBezTo>
                    <a:pt x="276" y="146"/>
                    <a:pt x="274" y="148"/>
                    <a:pt x="271" y="150"/>
                  </a:cubicBezTo>
                  <a:cubicBezTo>
                    <a:pt x="268" y="151"/>
                    <a:pt x="265" y="152"/>
                    <a:pt x="261" y="152"/>
                  </a:cubicBezTo>
                  <a:cubicBezTo>
                    <a:pt x="77" y="152"/>
                    <a:pt x="77" y="152"/>
                    <a:pt x="77" y="152"/>
                  </a:cubicBezTo>
                  <a:cubicBezTo>
                    <a:pt x="75" y="152"/>
                    <a:pt x="72" y="151"/>
                    <a:pt x="70" y="149"/>
                  </a:cubicBezTo>
                  <a:cubicBezTo>
                    <a:pt x="67" y="147"/>
                    <a:pt x="66" y="144"/>
                    <a:pt x="66" y="141"/>
                  </a:cubicBezTo>
                  <a:cubicBezTo>
                    <a:pt x="67" y="138"/>
                    <a:pt x="67" y="138"/>
                    <a:pt x="67" y="138"/>
                  </a:cubicBezTo>
                  <a:cubicBezTo>
                    <a:pt x="67" y="138"/>
                    <a:pt x="67" y="138"/>
                    <a:pt x="67" y="138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82" y="0"/>
                    <a:pt x="68" y="10"/>
                    <a:pt x="63" y="22"/>
                  </a:cubicBezTo>
                  <a:cubicBezTo>
                    <a:pt x="5" y="177"/>
                    <a:pt x="5" y="177"/>
                    <a:pt x="5" y="177"/>
                  </a:cubicBezTo>
                  <a:cubicBezTo>
                    <a:pt x="0" y="190"/>
                    <a:pt x="7" y="200"/>
                    <a:pt x="20" y="200"/>
                  </a:cubicBezTo>
                  <a:cubicBezTo>
                    <a:pt x="692" y="200"/>
                    <a:pt x="692" y="200"/>
                    <a:pt x="692" y="200"/>
                  </a:cubicBezTo>
                  <a:cubicBezTo>
                    <a:pt x="706" y="200"/>
                    <a:pt x="713" y="190"/>
                    <a:pt x="708" y="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30" name="Freeform 58">
              <a:extLst>
                <a:ext uri="{FF2B5EF4-FFF2-40B4-BE49-F238E27FC236}">
                  <a16:creationId xmlns:a16="http://schemas.microsoft.com/office/drawing/2014/main" id="{4C760A0B-00C4-451E-A992-3F10C3A9F3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183" y="-862"/>
              <a:ext cx="1316" cy="813"/>
            </a:xfrm>
            <a:custGeom>
              <a:avLst/>
              <a:gdLst>
                <a:gd name="T0" fmla="*/ 24 w 557"/>
                <a:gd name="T1" fmla="*/ 344 h 344"/>
                <a:gd name="T2" fmla="*/ 533 w 557"/>
                <a:gd name="T3" fmla="*/ 344 h 344"/>
                <a:gd name="T4" fmla="*/ 557 w 557"/>
                <a:gd name="T5" fmla="*/ 320 h 344"/>
                <a:gd name="T6" fmla="*/ 557 w 557"/>
                <a:gd name="T7" fmla="*/ 24 h 344"/>
                <a:gd name="T8" fmla="*/ 533 w 557"/>
                <a:gd name="T9" fmla="*/ 0 h 344"/>
                <a:gd name="T10" fmla="*/ 24 w 557"/>
                <a:gd name="T11" fmla="*/ 0 h 344"/>
                <a:gd name="T12" fmla="*/ 0 w 557"/>
                <a:gd name="T13" fmla="*/ 24 h 344"/>
                <a:gd name="T14" fmla="*/ 0 w 557"/>
                <a:gd name="T15" fmla="*/ 320 h 344"/>
                <a:gd name="T16" fmla="*/ 24 w 557"/>
                <a:gd name="T17" fmla="*/ 344 h 344"/>
                <a:gd name="T18" fmla="*/ 31 w 557"/>
                <a:gd name="T19" fmla="*/ 31 h 344"/>
                <a:gd name="T20" fmla="*/ 526 w 557"/>
                <a:gd name="T21" fmla="*/ 31 h 344"/>
                <a:gd name="T22" fmla="*/ 526 w 557"/>
                <a:gd name="T23" fmla="*/ 313 h 344"/>
                <a:gd name="T24" fmla="*/ 36 w 557"/>
                <a:gd name="T25" fmla="*/ 313 h 344"/>
                <a:gd name="T26" fmla="*/ 31 w 557"/>
                <a:gd name="T27" fmla="*/ 313 h 344"/>
                <a:gd name="T28" fmla="*/ 31 w 557"/>
                <a:gd name="T29" fmla="*/ 31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7" h="344">
                  <a:moveTo>
                    <a:pt x="24" y="344"/>
                  </a:moveTo>
                  <a:cubicBezTo>
                    <a:pt x="533" y="344"/>
                    <a:pt x="533" y="344"/>
                    <a:pt x="533" y="344"/>
                  </a:cubicBezTo>
                  <a:cubicBezTo>
                    <a:pt x="546" y="344"/>
                    <a:pt x="557" y="333"/>
                    <a:pt x="557" y="320"/>
                  </a:cubicBezTo>
                  <a:cubicBezTo>
                    <a:pt x="557" y="24"/>
                    <a:pt x="557" y="24"/>
                    <a:pt x="557" y="24"/>
                  </a:cubicBezTo>
                  <a:cubicBezTo>
                    <a:pt x="557" y="10"/>
                    <a:pt x="546" y="0"/>
                    <a:pt x="53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0"/>
                    <a:pt x="0" y="24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333"/>
                    <a:pt x="11" y="344"/>
                    <a:pt x="24" y="344"/>
                  </a:cubicBezTo>
                  <a:close/>
                  <a:moveTo>
                    <a:pt x="31" y="31"/>
                  </a:moveTo>
                  <a:cubicBezTo>
                    <a:pt x="526" y="31"/>
                    <a:pt x="526" y="31"/>
                    <a:pt x="526" y="31"/>
                  </a:cubicBezTo>
                  <a:cubicBezTo>
                    <a:pt x="526" y="313"/>
                    <a:pt x="526" y="313"/>
                    <a:pt x="526" y="313"/>
                  </a:cubicBezTo>
                  <a:cubicBezTo>
                    <a:pt x="36" y="313"/>
                    <a:pt x="36" y="313"/>
                    <a:pt x="36" y="313"/>
                  </a:cubicBezTo>
                  <a:cubicBezTo>
                    <a:pt x="31" y="313"/>
                    <a:pt x="31" y="313"/>
                    <a:pt x="31" y="313"/>
                  </a:cubicBezTo>
                  <a:lnTo>
                    <a:pt x="3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0045958-3204-4967-B10D-7D44AC0A2190}"/>
              </a:ext>
            </a:extLst>
          </p:cNvPr>
          <p:cNvGrpSpPr/>
          <p:nvPr/>
        </p:nvGrpSpPr>
        <p:grpSpPr>
          <a:xfrm>
            <a:off x="2503653" y="4678534"/>
            <a:ext cx="500102" cy="499832"/>
            <a:chOff x="14006513" y="-3128963"/>
            <a:chExt cx="2959100" cy="2957512"/>
          </a:xfrm>
          <a:solidFill>
            <a:srgbClr val="58B6C0"/>
          </a:solidFill>
        </p:grpSpPr>
        <p:sp>
          <p:nvSpPr>
            <p:cNvPr id="514" name="Freeform 64">
              <a:extLst>
                <a:ext uri="{FF2B5EF4-FFF2-40B4-BE49-F238E27FC236}">
                  <a16:creationId xmlns:a16="http://schemas.microsoft.com/office/drawing/2014/main" id="{C0BF235C-E29D-4D8B-98BE-F3A62D542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6225" y="-2889250"/>
              <a:ext cx="2474913" cy="2473325"/>
            </a:xfrm>
            <a:custGeom>
              <a:avLst/>
              <a:gdLst>
                <a:gd name="T0" fmla="*/ 330 w 660"/>
                <a:gd name="T1" fmla="*/ 656 h 660"/>
                <a:gd name="T2" fmla="*/ 330 w 660"/>
                <a:gd name="T3" fmla="*/ 652 h 660"/>
                <a:gd name="T4" fmla="*/ 103 w 660"/>
                <a:gd name="T5" fmla="*/ 558 h 660"/>
                <a:gd name="T6" fmla="*/ 8 w 660"/>
                <a:gd name="T7" fmla="*/ 330 h 660"/>
                <a:gd name="T8" fmla="*/ 103 w 660"/>
                <a:gd name="T9" fmla="*/ 103 h 660"/>
                <a:gd name="T10" fmla="*/ 330 w 660"/>
                <a:gd name="T11" fmla="*/ 8 h 660"/>
                <a:gd name="T12" fmla="*/ 558 w 660"/>
                <a:gd name="T13" fmla="*/ 103 h 660"/>
                <a:gd name="T14" fmla="*/ 652 w 660"/>
                <a:gd name="T15" fmla="*/ 330 h 660"/>
                <a:gd name="T16" fmla="*/ 558 w 660"/>
                <a:gd name="T17" fmla="*/ 558 h 660"/>
                <a:gd name="T18" fmla="*/ 330 w 660"/>
                <a:gd name="T19" fmla="*/ 652 h 660"/>
                <a:gd name="T20" fmla="*/ 330 w 660"/>
                <a:gd name="T21" fmla="*/ 656 h 660"/>
                <a:gd name="T22" fmla="*/ 330 w 660"/>
                <a:gd name="T23" fmla="*/ 660 h 660"/>
                <a:gd name="T24" fmla="*/ 660 w 660"/>
                <a:gd name="T25" fmla="*/ 330 h 660"/>
                <a:gd name="T26" fmla="*/ 330 w 660"/>
                <a:gd name="T27" fmla="*/ 0 h 660"/>
                <a:gd name="T28" fmla="*/ 0 w 660"/>
                <a:gd name="T29" fmla="*/ 330 h 660"/>
                <a:gd name="T30" fmla="*/ 330 w 660"/>
                <a:gd name="T31" fmla="*/ 660 h 660"/>
                <a:gd name="T32" fmla="*/ 330 w 660"/>
                <a:gd name="T33" fmla="*/ 656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0" h="660">
                  <a:moveTo>
                    <a:pt x="330" y="656"/>
                  </a:moveTo>
                  <a:cubicBezTo>
                    <a:pt x="330" y="652"/>
                    <a:pt x="330" y="652"/>
                    <a:pt x="330" y="652"/>
                  </a:cubicBezTo>
                  <a:cubicBezTo>
                    <a:pt x="241" y="652"/>
                    <a:pt x="161" y="616"/>
                    <a:pt x="103" y="558"/>
                  </a:cubicBezTo>
                  <a:cubicBezTo>
                    <a:pt x="44" y="499"/>
                    <a:pt x="8" y="419"/>
                    <a:pt x="8" y="330"/>
                  </a:cubicBezTo>
                  <a:cubicBezTo>
                    <a:pt x="8" y="241"/>
                    <a:pt x="44" y="161"/>
                    <a:pt x="103" y="103"/>
                  </a:cubicBezTo>
                  <a:cubicBezTo>
                    <a:pt x="161" y="44"/>
                    <a:pt x="241" y="8"/>
                    <a:pt x="330" y="8"/>
                  </a:cubicBezTo>
                  <a:cubicBezTo>
                    <a:pt x="419" y="8"/>
                    <a:pt x="499" y="44"/>
                    <a:pt x="558" y="103"/>
                  </a:cubicBezTo>
                  <a:cubicBezTo>
                    <a:pt x="616" y="161"/>
                    <a:pt x="652" y="241"/>
                    <a:pt x="652" y="330"/>
                  </a:cubicBezTo>
                  <a:cubicBezTo>
                    <a:pt x="652" y="419"/>
                    <a:pt x="616" y="499"/>
                    <a:pt x="558" y="558"/>
                  </a:cubicBezTo>
                  <a:cubicBezTo>
                    <a:pt x="499" y="616"/>
                    <a:pt x="419" y="652"/>
                    <a:pt x="330" y="652"/>
                  </a:cubicBezTo>
                  <a:cubicBezTo>
                    <a:pt x="330" y="656"/>
                    <a:pt x="330" y="656"/>
                    <a:pt x="330" y="656"/>
                  </a:cubicBezTo>
                  <a:cubicBezTo>
                    <a:pt x="330" y="660"/>
                    <a:pt x="330" y="660"/>
                    <a:pt x="330" y="660"/>
                  </a:cubicBezTo>
                  <a:cubicBezTo>
                    <a:pt x="512" y="660"/>
                    <a:pt x="660" y="512"/>
                    <a:pt x="660" y="330"/>
                  </a:cubicBezTo>
                  <a:cubicBezTo>
                    <a:pt x="660" y="148"/>
                    <a:pt x="512" y="0"/>
                    <a:pt x="330" y="0"/>
                  </a:cubicBezTo>
                  <a:cubicBezTo>
                    <a:pt x="148" y="0"/>
                    <a:pt x="0" y="148"/>
                    <a:pt x="0" y="330"/>
                  </a:cubicBezTo>
                  <a:cubicBezTo>
                    <a:pt x="0" y="512"/>
                    <a:pt x="148" y="660"/>
                    <a:pt x="330" y="660"/>
                  </a:cubicBezTo>
                  <a:lnTo>
                    <a:pt x="330" y="6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15" name="Freeform 65">
              <a:extLst>
                <a:ext uri="{FF2B5EF4-FFF2-40B4-BE49-F238E27FC236}">
                  <a16:creationId xmlns:a16="http://schemas.microsoft.com/office/drawing/2014/main" id="{BA9B0B1D-8E83-4373-BBD0-D6D63BA8A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6513" y="-3128963"/>
              <a:ext cx="2959100" cy="2957512"/>
            </a:xfrm>
            <a:custGeom>
              <a:avLst/>
              <a:gdLst>
                <a:gd name="T0" fmla="*/ 394 w 789"/>
                <a:gd name="T1" fmla="*/ 783 h 789"/>
                <a:gd name="T2" fmla="*/ 394 w 789"/>
                <a:gd name="T3" fmla="*/ 777 h 789"/>
                <a:gd name="T4" fmla="*/ 124 w 789"/>
                <a:gd name="T5" fmla="*/ 665 h 789"/>
                <a:gd name="T6" fmla="*/ 12 w 789"/>
                <a:gd name="T7" fmla="*/ 394 h 789"/>
                <a:gd name="T8" fmla="*/ 124 w 789"/>
                <a:gd name="T9" fmla="*/ 124 h 789"/>
                <a:gd name="T10" fmla="*/ 394 w 789"/>
                <a:gd name="T11" fmla="*/ 12 h 789"/>
                <a:gd name="T12" fmla="*/ 665 w 789"/>
                <a:gd name="T13" fmla="*/ 124 h 789"/>
                <a:gd name="T14" fmla="*/ 777 w 789"/>
                <a:gd name="T15" fmla="*/ 394 h 789"/>
                <a:gd name="T16" fmla="*/ 665 w 789"/>
                <a:gd name="T17" fmla="*/ 665 h 789"/>
                <a:gd name="T18" fmla="*/ 394 w 789"/>
                <a:gd name="T19" fmla="*/ 777 h 789"/>
                <a:gd name="T20" fmla="*/ 394 w 789"/>
                <a:gd name="T21" fmla="*/ 783 h 789"/>
                <a:gd name="T22" fmla="*/ 394 w 789"/>
                <a:gd name="T23" fmla="*/ 789 h 789"/>
                <a:gd name="T24" fmla="*/ 789 w 789"/>
                <a:gd name="T25" fmla="*/ 394 h 789"/>
                <a:gd name="T26" fmla="*/ 394 w 789"/>
                <a:gd name="T27" fmla="*/ 0 h 789"/>
                <a:gd name="T28" fmla="*/ 0 w 789"/>
                <a:gd name="T29" fmla="*/ 394 h 789"/>
                <a:gd name="T30" fmla="*/ 394 w 789"/>
                <a:gd name="T31" fmla="*/ 789 h 789"/>
                <a:gd name="T32" fmla="*/ 394 w 789"/>
                <a:gd name="T33" fmla="*/ 783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9" h="789">
                  <a:moveTo>
                    <a:pt x="394" y="783"/>
                  </a:moveTo>
                  <a:cubicBezTo>
                    <a:pt x="394" y="777"/>
                    <a:pt x="394" y="777"/>
                    <a:pt x="394" y="777"/>
                  </a:cubicBezTo>
                  <a:cubicBezTo>
                    <a:pt x="289" y="777"/>
                    <a:pt x="193" y="734"/>
                    <a:pt x="124" y="665"/>
                  </a:cubicBezTo>
                  <a:cubicBezTo>
                    <a:pt x="55" y="595"/>
                    <a:pt x="12" y="500"/>
                    <a:pt x="12" y="394"/>
                  </a:cubicBezTo>
                  <a:cubicBezTo>
                    <a:pt x="12" y="289"/>
                    <a:pt x="55" y="193"/>
                    <a:pt x="124" y="124"/>
                  </a:cubicBezTo>
                  <a:cubicBezTo>
                    <a:pt x="193" y="54"/>
                    <a:pt x="289" y="12"/>
                    <a:pt x="394" y="12"/>
                  </a:cubicBezTo>
                  <a:cubicBezTo>
                    <a:pt x="500" y="12"/>
                    <a:pt x="595" y="54"/>
                    <a:pt x="665" y="124"/>
                  </a:cubicBezTo>
                  <a:cubicBezTo>
                    <a:pt x="734" y="193"/>
                    <a:pt x="777" y="289"/>
                    <a:pt x="777" y="394"/>
                  </a:cubicBezTo>
                  <a:cubicBezTo>
                    <a:pt x="777" y="500"/>
                    <a:pt x="734" y="595"/>
                    <a:pt x="665" y="665"/>
                  </a:cubicBezTo>
                  <a:cubicBezTo>
                    <a:pt x="595" y="734"/>
                    <a:pt x="500" y="777"/>
                    <a:pt x="394" y="777"/>
                  </a:cubicBezTo>
                  <a:cubicBezTo>
                    <a:pt x="394" y="783"/>
                    <a:pt x="394" y="783"/>
                    <a:pt x="394" y="783"/>
                  </a:cubicBezTo>
                  <a:cubicBezTo>
                    <a:pt x="394" y="789"/>
                    <a:pt x="394" y="789"/>
                    <a:pt x="394" y="789"/>
                  </a:cubicBezTo>
                  <a:cubicBezTo>
                    <a:pt x="612" y="789"/>
                    <a:pt x="789" y="612"/>
                    <a:pt x="789" y="394"/>
                  </a:cubicBezTo>
                  <a:cubicBezTo>
                    <a:pt x="789" y="177"/>
                    <a:pt x="612" y="0"/>
                    <a:pt x="394" y="0"/>
                  </a:cubicBezTo>
                  <a:cubicBezTo>
                    <a:pt x="177" y="0"/>
                    <a:pt x="0" y="177"/>
                    <a:pt x="0" y="394"/>
                  </a:cubicBezTo>
                  <a:cubicBezTo>
                    <a:pt x="0" y="612"/>
                    <a:pt x="177" y="789"/>
                    <a:pt x="394" y="789"/>
                  </a:cubicBezTo>
                  <a:lnTo>
                    <a:pt x="394" y="783"/>
                  </a:lnTo>
                  <a:close/>
                </a:path>
              </a:pathLst>
            </a:custGeom>
            <a:grpFill/>
            <a:ln w="12700">
              <a:solidFill>
                <a:srgbClr val="58B6C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16" name="Oval 66">
              <a:extLst>
                <a:ext uri="{FF2B5EF4-FFF2-40B4-BE49-F238E27FC236}">
                  <a16:creationId xmlns:a16="http://schemas.microsoft.com/office/drawing/2014/main" id="{7BF93208-70BA-4983-881B-A29D6EC2F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7488" y="-2709863"/>
              <a:ext cx="57150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17" name="Oval 67">
              <a:extLst>
                <a:ext uri="{FF2B5EF4-FFF2-40B4-BE49-F238E27FC236}">
                  <a16:creationId xmlns:a16="http://schemas.microsoft.com/office/drawing/2014/main" id="{D5F45807-3923-4FC5-B1FC-9EDC638DD9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57488" y="-650875"/>
              <a:ext cx="57150" cy="555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18" name="Freeform 68">
              <a:extLst>
                <a:ext uri="{FF2B5EF4-FFF2-40B4-BE49-F238E27FC236}">
                  <a16:creationId xmlns:a16="http://schemas.microsoft.com/office/drawing/2014/main" id="{3167E986-81AE-45F9-A2F5-E9B95E0B0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39963" y="-2574925"/>
              <a:ext cx="63500" cy="63500"/>
            </a:xfrm>
            <a:custGeom>
              <a:avLst/>
              <a:gdLst>
                <a:gd name="T0" fmla="*/ 2 w 17"/>
                <a:gd name="T1" fmla="*/ 13 h 17"/>
                <a:gd name="T2" fmla="*/ 4 w 17"/>
                <a:gd name="T3" fmla="*/ 2 h 17"/>
                <a:gd name="T4" fmla="*/ 15 w 17"/>
                <a:gd name="T5" fmla="*/ 5 h 17"/>
                <a:gd name="T6" fmla="*/ 12 w 17"/>
                <a:gd name="T7" fmla="*/ 15 h 17"/>
                <a:gd name="T8" fmla="*/ 2 w 17"/>
                <a:gd name="T9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2" y="13"/>
                  </a:moveTo>
                  <a:cubicBezTo>
                    <a:pt x="0" y="9"/>
                    <a:pt x="1" y="4"/>
                    <a:pt x="4" y="2"/>
                  </a:cubicBezTo>
                  <a:cubicBezTo>
                    <a:pt x="8" y="0"/>
                    <a:pt x="13" y="1"/>
                    <a:pt x="15" y="5"/>
                  </a:cubicBezTo>
                  <a:cubicBezTo>
                    <a:pt x="17" y="9"/>
                    <a:pt x="16" y="13"/>
                    <a:pt x="12" y="15"/>
                  </a:cubicBezTo>
                  <a:cubicBezTo>
                    <a:pt x="8" y="17"/>
                    <a:pt x="4" y="16"/>
                    <a:pt x="2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19" name="Freeform 69">
              <a:extLst>
                <a:ext uri="{FF2B5EF4-FFF2-40B4-BE49-F238E27FC236}">
                  <a16:creationId xmlns:a16="http://schemas.microsoft.com/office/drawing/2014/main" id="{F845475E-945B-4C22-825D-ABDFA02AC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8663" y="-793750"/>
              <a:ext cx="63500" cy="63500"/>
            </a:xfrm>
            <a:custGeom>
              <a:avLst/>
              <a:gdLst>
                <a:gd name="T0" fmla="*/ 2 w 17"/>
                <a:gd name="T1" fmla="*/ 12 h 17"/>
                <a:gd name="T2" fmla="*/ 5 w 17"/>
                <a:gd name="T3" fmla="*/ 2 h 17"/>
                <a:gd name="T4" fmla="*/ 15 w 17"/>
                <a:gd name="T5" fmla="*/ 5 h 17"/>
                <a:gd name="T6" fmla="*/ 12 w 17"/>
                <a:gd name="T7" fmla="*/ 15 h 17"/>
                <a:gd name="T8" fmla="*/ 2 w 17"/>
                <a:gd name="T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2" y="12"/>
                  </a:moveTo>
                  <a:cubicBezTo>
                    <a:pt x="0" y="9"/>
                    <a:pt x="1" y="4"/>
                    <a:pt x="5" y="2"/>
                  </a:cubicBezTo>
                  <a:cubicBezTo>
                    <a:pt x="8" y="0"/>
                    <a:pt x="13" y="1"/>
                    <a:pt x="15" y="5"/>
                  </a:cubicBezTo>
                  <a:cubicBezTo>
                    <a:pt x="17" y="8"/>
                    <a:pt x="16" y="13"/>
                    <a:pt x="12" y="15"/>
                  </a:cubicBezTo>
                  <a:cubicBezTo>
                    <a:pt x="8" y="17"/>
                    <a:pt x="4" y="16"/>
                    <a:pt x="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20" name="Freeform 70">
              <a:extLst>
                <a:ext uri="{FF2B5EF4-FFF2-40B4-BE49-F238E27FC236}">
                  <a16:creationId xmlns:a16="http://schemas.microsoft.com/office/drawing/2014/main" id="{3288C07E-FB15-4483-96C4-D22DC813B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62138" y="-2200275"/>
              <a:ext cx="66675" cy="68262"/>
            </a:xfrm>
            <a:custGeom>
              <a:avLst/>
              <a:gdLst>
                <a:gd name="T0" fmla="*/ 5 w 18"/>
                <a:gd name="T1" fmla="*/ 16 h 18"/>
                <a:gd name="T2" fmla="*/ 2 w 18"/>
                <a:gd name="T3" fmla="*/ 5 h 18"/>
                <a:gd name="T4" fmla="*/ 13 w 18"/>
                <a:gd name="T5" fmla="*/ 3 h 18"/>
                <a:gd name="T6" fmla="*/ 15 w 18"/>
                <a:gd name="T7" fmla="*/ 13 h 18"/>
                <a:gd name="T8" fmla="*/ 5 w 18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5" y="16"/>
                  </a:moveTo>
                  <a:cubicBezTo>
                    <a:pt x="1" y="14"/>
                    <a:pt x="0" y="9"/>
                    <a:pt x="2" y="5"/>
                  </a:cubicBezTo>
                  <a:cubicBezTo>
                    <a:pt x="4" y="2"/>
                    <a:pt x="9" y="0"/>
                    <a:pt x="13" y="3"/>
                  </a:cubicBezTo>
                  <a:cubicBezTo>
                    <a:pt x="16" y="5"/>
                    <a:pt x="18" y="9"/>
                    <a:pt x="15" y="13"/>
                  </a:cubicBezTo>
                  <a:cubicBezTo>
                    <a:pt x="13" y="17"/>
                    <a:pt x="9" y="18"/>
                    <a:pt x="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21" name="Freeform 71">
              <a:extLst>
                <a:ext uri="{FF2B5EF4-FFF2-40B4-BE49-F238E27FC236}">
                  <a16:creationId xmlns:a16="http://schemas.microsoft.com/office/drawing/2014/main" id="{95ED506B-23ED-4DCF-879A-169E21B7E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43313" y="-1168400"/>
              <a:ext cx="63500" cy="63500"/>
            </a:xfrm>
            <a:custGeom>
              <a:avLst/>
              <a:gdLst>
                <a:gd name="T0" fmla="*/ 5 w 17"/>
                <a:gd name="T1" fmla="*/ 15 h 17"/>
                <a:gd name="T2" fmla="*/ 2 w 17"/>
                <a:gd name="T3" fmla="*/ 4 h 17"/>
                <a:gd name="T4" fmla="*/ 12 w 17"/>
                <a:gd name="T5" fmla="*/ 2 h 17"/>
                <a:gd name="T6" fmla="*/ 15 w 17"/>
                <a:gd name="T7" fmla="*/ 12 h 17"/>
                <a:gd name="T8" fmla="*/ 5 w 17"/>
                <a:gd name="T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5" y="15"/>
                  </a:moveTo>
                  <a:cubicBezTo>
                    <a:pt x="1" y="13"/>
                    <a:pt x="0" y="8"/>
                    <a:pt x="2" y="4"/>
                  </a:cubicBezTo>
                  <a:cubicBezTo>
                    <a:pt x="4" y="1"/>
                    <a:pt x="9" y="0"/>
                    <a:pt x="12" y="2"/>
                  </a:cubicBezTo>
                  <a:cubicBezTo>
                    <a:pt x="16" y="4"/>
                    <a:pt x="17" y="8"/>
                    <a:pt x="15" y="12"/>
                  </a:cubicBezTo>
                  <a:cubicBezTo>
                    <a:pt x="13" y="16"/>
                    <a:pt x="8" y="17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22" name="Oval 72">
              <a:extLst>
                <a:ext uri="{FF2B5EF4-FFF2-40B4-BE49-F238E27FC236}">
                  <a16:creationId xmlns:a16="http://schemas.microsoft.com/office/drawing/2014/main" id="{AE3DB116-4A2F-4DA5-8459-490DAC370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30375" y="-1677988"/>
              <a:ext cx="55563" cy="555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23" name="Oval 73">
              <a:extLst>
                <a:ext uri="{FF2B5EF4-FFF2-40B4-BE49-F238E27FC236}">
                  <a16:creationId xmlns:a16="http://schemas.microsoft.com/office/drawing/2014/main" id="{73CC7344-2535-4856-849B-C6C797D7E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86188" y="-1677988"/>
              <a:ext cx="55563" cy="5556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24" name="Freeform 74">
              <a:extLst>
                <a:ext uri="{FF2B5EF4-FFF2-40B4-BE49-F238E27FC236}">
                  <a16:creationId xmlns:a16="http://schemas.microsoft.com/office/drawing/2014/main" id="{53B0E614-BEA8-47F2-9D65-80A15F6F5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62138" y="-1168400"/>
              <a:ext cx="66675" cy="63500"/>
            </a:xfrm>
            <a:custGeom>
              <a:avLst/>
              <a:gdLst>
                <a:gd name="T0" fmla="*/ 13 w 18"/>
                <a:gd name="T1" fmla="*/ 15 h 17"/>
                <a:gd name="T2" fmla="*/ 2 w 18"/>
                <a:gd name="T3" fmla="*/ 12 h 17"/>
                <a:gd name="T4" fmla="*/ 5 w 18"/>
                <a:gd name="T5" fmla="*/ 2 h 17"/>
                <a:gd name="T6" fmla="*/ 15 w 18"/>
                <a:gd name="T7" fmla="*/ 4 h 17"/>
                <a:gd name="T8" fmla="*/ 13 w 18"/>
                <a:gd name="T9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13" y="15"/>
                  </a:moveTo>
                  <a:cubicBezTo>
                    <a:pt x="9" y="17"/>
                    <a:pt x="4" y="16"/>
                    <a:pt x="2" y="12"/>
                  </a:cubicBezTo>
                  <a:cubicBezTo>
                    <a:pt x="0" y="8"/>
                    <a:pt x="1" y="4"/>
                    <a:pt x="5" y="2"/>
                  </a:cubicBezTo>
                  <a:cubicBezTo>
                    <a:pt x="9" y="0"/>
                    <a:pt x="13" y="1"/>
                    <a:pt x="15" y="4"/>
                  </a:cubicBezTo>
                  <a:cubicBezTo>
                    <a:pt x="18" y="8"/>
                    <a:pt x="16" y="13"/>
                    <a:pt x="13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25" name="Freeform 75">
              <a:extLst>
                <a:ext uri="{FF2B5EF4-FFF2-40B4-BE49-F238E27FC236}">
                  <a16:creationId xmlns:a16="http://schemas.microsoft.com/office/drawing/2014/main" id="{3585EAFA-08FC-433E-A35A-E65AFC218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43313" y="-2200275"/>
              <a:ext cx="63500" cy="68262"/>
            </a:xfrm>
            <a:custGeom>
              <a:avLst/>
              <a:gdLst>
                <a:gd name="T0" fmla="*/ 12 w 17"/>
                <a:gd name="T1" fmla="*/ 16 h 18"/>
                <a:gd name="T2" fmla="*/ 2 w 17"/>
                <a:gd name="T3" fmla="*/ 13 h 18"/>
                <a:gd name="T4" fmla="*/ 5 w 17"/>
                <a:gd name="T5" fmla="*/ 3 h 18"/>
                <a:gd name="T6" fmla="*/ 15 w 17"/>
                <a:gd name="T7" fmla="*/ 5 h 18"/>
                <a:gd name="T8" fmla="*/ 12 w 17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12" y="16"/>
                  </a:moveTo>
                  <a:cubicBezTo>
                    <a:pt x="9" y="18"/>
                    <a:pt x="4" y="16"/>
                    <a:pt x="2" y="13"/>
                  </a:cubicBezTo>
                  <a:cubicBezTo>
                    <a:pt x="0" y="9"/>
                    <a:pt x="1" y="5"/>
                    <a:pt x="5" y="3"/>
                  </a:cubicBezTo>
                  <a:cubicBezTo>
                    <a:pt x="8" y="0"/>
                    <a:pt x="13" y="2"/>
                    <a:pt x="15" y="5"/>
                  </a:cubicBezTo>
                  <a:cubicBezTo>
                    <a:pt x="17" y="9"/>
                    <a:pt x="16" y="14"/>
                    <a:pt x="1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26" name="Freeform 76">
              <a:extLst>
                <a:ext uri="{FF2B5EF4-FFF2-40B4-BE49-F238E27FC236}">
                  <a16:creationId xmlns:a16="http://schemas.microsoft.com/office/drawing/2014/main" id="{2FC114F1-2F4F-49A5-99DE-A23DA6100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39963" y="-793750"/>
              <a:ext cx="63500" cy="63500"/>
            </a:xfrm>
            <a:custGeom>
              <a:avLst/>
              <a:gdLst>
                <a:gd name="T0" fmla="*/ 15 w 17"/>
                <a:gd name="T1" fmla="*/ 12 h 17"/>
                <a:gd name="T2" fmla="*/ 4 w 17"/>
                <a:gd name="T3" fmla="*/ 15 h 17"/>
                <a:gd name="T4" fmla="*/ 2 w 17"/>
                <a:gd name="T5" fmla="*/ 5 h 17"/>
                <a:gd name="T6" fmla="*/ 12 w 17"/>
                <a:gd name="T7" fmla="*/ 2 h 17"/>
                <a:gd name="T8" fmla="*/ 15 w 17"/>
                <a:gd name="T9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5" y="12"/>
                  </a:moveTo>
                  <a:cubicBezTo>
                    <a:pt x="13" y="16"/>
                    <a:pt x="8" y="17"/>
                    <a:pt x="4" y="15"/>
                  </a:cubicBezTo>
                  <a:cubicBezTo>
                    <a:pt x="1" y="13"/>
                    <a:pt x="0" y="8"/>
                    <a:pt x="2" y="5"/>
                  </a:cubicBezTo>
                  <a:cubicBezTo>
                    <a:pt x="4" y="1"/>
                    <a:pt x="8" y="0"/>
                    <a:pt x="12" y="2"/>
                  </a:cubicBezTo>
                  <a:cubicBezTo>
                    <a:pt x="16" y="4"/>
                    <a:pt x="17" y="9"/>
                    <a:pt x="1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27" name="Freeform 77">
              <a:extLst>
                <a:ext uri="{FF2B5EF4-FFF2-40B4-BE49-F238E27FC236}">
                  <a16:creationId xmlns:a16="http://schemas.microsoft.com/office/drawing/2014/main" id="{C00DC2AD-52D0-4A7E-8673-D076F0340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8663" y="-2574925"/>
              <a:ext cx="63500" cy="63500"/>
            </a:xfrm>
            <a:custGeom>
              <a:avLst/>
              <a:gdLst>
                <a:gd name="T0" fmla="*/ 15 w 17"/>
                <a:gd name="T1" fmla="*/ 13 h 17"/>
                <a:gd name="T2" fmla="*/ 5 w 17"/>
                <a:gd name="T3" fmla="*/ 15 h 17"/>
                <a:gd name="T4" fmla="*/ 2 w 17"/>
                <a:gd name="T5" fmla="*/ 5 h 17"/>
                <a:gd name="T6" fmla="*/ 12 w 17"/>
                <a:gd name="T7" fmla="*/ 2 h 17"/>
                <a:gd name="T8" fmla="*/ 15 w 17"/>
                <a:gd name="T9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5" y="13"/>
                  </a:moveTo>
                  <a:cubicBezTo>
                    <a:pt x="13" y="16"/>
                    <a:pt x="8" y="17"/>
                    <a:pt x="5" y="15"/>
                  </a:cubicBezTo>
                  <a:cubicBezTo>
                    <a:pt x="1" y="13"/>
                    <a:pt x="0" y="9"/>
                    <a:pt x="2" y="5"/>
                  </a:cubicBezTo>
                  <a:cubicBezTo>
                    <a:pt x="4" y="1"/>
                    <a:pt x="8" y="0"/>
                    <a:pt x="12" y="2"/>
                  </a:cubicBezTo>
                  <a:cubicBezTo>
                    <a:pt x="16" y="4"/>
                    <a:pt x="17" y="9"/>
                    <a:pt x="1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28" name="Freeform 78">
              <a:extLst>
                <a:ext uri="{FF2B5EF4-FFF2-40B4-BE49-F238E27FC236}">
                  <a16:creationId xmlns:a16="http://schemas.microsoft.com/office/drawing/2014/main" id="{92DFE261-E82C-4F3E-9A95-C5600C929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25" y="-2165350"/>
              <a:ext cx="1147763" cy="801687"/>
            </a:xfrm>
            <a:custGeom>
              <a:avLst/>
              <a:gdLst>
                <a:gd name="T0" fmla="*/ 294 w 306"/>
                <a:gd name="T1" fmla="*/ 11 h 214"/>
                <a:gd name="T2" fmla="*/ 289 w 306"/>
                <a:gd name="T3" fmla="*/ 17 h 214"/>
                <a:gd name="T4" fmla="*/ 294 w 306"/>
                <a:gd name="T5" fmla="*/ 11 h 214"/>
                <a:gd name="T6" fmla="*/ 267 w 306"/>
                <a:gd name="T7" fmla="*/ 0 h 214"/>
                <a:gd name="T8" fmla="*/ 240 w 306"/>
                <a:gd name="T9" fmla="*/ 11 h 214"/>
                <a:gd name="T10" fmla="*/ 130 w 306"/>
                <a:gd name="T11" fmla="*/ 121 h 214"/>
                <a:gd name="T12" fmla="*/ 66 w 306"/>
                <a:gd name="T13" fmla="*/ 57 h 214"/>
                <a:gd name="T14" fmla="*/ 38 w 306"/>
                <a:gd name="T15" fmla="*/ 45 h 214"/>
                <a:gd name="T16" fmla="*/ 11 w 306"/>
                <a:gd name="T17" fmla="*/ 57 h 214"/>
                <a:gd name="T18" fmla="*/ 0 w 306"/>
                <a:gd name="T19" fmla="*/ 84 h 214"/>
                <a:gd name="T20" fmla="*/ 11 w 306"/>
                <a:gd name="T21" fmla="*/ 111 h 214"/>
                <a:gd name="T22" fmla="*/ 103 w 306"/>
                <a:gd name="T23" fmla="*/ 203 h 214"/>
                <a:gd name="T24" fmla="*/ 130 w 306"/>
                <a:gd name="T25" fmla="*/ 214 h 214"/>
                <a:gd name="T26" fmla="*/ 157 w 306"/>
                <a:gd name="T27" fmla="*/ 203 h 214"/>
                <a:gd name="T28" fmla="*/ 294 w 306"/>
                <a:gd name="T29" fmla="*/ 65 h 214"/>
                <a:gd name="T30" fmla="*/ 306 w 306"/>
                <a:gd name="T31" fmla="*/ 38 h 214"/>
                <a:gd name="T32" fmla="*/ 294 w 306"/>
                <a:gd name="T33" fmla="*/ 11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6" h="214">
                  <a:moveTo>
                    <a:pt x="294" y="11"/>
                  </a:moveTo>
                  <a:cubicBezTo>
                    <a:pt x="289" y="17"/>
                    <a:pt x="289" y="17"/>
                    <a:pt x="289" y="17"/>
                  </a:cubicBezTo>
                  <a:cubicBezTo>
                    <a:pt x="294" y="11"/>
                    <a:pt x="294" y="11"/>
                    <a:pt x="294" y="11"/>
                  </a:cubicBezTo>
                  <a:cubicBezTo>
                    <a:pt x="287" y="3"/>
                    <a:pt x="277" y="0"/>
                    <a:pt x="267" y="0"/>
                  </a:cubicBezTo>
                  <a:cubicBezTo>
                    <a:pt x="257" y="0"/>
                    <a:pt x="247" y="3"/>
                    <a:pt x="240" y="11"/>
                  </a:cubicBezTo>
                  <a:cubicBezTo>
                    <a:pt x="130" y="121"/>
                    <a:pt x="130" y="121"/>
                    <a:pt x="130" y="121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58" y="49"/>
                    <a:pt x="48" y="45"/>
                    <a:pt x="38" y="45"/>
                  </a:cubicBezTo>
                  <a:cubicBezTo>
                    <a:pt x="28" y="45"/>
                    <a:pt x="19" y="49"/>
                    <a:pt x="11" y="57"/>
                  </a:cubicBezTo>
                  <a:cubicBezTo>
                    <a:pt x="4" y="64"/>
                    <a:pt x="0" y="74"/>
                    <a:pt x="0" y="84"/>
                  </a:cubicBezTo>
                  <a:cubicBezTo>
                    <a:pt x="0" y="94"/>
                    <a:pt x="4" y="104"/>
                    <a:pt x="11" y="111"/>
                  </a:cubicBezTo>
                  <a:cubicBezTo>
                    <a:pt x="103" y="203"/>
                    <a:pt x="103" y="203"/>
                    <a:pt x="103" y="203"/>
                  </a:cubicBezTo>
                  <a:cubicBezTo>
                    <a:pt x="110" y="210"/>
                    <a:pt x="120" y="214"/>
                    <a:pt x="130" y="214"/>
                  </a:cubicBezTo>
                  <a:cubicBezTo>
                    <a:pt x="140" y="214"/>
                    <a:pt x="150" y="210"/>
                    <a:pt x="157" y="203"/>
                  </a:cubicBezTo>
                  <a:cubicBezTo>
                    <a:pt x="294" y="65"/>
                    <a:pt x="294" y="65"/>
                    <a:pt x="294" y="65"/>
                  </a:cubicBezTo>
                  <a:cubicBezTo>
                    <a:pt x="302" y="58"/>
                    <a:pt x="306" y="48"/>
                    <a:pt x="306" y="38"/>
                  </a:cubicBezTo>
                  <a:cubicBezTo>
                    <a:pt x="306" y="28"/>
                    <a:pt x="302" y="18"/>
                    <a:pt x="29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</p:grpSp>
      <p:grpSp>
        <p:nvGrpSpPr>
          <p:cNvPr id="39" name="Group 121">
            <a:extLst>
              <a:ext uri="{FF2B5EF4-FFF2-40B4-BE49-F238E27FC236}">
                <a16:creationId xmlns:a16="http://schemas.microsoft.com/office/drawing/2014/main" id="{7F213998-E717-464F-8E46-383E088E81C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985068" y="4258024"/>
            <a:ext cx="771286" cy="655307"/>
            <a:chOff x="-1698" y="622"/>
            <a:chExt cx="1882" cy="1599"/>
          </a:xfrm>
          <a:solidFill>
            <a:srgbClr val="58B6C0"/>
          </a:solidFill>
        </p:grpSpPr>
        <p:sp>
          <p:nvSpPr>
            <p:cNvPr id="452" name="Freeform 122">
              <a:extLst>
                <a:ext uri="{FF2B5EF4-FFF2-40B4-BE49-F238E27FC236}">
                  <a16:creationId xmlns:a16="http://schemas.microsoft.com/office/drawing/2014/main" id="{8DE058F9-96E2-496D-9F97-08A16C928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59" y="1208"/>
              <a:ext cx="1443" cy="1013"/>
            </a:xfrm>
            <a:custGeom>
              <a:avLst/>
              <a:gdLst>
                <a:gd name="T0" fmla="*/ 573 w 611"/>
                <a:gd name="T1" fmla="*/ 206 h 429"/>
                <a:gd name="T2" fmla="*/ 73 w 611"/>
                <a:gd name="T3" fmla="*/ 206 h 429"/>
                <a:gd name="T4" fmla="*/ 73 w 611"/>
                <a:gd name="T5" fmla="*/ 69 h 429"/>
                <a:gd name="T6" fmla="*/ 96 w 611"/>
                <a:gd name="T7" fmla="*/ 36 h 429"/>
                <a:gd name="T8" fmla="*/ 60 w 611"/>
                <a:gd name="T9" fmla="*/ 0 h 429"/>
                <a:gd name="T10" fmla="*/ 24 w 611"/>
                <a:gd name="T11" fmla="*/ 36 h 429"/>
                <a:gd name="T12" fmla="*/ 48 w 611"/>
                <a:gd name="T13" fmla="*/ 69 h 429"/>
                <a:gd name="T14" fmla="*/ 48 w 611"/>
                <a:gd name="T15" fmla="*/ 206 h 429"/>
                <a:gd name="T16" fmla="*/ 38 w 611"/>
                <a:gd name="T17" fmla="*/ 206 h 429"/>
                <a:gd name="T18" fmla="*/ 0 w 611"/>
                <a:gd name="T19" fmla="*/ 244 h 429"/>
                <a:gd name="T20" fmla="*/ 0 w 611"/>
                <a:gd name="T21" fmla="*/ 356 h 429"/>
                <a:gd name="T22" fmla="*/ 38 w 611"/>
                <a:gd name="T23" fmla="*/ 394 h 429"/>
                <a:gd name="T24" fmla="*/ 39 w 611"/>
                <a:gd name="T25" fmla="*/ 394 h 429"/>
                <a:gd name="T26" fmla="*/ 39 w 611"/>
                <a:gd name="T27" fmla="*/ 405 h 429"/>
                <a:gd name="T28" fmla="*/ 60 w 611"/>
                <a:gd name="T29" fmla="*/ 429 h 429"/>
                <a:gd name="T30" fmla="*/ 110 w 611"/>
                <a:gd name="T31" fmla="*/ 429 h 429"/>
                <a:gd name="T32" fmla="*/ 131 w 611"/>
                <a:gd name="T33" fmla="*/ 405 h 429"/>
                <a:gd name="T34" fmla="*/ 131 w 611"/>
                <a:gd name="T35" fmla="*/ 394 h 429"/>
                <a:gd name="T36" fmla="*/ 478 w 611"/>
                <a:gd name="T37" fmla="*/ 394 h 429"/>
                <a:gd name="T38" fmla="*/ 478 w 611"/>
                <a:gd name="T39" fmla="*/ 405 h 429"/>
                <a:gd name="T40" fmla="*/ 500 w 611"/>
                <a:gd name="T41" fmla="*/ 429 h 429"/>
                <a:gd name="T42" fmla="*/ 549 w 611"/>
                <a:gd name="T43" fmla="*/ 429 h 429"/>
                <a:gd name="T44" fmla="*/ 571 w 611"/>
                <a:gd name="T45" fmla="*/ 405 h 429"/>
                <a:gd name="T46" fmla="*/ 571 w 611"/>
                <a:gd name="T47" fmla="*/ 394 h 429"/>
                <a:gd name="T48" fmla="*/ 573 w 611"/>
                <a:gd name="T49" fmla="*/ 394 h 429"/>
                <a:gd name="T50" fmla="*/ 611 w 611"/>
                <a:gd name="T51" fmla="*/ 356 h 429"/>
                <a:gd name="T52" fmla="*/ 611 w 611"/>
                <a:gd name="T53" fmla="*/ 244 h 429"/>
                <a:gd name="T54" fmla="*/ 573 w 611"/>
                <a:gd name="T55" fmla="*/ 206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11" h="429">
                  <a:moveTo>
                    <a:pt x="573" y="206"/>
                  </a:moveTo>
                  <a:cubicBezTo>
                    <a:pt x="73" y="206"/>
                    <a:pt x="73" y="206"/>
                    <a:pt x="73" y="206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87" y="64"/>
                    <a:pt x="96" y="51"/>
                    <a:pt x="96" y="36"/>
                  </a:cubicBezTo>
                  <a:cubicBezTo>
                    <a:pt x="96" y="16"/>
                    <a:pt x="80" y="0"/>
                    <a:pt x="60" y="0"/>
                  </a:cubicBezTo>
                  <a:cubicBezTo>
                    <a:pt x="41" y="0"/>
                    <a:pt x="24" y="16"/>
                    <a:pt x="24" y="36"/>
                  </a:cubicBezTo>
                  <a:cubicBezTo>
                    <a:pt x="24" y="51"/>
                    <a:pt x="34" y="64"/>
                    <a:pt x="48" y="69"/>
                  </a:cubicBezTo>
                  <a:cubicBezTo>
                    <a:pt x="48" y="206"/>
                    <a:pt x="48" y="206"/>
                    <a:pt x="48" y="206"/>
                  </a:cubicBezTo>
                  <a:cubicBezTo>
                    <a:pt x="38" y="206"/>
                    <a:pt x="38" y="206"/>
                    <a:pt x="38" y="206"/>
                  </a:cubicBezTo>
                  <a:cubicBezTo>
                    <a:pt x="17" y="206"/>
                    <a:pt x="0" y="223"/>
                    <a:pt x="0" y="244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0" y="377"/>
                    <a:pt x="17" y="394"/>
                    <a:pt x="38" y="394"/>
                  </a:cubicBezTo>
                  <a:cubicBezTo>
                    <a:pt x="39" y="394"/>
                    <a:pt x="39" y="394"/>
                    <a:pt x="39" y="394"/>
                  </a:cubicBezTo>
                  <a:cubicBezTo>
                    <a:pt x="39" y="405"/>
                    <a:pt x="39" y="405"/>
                    <a:pt x="39" y="405"/>
                  </a:cubicBezTo>
                  <a:cubicBezTo>
                    <a:pt x="39" y="418"/>
                    <a:pt x="48" y="429"/>
                    <a:pt x="60" y="429"/>
                  </a:cubicBezTo>
                  <a:cubicBezTo>
                    <a:pt x="110" y="429"/>
                    <a:pt x="110" y="429"/>
                    <a:pt x="110" y="429"/>
                  </a:cubicBezTo>
                  <a:cubicBezTo>
                    <a:pt x="122" y="429"/>
                    <a:pt x="131" y="418"/>
                    <a:pt x="131" y="405"/>
                  </a:cubicBezTo>
                  <a:cubicBezTo>
                    <a:pt x="131" y="394"/>
                    <a:pt x="131" y="394"/>
                    <a:pt x="131" y="394"/>
                  </a:cubicBezTo>
                  <a:cubicBezTo>
                    <a:pt x="478" y="394"/>
                    <a:pt x="478" y="394"/>
                    <a:pt x="478" y="394"/>
                  </a:cubicBezTo>
                  <a:cubicBezTo>
                    <a:pt x="478" y="405"/>
                    <a:pt x="478" y="405"/>
                    <a:pt x="478" y="405"/>
                  </a:cubicBezTo>
                  <a:cubicBezTo>
                    <a:pt x="478" y="418"/>
                    <a:pt x="488" y="429"/>
                    <a:pt x="500" y="429"/>
                  </a:cubicBezTo>
                  <a:cubicBezTo>
                    <a:pt x="549" y="429"/>
                    <a:pt x="549" y="429"/>
                    <a:pt x="549" y="429"/>
                  </a:cubicBezTo>
                  <a:cubicBezTo>
                    <a:pt x="561" y="429"/>
                    <a:pt x="571" y="418"/>
                    <a:pt x="571" y="405"/>
                  </a:cubicBezTo>
                  <a:cubicBezTo>
                    <a:pt x="571" y="394"/>
                    <a:pt x="571" y="394"/>
                    <a:pt x="571" y="394"/>
                  </a:cubicBezTo>
                  <a:cubicBezTo>
                    <a:pt x="573" y="394"/>
                    <a:pt x="573" y="394"/>
                    <a:pt x="573" y="394"/>
                  </a:cubicBezTo>
                  <a:cubicBezTo>
                    <a:pt x="594" y="394"/>
                    <a:pt x="611" y="377"/>
                    <a:pt x="611" y="356"/>
                  </a:cubicBezTo>
                  <a:cubicBezTo>
                    <a:pt x="611" y="244"/>
                    <a:pt x="611" y="244"/>
                    <a:pt x="611" y="244"/>
                  </a:cubicBezTo>
                  <a:cubicBezTo>
                    <a:pt x="611" y="223"/>
                    <a:pt x="594" y="206"/>
                    <a:pt x="573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53" name="Freeform 123">
              <a:extLst>
                <a:ext uri="{FF2B5EF4-FFF2-40B4-BE49-F238E27FC236}">
                  <a16:creationId xmlns:a16="http://schemas.microsoft.com/office/drawing/2014/main" id="{EBC7104B-1E20-4AA3-82CA-3B68FFE1C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71" y="1427"/>
              <a:ext cx="38" cy="59"/>
            </a:xfrm>
            <a:custGeom>
              <a:avLst/>
              <a:gdLst>
                <a:gd name="T0" fmla="*/ 0 w 16"/>
                <a:gd name="T1" fmla="*/ 3 h 25"/>
                <a:gd name="T2" fmla="*/ 9 w 16"/>
                <a:gd name="T3" fmla="*/ 25 h 25"/>
                <a:gd name="T4" fmla="*/ 16 w 16"/>
                <a:gd name="T5" fmla="*/ 22 h 25"/>
                <a:gd name="T6" fmla="*/ 8 w 16"/>
                <a:gd name="T7" fmla="*/ 0 h 25"/>
                <a:gd name="T8" fmla="*/ 0 w 16"/>
                <a:gd name="T9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5">
                  <a:moveTo>
                    <a:pt x="0" y="3"/>
                  </a:moveTo>
                  <a:cubicBezTo>
                    <a:pt x="3" y="10"/>
                    <a:pt x="6" y="18"/>
                    <a:pt x="9" y="25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3" y="15"/>
                    <a:pt x="10" y="8"/>
                    <a:pt x="8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54" name="Freeform 124">
              <a:extLst>
                <a:ext uri="{FF2B5EF4-FFF2-40B4-BE49-F238E27FC236}">
                  <a16:creationId xmlns:a16="http://schemas.microsoft.com/office/drawing/2014/main" id="{A1101D83-9369-4644-A54A-149056CFE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08" y="816"/>
              <a:ext cx="59" cy="23"/>
            </a:xfrm>
            <a:custGeom>
              <a:avLst/>
              <a:gdLst>
                <a:gd name="T0" fmla="*/ 25 w 25"/>
                <a:gd name="T1" fmla="*/ 2 h 10"/>
                <a:gd name="T2" fmla="*/ 0 w 25"/>
                <a:gd name="T3" fmla="*/ 0 h 10"/>
                <a:gd name="T4" fmla="*/ 0 w 25"/>
                <a:gd name="T5" fmla="*/ 8 h 10"/>
                <a:gd name="T6" fmla="*/ 24 w 25"/>
                <a:gd name="T7" fmla="*/ 10 h 10"/>
                <a:gd name="T8" fmla="*/ 25 w 25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0">
                  <a:moveTo>
                    <a:pt x="25" y="2"/>
                  </a:moveTo>
                  <a:cubicBezTo>
                    <a:pt x="17" y="1"/>
                    <a:pt x="9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8" y="8"/>
                    <a:pt x="16" y="9"/>
                    <a:pt x="24" y="10"/>
                  </a:cubicBezTo>
                  <a:lnTo>
                    <a:pt x="25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55" name="Freeform 125">
              <a:extLst>
                <a:ext uri="{FF2B5EF4-FFF2-40B4-BE49-F238E27FC236}">
                  <a16:creationId xmlns:a16="http://schemas.microsoft.com/office/drawing/2014/main" id="{F9D23137-EBC1-441A-ACB4-7B9F9A81A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82" y="863"/>
              <a:ext cx="59" cy="45"/>
            </a:xfrm>
            <a:custGeom>
              <a:avLst/>
              <a:gdLst>
                <a:gd name="T0" fmla="*/ 25 w 25"/>
                <a:gd name="T1" fmla="*/ 7 h 19"/>
                <a:gd name="T2" fmla="*/ 22 w 25"/>
                <a:gd name="T3" fmla="*/ 0 h 19"/>
                <a:gd name="T4" fmla="*/ 0 w 25"/>
                <a:gd name="T5" fmla="*/ 12 h 19"/>
                <a:gd name="T6" fmla="*/ 5 w 25"/>
                <a:gd name="T7" fmla="*/ 19 h 19"/>
                <a:gd name="T8" fmla="*/ 25 w 25"/>
                <a:gd name="T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9">
                  <a:moveTo>
                    <a:pt x="25" y="7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4" y="4"/>
                    <a:pt x="7" y="8"/>
                    <a:pt x="0" y="12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11" y="15"/>
                    <a:pt x="18" y="11"/>
                    <a:pt x="2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56" name="Freeform 126">
              <a:extLst>
                <a:ext uri="{FF2B5EF4-FFF2-40B4-BE49-F238E27FC236}">
                  <a16:creationId xmlns:a16="http://schemas.microsoft.com/office/drawing/2014/main" id="{6068A6FA-9745-4935-96BD-8AFBB5E0F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94" y="1243"/>
              <a:ext cx="21" cy="59"/>
            </a:xfrm>
            <a:custGeom>
              <a:avLst/>
              <a:gdLst>
                <a:gd name="T0" fmla="*/ 8 w 9"/>
                <a:gd name="T1" fmla="*/ 18 h 25"/>
                <a:gd name="T2" fmla="*/ 9 w 9"/>
                <a:gd name="T3" fmla="*/ 1 h 25"/>
                <a:gd name="T4" fmla="*/ 1 w 9"/>
                <a:gd name="T5" fmla="*/ 0 h 25"/>
                <a:gd name="T6" fmla="*/ 0 w 9"/>
                <a:gd name="T7" fmla="*/ 18 h 25"/>
                <a:gd name="T8" fmla="*/ 0 w 9"/>
                <a:gd name="T9" fmla="*/ 25 h 25"/>
                <a:gd name="T10" fmla="*/ 8 w 9"/>
                <a:gd name="T11" fmla="*/ 24 h 25"/>
                <a:gd name="T12" fmla="*/ 8 w 9"/>
                <a:gd name="T13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5">
                  <a:moveTo>
                    <a:pt x="8" y="18"/>
                  </a:moveTo>
                  <a:cubicBezTo>
                    <a:pt x="8" y="12"/>
                    <a:pt x="9" y="7"/>
                    <a:pt x="9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6"/>
                    <a:pt x="0" y="12"/>
                    <a:pt x="0" y="1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8" y="24"/>
                    <a:pt x="8" y="24"/>
                    <a:pt x="8" y="24"/>
                  </a:cubicBezTo>
                  <a:lnTo>
                    <a:pt x="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57" name="Freeform 127">
              <a:extLst>
                <a:ext uri="{FF2B5EF4-FFF2-40B4-BE49-F238E27FC236}">
                  <a16:creationId xmlns:a16="http://schemas.microsoft.com/office/drawing/2014/main" id="{5250C849-072B-4668-BB34-C5C913F14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31" y="1512"/>
              <a:ext cx="48" cy="57"/>
            </a:xfrm>
            <a:custGeom>
              <a:avLst/>
              <a:gdLst>
                <a:gd name="T0" fmla="*/ 0 w 20"/>
                <a:gd name="T1" fmla="*/ 4 h 24"/>
                <a:gd name="T2" fmla="*/ 13 w 20"/>
                <a:gd name="T3" fmla="*/ 24 h 24"/>
                <a:gd name="T4" fmla="*/ 20 w 20"/>
                <a:gd name="T5" fmla="*/ 19 h 24"/>
                <a:gd name="T6" fmla="*/ 7 w 20"/>
                <a:gd name="T7" fmla="*/ 0 h 24"/>
                <a:gd name="T8" fmla="*/ 0 w 20"/>
                <a:gd name="T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0" y="4"/>
                  </a:moveTo>
                  <a:cubicBezTo>
                    <a:pt x="4" y="11"/>
                    <a:pt x="8" y="18"/>
                    <a:pt x="13" y="24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5" y="13"/>
                    <a:pt x="11" y="7"/>
                    <a:pt x="7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58" name="Freeform 128">
              <a:extLst>
                <a:ext uri="{FF2B5EF4-FFF2-40B4-BE49-F238E27FC236}">
                  <a16:creationId xmlns:a16="http://schemas.microsoft.com/office/drawing/2014/main" id="{0378E692-74ED-45D5-997F-7DC98C4CC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16" y="827"/>
              <a:ext cx="59" cy="36"/>
            </a:xfrm>
            <a:custGeom>
              <a:avLst/>
              <a:gdLst>
                <a:gd name="T0" fmla="*/ 25 w 25"/>
                <a:gd name="T1" fmla="*/ 8 h 15"/>
                <a:gd name="T2" fmla="*/ 2 w 25"/>
                <a:gd name="T3" fmla="*/ 0 h 15"/>
                <a:gd name="T4" fmla="*/ 0 w 25"/>
                <a:gd name="T5" fmla="*/ 8 h 15"/>
                <a:gd name="T6" fmla="*/ 22 w 25"/>
                <a:gd name="T7" fmla="*/ 15 h 15"/>
                <a:gd name="T8" fmla="*/ 25 w 25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5">
                  <a:moveTo>
                    <a:pt x="25" y="8"/>
                  </a:moveTo>
                  <a:cubicBezTo>
                    <a:pt x="18" y="5"/>
                    <a:pt x="10" y="2"/>
                    <a:pt x="2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8" y="10"/>
                    <a:pt x="15" y="12"/>
                    <a:pt x="22" y="15"/>
                  </a:cubicBezTo>
                  <a:lnTo>
                    <a:pt x="2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59" name="Freeform 129">
              <a:extLst>
                <a:ext uri="{FF2B5EF4-FFF2-40B4-BE49-F238E27FC236}">
                  <a16:creationId xmlns:a16="http://schemas.microsoft.com/office/drawing/2014/main" id="{5A4A7066-0C21-40A9-83FD-BAFB79236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90" y="1337"/>
              <a:ext cx="29" cy="60"/>
            </a:xfrm>
            <a:custGeom>
              <a:avLst/>
              <a:gdLst>
                <a:gd name="T0" fmla="*/ 7 w 12"/>
                <a:gd name="T1" fmla="*/ 0 h 25"/>
                <a:gd name="T2" fmla="*/ 0 w 12"/>
                <a:gd name="T3" fmla="*/ 1 h 25"/>
                <a:gd name="T4" fmla="*/ 4 w 12"/>
                <a:gd name="T5" fmla="*/ 25 h 25"/>
                <a:gd name="T6" fmla="*/ 12 w 12"/>
                <a:gd name="T7" fmla="*/ 23 h 25"/>
                <a:gd name="T8" fmla="*/ 7 w 12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5">
                  <a:moveTo>
                    <a:pt x="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9"/>
                    <a:pt x="2" y="17"/>
                    <a:pt x="4" y="25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0" y="16"/>
                    <a:pt x="8" y="8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60" name="Freeform 130">
              <a:extLst>
                <a:ext uri="{FF2B5EF4-FFF2-40B4-BE49-F238E27FC236}">
                  <a16:creationId xmlns:a16="http://schemas.microsoft.com/office/drawing/2014/main" id="{A9556FA3-8660-4F0C-AB83-EBA95865C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02" y="816"/>
              <a:ext cx="59" cy="26"/>
            </a:xfrm>
            <a:custGeom>
              <a:avLst/>
              <a:gdLst>
                <a:gd name="T0" fmla="*/ 24 w 25"/>
                <a:gd name="T1" fmla="*/ 0 h 11"/>
                <a:gd name="T2" fmla="*/ 0 w 25"/>
                <a:gd name="T3" fmla="*/ 3 h 11"/>
                <a:gd name="T4" fmla="*/ 1 w 25"/>
                <a:gd name="T5" fmla="*/ 11 h 11"/>
                <a:gd name="T6" fmla="*/ 25 w 25"/>
                <a:gd name="T7" fmla="*/ 8 h 11"/>
                <a:gd name="T8" fmla="*/ 24 w 2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1">
                  <a:moveTo>
                    <a:pt x="24" y="0"/>
                  </a:moveTo>
                  <a:cubicBezTo>
                    <a:pt x="16" y="0"/>
                    <a:pt x="8" y="1"/>
                    <a:pt x="0" y="3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9" y="9"/>
                    <a:pt x="17" y="8"/>
                    <a:pt x="25" y="8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61" name="Freeform 131">
              <a:extLst>
                <a:ext uri="{FF2B5EF4-FFF2-40B4-BE49-F238E27FC236}">
                  <a16:creationId xmlns:a16="http://schemas.microsoft.com/office/drawing/2014/main" id="{BE0D8425-1B34-4259-9090-385333532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16" y="981"/>
              <a:ext cx="49" cy="57"/>
            </a:xfrm>
            <a:custGeom>
              <a:avLst/>
              <a:gdLst>
                <a:gd name="T0" fmla="*/ 7 w 21"/>
                <a:gd name="T1" fmla="*/ 24 h 24"/>
                <a:gd name="T2" fmla="*/ 21 w 21"/>
                <a:gd name="T3" fmla="*/ 5 h 24"/>
                <a:gd name="T4" fmla="*/ 15 w 21"/>
                <a:gd name="T5" fmla="*/ 0 h 24"/>
                <a:gd name="T6" fmla="*/ 0 w 21"/>
                <a:gd name="T7" fmla="*/ 20 h 24"/>
                <a:gd name="T8" fmla="*/ 7 w 21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7" y="24"/>
                  </a:moveTo>
                  <a:cubicBezTo>
                    <a:pt x="11" y="18"/>
                    <a:pt x="16" y="11"/>
                    <a:pt x="21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9" y="6"/>
                    <a:pt x="5" y="13"/>
                    <a:pt x="0" y="20"/>
                  </a:cubicBezTo>
                  <a:lnTo>
                    <a:pt x="7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62" name="Freeform 132">
              <a:extLst>
                <a:ext uri="{FF2B5EF4-FFF2-40B4-BE49-F238E27FC236}">
                  <a16:creationId xmlns:a16="http://schemas.microsoft.com/office/drawing/2014/main" id="{7FA62FF6-2011-450A-9D81-E3AE4FE39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61" y="1061"/>
              <a:ext cx="42" cy="59"/>
            </a:xfrm>
            <a:custGeom>
              <a:avLst/>
              <a:gdLst>
                <a:gd name="T0" fmla="*/ 0 w 18"/>
                <a:gd name="T1" fmla="*/ 22 h 25"/>
                <a:gd name="T2" fmla="*/ 8 w 18"/>
                <a:gd name="T3" fmla="*/ 25 h 25"/>
                <a:gd name="T4" fmla="*/ 18 w 18"/>
                <a:gd name="T5" fmla="*/ 3 h 25"/>
                <a:gd name="T6" fmla="*/ 11 w 18"/>
                <a:gd name="T7" fmla="*/ 0 h 25"/>
                <a:gd name="T8" fmla="*/ 0 w 18"/>
                <a:gd name="T9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0" y="22"/>
                  </a:moveTo>
                  <a:cubicBezTo>
                    <a:pt x="8" y="25"/>
                    <a:pt x="8" y="25"/>
                    <a:pt x="8" y="25"/>
                  </a:cubicBezTo>
                  <a:cubicBezTo>
                    <a:pt x="11" y="17"/>
                    <a:pt x="14" y="10"/>
                    <a:pt x="18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7"/>
                    <a:pt x="3" y="14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63" name="Freeform 133">
              <a:extLst>
                <a:ext uri="{FF2B5EF4-FFF2-40B4-BE49-F238E27FC236}">
                  <a16:creationId xmlns:a16="http://schemas.microsoft.com/office/drawing/2014/main" id="{7554DE47-0D61-4790-B141-C36FED676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94" y="830"/>
              <a:ext cx="59" cy="35"/>
            </a:xfrm>
            <a:custGeom>
              <a:avLst/>
              <a:gdLst>
                <a:gd name="T0" fmla="*/ 23 w 25"/>
                <a:gd name="T1" fmla="*/ 0 h 15"/>
                <a:gd name="T2" fmla="*/ 0 w 25"/>
                <a:gd name="T3" fmla="*/ 8 h 15"/>
                <a:gd name="T4" fmla="*/ 3 w 25"/>
                <a:gd name="T5" fmla="*/ 15 h 15"/>
                <a:gd name="T6" fmla="*/ 25 w 25"/>
                <a:gd name="T7" fmla="*/ 8 h 15"/>
                <a:gd name="T8" fmla="*/ 23 w 2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5">
                  <a:moveTo>
                    <a:pt x="23" y="0"/>
                  </a:moveTo>
                  <a:cubicBezTo>
                    <a:pt x="15" y="2"/>
                    <a:pt x="7" y="5"/>
                    <a:pt x="0" y="8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0" y="12"/>
                    <a:pt x="17" y="10"/>
                    <a:pt x="25" y="8"/>
                  </a:cubicBez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64" name="Freeform 134">
              <a:extLst>
                <a:ext uri="{FF2B5EF4-FFF2-40B4-BE49-F238E27FC236}">
                  <a16:creationId xmlns:a16="http://schemas.microsoft.com/office/drawing/2014/main" id="{AFEFFC2B-687D-485D-99E9-FAB6D3DD4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74" y="1588"/>
              <a:ext cx="52" cy="52"/>
            </a:xfrm>
            <a:custGeom>
              <a:avLst/>
              <a:gdLst>
                <a:gd name="T0" fmla="*/ 0 w 22"/>
                <a:gd name="T1" fmla="*/ 5 h 22"/>
                <a:gd name="T2" fmla="*/ 17 w 22"/>
                <a:gd name="T3" fmla="*/ 22 h 22"/>
                <a:gd name="T4" fmla="*/ 22 w 22"/>
                <a:gd name="T5" fmla="*/ 16 h 22"/>
                <a:gd name="T6" fmla="*/ 6 w 22"/>
                <a:gd name="T7" fmla="*/ 0 h 22"/>
                <a:gd name="T8" fmla="*/ 0 w 22"/>
                <a:gd name="T9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0" y="5"/>
                  </a:moveTo>
                  <a:cubicBezTo>
                    <a:pt x="5" y="11"/>
                    <a:pt x="11" y="17"/>
                    <a:pt x="17" y="22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6" y="11"/>
                    <a:pt x="11" y="5"/>
                    <a:pt x="6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65" name="Freeform 135">
              <a:extLst>
                <a:ext uri="{FF2B5EF4-FFF2-40B4-BE49-F238E27FC236}">
                  <a16:creationId xmlns:a16="http://schemas.microsoft.com/office/drawing/2014/main" id="{D8D23605-6DF0-4469-BE01-759972F4F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55" y="915"/>
              <a:ext cx="54" cy="52"/>
            </a:xfrm>
            <a:custGeom>
              <a:avLst/>
              <a:gdLst>
                <a:gd name="T0" fmla="*/ 0 w 23"/>
                <a:gd name="T1" fmla="*/ 16 h 22"/>
                <a:gd name="T2" fmla="*/ 5 w 23"/>
                <a:gd name="T3" fmla="*/ 22 h 22"/>
                <a:gd name="T4" fmla="*/ 23 w 23"/>
                <a:gd name="T5" fmla="*/ 6 h 22"/>
                <a:gd name="T6" fmla="*/ 18 w 23"/>
                <a:gd name="T7" fmla="*/ 0 h 22"/>
                <a:gd name="T8" fmla="*/ 0 w 23"/>
                <a:gd name="T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0" y="16"/>
                  </a:moveTo>
                  <a:cubicBezTo>
                    <a:pt x="5" y="22"/>
                    <a:pt x="5" y="22"/>
                    <a:pt x="5" y="22"/>
                  </a:cubicBezTo>
                  <a:cubicBezTo>
                    <a:pt x="11" y="16"/>
                    <a:pt x="17" y="11"/>
                    <a:pt x="23" y="6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2" y="5"/>
                    <a:pt x="6" y="10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66" name="Freeform 136">
              <a:extLst>
                <a:ext uri="{FF2B5EF4-FFF2-40B4-BE49-F238E27FC236}">
                  <a16:creationId xmlns:a16="http://schemas.microsoft.com/office/drawing/2014/main" id="{94597571-2278-4DB4-830A-EAB0263C5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850" y="910"/>
              <a:ext cx="56" cy="52"/>
            </a:xfrm>
            <a:custGeom>
              <a:avLst/>
              <a:gdLst>
                <a:gd name="T0" fmla="*/ 0 w 24"/>
                <a:gd name="T1" fmla="*/ 7 h 22"/>
                <a:gd name="T2" fmla="*/ 18 w 24"/>
                <a:gd name="T3" fmla="*/ 22 h 22"/>
                <a:gd name="T4" fmla="*/ 24 w 24"/>
                <a:gd name="T5" fmla="*/ 16 h 22"/>
                <a:gd name="T6" fmla="*/ 5 w 24"/>
                <a:gd name="T7" fmla="*/ 0 h 22"/>
                <a:gd name="T8" fmla="*/ 0 w 24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2">
                  <a:moveTo>
                    <a:pt x="0" y="7"/>
                  </a:moveTo>
                  <a:cubicBezTo>
                    <a:pt x="6" y="11"/>
                    <a:pt x="12" y="16"/>
                    <a:pt x="18" y="2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18" y="10"/>
                    <a:pt x="12" y="5"/>
                    <a:pt x="5" y="0"/>
                  </a:cubicBez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67" name="Freeform 137">
              <a:extLst>
                <a:ext uri="{FF2B5EF4-FFF2-40B4-BE49-F238E27FC236}">
                  <a16:creationId xmlns:a16="http://schemas.microsoft.com/office/drawing/2014/main" id="{7D4FE63C-8483-4469-B295-5CE5FA685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7" y="1149"/>
              <a:ext cx="33" cy="59"/>
            </a:xfrm>
            <a:custGeom>
              <a:avLst/>
              <a:gdLst>
                <a:gd name="T0" fmla="*/ 14 w 14"/>
                <a:gd name="T1" fmla="*/ 2 h 25"/>
                <a:gd name="T2" fmla="*/ 6 w 14"/>
                <a:gd name="T3" fmla="*/ 0 h 25"/>
                <a:gd name="T4" fmla="*/ 0 w 14"/>
                <a:gd name="T5" fmla="*/ 24 h 25"/>
                <a:gd name="T6" fmla="*/ 8 w 14"/>
                <a:gd name="T7" fmla="*/ 25 h 25"/>
                <a:gd name="T8" fmla="*/ 14 w 14"/>
                <a:gd name="T9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5">
                  <a:moveTo>
                    <a:pt x="14" y="2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8"/>
                    <a:pt x="2" y="16"/>
                    <a:pt x="0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9" y="18"/>
                    <a:pt x="11" y="10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68" name="Freeform 138">
              <a:extLst>
                <a:ext uri="{FF2B5EF4-FFF2-40B4-BE49-F238E27FC236}">
                  <a16:creationId xmlns:a16="http://schemas.microsoft.com/office/drawing/2014/main" id="{BA599066-9DDF-4D10-93F4-0F07D60BF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-673" y="1236"/>
              <a:ext cx="21" cy="59"/>
            </a:xfrm>
            <a:custGeom>
              <a:avLst/>
              <a:gdLst>
                <a:gd name="T0" fmla="*/ 0 w 9"/>
                <a:gd name="T1" fmla="*/ 1 h 25"/>
                <a:gd name="T2" fmla="*/ 1 w 9"/>
                <a:gd name="T3" fmla="*/ 20 h 25"/>
                <a:gd name="T4" fmla="*/ 1 w 9"/>
                <a:gd name="T5" fmla="*/ 25 h 25"/>
                <a:gd name="T6" fmla="*/ 9 w 9"/>
                <a:gd name="T7" fmla="*/ 25 h 25"/>
                <a:gd name="T8" fmla="*/ 9 w 9"/>
                <a:gd name="T9" fmla="*/ 20 h 25"/>
                <a:gd name="T10" fmla="*/ 8 w 9"/>
                <a:gd name="T11" fmla="*/ 0 h 25"/>
                <a:gd name="T12" fmla="*/ 0 w 9"/>
                <a:gd name="T13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5">
                  <a:moveTo>
                    <a:pt x="0" y="1"/>
                  </a:moveTo>
                  <a:cubicBezTo>
                    <a:pt x="1" y="8"/>
                    <a:pt x="1" y="14"/>
                    <a:pt x="1" y="20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4"/>
                    <a:pt x="9" y="7"/>
                    <a:pt x="8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69" name="Freeform 139">
              <a:extLst>
                <a:ext uri="{FF2B5EF4-FFF2-40B4-BE49-F238E27FC236}">
                  <a16:creationId xmlns:a16="http://schemas.microsoft.com/office/drawing/2014/main" id="{4C658DA5-3C97-49BE-98F9-9FF8B23F5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80" y="1330"/>
              <a:ext cx="26" cy="59"/>
            </a:xfrm>
            <a:custGeom>
              <a:avLst/>
              <a:gdLst>
                <a:gd name="T0" fmla="*/ 0 w 11"/>
                <a:gd name="T1" fmla="*/ 24 h 25"/>
                <a:gd name="T2" fmla="*/ 7 w 11"/>
                <a:gd name="T3" fmla="*/ 25 h 25"/>
                <a:gd name="T4" fmla="*/ 11 w 11"/>
                <a:gd name="T5" fmla="*/ 1 h 25"/>
                <a:gd name="T6" fmla="*/ 3 w 11"/>
                <a:gd name="T7" fmla="*/ 0 h 25"/>
                <a:gd name="T8" fmla="*/ 0 w 11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5">
                  <a:moveTo>
                    <a:pt x="0" y="24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9" y="17"/>
                    <a:pt x="10" y="9"/>
                    <a:pt x="11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8"/>
                    <a:pt x="1" y="16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70" name="Freeform 140">
              <a:extLst>
                <a:ext uri="{FF2B5EF4-FFF2-40B4-BE49-F238E27FC236}">
                  <a16:creationId xmlns:a16="http://schemas.microsoft.com/office/drawing/2014/main" id="{107F5941-68D5-4E92-B8D3-8106944E2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782" y="976"/>
              <a:ext cx="50" cy="57"/>
            </a:xfrm>
            <a:custGeom>
              <a:avLst/>
              <a:gdLst>
                <a:gd name="T0" fmla="*/ 0 w 21"/>
                <a:gd name="T1" fmla="*/ 5 h 24"/>
                <a:gd name="T2" fmla="*/ 14 w 21"/>
                <a:gd name="T3" fmla="*/ 24 h 24"/>
                <a:gd name="T4" fmla="*/ 21 w 21"/>
                <a:gd name="T5" fmla="*/ 19 h 24"/>
                <a:gd name="T6" fmla="*/ 6 w 21"/>
                <a:gd name="T7" fmla="*/ 0 h 24"/>
                <a:gd name="T8" fmla="*/ 0 w 21"/>
                <a:gd name="T9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0" y="5"/>
                  </a:moveTo>
                  <a:cubicBezTo>
                    <a:pt x="5" y="11"/>
                    <a:pt x="10" y="17"/>
                    <a:pt x="14" y="24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16" y="13"/>
                    <a:pt x="11" y="6"/>
                    <a:pt x="6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71" name="Freeform 141">
              <a:extLst>
                <a:ext uri="{FF2B5EF4-FFF2-40B4-BE49-F238E27FC236}">
                  <a16:creationId xmlns:a16="http://schemas.microsoft.com/office/drawing/2014/main" id="{35510B31-194A-4638-8081-4004484C6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-692" y="1144"/>
              <a:ext cx="33" cy="59"/>
            </a:xfrm>
            <a:custGeom>
              <a:avLst/>
              <a:gdLst>
                <a:gd name="T0" fmla="*/ 0 w 14"/>
                <a:gd name="T1" fmla="*/ 2 h 25"/>
                <a:gd name="T2" fmla="*/ 6 w 14"/>
                <a:gd name="T3" fmla="*/ 25 h 25"/>
                <a:gd name="T4" fmla="*/ 14 w 14"/>
                <a:gd name="T5" fmla="*/ 23 h 25"/>
                <a:gd name="T6" fmla="*/ 8 w 14"/>
                <a:gd name="T7" fmla="*/ 0 h 25"/>
                <a:gd name="T8" fmla="*/ 0 w 14"/>
                <a:gd name="T9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5">
                  <a:moveTo>
                    <a:pt x="0" y="2"/>
                  </a:moveTo>
                  <a:cubicBezTo>
                    <a:pt x="3" y="9"/>
                    <a:pt x="4" y="17"/>
                    <a:pt x="6" y="25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2" y="15"/>
                    <a:pt x="10" y="7"/>
                    <a:pt x="8" y="0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72" name="Freeform 142">
              <a:extLst>
                <a:ext uri="{FF2B5EF4-FFF2-40B4-BE49-F238E27FC236}">
                  <a16:creationId xmlns:a16="http://schemas.microsoft.com/office/drawing/2014/main" id="{7699DC78-5E8E-42CE-9DA2-8F5A31AE6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30" y="1054"/>
              <a:ext cx="43" cy="59"/>
            </a:xfrm>
            <a:custGeom>
              <a:avLst/>
              <a:gdLst>
                <a:gd name="T0" fmla="*/ 18 w 18"/>
                <a:gd name="T1" fmla="*/ 22 h 25"/>
                <a:gd name="T2" fmla="*/ 7 w 18"/>
                <a:gd name="T3" fmla="*/ 0 h 25"/>
                <a:gd name="T4" fmla="*/ 0 w 18"/>
                <a:gd name="T5" fmla="*/ 4 h 25"/>
                <a:gd name="T6" fmla="*/ 11 w 18"/>
                <a:gd name="T7" fmla="*/ 25 h 25"/>
                <a:gd name="T8" fmla="*/ 18 w 18"/>
                <a:gd name="T9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5">
                  <a:moveTo>
                    <a:pt x="18" y="22"/>
                  </a:moveTo>
                  <a:cubicBezTo>
                    <a:pt x="15" y="15"/>
                    <a:pt x="11" y="7"/>
                    <a:pt x="7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11"/>
                    <a:pt x="8" y="18"/>
                    <a:pt x="11" y="25"/>
                  </a:cubicBezTo>
                  <a:lnTo>
                    <a:pt x="18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73" name="Freeform 143">
              <a:extLst>
                <a:ext uri="{FF2B5EF4-FFF2-40B4-BE49-F238E27FC236}">
                  <a16:creationId xmlns:a16="http://schemas.microsoft.com/office/drawing/2014/main" id="{7C333069-EE90-49AD-9B31-06DC2F59C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-820" y="1583"/>
              <a:ext cx="55" cy="52"/>
            </a:xfrm>
            <a:custGeom>
              <a:avLst/>
              <a:gdLst>
                <a:gd name="T0" fmla="*/ 0 w 23"/>
                <a:gd name="T1" fmla="*/ 16 h 22"/>
                <a:gd name="T2" fmla="*/ 6 w 23"/>
                <a:gd name="T3" fmla="*/ 22 h 22"/>
                <a:gd name="T4" fmla="*/ 23 w 23"/>
                <a:gd name="T5" fmla="*/ 5 h 22"/>
                <a:gd name="T6" fmla="*/ 17 w 23"/>
                <a:gd name="T7" fmla="*/ 0 h 22"/>
                <a:gd name="T8" fmla="*/ 0 w 23"/>
                <a:gd name="T9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0" y="16"/>
                  </a:moveTo>
                  <a:cubicBezTo>
                    <a:pt x="6" y="22"/>
                    <a:pt x="6" y="22"/>
                    <a:pt x="6" y="22"/>
                  </a:cubicBezTo>
                  <a:cubicBezTo>
                    <a:pt x="12" y="17"/>
                    <a:pt x="17" y="11"/>
                    <a:pt x="23" y="5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1" y="6"/>
                    <a:pt x="6" y="11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74" name="Freeform 144">
              <a:extLst>
                <a:ext uri="{FF2B5EF4-FFF2-40B4-BE49-F238E27FC236}">
                  <a16:creationId xmlns:a16="http://schemas.microsoft.com/office/drawing/2014/main" id="{50219DD5-CC97-415F-8E81-684122132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928" y="860"/>
              <a:ext cx="59" cy="45"/>
            </a:xfrm>
            <a:custGeom>
              <a:avLst/>
              <a:gdLst>
                <a:gd name="T0" fmla="*/ 3 w 25"/>
                <a:gd name="T1" fmla="*/ 0 h 19"/>
                <a:gd name="T2" fmla="*/ 0 w 25"/>
                <a:gd name="T3" fmla="*/ 7 h 19"/>
                <a:gd name="T4" fmla="*/ 20 w 25"/>
                <a:gd name="T5" fmla="*/ 19 h 19"/>
                <a:gd name="T6" fmla="*/ 25 w 25"/>
                <a:gd name="T7" fmla="*/ 12 h 19"/>
                <a:gd name="T8" fmla="*/ 3 w 2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9">
                  <a:moveTo>
                    <a:pt x="3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7" y="11"/>
                    <a:pt x="14" y="14"/>
                    <a:pt x="20" y="19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18" y="8"/>
                    <a:pt x="11" y="4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75" name="Freeform 145">
              <a:extLst>
                <a:ext uri="{FF2B5EF4-FFF2-40B4-BE49-F238E27FC236}">
                  <a16:creationId xmlns:a16="http://schemas.microsoft.com/office/drawing/2014/main" id="{65AEAB01-2EDB-4F02-9F35-FF97CFF62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758" y="1508"/>
              <a:ext cx="47" cy="56"/>
            </a:xfrm>
            <a:custGeom>
              <a:avLst/>
              <a:gdLst>
                <a:gd name="T0" fmla="*/ 0 w 20"/>
                <a:gd name="T1" fmla="*/ 19 h 24"/>
                <a:gd name="T2" fmla="*/ 7 w 20"/>
                <a:gd name="T3" fmla="*/ 24 h 24"/>
                <a:gd name="T4" fmla="*/ 20 w 20"/>
                <a:gd name="T5" fmla="*/ 3 h 24"/>
                <a:gd name="T6" fmla="*/ 13 w 20"/>
                <a:gd name="T7" fmla="*/ 0 h 24"/>
                <a:gd name="T8" fmla="*/ 0 w 20"/>
                <a:gd name="T9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4">
                  <a:moveTo>
                    <a:pt x="0" y="19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12" y="17"/>
                    <a:pt x="16" y="11"/>
                    <a:pt x="20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9" y="6"/>
                    <a:pt x="5" y="13"/>
                    <a:pt x="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76" name="Freeform 146">
              <a:extLst>
                <a:ext uri="{FF2B5EF4-FFF2-40B4-BE49-F238E27FC236}">
                  <a16:creationId xmlns:a16="http://schemas.microsoft.com/office/drawing/2014/main" id="{2AAEFC98-9907-4913-817E-5563267A6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-711" y="1423"/>
              <a:ext cx="38" cy="59"/>
            </a:xfrm>
            <a:custGeom>
              <a:avLst/>
              <a:gdLst>
                <a:gd name="T0" fmla="*/ 0 w 16"/>
                <a:gd name="T1" fmla="*/ 22 h 25"/>
                <a:gd name="T2" fmla="*/ 7 w 16"/>
                <a:gd name="T3" fmla="*/ 25 h 25"/>
                <a:gd name="T4" fmla="*/ 16 w 16"/>
                <a:gd name="T5" fmla="*/ 2 h 25"/>
                <a:gd name="T6" fmla="*/ 8 w 16"/>
                <a:gd name="T7" fmla="*/ 0 h 25"/>
                <a:gd name="T8" fmla="*/ 0 w 16"/>
                <a:gd name="T9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5">
                  <a:moveTo>
                    <a:pt x="0" y="22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11" y="18"/>
                    <a:pt x="14" y="10"/>
                    <a:pt x="16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7"/>
                    <a:pt x="3" y="15"/>
                    <a:pt x="0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77" name="Freeform 147">
              <a:extLst>
                <a:ext uri="{FF2B5EF4-FFF2-40B4-BE49-F238E27FC236}">
                  <a16:creationId xmlns:a16="http://schemas.microsoft.com/office/drawing/2014/main" id="{ED7A8783-C646-40F5-A451-60A6D2FD4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96" y="1340"/>
              <a:ext cx="24" cy="40"/>
            </a:xfrm>
            <a:custGeom>
              <a:avLst/>
              <a:gdLst>
                <a:gd name="T0" fmla="*/ 0 w 10"/>
                <a:gd name="T1" fmla="*/ 1 h 17"/>
                <a:gd name="T2" fmla="*/ 2 w 10"/>
                <a:gd name="T3" fmla="*/ 17 h 17"/>
                <a:gd name="T4" fmla="*/ 10 w 10"/>
                <a:gd name="T5" fmla="*/ 16 h 17"/>
                <a:gd name="T6" fmla="*/ 8 w 10"/>
                <a:gd name="T7" fmla="*/ 0 h 17"/>
                <a:gd name="T8" fmla="*/ 0 w 10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7">
                  <a:moveTo>
                    <a:pt x="0" y="1"/>
                  </a:moveTo>
                  <a:cubicBezTo>
                    <a:pt x="1" y="6"/>
                    <a:pt x="1" y="12"/>
                    <a:pt x="2" y="17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0"/>
                    <a:pt x="8" y="5"/>
                    <a:pt x="8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78" name="Freeform 148">
              <a:extLst>
                <a:ext uri="{FF2B5EF4-FFF2-40B4-BE49-F238E27FC236}">
                  <a16:creationId xmlns:a16="http://schemas.microsoft.com/office/drawing/2014/main" id="{D54F7368-B047-45CC-8FE7-B7172F12F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72" y="1059"/>
              <a:ext cx="37" cy="61"/>
            </a:xfrm>
            <a:custGeom>
              <a:avLst/>
              <a:gdLst>
                <a:gd name="T0" fmla="*/ 0 w 16"/>
                <a:gd name="T1" fmla="*/ 23 h 26"/>
                <a:gd name="T2" fmla="*/ 8 w 16"/>
                <a:gd name="T3" fmla="*/ 26 h 26"/>
                <a:gd name="T4" fmla="*/ 16 w 16"/>
                <a:gd name="T5" fmla="*/ 4 h 26"/>
                <a:gd name="T6" fmla="*/ 8 w 16"/>
                <a:gd name="T7" fmla="*/ 0 h 26"/>
                <a:gd name="T8" fmla="*/ 0 w 16"/>
                <a:gd name="T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6">
                  <a:moveTo>
                    <a:pt x="0" y="23"/>
                  </a:moveTo>
                  <a:cubicBezTo>
                    <a:pt x="8" y="26"/>
                    <a:pt x="8" y="26"/>
                    <a:pt x="8" y="26"/>
                  </a:cubicBezTo>
                  <a:cubicBezTo>
                    <a:pt x="10" y="18"/>
                    <a:pt x="13" y="11"/>
                    <a:pt x="16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8"/>
                    <a:pt x="2" y="16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79" name="Freeform 149">
              <a:extLst>
                <a:ext uri="{FF2B5EF4-FFF2-40B4-BE49-F238E27FC236}">
                  <a16:creationId xmlns:a16="http://schemas.microsoft.com/office/drawing/2014/main" id="{66379922-0EC9-4897-9350-D4F3CD6C8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94" y="1151"/>
              <a:ext cx="29" cy="59"/>
            </a:xfrm>
            <a:custGeom>
              <a:avLst/>
              <a:gdLst>
                <a:gd name="T0" fmla="*/ 0 w 12"/>
                <a:gd name="T1" fmla="*/ 24 h 25"/>
                <a:gd name="T2" fmla="*/ 8 w 12"/>
                <a:gd name="T3" fmla="*/ 25 h 25"/>
                <a:gd name="T4" fmla="*/ 12 w 12"/>
                <a:gd name="T5" fmla="*/ 2 h 25"/>
                <a:gd name="T6" fmla="*/ 5 w 12"/>
                <a:gd name="T7" fmla="*/ 0 h 25"/>
                <a:gd name="T8" fmla="*/ 0 w 12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5">
                  <a:moveTo>
                    <a:pt x="0" y="24"/>
                  </a:moveTo>
                  <a:cubicBezTo>
                    <a:pt x="8" y="25"/>
                    <a:pt x="8" y="25"/>
                    <a:pt x="8" y="25"/>
                  </a:cubicBezTo>
                  <a:cubicBezTo>
                    <a:pt x="9" y="17"/>
                    <a:pt x="11" y="9"/>
                    <a:pt x="12" y="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8"/>
                    <a:pt x="1" y="16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80" name="Freeform 150">
              <a:extLst>
                <a:ext uri="{FF2B5EF4-FFF2-40B4-BE49-F238E27FC236}">
                  <a16:creationId xmlns:a16="http://schemas.microsoft.com/office/drawing/2014/main" id="{52C48E8E-3B26-4B25-B177-367AF9B77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37" y="976"/>
              <a:ext cx="45" cy="57"/>
            </a:xfrm>
            <a:custGeom>
              <a:avLst/>
              <a:gdLst>
                <a:gd name="T0" fmla="*/ 12 w 19"/>
                <a:gd name="T1" fmla="*/ 0 h 24"/>
                <a:gd name="T2" fmla="*/ 0 w 19"/>
                <a:gd name="T3" fmla="*/ 21 h 24"/>
                <a:gd name="T4" fmla="*/ 7 w 19"/>
                <a:gd name="T5" fmla="*/ 24 h 24"/>
                <a:gd name="T6" fmla="*/ 19 w 19"/>
                <a:gd name="T7" fmla="*/ 4 h 24"/>
                <a:gd name="T8" fmla="*/ 12 w 19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4">
                  <a:moveTo>
                    <a:pt x="12" y="0"/>
                  </a:moveTo>
                  <a:cubicBezTo>
                    <a:pt x="8" y="6"/>
                    <a:pt x="4" y="13"/>
                    <a:pt x="0" y="21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11" y="17"/>
                    <a:pt x="15" y="10"/>
                    <a:pt x="19" y="4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81" name="Freeform 151">
              <a:extLst>
                <a:ext uri="{FF2B5EF4-FFF2-40B4-BE49-F238E27FC236}">
                  <a16:creationId xmlns:a16="http://schemas.microsoft.com/office/drawing/2014/main" id="{3D2B026F-1064-47C4-95ED-4766ED4A2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5" y="898"/>
              <a:ext cx="50" cy="57"/>
            </a:xfrm>
            <a:custGeom>
              <a:avLst/>
              <a:gdLst>
                <a:gd name="T0" fmla="*/ 21 w 21"/>
                <a:gd name="T1" fmla="*/ 6 h 24"/>
                <a:gd name="T2" fmla="*/ 15 w 21"/>
                <a:gd name="T3" fmla="*/ 0 h 24"/>
                <a:gd name="T4" fmla="*/ 0 w 21"/>
                <a:gd name="T5" fmla="*/ 19 h 24"/>
                <a:gd name="T6" fmla="*/ 6 w 21"/>
                <a:gd name="T7" fmla="*/ 24 h 24"/>
                <a:gd name="T8" fmla="*/ 21 w 21"/>
                <a:gd name="T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21" y="6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0" y="6"/>
                    <a:pt x="5" y="13"/>
                    <a:pt x="0" y="19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1" y="18"/>
                    <a:pt x="16" y="11"/>
                    <a:pt x="2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82" name="Freeform 152">
              <a:extLst>
                <a:ext uri="{FF2B5EF4-FFF2-40B4-BE49-F238E27FC236}">
                  <a16:creationId xmlns:a16="http://schemas.microsoft.com/office/drawing/2014/main" id="{3C1DA649-7102-4A7A-A055-DB9485FC2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698" y="1245"/>
              <a:ext cx="19" cy="59"/>
            </a:xfrm>
            <a:custGeom>
              <a:avLst/>
              <a:gdLst>
                <a:gd name="T0" fmla="*/ 8 w 8"/>
                <a:gd name="T1" fmla="*/ 17 h 25"/>
                <a:gd name="T2" fmla="*/ 8 w 8"/>
                <a:gd name="T3" fmla="*/ 1 h 25"/>
                <a:gd name="T4" fmla="*/ 0 w 8"/>
                <a:gd name="T5" fmla="*/ 0 h 25"/>
                <a:gd name="T6" fmla="*/ 0 w 8"/>
                <a:gd name="T7" fmla="*/ 17 h 25"/>
                <a:gd name="T8" fmla="*/ 0 w 8"/>
                <a:gd name="T9" fmla="*/ 25 h 25"/>
                <a:gd name="T10" fmla="*/ 8 w 8"/>
                <a:gd name="T11" fmla="*/ 24 h 25"/>
                <a:gd name="T12" fmla="*/ 8 w 8"/>
                <a:gd name="T13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5">
                  <a:moveTo>
                    <a:pt x="8" y="17"/>
                  </a:moveTo>
                  <a:cubicBezTo>
                    <a:pt x="8" y="12"/>
                    <a:pt x="8" y="6"/>
                    <a:pt x="8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0" y="12"/>
                    <a:pt x="0" y="17"/>
                  </a:cubicBezTo>
                  <a:cubicBezTo>
                    <a:pt x="0" y="20"/>
                    <a:pt x="0" y="22"/>
                    <a:pt x="0" y="25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2"/>
                    <a:pt x="8" y="20"/>
                    <a:pt x="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83" name="Freeform 153">
              <a:extLst>
                <a:ext uri="{FF2B5EF4-FFF2-40B4-BE49-F238E27FC236}">
                  <a16:creationId xmlns:a16="http://schemas.microsoft.com/office/drawing/2014/main" id="{27C8B751-8B73-480B-B7BF-97FD9BF48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81" y="709"/>
              <a:ext cx="59" cy="24"/>
            </a:xfrm>
            <a:custGeom>
              <a:avLst/>
              <a:gdLst>
                <a:gd name="T0" fmla="*/ 1 w 25"/>
                <a:gd name="T1" fmla="*/ 10 h 10"/>
                <a:gd name="T2" fmla="*/ 25 w 25"/>
                <a:gd name="T3" fmla="*/ 8 h 10"/>
                <a:gd name="T4" fmla="*/ 25 w 25"/>
                <a:gd name="T5" fmla="*/ 0 h 10"/>
                <a:gd name="T6" fmla="*/ 0 w 25"/>
                <a:gd name="T7" fmla="*/ 2 h 10"/>
                <a:gd name="T8" fmla="*/ 1 w 2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0">
                  <a:moveTo>
                    <a:pt x="1" y="10"/>
                  </a:moveTo>
                  <a:cubicBezTo>
                    <a:pt x="9" y="9"/>
                    <a:pt x="17" y="8"/>
                    <a:pt x="25" y="8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7" y="0"/>
                    <a:pt x="8" y="1"/>
                    <a:pt x="0" y="2"/>
                  </a:cubicBezTo>
                  <a:lnTo>
                    <a:pt x="1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84" name="Freeform 154">
              <a:extLst>
                <a:ext uri="{FF2B5EF4-FFF2-40B4-BE49-F238E27FC236}">
                  <a16:creationId xmlns:a16="http://schemas.microsoft.com/office/drawing/2014/main" id="{F61C2A43-2906-4CF1-9BDD-23DCC0599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65" y="742"/>
              <a:ext cx="61" cy="38"/>
            </a:xfrm>
            <a:custGeom>
              <a:avLst/>
              <a:gdLst>
                <a:gd name="T0" fmla="*/ 26 w 26"/>
                <a:gd name="T1" fmla="*/ 7 h 16"/>
                <a:gd name="T2" fmla="*/ 23 w 26"/>
                <a:gd name="T3" fmla="*/ 0 h 16"/>
                <a:gd name="T4" fmla="*/ 0 w 26"/>
                <a:gd name="T5" fmla="*/ 9 h 16"/>
                <a:gd name="T6" fmla="*/ 4 w 26"/>
                <a:gd name="T7" fmla="*/ 16 h 16"/>
                <a:gd name="T8" fmla="*/ 26 w 26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6">
                  <a:moveTo>
                    <a:pt x="26" y="7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5" y="2"/>
                    <a:pt x="8" y="6"/>
                    <a:pt x="0" y="9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11" y="13"/>
                    <a:pt x="18" y="10"/>
                    <a:pt x="2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85" name="Freeform 155">
              <a:extLst>
                <a:ext uri="{FF2B5EF4-FFF2-40B4-BE49-F238E27FC236}">
                  <a16:creationId xmlns:a16="http://schemas.microsoft.com/office/drawing/2014/main" id="{45A392AE-5B6B-461B-90DC-33B02D407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448" y="780"/>
              <a:ext cx="59" cy="47"/>
            </a:xfrm>
            <a:custGeom>
              <a:avLst/>
              <a:gdLst>
                <a:gd name="T0" fmla="*/ 25 w 25"/>
                <a:gd name="T1" fmla="*/ 7 h 20"/>
                <a:gd name="T2" fmla="*/ 21 w 25"/>
                <a:gd name="T3" fmla="*/ 0 h 20"/>
                <a:gd name="T4" fmla="*/ 0 w 25"/>
                <a:gd name="T5" fmla="*/ 13 h 20"/>
                <a:gd name="T6" fmla="*/ 5 w 25"/>
                <a:gd name="T7" fmla="*/ 20 h 20"/>
                <a:gd name="T8" fmla="*/ 25 w 25"/>
                <a:gd name="T9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0">
                  <a:moveTo>
                    <a:pt x="25" y="7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4" y="4"/>
                    <a:pt x="7" y="8"/>
                    <a:pt x="0" y="13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11" y="15"/>
                    <a:pt x="18" y="11"/>
                    <a:pt x="25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86" name="Freeform 156">
              <a:extLst>
                <a:ext uri="{FF2B5EF4-FFF2-40B4-BE49-F238E27FC236}">
                  <a16:creationId xmlns:a16="http://schemas.microsoft.com/office/drawing/2014/main" id="{4DABC930-7475-4FB1-8F16-3BCF19E84E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21" y="834"/>
              <a:ext cx="54" cy="50"/>
            </a:xfrm>
            <a:custGeom>
              <a:avLst/>
              <a:gdLst>
                <a:gd name="T0" fmla="*/ 23 w 23"/>
                <a:gd name="T1" fmla="*/ 6 h 21"/>
                <a:gd name="T2" fmla="*/ 18 w 23"/>
                <a:gd name="T3" fmla="*/ 0 h 21"/>
                <a:gd name="T4" fmla="*/ 0 w 23"/>
                <a:gd name="T5" fmla="*/ 16 h 21"/>
                <a:gd name="T6" fmla="*/ 5 w 23"/>
                <a:gd name="T7" fmla="*/ 21 h 21"/>
                <a:gd name="T8" fmla="*/ 23 w 23"/>
                <a:gd name="T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1">
                  <a:moveTo>
                    <a:pt x="23" y="6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2" y="5"/>
                    <a:pt x="5" y="10"/>
                    <a:pt x="0" y="16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1" y="16"/>
                    <a:pt x="17" y="11"/>
                    <a:pt x="2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87" name="Freeform 157">
              <a:extLst>
                <a:ext uri="{FF2B5EF4-FFF2-40B4-BE49-F238E27FC236}">
                  <a16:creationId xmlns:a16="http://schemas.microsoft.com/office/drawing/2014/main" id="{04EFECC2-5322-4BEE-9FB7-FA1F8CA1A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75" y="719"/>
              <a:ext cx="61" cy="30"/>
            </a:xfrm>
            <a:custGeom>
              <a:avLst/>
              <a:gdLst>
                <a:gd name="T0" fmla="*/ 0 w 26"/>
                <a:gd name="T1" fmla="*/ 5 h 13"/>
                <a:gd name="T2" fmla="*/ 3 w 26"/>
                <a:gd name="T3" fmla="*/ 13 h 13"/>
                <a:gd name="T4" fmla="*/ 26 w 26"/>
                <a:gd name="T5" fmla="*/ 8 h 13"/>
                <a:gd name="T6" fmla="*/ 24 w 26"/>
                <a:gd name="T7" fmla="*/ 0 h 13"/>
                <a:gd name="T8" fmla="*/ 0 w 26"/>
                <a:gd name="T9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3">
                  <a:moveTo>
                    <a:pt x="0" y="5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10" y="11"/>
                    <a:pt x="18" y="9"/>
                    <a:pt x="26" y="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6" y="1"/>
                    <a:pt x="8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88" name="Freeform 158">
              <a:extLst>
                <a:ext uri="{FF2B5EF4-FFF2-40B4-BE49-F238E27FC236}">
                  <a16:creationId xmlns:a16="http://schemas.microsoft.com/office/drawing/2014/main" id="{5D3809C5-898D-4299-ABE4-93ECD3BE1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-801" y="707"/>
              <a:ext cx="59" cy="47"/>
            </a:xfrm>
            <a:custGeom>
              <a:avLst/>
              <a:gdLst>
                <a:gd name="T0" fmla="*/ 25 w 25"/>
                <a:gd name="T1" fmla="*/ 13 h 20"/>
                <a:gd name="T2" fmla="*/ 4 w 25"/>
                <a:gd name="T3" fmla="*/ 0 h 20"/>
                <a:gd name="T4" fmla="*/ 0 w 25"/>
                <a:gd name="T5" fmla="*/ 7 h 20"/>
                <a:gd name="T6" fmla="*/ 20 w 25"/>
                <a:gd name="T7" fmla="*/ 20 h 20"/>
                <a:gd name="T8" fmla="*/ 25 w 25"/>
                <a:gd name="T9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0">
                  <a:moveTo>
                    <a:pt x="25" y="13"/>
                  </a:moveTo>
                  <a:cubicBezTo>
                    <a:pt x="18" y="8"/>
                    <a:pt x="11" y="4"/>
                    <a:pt x="4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" y="11"/>
                    <a:pt x="14" y="15"/>
                    <a:pt x="20" y="20"/>
                  </a:cubicBezTo>
                  <a:lnTo>
                    <a:pt x="25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89" name="Freeform 159">
              <a:extLst>
                <a:ext uri="{FF2B5EF4-FFF2-40B4-BE49-F238E27FC236}">
                  <a16:creationId xmlns:a16="http://schemas.microsoft.com/office/drawing/2014/main" id="{CD5B274A-E8B6-4A06-8C18-02DB111AB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-883" y="664"/>
              <a:ext cx="59" cy="43"/>
            </a:xfrm>
            <a:custGeom>
              <a:avLst/>
              <a:gdLst>
                <a:gd name="T0" fmla="*/ 22 w 25"/>
                <a:gd name="T1" fmla="*/ 18 h 18"/>
                <a:gd name="T2" fmla="*/ 25 w 25"/>
                <a:gd name="T3" fmla="*/ 10 h 18"/>
                <a:gd name="T4" fmla="*/ 3 w 25"/>
                <a:gd name="T5" fmla="*/ 0 h 18"/>
                <a:gd name="T6" fmla="*/ 0 w 25"/>
                <a:gd name="T7" fmla="*/ 8 h 18"/>
                <a:gd name="T8" fmla="*/ 21 w 25"/>
                <a:gd name="T9" fmla="*/ 17 h 18"/>
                <a:gd name="T10" fmla="*/ 22 w 25"/>
                <a:gd name="T1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8">
                  <a:moveTo>
                    <a:pt x="22" y="18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18" y="7"/>
                    <a:pt x="10" y="3"/>
                    <a:pt x="3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7" y="11"/>
                    <a:pt x="14" y="14"/>
                    <a:pt x="21" y="17"/>
                  </a:cubicBezTo>
                  <a:lnTo>
                    <a:pt x="22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90" name="Freeform 160">
              <a:extLst>
                <a:ext uri="{FF2B5EF4-FFF2-40B4-BE49-F238E27FC236}">
                  <a16:creationId xmlns:a16="http://schemas.microsoft.com/office/drawing/2014/main" id="{E8C4C110-7626-461B-BE7E-7ED4CDFF2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-723" y="761"/>
              <a:ext cx="55" cy="50"/>
            </a:xfrm>
            <a:custGeom>
              <a:avLst/>
              <a:gdLst>
                <a:gd name="T0" fmla="*/ 23 w 23"/>
                <a:gd name="T1" fmla="*/ 15 h 21"/>
                <a:gd name="T2" fmla="*/ 5 w 23"/>
                <a:gd name="T3" fmla="*/ 0 h 21"/>
                <a:gd name="T4" fmla="*/ 0 w 23"/>
                <a:gd name="T5" fmla="*/ 6 h 21"/>
                <a:gd name="T6" fmla="*/ 18 w 23"/>
                <a:gd name="T7" fmla="*/ 21 h 21"/>
                <a:gd name="T8" fmla="*/ 23 w 23"/>
                <a:gd name="T9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1">
                  <a:moveTo>
                    <a:pt x="23" y="15"/>
                  </a:moveTo>
                  <a:cubicBezTo>
                    <a:pt x="18" y="10"/>
                    <a:pt x="11" y="5"/>
                    <a:pt x="5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11"/>
                    <a:pt x="12" y="16"/>
                    <a:pt x="18" y="21"/>
                  </a:cubicBezTo>
                  <a:lnTo>
                    <a:pt x="23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91" name="Freeform 161">
              <a:extLst>
                <a:ext uri="{FF2B5EF4-FFF2-40B4-BE49-F238E27FC236}">
                  <a16:creationId xmlns:a16="http://schemas.microsoft.com/office/drawing/2014/main" id="{999E3098-4971-4C6C-9A0D-4B9A6521C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-973" y="636"/>
              <a:ext cx="61" cy="33"/>
            </a:xfrm>
            <a:custGeom>
              <a:avLst/>
              <a:gdLst>
                <a:gd name="T0" fmla="*/ 26 w 26"/>
                <a:gd name="T1" fmla="*/ 7 h 14"/>
                <a:gd name="T2" fmla="*/ 2 w 26"/>
                <a:gd name="T3" fmla="*/ 0 h 14"/>
                <a:gd name="T4" fmla="*/ 0 w 26"/>
                <a:gd name="T5" fmla="*/ 8 h 14"/>
                <a:gd name="T6" fmla="*/ 23 w 26"/>
                <a:gd name="T7" fmla="*/ 14 h 14"/>
                <a:gd name="T8" fmla="*/ 26 w 26"/>
                <a:gd name="T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26" y="7"/>
                  </a:moveTo>
                  <a:cubicBezTo>
                    <a:pt x="18" y="4"/>
                    <a:pt x="10" y="2"/>
                    <a:pt x="2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8" y="10"/>
                    <a:pt x="16" y="12"/>
                    <a:pt x="23" y="14"/>
                  </a:cubicBezTo>
                  <a:lnTo>
                    <a:pt x="26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92" name="Freeform 162">
              <a:extLst>
                <a:ext uri="{FF2B5EF4-FFF2-40B4-BE49-F238E27FC236}">
                  <a16:creationId xmlns:a16="http://schemas.microsoft.com/office/drawing/2014/main" id="{FF248CCF-5224-406C-886F-8122068C9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61" y="622"/>
              <a:ext cx="55" cy="26"/>
            </a:xfrm>
            <a:custGeom>
              <a:avLst/>
              <a:gdLst>
                <a:gd name="T0" fmla="*/ 23 w 23"/>
                <a:gd name="T1" fmla="*/ 3 h 11"/>
                <a:gd name="T2" fmla="*/ 0 w 23"/>
                <a:gd name="T3" fmla="*/ 0 h 11"/>
                <a:gd name="T4" fmla="*/ 0 w 23"/>
                <a:gd name="T5" fmla="*/ 8 h 11"/>
                <a:gd name="T6" fmla="*/ 22 w 23"/>
                <a:gd name="T7" fmla="*/ 11 h 11"/>
                <a:gd name="T8" fmla="*/ 23 w 23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">
                  <a:moveTo>
                    <a:pt x="23" y="3"/>
                  </a:moveTo>
                  <a:cubicBezTo>
                    <a:pt x="16" y="2"/>
                    <a:pt x="8" y="1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7" y="9"/>
                    <a:pt x="15" y="10"/>
                    <a:pt x="22" y="11"/>
                  </a:cubicBezTo>
                  <a:lnTo>
                    <a:pt x="2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93" name="Freeform 163">
              <a:extLst>
                <a:ext uri="{FF2B5EF4-FFF2-40B4-BE49-F238E27FC236}">
                  <a16:creationId xmlns:a16="http://schemas.microsoft.com/office/drawing/2014/main" id="{69BD3A66-4248-4A5B-AC3F-3698376CF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595" y="898"/>
              <a:ext cx="47" cy="59"/>
            </a:xfrm>
            <a:custGeom>
              <a:avLst/>
              <a:gdLst>
                <a:gd name="T0" fmla="*/ 0 w 20"/>
                <a:gd name="T1" fmla="*/ 5 h 25"/>
                <a:gd name="T2" fmla="*/ 13 w 20"/>
                <a:gd name="T3" fmla="*/ 25 h 25"/>
                <a:gd name="T4" fmla="*/ 20 w 20"/>
                <a:gd name="T5" fmla="*/ 21 h 25"/>
                <a:gd name="T6" fmla="*/ 7 w 20"/>
                <a:gd name="T7" fmla="*/ 0 h 25"/>
                <a:gd name="T8" fmla="*/ 0 w 20"/>
                <a:gd name="T9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5">
                  <a:moveTo>
                    <a:pt x="0" y="5"/>
                  </a:moveTo>
                  <a:cubicBezTo>
                    <a:pt x="5" y="11"/>
                    <a:pt x="9" y="18"/>
                    <a:pt x="13" y="25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6" y="14"/>
                    <a:pt x="12" y="7"/>
                    <a:pt x="7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94" name="Freeform 164">
              <a:extLst>
                <a:ext uri="{FF2B5EF4-FFF2-40B4-BE49-F238E27FC236}">
                  <a16:creationId xmlns:a16="http://schemas.microsoft.com/office/drawing/2014/main" id="{C3F66B0A-11CC-4A7B-96B9-28FB48004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4" y="1160"/>
              <a:ext cx="26" cy="59"/>
            </a:xfrm>
            <a:custGeom>
              <a:avLst/>
              <a:gdLst>
                <a:gd name="T0" fmla="*/ 11 w 11"/>
                <a:gd name="T1" fmla="*/ 24 h 25"/>
                <a:gd name="T2" fmla="*/ 7 w 11"/>
                <a:gd name="T3" fmla="*/ 0 h 25"/>
                <a:gd name="T4" fmla="*/ 0 w 11"/>
                <a:gd name="T5" fmla="*/ 2 h 25"/>
                <a:gd name="T6" fmla="*/ 3 w 11"/>
                <a:gd name="T7" fmla="*/ 25 h 25"/>
                <a:gd name="T8" fmla="*/ 11 w 11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5">
                  <a:moveTo>
                    <a:pt x="11" y="24"/>
                  </a:moveTo>
                  <a:cubicBezTo>
                    <a:pt x="10" y="16"/>
                    <a:pt x="9" y="8"/>
                    <a:pt x="7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9"/>
                    <a:pt x="2" y="17"/>
                    <a:pt x="3" y="25"/>
                  </a:cubicBezTo>
                  <a:lnTo>
                    <a:pt x="11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95" name="Freeform 165">
              <a:extLst>
                <a:ext uri="{FF2B5EF4-FFF2-40B4-BE49-F238E27FC236}">
                  <a16:creationId xmlns:a16="http://schemas.microsoft.com/office/drawing/2014/main" id="{04041AA1-7572-490A-8384-B0ACE82DD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-510" y="1068"/>
              <a:ext cx="35" cy="59"/>
            </a:xfrm>
            <a:custGeom>
              <a:avLst/>
              <a:gdLst>
                <a:gd name="T0" fmla="*/ 8 w 15"/>
                <a:gd name="T1" fmla="*/ 0 h 25"/>
                <a:gd name="T2" fmla="*/ 0 w 15"/>
                <a:gd name="T3" fmla="*/ 3 h 25"/>
                <a:gd name="T4" fmla="*/ 7 w 15"/>
                <a:gd name="T5" fmla="*/ 25 h 25"/>
                <a:gd name="T6" fmla="*/ 15 w 15"/>
                <a:gd name="T7" fmla="*/ 23 h 25"/>
                <a:gd name="T8" fmla="*/ 8 w 15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5">
                  <a:moveTo>
                    <a:pt x="8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3" y="10"/>
                    <a:pt x="5" y="18"/>
                    <a:pt x="7" y="25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3" y="15"/>
                    <a:pt x="11" y="8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96" name="Freeform 166">
              <a:extLst>
                <a:ext uri="{FF2B5EF4-FFF2-40B4-BE49-F238E27FC236}">
                  <a16:creationId xmlns:a16="http://schemas.microsoft.com/office/drawing/2014/main" id="{61D2851E-33EC-45F8-A693-88A859355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-546" y="981"/>
              <a:ext cx="41" cy="59"/>
            </a:xfrm>
            <a:custGeom>
              <a:avLst/>
              <a:gdLst>
                <a:gd name="T0" fmla="*/ 7 w 17"/>
                <a:gd name="T1" fmla="*/ 0 h 25"/>
                <a:gd name="T2" fmla="*/ 0 w 17"/>
                <a:gd name="T3" fmla="*/ 3 h 25"/>
                <a:gd name="T4" fmla="*/ 10 w 17"/>
                <a:gd name="T5" fmla="*/ 25 h 25"/>
                <a:gd name="T6" fmla="*/ 17 w 17"/>
                <a:gd name="T7" fmla="*/ 22 h 25"/>
                <a:gd name="T8" fmla="*/ 7 w 17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5">
                  <a:moveTo>
                    <a:pt x="7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4" y="10"/>
                    <a:pt x="7" y="18"/>
                    <a:pt x="10" y="25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4" y="14"/>
                    <a:pt x="11" y="7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97" name="Freeform 167">
              <a:extLst>
                <a:ext uri="{FF2B5EF4-FFF2-40B4-BE49-F238E27FC236}">
                  <a16:creationId xmlns:a16="http://schemas.microsoft.com/office/drawing/2014/main" id="{7A5543D8-BD71-452B-830C-A4ACDDE75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54" y="825"/>
              <a:ext cx="52" cy="54"/>
            </a:xfrm>
            <a:custGeom>
              <a:avLst/>
              <a:gdLst>
                <a:gd name="T0" fmla="*/ 0 w 22"/>
                <a:gd name="T1" fmla="*/ 5 h 23"/>
                <a:gd name="T2" fmla="*/ 16 w 22"/>
                <a:gd name="T3" fmla="*/ 23 h 23"/>
                <a:gd name="T4" fmla="*/ 22 w 22"/>
                <a:gd name="T5" fmla="*/ 18 h 23"/>
                <a:gd name="T6" fmla="*/ 6 w 22"/>
                <a:gd name="T7" fmla="*/ 0 h 23"/>
                <a:gd name="T8" fmla="*/ 0 w 22"/>
                <a:gd name="T9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0" y="5"/>
                  </a:moveTo>
                  <a:cubicBezTo>
                    <a:pt x="6" y="11"/>
                    <a:pt x="11" y="17"/>
                    <a:pt x="16" y="23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17" y="12"/>
                    <a:pt x="12" y="6"/>
                    <a:pt x="6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98" name="Freeform 168">
              <a:extLst>
                <a:ext uri="{FF2B5EF4-FFF2-40B4-BE49-F238E27FC236}">
                  <a16:creationId xmlns:a16="http://schemas.microsoft.com/office/drawing/2014/main" id="{CFFD29E1-4A0A-44F3-BBC6-D2347834F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475" y="1255"/>
              <a:ext cx="19" cy="59"/>
            </a:xfrm>
            <a:custGeom>
              <a:avLst/>
              <a:gdLst>
                <a:gd name="T0" fmla="*/ 8 w 8"/>
                <a:gd name="T1" fmla="*/ 0 h 25"/>
                <a:gd name="T2" fmla="*/ 0 w 8"/>
                <a:gd name="T3" fmla="*/ 1 h 25"/>
                <a:gd name="T4" fmla="*/ 0 w 8"/>
                <a:gd name="T5" fmla="*/ 13 h 25"/>
                <a:gd name="T6" fmla="*/ 0 w 8"/>
                <a:gd name="T7" fmla="*/ 24 h 25"/>
                <a:gd name="T8" fmla="*/ 8 w 8"/>
                <a:gd name="T9" fmla="*/ 25 h 25"/>
                <a:gd name="T10" fmla="*/ 8 w 8"/>
                <a:gd name="T11" fmla="*/ 13 h 25"/>
                <a:gd name="T12" fmla="*/ 8 w 8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5">
                  <a:moveTo>
                    <a:pt x="8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5"/>
                    <a:pt x="0" y="9"/>
                    <a:pt x="0" y="13"/>
                  </a:cubicBezTo>
                  <a:cubicBezTo>
                    <a:pt x="0" y="17"/>
                    <a:pt x="0" y="21"/>
                    <a:pt x="0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1"/>
                    <a:pt x="8" y="17"/>
                    <a:pt x="8" y="13"/>
                  </a:cubicBezTo>
                  <a:cubicBezTo>
                    <a:pt x="8" y="9"/>
                    <a:pt x="8" y="5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99" name="Freeform 169">
              <a:extLst>
                <a:ext uri="{FF2B5EF4-FFF2-40B4-BE49-F238E27FC236}">
                  <a16:creationId xmlns:a16="http://schemas.microsoft.com/office/drawing/2014/main" id="{DDD5744A-ADF3-4AE1-AEB3-53C2C30D8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4" y="1349"/>
              <a:ext cx="26" cy="59"/>
            </a:xfrm>
            <a:custGeom>
              <a:avLst/>
              <a:gdLst>
                <a:gd name="T0" fmla="*/ 0 w 11"/>
                <a:gd name="T1" fmla="*/ 24 h 25"/>
                <a:gd name="T2" fmla="*/ 8 w 11"/>
                <a:gd name="T3" fmla="*/ 25 h 25"/>
                <a:gd name="T4" fmla="*/ 11 w 11"/>
                <a:gd name="T5" fmla="*/ 1 h 25"/>
                <a:gd name="T6" fmla="*/ 3 w 11"/>
                <a:gd name="T7" fmla="*/ 0 h 25"/>
                <a:gd name="T8" fmla="*/ 0 w 11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5">
                  <a:moveTo>
                    <a:pt x="0" y="24"/>
                  </a:moveTo>
                  <a:cubicBezTo>
                    <a:pt x="8" y="25"/>
                    <a:pt x="8" y="25"/>
                    <a:pt x="8" y="25"/>
                  </a:cubicBezTo>
                  <a:cubicBezTo>
                    <a:pt x="9" y="17"/>
                    <a:pt x="10" y="9"/>
                    <a:pt x="11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8"/>
                    <a:pt x="1" y="16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00" name="Freeform 170">
              <a:extLst>
                <a:ext uri="{FF2B5EF4-FFF2-40B4-BE49-F238E27FC236}">
                  <a16:creationId xmlns:a16="http://schemas.microsoft.com/office/drawing/2014/main" id="{3508DD1E-58E2-4C93-89DC-57A472C8B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-900" y="1363"/>
              <a:ext cx="40" cy="60"/>
            </a:xfrm>
            <a:custGeom>
              <a:avLst/>
              <a:gdLst>
                <a:gd name="T0" fmla="*/ 0 w 17"/>
                <a:gd name="T1" fmla="*/ 21 h 25"/>
                <a:gd name="T2" fmla="*/ 7 w 17"/>
                <a:gd name="T3" fmla="*/ 25 h 25"/>
                <a:gd name="T4" fmla="*/ 17 w 17"/>
                <a:gd name="T5" fmla="*/ 2 h 25"/>
                <a:gd name="T6" fmla="*/ 9 w 17"/>
                <a:gd name="T7" fmla="*/ 0 h 25"/>
                <a:gd name="T8" fmla="*/ 0 w 17"/>
                <a:gd name="T9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5">
                  <a:moveTo>
                    <a:pt x="0" y="21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11" y="18"/>
                    <a:pt x="14" y="10"/>
                    <a:pt x="17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7" y="7"/>
                    <a:pt x="4" y="14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01" name="Freeform 171">
              <a:extLst>
                <a:ext uri="{FF2B5EF4-FFF2-40B4-BE49-F238E27FC236}">
                  <a16:creationId xmlns:a16="http://schemas.microsoft.com/office/drawing/2014/main" id="{04264A70-266E-4860-8B7F-8609B571F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-888" y="1177"/>
              <a:ext cx="35" cy="59"/>
            </a:xfrm>
            <a:custGeom>
              <a:avLst/>
              <a:gdLst>
                <a:gd name="T0" fmla="*/ 15 w 15"/>
                <a:gd name="T1" fmla="*/ 24 h 25"/>
                <a:gd name="T2" fmla="*/ 7 w 15"/>
                <a:gd name="T3" fmla="*/ 0 h 25"/>
                <a:gd name="T4" fmla="*/ 0 w 15"/>
                <a:gd name="T5" fmla="*/ 3 h 25"/>
                <a:gd name="T6" fmla="*/ 7 w 15"/>
                <a:gd name="T7" fmla="*/ 25 h 25"/>
                <a:gd name="T8" fmla="*/ 15 w 15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5">
                  <a:moveTo>
                    <a:pt x="15" y="24"/>
                  </a:moveTo>
                  <a:cubicBezTo>
                    <a:pt x="13" y="16"/>
                    <a:pt x="11" y="8"/>
                    <a:pt x="7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10"/>
                    <a:pt x="5" y="18"/>
                    <a:pt x="7" y="25"/>
                  </a:cubicBezTo>
                  <a:lnTo>
                    <a:pt x="15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02" name="Freeform 172">
              <a:extLst>
                <a:ext uri="{FF2B5EF4-FFF2-40B4-BE49-F238E27FC236}">
                  <a16:creationId xmlns:a16="http://schemas.microsoft.com/office/drawing/2014/main" id="{DF67FD44-33BC-47E1-803F-EBEC2FE12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-869" y="1271"/>
              <a:ext cx="21" cy="59"/>
            </a:xfrm>
            <a:custGeom>
              <a:avLst/>
              <a:gdLst>
                <a:gd name="T0" fmla="*/ 9 w 9"/>
                <a:gd name="T1" fmla="*/ 0 h 25"/>
                <a:gd name="T2" fmla="*/ 1 w 9"/>
                <a:gd name="T3" fmla="*/ 1 h 25"/>
                <a:gd name="T4" fmla="*/ 1 w 9"/>
                <a:gd name="T5" fmla="*/ 4 h 25"/>
                <a:gd name="T6" fmla="*/ 1 w 9"/>
                <a:gd name="T7" fmla="*/ 6 h 25"/>
                <a:gd name="T8" fmla="*/ 0 w 9"/>
                <a:gd name="T9" fmla="*/ 24 h 25"/>
                <a:gd name="T10" fmla="*/ 7 w 9"/>
                <a:gd name="T11" fmla="*/ 25 h 25"/>
                <a:gd name="T12" fmla="*/ 9 w 9"/>
                <a:gd name="T13" fmla="*/ 6 h 25"/>
                <a:gd name="T14" fmla="*/ 9 w 9"/>
                <a:gd name="T15" fmla="*/ 4 h 25"/>
                <a:gd name="T16" fmla="*/ 9 w 9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12"/>
                    <a:pt x="0" y="18"/>
                    <a:pt x="0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8" y="19"/>
                    <a:pt x="9" y="13"/>
                    <a:pt x="9" y="6"/>
                  </a:cubicBezTo>
                  <a:cubicBezTo>
                    <a:pt x="9" y="4"/>
                    <a:pt x="9" y="4"/>
                    <a:pt x="9" y="4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03" name="Freeform 173">
              <a:extLst>
                <a:ext uri="{FF2B5EF4-FFF2-40B4-BE49-F238E27FC236}">
                  <a16:creationId xmlns:a16="http://schemas.microsoft.com/office/drawing/2014/main" id="{E17E16A0-2545-4BD6-9A8E-9F9D32370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40" y="1097"/>
              <a:ext cx="50" cy="56"/>
            </a:xfrm>
            <a:custGeom>
              <a:avLst/>
              <a:gdLst>
                <a:gd name="T0" fmla="*/ 6 w 21"/>
                <a:gd name="T1" fmla="*/ 0 h 24"/>
                <a:gd name="T2" fmla="*/ 0 w 21"/>
                <a:gd name="T3" fmla="*/ 6 h 24"/>
                <a:gd name="T4" fmla="*/ 15 w 21"/>
                <a:gd name="T5" fmla="*/ 24 h 24"/>
                <a:gd name="T6" fmla="*/ 21 w 21"/>
                <a:gd name="T7" fmla="*/ 19 h 24"/>
                <a:gd name="T8" fmla="*/ 6 w 2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6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6" y="11"/>
                    <a:pt x="11" y="17"/>
                    <a:pt x="15" y="24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17" y="12"/>
                    <a:pt x="12" y="6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04" name="Freeform 174">
              <a:extLst>
                <a:ext uri="{FF2B5EF4-FFF2-40B4-BE49-F238E27FC236}">
                  <a16:creationId xmlns:a16="http://schemas.microsoft.com/office/drawing/2014/main" id="{6CCA8FB2-B46A-406C-B94F-8A47D06C6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91" y="1271"/>
              <a:ext cx="23" cy="59"/>
            </a:xfrm>
            <a:custGeom>
              <a:avLst/>
              <a:gdLst>
                <a:gd name="T0" fmla="*/ 9 w 10"/>
                <a:gd name="T1" fmla="*/ 9 h 25"/>
                <a:gd name="T2" fmla="*/ 8 w 10"/>
                <a:gd name="T3" fmla="*/ 6 h 25"/>
                <a:gd name="T4" fmla="*/ 9 w 10"/>
                <a:gd name="T5" fmla="*/ 0 h 25"/>
                <a:gd name="T6" fmla="*/ 1 w 10"/>
                <a:gd name="T7" fmla="*/ 0 h 25"/>
                <a:gd name="T8" fmla="*/ 0 w 10"/>
                <a:gd name="T9" fmla="*/ 6 h 25"/>
                <a:gd name="T10" fmla="*/ 1 w 10"/>
                <a:gd name="T11" fmla="*/ 9 h 25"/>
                <a:gd name="T12" fmla="*/ 2 w 10"/>
                <a:gd name="T13" fmla="*/ 25 h 25"/>
                <a:gd name="T14" fmla="*/ 10 w 10"/>
                <a:gd name="T15" fmla="*/ 24 h 25"/>
                <a:gd name="T16" fmla="*/ 9 w 10"/>
                <a:gd name="T17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5">
                  <a:moveTo>
                    <a:pt x="9" y="9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4"/>
                    <a:pt x="9" y="2"/>
                    <a:pt x="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4"/>
                    <a:pt x="1" y="20"/>
                    <a:pt x="2" y="25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19"/>
                    <a:pt x="9" y="14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05" name="Freeform 175">
              <a:extLst>
                <a:ext uri="{FF2B5EF4-FFF2-40B4-BE49-F238E27FC236}">
                  <a16:creationId xmlns:a16="http://schemas.microsoft.com/office/drawing/2014/main" id="{7B0C9B64-743B-49D1-AA08-B848F18EE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32" y="1441"/>
              <a:ext cx="54" cy="55"/>
            </a:xfrm>
            <a:custGeom>
              <a:avLst/>
              <a:gdLst>
                <a:gd name="T0" fmla="*/ 6 w 23"/>
                <a:gd name="T1" fmla="*/ 0 h 23"/>
                <a:gd name="T2" fmla="*/ 0 w 23"/>
                <a:gd name="T3" fmla="*/ 5 h 23"/>
                <a:gd name="T4" fmla="*/ 17 w 23"/>
                <a:gd name="T5" fmla="*/ 23 h 23"/>
                <a:gd name="T6" fmla="*/ 23 w 23"/>
                <a:gd name="T7" fmla="*/ 17 h 23"/>
                <a:gd name="T8" fmla="*/ 6 w 2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3">
                  <a:moveTo>
                    <a:pt x="6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5" y="12"/>
                    <a:pt x="11" y="18"/>
                    <a:pt x="17" y="23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17" y="12"/>
                    <a:pt x="11" y="6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06" name="Freeform 176">
              <a:extLst>
                <a:ext uri="{FF2B5EF4-FFF2-40B4-BE49-F238E27FC236}">
                  <a16:creationId xmlns:a16="http://schemas.microsoft.com/office/drawing/2014/main" id="{14D64C64-3909-43B3-A67E-F1E195BF1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49" y="1097"/>
              <a:ext cx="50" cy="56"/>
            </a:xfrm>
            <a:custGeom>
              <a:avLst/>
              <a:gdLst>
                <a:gd name="T0" fmla="*/ 15 w 21"/>
                <a:gd name="T1" fmla="*/ 0 h 24"/>
                <a:gd name="T2" fmla="*/ 0 w 21"/>
                <a:gd name="T3" fmla="*/ 19 h 24"/>
                <a:gd name="T4" fmla="*/ 7 w 21"/>
                <a:gd name="T5" fmla="*/ 24 h 24"/>
                <a:gd name="T6" fmla="*/ 21 w 21"/>
                <a:gd name="T7" fmla="*/ 5 h 24"/>
                <a:gd name="T8" fmla="*/ 15 w 2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15" y="0"/>
                  </a:moveTo>
                  <a:cubicBezTo>
                    <a:pt x="10" y="6"/>
                    <a:pt x="4" y="12"/>
                    <a:pt x="0" y="19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11" y="17"/>
                    <a:pt x="16" y="11"/>
                    <a:pt x="21" y="5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07" name="Freeform 177">
              <a:extLst>
                <a:ext uri="{FF2B5EF4-FFF2-40B4-BE49-F238E27FC236}">
                  <a16:creationId xmlns:a16="http://schemas.microsoft.com/office/drawing/2014/main" id="{4E3A4ADB-1368-4DAB-B294-47D6DC572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77" y="1361"/>
              <a:ext cx="40" cy="62"/>
            </a:xfrm>
            <a:custGeom>
              <a:avLst/>
              <a:gdLst>
                <a:gd name="T0" fmla="*/ 0 w 17"/>
                <a:gd name="T1" fmla="*/ 3 h 26"/>
                <a:gd name="T2" fmla="*/ 10 w 17"/>
                <a:gd name="T3" fmla="*/ 26 h 26"/>
                <a:gd name="T4" fmla="*/ 17 w 17"/>
                <a:gd name="T5" fmla="*/ 22 h 26"/>
                <a:gd name="T6" fmla="*/ 7 w 17"/>
                <a:gd name="T7" fmla="*/ 0 h 26"/>
                <a:gd name="T8" fmla="*/ 0 w 17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6">
                  <a:moveTo>
                    <a:pt x="0" y="3"/>
                  </a:moveTo>
                  <a:cubicBezTo>
                    <a:pt x="2" y="11"/>
                    <a:pt x="6" y="18"/>
                    <a:pt x="10" y="26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3" y="15"/>
                    <a:pt x="10" y="8"/>
                    <a:pt x="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08" name="Freeform 178">
              <a:extLst>
                <a:ext uri="{FF2B5EF4-FFF2-40B4-BE49-F238E27FC236}">
                  <a16:creationId xmlns:a16="http://schemas.microsoft.com/office/drawing/2014/main" id="{DB32E1A2-A22A-4D44-812C-528B2DF0D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83" y="1040"/>
              <a:ext cx="57" cy="45"/>
            </a:xfrm>
            <a:custGeom>
              <a:avLst/>
              <a:gdLst>
                <a:gd name="T0" fmla="*/ 0 w 24"/>
                <a:gd name="T1" fmla="*/ 13 h 19"/>
                <a:gd name="T2" fmla="*/ 5 w 24"/>
                <a:gd name="T3" fmla="*/ 19 h 19"/>
                <a:gd name="T4" fmla="*/ 24 w 24"/>
                <a:gd name="T5" fmla="*/ 7 h 19"/>
                <a:gd name="T6" fmla="*/ 21 w 24"/>
                <a:gd name="T7" fmla="*/ 0 h 19"/>
                <a:gd name="T8" fmla="*/ 0 w 24"/>
                <a:gd name="T9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9">
                  <a:moveTo>
                    <a:pt x="0" y="13"/>
                  </a:moveTo>
                  <a:cubicBezTo>
                    <a:pt x="5" y="19"/>
                    <a:pt x="5" y="19"/>
                    <a:pt x="5" y="19"/>
                  </a:cubicBezTo>
                  <a:cubicBezTo>
                    <a:pt x="11" y="15"/>
                    <a:pt x="17" y="11"/>
                    <a:pt x="24" y="7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4" y="4"/>
                    <a:pt x="6" y="8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09" name="Freeform 179">
              <a:extLst>
                <a:ext uri="{FF2B5EF4-FFF2-40B4-BE49-F238E27FC236}">
                  <a16:creationId xmlns:a16="http://schemas.microsoft.com/office/drawing/2014/main" id="{94399B23-5F7A-49FA-A4CD-5416FFE13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95" y="1016"/>
              <a:ext cx="59" cy="29"/>
            </a:xfrm>
            <a:custGeom>
              <a:avLst/>
              <a:gdLst>
                <a:gd name="T0" fmla="*/ 0 w 25"/>
                <a:gd name="T1" fmla="*/ 4 h 12"/>
                <a:gd name="T2" fmla="*/ 2 w 25"/>
                <a:gd name="T3" fmla="*/ 12 h 12"/>
                <a:gd name="T4" fmla="*/ 25 w 25"/>
                <a:gd name="T5" fmla="*/ 8 h 12"/>
                <a:gd name="T6" fmla="*/ 24 w 25"/>
                <a:gd name="T7" fmla="*/ 0 h 12"/>
                <a:gd name="T8" fmla="*/ 0 w 25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2">
                  <a:moveTo>
                    <a:pt x="0" y="4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9" y="10"/>
                    <a:pt x="17" y="8"/>
                    <a:pt x="25" y="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6" y="0"/>
                    <a:pt x="7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10" name="Freeform 180">
              <a:extLst>
                <a:ext uri="{FF2B5EF4-FFF2-40B4-BE49-F238E27FC236}">
                  <a16:creationId xmlns:a16="http://schemas.microsoft.com/office/drawing/2014/main" id="{455A83A1-F5D8-459D-B958-59FA380E9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59" y="1441"/>
              <a:ext cx="52" cy="55"/>
            </a:xfrm>
            <a:custGeom>
              <a:avLst/>
              <a:gdLst>
                <a:gd name="T0" fmla="*/ 0 w 22"/>
                <a:gd name="T1" fmla="*/ 17 h 23"/>
                <a:gd name="T2" fmla="*/ 5 w 22"/>
                <a:gd name="T3" fmla="*/ 23 h 23"/>
                <a:gd name="T4" fmla="*/ 22 w 22"/>
                <a:gd name="T5" fmla="*/ 5 h 23"/>
                <a:gd name="T6" fmla="*/ 16 w 22"/>
                <a:gd name="T7" fmla="*/ 0 h 23"/>
                <a:gd name="T8" fmla="*/ 0 w 22"/>
                <a:gd name="T9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0" y="17"/>
                  </a:moveTo>
                  <a:cubicBezTo>
                    <a:pt x="5" y="23"/>
                    <a:pt x="5" y="23"/>
                    <a:pt x="5" y="23"/>
                  </a:cubicBezTo>
                  <a:cubicBezTo>
                    <a:pt x="11" y="18"/>
                    <a:pt x="17" y="12"/>
                    <a:pt x="22" y="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1" y="7"/>
                    <a:pt x="6" y="12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11" name="Freeform 181">
              <a:extLst>
                <a:ext uri="{FF2B5EF4-FFF2-40B4-BE49-F238E27FC236}">
                  <a16:creationId xmlns:a16="http://schemas.microsoft.com/office/drawing/2014/main" id="{53C84B3F-8514-4A0C-9A3D-FFE65869A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13" y="1040"/>
              <a:ext cx="59" cy="45"/>
            </a:xfrm>
            <a:custGeom>
              <a:avLst/>
              <a:gdLst>
                <a:gd name="T0" fmla="*/ 3 w 25"/>
                <a:gd name="T1" fmla="*/ 0 h 19"/>
                <a:gd name="T2" fmla="*/ 0 w 25"/>
                <a:gd name="T3" fmla="*/ 7 h 19"/>
                <a:gd name="T4" fmla="*/ 20 w 25"/>
                <a:gd name="T5" fmla="*/ 19 h 19"/>
                <a:gd name="T6" fmla="*/ 25 w 25"/>
                <a:gd name="T7" fmla="*/ 13 h 19"/>
                <a:gd name="T8" fmla="*/ 3 w 2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9">
                  <a:moveTo>
                    <a:pt x="3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7" y="11"/>
                    <a:pt x="14" y="15"/>
                    <a:pt x="20" y="19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18" y="8"/>
                    <a:pt x="11" y="4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12" name="Freeform 182">
              <a:extLst>
                <a:ext uri="{FF2B5EF4-FFF2-40B4-BE49-F238E27FC236}">
                  <a16:creationId xmlns:a16="http://schemas.microsoft.com/office/drawing/2014/main" id="{7B7E1D29-FECD-4544-88B0-9D8BE9696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01" y="1016"/>
              <a:ext cx="59" cy="29"/>
            </a:xfrm>
            <a:custGeom>
              <a:avLst/>
              <a:gdLst>
                <a:gd name="T0" fmla="*/ 0 w 25"/>
                <a:gd name="T1" fmla="*/ 8 h 12"/>
                <a:gd name="T2" fmla="*/ 23 w 25"/>
                <a:gd name="T3" fmla="*/ 12 h 12"/>
                <a:gd name="T4" fmla="*/ 25 w 25"/>
                <a:gd name="T5" fmla="*/ 4 h 12"/>
                <a:gd name="T6" fmla="*/ 1 w 25"/>
                <a:gd name="T7" fmla="*/ 0 h 12"/>
                <a:gd name="T8" fmla="*/ 0 w 25"/>
                <a:gd name="T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12">
                  <a:moveTo>
                    <a:pt x="0" y="8"/>
                  </a:moveTo>
                  <a:cubicBezTo>
                    <a:pt x="8" y="8"/>
                    <a:pt x="15" y="10"/>
                    <a:pt x="23" y="12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17" y="2"/>
                    <a:pt x="9" y="0"/>
                    <a:pt x="1" y="0"/>
                  </a:cubicBez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513" name="Freeform 183">
              <a:extLst>
                <a:ext uri="{FF2B5EF4-FFF2-40B4-BE49-F238E27FC236}">
                  <a16:creationId xmlns:a16="http://schemas.microsoft.com/office/drawing/2014/main" id="{514CF2A4-B709-4FF6-AE5D-246EBFF28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84" y="1177"/>
              <a:ext cx="35" cy="59"/>
            </a:xfrm>
            <a:custGeom>
              <a:avLst/>
              <a:gdLst>
                <a:gd name="T0" fmla="*/ 15 w 15"/>
                <a:gd name="T1" fmla="*/ 3 h 25"/>
                <a:gd name="T2" fmla="*/ 7 w 15"/>
                <a:gd name="T3" fmla="*/ 0 h 25"/>
                <a:gd name="T4" fmla="*/ 0 w 15"/>
                <a:gd name="T5" fmla="*/ 24 h 25"/>
                <a:gd name="T6" fmla="*/ 8 w 15"/>
                <a:gd name="T7" fmla="*/ 25 h 25"/>
                <a:gd name="T8" fmla="*/ 15 w 15"/>
                <a:gd name="T9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5">
                  <a:moveTo>
                    <a:pt x="15" y="3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8"/>
                    <a:pt x="1" y="15"/>
                    <a:pt x="0" y="2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9" y="18"/>
                    <a:pt x="11" y="10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F374BFF-4E6D-4048-9839-2635DE6329D3}"/>
              </a:ext>
            </a:extLst>
          </p:cNvPr>
          <p:cNvGrpSpPr/>
          <p:nvPr/>
        </p:nvGrpSpPr>
        <p:grpSpPr>
          <a:xfrm>
            <a:off x="3959932" y="4336994"/>
            <a:ext cx="467674" cy="258703"/>
            <a:chOff x="3148913" y="-80080"/>
            <a:chExt cx="739645" cy="409149"/>
          </a:xfrm>
          <a:solidFill>
            <a:srgbClr val="58B6C0"/>
          </a:solidFill>
        </p:grpSpPr>
        <p:sp>
          <p:nvSpPr>
            <p:cNvPr id="445" name="Freeform 555">
              <a:extLst>
                <a:ext uri="{FF2B5EF4-FFF2-40B4-BE49-F238E27FC236}">
                  <a16:creationId xmlns:a16="http://schemas.microsoft.com/office/drawing/2014/main" id="{FA02EE87-71FD-4143-9875-1687CD753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9113" y="-8642"/>
              <a:ext cx="644393" cy="228027"/>
            </a:xfrm>
            <a:custGeom>
              <a:avLst/>
              <a:gdLst>
                <a:gd name="T0" fmla="*/ 75 w 378"/>
                <a:gd name="T1" fmla="*/ 120 h 134"/>
                <a:gd name="T2" fmla="*/ 157 w 378"/>
                <a:gd name="T3" fmla="*/ 123 h 134"/>
                <a:gd name="T4" fmla="*/ 154 w 378"/>
                <a:gd name="T5" fmla="*/ 121 h 134"/>
                <a:gd name="T6" fmla="*/ 136 w 378"/>
                <a:gd name="T7" fmla="*/ 108 h 134"/>
                <a:gd name="T8" fmla="*/ 110 w 378"/>
                <a:gd name="T9" fmla="*/ 90 h 134"/>
                <a:gd name="T10" fmla="*/ 109 w 378"/>
                <a:gd name="T11" fmla="*/ 87 h 134"/>
                <a:gd name="T12" fmla="*/ 111 w 378"/>
                <a:gd name="T13" fmla="*/ 86 h 134"/>
                <a:gd name="T14" fmla="*/ 315 w 378"/>
                <a:gd name="T15" fmla="*/ 75 h 134"/>
                <a:gd name="T16" fmla="*/ 317 w 378"/>
                <a:gd name="T17" fmla="*/ 76 h 134"/>
                <a:gd name="T18" fmla="*/ 334 w 378"/>
                <a:gd name="T19" fmla="*/ 132 h 134"/>
                <a:gd name="T20" fmla="*/ 334 w 378"/>
                <a:gd name="T21" fmla="*/ 132 h 134"/>
                <a:gd name="T22" fmla="*/ 333 w 378"/>
                <a:gd name="T23" fmla="*/ 134 h 134"/>
                <a:gd name="T24" fmla="*/ 378 w 378"/>
                <a:gd name="T25" fmla="*/ 133 h 134"/>
                <a:gd name="T26" fmla="*/ 378 w 378"/>
                <a:gd name="T27" fmla="*/ 134 h 134"/>
                <a:gd name="T28" fmla="*/ 359 w 378"/>
                <a:gd name="T29" fmla="*/ 21 h 134"/>
                <a:gd name="T30" fmla="*/ 359 w 378"/>
                <a:gd name="T31" fmla="*/ 21 h 134"/>
                <a:gd name="T32" fmla="*/ 343 w 378"/>
                <a:gd name="T33" fmla="*/ 30 h 134"/>
                <a:gd name="T34" fmla="*/ 319 w 378"/>
                <a:gd name="T35" fmla="*/ 39 h 134"/>
                <a:gd name="T36" fmla="*/ 319 w 378"/>
                <a:gd name="T37" fmla="*/ 46 h 134"/>
                <a:gd name="T38" fmla="*/ 318 w 378"/>
                <a:gd name="T39" fmla="*/ 52 h 134"/>
                <a:gd name="T40" fmla="*/ 316 w 378"/>
                <a:gd name="T41" fmla="*/ 54 h 134"/>
                <a:gd name="T42" fmla="*/ 316 w 378"/>
                <a:gd name="T43" fmla="*/ 54 h 134"/>
                <a:gd name="T44" fmla="*/ 315 w 378"/>
                <a:gd name="T45" fmla="*/ 54 h 134"/>
                <a:gd name="T46" fmla="*/ 195 w 378"/>
                <a:gd name="T47" fmla="*/ 38 h 134"/>
                <a:gd name="T48" fmla="*/ 186 w 378"/>
                <a:gd name="T49" fmla="*/ 36 h 134"/>
                <a:gd name="T50" fmla="*/ 185 w 378"/>
                <a:gd name="T51" fmla="*/ 34 h 134"/>
                <a:gd name="T52" fmla="*/ 184 w 378"/>
                <a:gd name="T53" fmla="*/ 27 h 134"/>
                <a:gd name="T54" fmla="*/ 187 w 378"/>
                <a:gd name="T55" fmla="*/ 0 h 134"/>
                <a:gd name="T56" fmla="*/ 186 w 378"/>
                <a:gd name="T57" fmla="*/ 0 h 134"/>
                <a:gd name="T58" fmla="*/ 160 w 378"/>
                <a:gd name="T59" fmla="*/ 25 h 134"/>
                <a:gd name="T60" fmla="*/ 81 w 378"/>
                <a:gd name="T61" fmla="*/ 84 h 134"/>
                <a:gd name="T62" fmla="*/ 9 w 378"/>
                <a:gd name="T63" fmla="*/ 97 h 134"/>
                <a:gd name="T64" fmla="*/ 0 w 378"/>
                <a:gd name="T65" fmla="*/ 117 h 134"/>
                <a:gd name="T66" fmla="*/ 75 w 378"/>
                <a:gd name="T67" fmla="*/ 12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8" h="134">
                  <a:moveTo>
                    <a:pt x="75" y="120"/>
                  </a:moveTo>
                  <a:cubicBezTo>
                    <a:pt x="109" y="121"/>
                    <a:pt x="143" y="122"/>
                    <a:pt x="157" y="123"/>
                  </a:cubicBezTo>
                  <a:cubicBezTo>
                    <a:pt x="156" y="122"/>
                    <a:pt x="155" y="121"/>
                    <a:pt x="154" y="121"/>
                  </a:cubicBezTo>
                  <a:cubicBezTo>
                    <a:pt x="149" y="117"/>
                    <a:pt x="142" y="112"/>
                    <a:pt x="136" y="108"/>
                  </a:cubicBezTo>
                  <a:cubicBezTo>
                    <a:pt x="123" y="99"/>
                    <a:pt x="110" y="90"/>
                    <a:pt x="110" y="90"/>
                  </a:cubicBezTo>
                  <a:cubicBezTo>
                    <a:pt x="109" y="87"/>
                    <a:pt x="109" y="87"/>
                    <a:pt x="109" y="87"/>
                  </a:cubicBezTo>
                  <a:cubicBezTo>
                    <a:pt x="111" y="86"/>
                    <a:pt x="111" y="86"/>
                    <a:pt x="111" y="86"/>
                  </a:cubicBezTo>
                  <a:cubicBezTo>
                    <a:pt x="315" y="75"/>
                    <a:pt x="315" y="75"/>
                    <a:pt x="315" y="75"/>
                  </a:cubicBezTo>
                  <a:cubicBezTo>
                    <a:pt x="317" y="76"/>
                    <a:pt x="317" y="76"/>
                    <a:pt x="317" y="76"/>
                  </a:cubicBezTo>
                  <a:cubicBezTo>
                    <a:pt x="334" y="132"/>
                    <a:pt x="334" y="132"/>
                    <a:pt x="334" y="132"/>
                  </a:cubicBezTo>
                  <a:cubicBezTo>
                    <a:pt x="334" y="132"/>
                    <a:pt x="334" y="132"/>
                    <a:pt x="334" y="132"/>
                  </a:cubicBezTo>
                  <a:cubicBezTo>
                    <a:pt x="333" y="134"/>
                    <a:pt x="333" y="134"/>
                    <a:pt x="333" y="134"/>
                  </a:cubicBezTo>
                  <a:cubicBezTo>
                    <a:pt x="358" y="133"/>
                    <a:pt x="378" y="133"/>
                    <a:pt x="378" y="133"/>
                  </a:cubicBezTo>
                  <a:cubicBezTo>
                    <a:pt x="378" y="134"/>
                    <a:pt x="378" y="134"/>
                    <a:pt x="378" y="134"/>
                  </a:cubicBezTo>
                  <a:cubicBezTo>
                    <a:pt x="375" y="99"/>
                    <a:pt x="368" y="55"/>
                    <a:pt x="359" y="21"/>
                  </a:cubicBezTo>
                  <a:cubicBezTo>
                    <a:pt x="359" y="21"/>
                    <a:pt x="359" y="21"/>
                    <a:pt x="359" y="21"/>
                  </a:cubicBezTo>
                  <a:cubicBezTo>
                    <a:pt x="359" y="21"/>
                    <a:pt x="351" y="25"/>
                    <a:pt x="343" y="30"/>
                  </a:cubicBezTo>
                  <a:cubicBezTo>
                    <a:pt x="334" y="34"/>
                    <a:pt x="324" y="39"/>
                    <a:pt x="319" y="39"/>
                  </a:cubicBezTo>
                  <a:cubicBezTo>
                    <a:pt x="319" y="42"/>
                    <a:pt x="319" y="44"/>
                    <a:pt x="319" y="46"/>
                  </a:cubicBezTo>
                  <a:cubicBezTo>
                    <a:pt x="319" y="49"/>
                    <a:pt x="319" y="51"/>
                    <a:pt x="318" y="52"/>
                  </a:cubicBezTo>
                  <a:cubicBezTo>
                    <a:pt x="316" y="54"/>
                    <a:pt x="316" y="54"/>
                    <a:pt x="316" y="54"/>
                  </a:cubicBezTo>
                  <a:cubicBezTo>
                    <a:pt x="316" y="54"/>
                    <a:pt x="316" y="54"/>
                    <a:pt x="316" y="54"/>
                  </a:cubicBezTo>
                  <a:cubicBezTo>
                    <a:pt x="315" y="54"/>
                    <a:pt x="315" y="54"/>
                    <a:pt x="315" y="54"/>
                  </a:cubicBezTo>
                  <a:cubicBezTo>
                    <a:pt x="306" y="54"/>
                    <a:pt x="222" y="44"/>
                    <a:pt x="195" y="38"/>
                  </a:cubicBezTo>
                  <a:cubicBezTo>
                    <a:pt x="191" y="37"/>
                    <a:pt x="188" y="36"/>
                    <a:pt x="186" y="36"/>
                  </a:cubicBezTo>
                  <a:cubicBezTo>
                    <a:pt x="185" y="34"/>
                    <a:pt x="185" y="34"/>
                    <a:pt x="185" y="34"/>
                  </a:cubicBezTo>
                  <a:cubicBezTo>
                    <a:pt x="184" y="32"/>
                    <a:pt x="184" y="30"/>
                    <a:pt x="184" y="27"/>
                  </a:cubicBezTo>
                  <a:cubicBezTo>
                    <a:pt x="184" y="19"/>
                    <a:pt x="185" y="7"/>
                    <a:pt x="187" y="0"/>
                  </a:cubicBezTo>
                  <a:cubicBezTo>
                    <a:pt x="187" y="0"/>
                    <a:pt x="186" y="0"/>
                    <a:pt x="186" y="0"/>
                  </a:cubicBezTo>
                  <a:cubicBezTo>
                    <a:pt x="180" y="9"/>
                    <a:pt x="175" y="16"/>
                    <a:pt x="160" y="25"/>
                  </a:cubicBezTo>
                  <a:cubicBezTo>
                    <a:pt x="144" y="34"/>
                    <a:pt x="87" y="79"/>
                    <a:pt x="81" y="84"/>
                  </a:cubicBezTo>
                  <a:cubicBezTo>
                    <a:pt x="77" y="87"/>
                    <a:pt x="28" y="93"/>
                    <a:pt x="9" y="9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0" y="118"/>
                    <a:pt x="42" y="119"/>
                    <a:pt x="75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46" name="Freeform 556">
              <a:extLst>
                <a:ext uri="{FF2B5EF4-FFF2-40B4-BE49-F238E27FC236}">
                  <a16:creationId xmlns:a16="http://schemas.microsoft.com/office/drawing/2014/main" id="{BD158EF6-F533-429C-AD90-9716CBF73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9506" y="-31011"/>
              <a:ext cx="216482" cy="107519"/>
            </a:xfrm>
            <a:custGeom>
              <a:avLst/>
              <a:gdLst>
                <a:gd name="T0" fmla="*/ 1 w 127"/>
                <a:gd name="T1" fmla="*/ 45 h 63"/>
                <a:gd name="T2" fmla="*/ 5 w 127"/>
                <a:gd name="T3" fmla="*/ 47 h 63"/>
                <a:gd name="T4" fmla="*/ 19 w 127"/>
                <a:gd name="T5" fmla="*/ 49 h 63"/>
                <a:gd name="T6" fmla="*/ 60 w 127"/>
                <a:gd name="T7" fmla="*/ 55 h 63"/>
                <a:gd name="T8" fmla="*/ 127 w 127"/>
                <a:gd name="T9" fmla="*/ 63 h 63"/>
                <a:gd name="T10" fmla="*/ 127 w 127"/>
                <a:gd name="T11" fmla="*/ 63 h 63"/>
                <a:gd name="T12" fmla="*/ 127 w 127"/>
                <a:gd name="T13" fmla="*/ 59 h 63"/>
                <a:gd name="T14" fmla="*/ 127 w 127"/>
                <a:gd name="T15" fmla="*/ 49 h 63"/>
                <a:gd name="T16" fmla="*/ 127 w 127"/>
                <a:gd name="T17" fmla="*/ 49 h 63"/>
                <a:gd name="T18" fmla="*/ 119 w 127"/>
                <a:gd name="T19" fmla="*/ 0 h 63"/>
                <a:gd name="T20" fmla="*/ 56 w 127"/>
                <a:gd name="T21" fmla="*/ 22 h 63"/>
                <a:gd name="T22" fmla="*/ 30 w 127"/>
                <a:gd name="T23" fmla="*/ 1 h 63"/>
                <a:gd name="T24" fmla="*/ 3 w 127"/>
                <a:gd name="T25" fmla="*/ 9 h 63"/>
                <a:gd name="T26" fmla="*/ 3 w 127"/>
                <a:gd name="T27" fmla="*/ 9 h 63"/>
                <a:gd name="T28" fmla="*/ 3 w 127"/>
                <a:gd name="T29" fmla="*/ 9 h 63"/>
                <a:gd name="T30" fmla="*/ 3 w 127"/>
                <a:gd name="T31" fmla="*/ 9 h 63"/>
                <a:gd name="T32" fmla="*/ 3 w 127"/>
                <a:gd name="T33" fmla="*/ 11 h 63"/>
                <a:gd name="T34" fmla="*/ 2 w 127"/>
                <a:gd name="T35" fmla="*/ 20 h 63"/>
                <a:gd name="T36" fmla="*/ 0 w 127"/>
                <a:gd name="T37" fmla="*/ 40 h 63"/>
                <a:gd name="T38" fmla="*/ 1 w 127"/>
                <a:gd name="T39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7" h="63">
                  <a:moveTo>
                    <a:pt x="1" y="45"/>
                  </a:moveTo>
                  <a:cubicBezTo>
                    <a:pt x="2" y="46"/>
                    <a:pt x="3" y="46"/>
                    <a:pt x="5" y="47"/>
                  </a:cubicBezTo>
                  <a:cubicBezTo>
                    <a:pt x="8" y="47"/>
                    <a:pt x="13" y="48"/>
                    <a:pt x="19" y="49"/>
                  </a:cubicBezTo>
                  <a:cubicBezTo>
                    <a:pt x="30" y="51"/>
                    <a:pt x="45" y="53"/>
                    <a:pt x="60" y="55"/>
                  </a:cubicBezTo>
                  <a:cubicBezTo>
                    <a:pt x="90" y="59"/>
                    <a:pt x="122" y="63"/>
                    <a:pt x="127" y="63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27" y="62"/>
                    <a:pt x="127" y="61"/>
                    <a:pt x="127" y="59"/>
                  </a:cubicBezTo>
                  <a:cubicBezTo>
                    <a:pt x="127" y="57"/>
                    <a:pt x="127" y="53"/>
                    <a:pt x="127" y="49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25" y="41"/>
                    <a:pt x="120" y="7"/>
                    <a:pt x="119" y="0"/>
                  </a:cubicBezTo>
                  <a:cubicBezTo>
                    <a:pt x="99" y="10"/>
                    <a:pt x="69" y="21"/>
                    <a:pt x="56" y="22"/>
                  </a:cubicBezTo>
                  <a:cubicBezTo>
                    <a:pt x="29" y="23"/>
                    <a:pt x="43" y="4"/>
                    <a:pt x="30" y="1"/>
                  </a:cubicBezTo>
                  <a:cubicBezTo>
                    <a:pt x="26" y="0"/>
                    <a:pt x="12" y="3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3"/>
                    <a:pt x="2" y="16"/>
                    <a:pt x="2" y="20"/>
                  </a:cubicBezTo>
                  <a:cubicBezTo>
                    <a:pt x="1" y="26"/>
                    <a:pt x="0" y="34"/>
                    <a:pt x="0" y="40"/>
                  </a:cubicBezTo>
                  <a:cubicBezTo>
                    <a:pt x="0" y="42"/>
                    <a:pt x="1" y="44"/>
                    <a:pt x="1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47" name="Freeform 557">
              <a:extLst>
                <a:ext uri="{FF2B5EF4-FFF2-40B4-BE49-F238E27FC236}">
                  <a16:creationId xmlns:a16="http://schemas.microsoft.com/office/drawing/2014/main" id="{A8FD0E6B-C85E-4300-9143-1E37CFB2E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629" y="256909"/>
              <a:ext cx="147929" cy="23813"/>
            </a:xfrm>
            <a:custGeom>
              <a:avLst/>
              <a:gdLst>
                <a:gd name="T0" fmla="*/ 27 w 87"/>
                <a:gd name="T1" fmla="*/ 1 h 14"/>
                <a:gd name="T2" fmla="*/ 11 w 87"/>
                <a:gd name="T3" fmla="*/ 1 h 14"/>
                <a:gd name="T4" fmla="*/ 4 w 87"/>
                <a:gd name="T5" fmla="*/ 1 h 14"/>
                <a:gd name="T6" fmla="*/ 1 w 87"/>
                <a:gd name="T7" fmla="*/ 2 h 14"/>
                <a:gd name="T8" fmla="*/ 0 w 87"/>
                <a:gd name="T9" fmla="*/ 6 h 14"/>
                <a:gd name="T10" fmla="*/ 0 w 87"/>
                <a:gd name="T11" fmla="*/ 7 h 14"/>
                <a:gd name="T12" fmla="*/ 2 w 87"/>
                <a:gd name="T13" fmla="*/ 12 h 14"/>
                <a:gd name="T14" fmla="*/ 4 w 87"/>
                <a:gd name="T15" fmla="*/ 13 h 14"/>
                <a:gd name="T16" fmla="*/ 27 w 87"/>
                <a:gd name="T17" fmla="*/ 14 h 14"/>
                <a:gd name="T18" fmla="*/ 86 w 87"/>
                <a:gd name="T19" fmla="*/ 13 h 14"/>
                <a:gd name="T20" fmla="*/ 87 w 87"/>
                <a:gd name="T21" fmla="*/ 14 h 14"/>
                <a:gd name="T22" fmla="*/ 86 w 87"/>
                <a:gd name="T23" fmla="*/ 0 h 14"/>
                <a:gd name="T24" fmla="*/ 85 w 87"/>
                <a:gd name="T25" fmla="*/ 1 h 14"/>
                <a:gd name="T26" fmla="*/ 27 w 87"/>
                <a:gd name="T2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7" h="14">
                  <a:moveTo>
                    <a:pt x="27" y="1"/>
                  </a:moveTo>
                  <a:cubicBezTo>
                    <a:pt x="21" y="1"/>
                    <a:pt x="15" y="1"/>
                    <a:pt x="11" y="1"/>
                  </a:cubicBezTo>
                  <a:cubicBezTo>
                    <a:pt x="7" y="1"/>
                    <a:pt x="4" y="1"/>
                    <a:pt x="4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9"/>
                    <a:pt x="1" y="11"/>
                    <a:pt x="2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5" y="13"/>
                    <a:pt x="15" y="14"/>
                    <a:pt x="27" y="14"/>
                  </a:cubicBezTo>
                  <a:cubicBezTo>
                    <a:pt x="51" y="14"/>
                    <a:pt x="86" y="13"/>
                    <a:pt x="86" y="13"/>
                  </a:cubicBezTo>
                  <a:cubicBezTo>
                    <a:pt x="87" y="14"/>
                    <a:pt x="87" y="14"/>
                    <a:pt x="87" y="14"/>
                  </a:cubicBezTo>
                  <a:cubicBezTo>
                    <a:pt x="87" y="10"/>
                    <a:pt x="87" y="5"/>
                    <a:pt x="86" y="0"/>
                  </a:cubicBezTo>
                  <a:cubicBezTo>
                    <a:pt x="85" y="1"/>
                    <a:pt x="85" y="1"/>
                    <a:pt x="85" y="1"/>
                  </a:cubicBezTo>
                  <a:cubicBezTo>
                    <a:pt x="85" y="1"/>
                    <a:pt x="51" y="1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48" name="Freeform 558">
              <a:extLst>
                <a:ext uri="{FF2B5EF4-FFF2-40B4-BE49-F238E27FC236}">
                  <a16:creationId xmlns:a16="http://schemas.microsoft.com/office/drawing/2014/main" id="{13448F7A-F6E8-4CE3-9C1E-06B2AE34B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399" y="222993"/>
              <a:ext cx="269159" cy="106076"/>
            </a:xfrm>
            <a:custGeom>
              <a:avLst/>
              <a:gdLst>
                <a:gd name="T0" fmla="*/ 157 w 158"/>
                <a:gd name="T1" fmla="*/ 37 h 62"/>
                <a:gd name="T2" fmla="*/ 98 w 158"/>
                <a:gd name="T3" fmla="*/ 38 h 62"/>
                <a:gd name="T4" fmla="*/ 75 w 158"/>
                <a:gd name="T5" fmla="*/ 37 h 62"/>
                <a:gd name="T6" fmla="*/ 70 w 158"/>
                <a:gd name="T7" fmla="*/ 34 h 62"/>
                <a:gd name="T8" fmla="*/ 67 w 158"/>
                <a:gd name="T9" fmla="*/ 27 h 62"/>
                <a:gd name="T10" fmla="*/ 67 w 158"/>
                <a:gd name="T11" fmla="*/ 26 h 62"/>
                <a:gd name="T12" fmla="*/ 69 w 158"/>
                <a:gd name="T13" fmla="*/ 20 h 62"/>
                <a:gd name="T14" fmla="*/ 74 w 158"/>
                <a:gd name="T15" fmla="*/ 17 h 62"/>
                <a:gd name="T16" fmla="*/ 82 w 158"/>
                <a:gd name="T17" fmla="*/ 17 h 62"/>
                <a:gd name="T18" fmla="*/ 98 w 158"/>
                <a:gd name="T19" fmla="*/ 17 h 62"/>
                <a:gd name="T20" fmla="*/ 156 w 158"/>
                <a:gd name="T21" fmla="*/ 17 h 62"/>
                <a:gd name="T22" fmla="*/ 157 w 158"/>
                <a:gd name="T23" fmla="*/ 18 h 62"/>
                <a:gd name="T24" fmla="*/ 156 w 158"/>
                <a:gd name="T25" fmla="*/ 0 h 62"/>
                <a:gd name="T26" fmla="*/ 155 w 158"/>
                <a:gd name="T27" fmla="*/ 1 h 62"/>
                <a:gd name="T28" fmla="*/ 98 w 158"/>
                <a:gd name="T29" fmla="*/ 2 h 62"/>
                <a:gd name="T30" fmla="*/ 18 w 158"/>
                <a:gd name="T31" fmla="*/ 4 h 62"/>
                <a:gd name="T32" fmla="*/ 10 w 158"/>
                <a:gd name="T33" fmla="*/ 4 h 62"/>
                <a:gd name="T34" fmla="*/ 0 w 158"/>
                <a:gd name="T35" fmla="*/ 36 h 62"/>
                <a:gd name="T36" fmla="*/ 3 w 158"/>
                <a:gd name="T37" fmla="*/ 62 h 62"/>
                <a:gd name="T38" fmla="*/ 155 w 158"/>
                <a:gd name="T39" fmla="*/ 61 h 62"/>
                <a:gd name="T40" fmla="*/ 158 w 158"/>
                <a:gd name="T41" fmla="*/ 36 h 62"/>
                <a:gd name="T42" fmla="*/ 157 w 158"/>
                <a:gd name="T43" fmla="*/ 3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8" h="62">
                  <a:moveTo>
                    <a:pt x="157" y="37"/>
                  </a:moveTo>
                  <a:cubicBezTo>
                    <a:pt x="157" y="37"/>
                    <a:pt x="122" y="38"/>
                    <a:pt x="98" y="38"/>
                  </a:cubicBezTo>
                  <a:cubicBezTo>
                    <a:pt x="86" y="38"/>
                    <a:pt x="76" y="38"/>
                    <a:pt x="75" y="37"/>
                  </a:cubicBezTo>
                  <a:cubicBezTo>
                    <a:pt x="73" y="37"/>
                    <a:pt x="71" y="36"/>
                    <a:pt x="70" y="34"/>
                  </a:cubicBezTo>
                  <a:cubicBezTo>
                    <a:pt x="68" y="32"/>
                    <a:pt x="68" y="30"/>
                    <a:pt x="67" y="27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4"/>
                    <a:pt x="68" y="22"/>
                    <a:pt x="69" y="20"/>
                  </a:cubicBezTo>
                  <a:cubicBezTo>
                    <a:pt x="70" y="18"/>
                    <a:pt x="72" y="17"/>
                    <a:pt x="74" y="17"/>
                  </a:cubicBezTo>
                  <a:cubicBezTo>
                    <a:pt x="76" y="17"/>
                    <a:pt x="78" y="17"/>
                    <a:pt x="82" y="17"/>
                  </a:cubicBezTo>
                  <a:cubicBezTo>
                    <a:pt x="86" y="17"/>
                    <a:pt x="92" y="17"/>
                    <a:pt x="98" y="17"/>
                  </a:cubicBezTo>
                  <a:cubicBezTo>
                    <a:pt x="122" y="17"/>
                    <a:pt x="156" y="17"/>
                    <a:pt x="156" y="17"/>
                  </a:cubicBezTo>
                  <a:cubicBezTo>
                    <a:pt x="157" y="18"/>
                    <a:pt x="157" y="18"/>
                    <a:pt x="157" y="18"/>
                  </a:cubicBezTo>
                  <a:cubicBezTo>
                    <a:pt x="157" y="12"/>
                    <a:pt x="156" y="6"/>
                    <a:pt x="156" y="0"/>
                  </a:cubicBezTo>
                  <a:cubicBezTo>
                    <a:pt x="155" y="1"/>
                    <a:pt x="155" y="1"/>
                    <a:pt x="155" y="1"/>
                  </a:cubicBezTo>
                  <a:cubicBezTo>
                    <a:pt x="155" y="1"/>
                    <a:pt x="128" y="1"/>
                    <a:pt x="98" y="2"/>
                  </a:cubicBezTo>
                  <a:cubicBezTo>
                    <a:pt x="68" y="2"/>
                    <a:pt x="33" y="3"/>
                    <a:pt x="18" y="4"/>
                  </a:cubicBezTo>
                  <a:cubicBezTo>
                    <a:pt x="14" y="4"/>
                    <a:pt x="11" y="4"/>
                    <a:pt x="10" y="4"/>
                  </a:cubicBezTo>
                  <a:cubicBezTo>
                    <a:pt x="8" y="6"/>
                    <a:pt x="0" y="13"/>
                    <a:pt x="0" y="36"/>
                  </a:cubicBezTo>
                  <a:cubicBezTo>
                    <a:pt x="0" y="43"/>
                    <a:pt x="1" y="51"/>
                    <a:pt x="3" y="62"/>
                  </a:cubicBezTo>
                  <a:cubicBezTo>
                    <a:pt x="74" y="62"/>
                    <a:pt x="136" y="61"/>
                    <a:pt x="155" y="61"/>
                  </a:cubicBezTo>
                  <a:cubicBezTo>
                    <a:pt x="157" y="61"/>
                    <a:pt x="158" y="51"/>
                    <a:pt x="158" y="36"/>
                  </a:cubicBezTo>
                  <a:lnTo>
                    <a:pt x="157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49" name="Freeform 559">
              <a:extLst>
                <a:ext uri="{FF2B5EF4-FFF2-40B4-BE49-F238E27FC236}">
                  <a16:creationId xmlns:a16="http://schemas.microsoft.com/office/drawing/2014/main" id="{D43D6217-0F95-40FC-951E-F22F4A530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7328" y="-80080"/>
              <a:ext cx="83706" cy="131332"/>
            </a:xfrm>
            <a:custGeom>
              <a:avLst/>
              <a:gdLst>
                <a:gd name="T0" fmla="*/ 9 w 49"/>
                <a:gd name="T1" fmla="*/ 77 h 77"/>
                <a:gd name="T2" fmla="*/ 9 w 49"/>
                <a:gd name="T3" fmla="*/ 77 h 77"/>
                <a:gd name="T4" fmla="*/ 31 w 49"/>
                <a:gd name="T5" fmla="*/ 68 h 77"/>
                <a:gd name="T6" fmla="*/ 47 w 49"/>
                <a:gd name="T7" fmla="*/ 59 h 77"/>
                <a:gd name="T8" fmla="*/ 49 w 49"/>
                <a:gd name="T9" fmla="*/ 60 h 77"/>
                <a:gd name="T10" fmla="*/ 19 w 49"/>
                <a:gd name="T11" fmla="*/ 5 h 77"/>
                <a:gd name="T12" fmla="*/ 14 w 49"/>
                <a:gd name="T13" fmla="*/ 18 h 77"/>
                <a:gd name="T14" fmla="*/ 0 w 49"/>
                <a:gd name="T15" fmla="*/ 27 h 77"/>
                <a:gd name="T16" fmla="*/ 1 w 49"/>
                <a:gd name="T17" fmla="*/ 28 h 77"/>
                <a:gd name="T18" fmla="*/ 9 w 49"/>
                <a:gd name="T1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77">
                  <a:moveTo>
                    <a:pt x="9" y="77"/>
                  </a:moveTo>
                  <a:cubicBezTo>
                    <a:pt x="9" y="77"/>
                    <a:pt x="9" y="77"/>
                    <a:pt x="9" y="77"/>
                  </a:cubicBezTo>
                  <a:cubicBezTo>
                    <a:pt x="12" y="77"/>
                    <a:pt x="22" y="73"/>
                    <a:pt x="31" y="68"/>
                  </a:cubicBezTo>
                  <a:cubicBezTo>
                    <a:pt x="40" y="64"/>
                    <a:pt x="47" y="59"/>
                    <a:pt x="47" y="59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0" y="25"/>
                    <a:pt x="29" y="0"/>
                    <a:pt x="19" y="5"/>
                  </a:cubicBezTo>
                  <a:cubicBezTo>
                    <a:pt x="13" y="8"/>
                    <a:pt x="18" y="11"/>
                    <a:pt x="14" y="18"/>
                  </a:cubicBezTo>
                  <a:cubicBezTo>
                    <a:pt x="13" y="20"/>
                    <a:pt x="8" y="24"/>
                    <a:pt x="0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6" y="57"/>
                    <a:pt x="9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50" name="Freeform 560">
              <a:extLst>
                <a:ext uri="{FF2B5EF4-FFF2-40B4-BE49-F238E27FC236}">
                  <a16:creationId xmlns:a16="http://schemas.microsoft.com/office/drawing/2014/main" id="{DDBC1576-3F04-442E-89BF-6DFD133C2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913" y="126298"/>
              <a:ext cx="654496" cy="202771"/>
            </a:xfrm>
            <a:custGeom>
              <a:avLst/>
              <a:gdLst>
                <a:gd name="T0" fmla="*/ 284 w 384"/>
                <a:gd name="T1" fmla="*/ 58 h 119"/>
                <a:gd name="T2" fmla="*/ 285 w 384"/>
                <a:gd name="T3" fmla="*/ 57 h 119"/>
                <a:gd name="T4" fmla="*/ 287 w 384"/>
                <a:gd name="T5" fmla="*/ 57 h 119"/>
                <a:gd name="T6" fmla="*/ 292 w 384"/>
                <a:gd name="T7" fmla="*/ 57 h 119"/>
                <a:gd name="T8" fmla="*/ 309 w 384"/>
                <a:gd name="T9" fmla="*/ 56 h 119"/>
                <a:gd name="T10" fmla="*/ 359 w 384"/>
                <a:gd name="T11" fmla="*/ 55 h 119"/>
                <a:gd name="T12" fmla="*/ 384 w 384"/>
                <a:gd name="T13" fmla="*/ 55 h 119"/>
                <a:gd name="T14" fmla="*/ 383 w 384"/>
                <a:gd name="T15" fmla="*/ 54 h 119"/>
                <a:gd name="T16" fmla="*/ 367 w 384"/>
                <a:gd name="T17" fmla="*/ 0 h 119"/>
                <a:gd name="T18" fmla="*/ 170 w 384"/>
                <a:gd name="T19" fmla="*/ 11 h 119"/>
                <a:gd name="T20" fmla="*/ 190 w 384"/>
                <a:gd name="T21" fmla="*/ 25 h 119"/>
                <a:gd name="T22" fmla="*/ 218 w 384"/>
                <a:gd name="T23" fmla="*/ 44 h 119"/>
                <a:gd name="T24" fmla="*/ 218 w 384"/>
                <a:gd name="T25" fmla="*/ 44 h 119"/>
                <a:gd name="T26" fmla="*/ 219 w 384"/>
                <a:gd name="T27" fmla="*/ 46 h 119"/>
                <a:gd name="T28" fmla="*/ 218 w 384"/>
                <a:gd name="T29" fmla="*/ 48 h 119"/>
                <a:gd name="T30" fmla="*/ 218 w 384"/>
                <a:gd name="T31" fmla="*/ 48 h 119"/>
                <a:gd name="T32" fmla="*/ 217 w 384"/>
                <a:gd name="T33" fmla="*/ 48 h 119"/>
                <a:gd name="T34" fmla="*/ 217 w 384"/>
                <a:gd name="T35" fmla="*/ 48 h 119"/>
                <a:gd name="T36" fmla="*/ 216 w 384"/>
                <a:gd name="T37" fmla="*/ 48 h 119"/>
                <a:gd name="T38" fmla="*/ 50 w 384"/>
                <a:gd name="T39" fmla="*/ 42 h 119"/>
                <a:gd name="T40" fmla="*/ 48 w 384"/>
                <a:gd name="T41" fmla="*/ 41 h 119"/>
                <a:gd name="T42" fmla="*/ 48 w 384"/>
                <a:gd name="T43" fmla="*/ 40 h 119"/>
                <a:gd name="T44" fmla="*/ 57 w 384"/>
                <a:gd name="T45" fmla="*/ 19 h 119"/>
                <a:gd name="T46" fmla="*/ 55 w 384"/>
                <a:gd name="T47" fmla="*/ 20 h 119"/>
                <a:gd name="T48" fmla="*/ 2 w 384"/>
                <a:gd name="T49" fmla="*/ 58 h 119"/>
                <a:gd name="T50" fmla="*/ 3 w 384"/>
                <a:gd name="T51" fmla="*/ 78 h 119"/>
                <a:gd name="T52" fmla="*/ 114 w 384"/>
                <a:gd name="T53" fmla="*/ 77 h 119"/>
                <a:gd name="T54" fmla="*/ 116 w 384"/>
                <a:gd name="T55" fmla="*/ 78 h 119"/>
                <a:gd name="T56" fmla="*/ 116 w 384"/>
                <a:gd name="T57" fmla="*/ 80 h 119"/>
                <a:gd name="T58" fmla="*/ 95 w 384"/>
                <a:gd name="T59" fmla="*/ 119 h 119"/>
                <a:gd name="T60" fmla="*/ 275 w 384"/>
                <a:gd name="T61" fmla="*/ 119 h 119"/>
                <a:gd name="T62" fmla="*/ 272 w 384"/>
                <a:gd name="T63" fmla="*/ 93 h 119"/>
                <a:gd name="T64" fmla="*/ 284 w 384"/>
                <a:gd name="T65" fmla="*/ 5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4" h="119">
                  <a:moveTo>
                    <a:pt x="284" y="58"/>
                  </a:moveTo>
                  <a:cubicBezTo>
                    <a:pt x="285" y="57"/>
                    <a:pt x="285" y="57"/>
                    <a:pt x="285" y="57"/>
                  </a:cubicBezTo>
                  <a:cubicBezTo>
                    <a:pt x="287" y="57"/>
                    <a:pt x="287" y="57"/>
                    <a:pt x="287" y="57"/>
                  </a:cubicBezTo>
                  <a:cubicBezTo>
                    <a:pt x="288" y="57"/>
                    <a:pt x="290" y="57"/>
                    <a:pt x="292" y="57"/>
                  </a:cubicBezTo>
                  <a:cubicBezTo>
                    <a:pt x="296" y="56"/>
                    <a:pt x="302" y="56"/>
                    <a:pt x="309" y="56"/>
                  </a:cubicBezTo>
                  <a:cubicBezTo>
                    <a:pt x="323" y="56"/>
                    <a:pt x="341" y="55"/>
                    <a:pt x="359" y="55"/>
                  </a:cubicBezTo>
                  <a:cubicBezTo>
                    <a:pt x="367" y="55"/>
                    <a:pt x="376" y="55"/>
                    <a:pt x="384" y="55"/>
                  </a:cubicBezTo>
                  <a:cubicBezTo>
                    <a:pt x="383" y="54"/>
                    <a:pt x="383" y="54"/>
                    <a:pt x="383" y="54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170" y="11"/>
                    <a:pt x="170" y="11"/>
                    <a:pt x="170" y="11"/>
                  </a:cubicBezTo>
                  <a:cubicBezTo>
                    <a:pt x="175" y="14"/>
                    <a:pt x="182" y="19"/>
                    <a:pt x="190" y="25"/>
                  </a:cubicBezTo>
                  <a:cubicBezTo>
                    <a:pt x="203" y="34"/>
                    <a:pt x="216" y="43"/>
                    <a:pt x="218" y="44"/>
                  </a:cubicBezTo>
                  <a:cubicBezTo>
                    <a:pt x="218" y="44"/>
                    <a:pt x="218" y="44"/>
                    <a:pt x="218" y="44"/>
                  </a:cubicBezTo>
                  <a:cubicBezTo>
                    <a:pt x="219" y="46"/>
                    <a:pt x="219" y="46"/>
                    <a:pt x="219" y="46"/>
                  </a:cubicBezTo>
                  <a:cubicBezTo>
                    <a:pt x="218" y="48"/>
                    <a:pt x="218" y="48"/>
                    <a:pt x="218" y="48"/>
                  </a:cubicBezTo>
                  <a:cubicBezTo>
                    <a:pt x="218" y="48"/>
                    <a:pt x="218" y="48"/>
                    <a:pt x="218" y="48"/>
                  </a:cubicBezTo>
                  <a:cubicBezTo>
                    <a:pt x="217" y="48"/>
                    <a:pt x="217" y="48"/>
                    <a:pt x="217" y="48"/>
                  </a:cubicBezTo>
                  <a:cubicBezTo>
                    <a:pt x="217" y="48"/>
                    <a:pt x="217" y="48"/>
                    <a:pt x="217" y="48"/>
                  </a:cubicBezTo>
                  <a:cubicBezTo>
                    <a:pt x="216" y="48"/>
                    <a:pt x="216" y="48"/>
                    <a:pt x="216" y="48"/>
                  </a:cubicBezTo>
                  <a:cubicBezTo>
                    <a:pt x="203" y="48"/>
                    <a:pt x="50" y="42"/>
                    <a:pt x="50" y="42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6" y="19"/>
                    <a:pt x="56" y="20"/>
                    <a:pt x="55" y="20"/>
                  </a:cubicBezTo>
                  <a:cubicBezTo>
                    <a:pt x="47" y="24"/>
                    <a:pt x="8" y="49"/>
                    <a:pt x="2" y="58"/>
                  </a:cubicBezTo>
                  <a:cubicBezTo>
                    <a:pt x="0" y="61"/>
                    <a:pt x="1" y="69"/>
                    <a:pt x="3" y="78"/>
                  </a:cubicBezTo>
                  <a:cubicBezTo>
                    <a:pt x="114" y="77"/>
                    <a:pt x="114" y="77"/>
                    <a:pt x="114" y="77"/>
                  </a:cubicBezTo>
                  <a:cubicBezTo>
                    <a:pt x="116" y="78"/>
                    <a:pt x="116" y="78"/>
                    <a:pt x="116" y="78"/>
                  </a:cubicBezTo>
                  <a:cubicBezTo>
                    <a:pt x="116" y="80"/>
                    <a:pt x="116" y="80"/>
                    <a:pt x="116" y="80"/>
                  </a:cubicBezTo>
                  <a:cubicBezTo>
                    <a:pt x="95" y="119"/>
                    <a:pt x="95" y="119"/>
                    <a:pt x="95" y="119"/>
                  </a:cubicBezTo>
                  <a:cubicBezTo>
                    <a:pt x="144" y="119"/>
                    <a:pt x="213" y="119"/>
                    <a:pt x="275" y="119"/>
                  </a:cubicBezTo>
                  <a:cubicBezTo>
                    <a:pt x="273" y="109"/>
                    <a:pt x="272" y="100"/>
                    <a:pt x="272" y="93"/>
                  </a:cubicBezTo>
                  <a:cubicBezTo>
                    <a:pt x="272" y="68"/>
                    <a:pt x="282" y="60"/>
                    <a:pt x="284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51" name="Freeform 561">
              <a:extLst>
                <a:ext uri="{FF2B5EF4-FFF2-40B4-BE49-F238E27FC236}">
                  <a16:creationId xmlns:a16="http://schemas.microsoft.com/office/drawing/2014/main" id="{118AA71D-5556-4B7E-AB25-97F04643C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5407" y="264125"/>
              <a:ext cx="182566" cy="64944"/>
            </a:xfrm>
            <a:custGeom>
              <a:avLst/>
              <a:gdLst>
                <a:gd name="T0" fmla="*/ 107 w 107"/>
                <a:gd name="T1" fmla="*/ 0 h 38"/>
                <a:gd name="T2" fmla="*/ 0 w 107"/>
                <a:gd name="T3" fmla="*/ 1 h 38"/>
                <a:gd name="T4" fmla="*/ 22 w 107"/>
                <a:gd name="T5" fmla="*/ 37 h 38"/>
                <a:gd name="T6" fmla="*/ 88 w 107"/>
                <a:gd name="T7" fmla="*/ 38 h 38"/>
                <a:gd name="T8" fmla="*/ 87 w 107"/>
                <a:gd name="T9" fmla="*/ 36 h 38"/>
                <a:gd name="T10" fmla="*/ 107 w 107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38">
                  <a:moveTo>
                    <a:pt x="10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8"/>
                    <a:pt x="14" y="37"/>
                    <a:pt x="22" y="37"/>
                  </a:cubicBezTo>
                  <a:cubicBezTo>
                    <a:pt x="28" y="38"/>
                    <a:pt x="53" y="38"/>
                    <a:pt x="88" y="38"/>
                  </a:cubicBezTo>
                  <a:cubicBezTo>
                    <a:pt x="87" y="36"/>
                    <a:pt x="87" y="36"/>
                    <a:pt x="87" y="36"/>
                  </a:cubicBezTo>
                  <a:lnTo>
                    <a:pt x="1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</p:grpSp>
      <p:grpSp>
        <p:nvGrpSpPr>
          <p:cNvPr id="41" name="Group 28">
            <a:extLst>
              <a:ext uri="{FF2B5EF4-FFF2-40B4-BE49-F238E27FC236}">
                <a16:creationId xmlns:a16="http://schemas.microsoft.com/office/drawing/2014/main" id="{C899D446-14C3-46FA-92F0-42E94460CDB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01480" y="1771800"/>
            <a:ext cx="583896" cy="221445"/>
            <a:chOff x="757" y="3224"/>
            <a:chExt cx="617" cy="234"/>
          </a:xfrm>
          <a:solidFill>
            <a:srgbClr val="58B6C0"/>
          </a:solidFill>
        </p:grpSpPr>
        <p:sp>
          <p:nvSpPr>
            <p:cNvPr id="443" name="Freeform 29">
              <a:extLst>
                <a:ext uri="{FF2B5EF4-FFF2-40B4-BE49-F238E27FC236}">
                  <a16:creationId xmlns:a16="http://schemas.microsoft.com/office/drawing/2014/main" id="{D15724F8-3FE4-49BF-A049-3AF191077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" y="3250"/>
              <a:ext cx="252" cy="102"/>
            </a:xfrm>
            <a:custGeom>
              <a:avLst/>
              <a:gdLst>
                <a:gd name="T0" fmla="*/ 67 w 69"/>
                <a:gd name="T1" fmla="*/ 0 h 28"/>
                <a:gd name="T2" fmla="*/ 36 w 69"/>
                <a:gd name="T3" fmla="*/ 0 h 28"/>
                <a:gd name="T4" fmla="*/ 3 w 69"/>
                <a:gd name="T5" fmla="*/ 17 h 28"/>
                <a:gd name="T6" fmla="*/ 0 w 69"/>
                <a:gd name="T7" fmla="*/ 26 h 28"/>
                <a:gd name="T8" fmla="*/ 2 w 69"/>
                <a:gd name="T9" fmla="*/ 28 h 28"/>
                <a:gd name="T10" fmla="*/ 2 w 69"/>
                <a:gd name="T11" fmla="*/ 28 h 28"/>
                <a:gd name="T12" fmla="*/ 3 w 69"/>
                <a:gd name="T13" fmla="*/ 26 h 28"/>
                <a:gd name="T14" fmla="*/ 5 w 69"/>
                <a:gd name="T15" fmla="*/ 18 h 28"/>
                <a:gd name="T16" fmla="*/ 36 w 69"/>
                <a:gd name="T17" fmla="*/ 3 h 28"/>
                <a:gd name="T18" fmla="*/ 67 w 69"/>
                <a:gd name="T19" fmla="*/ 3 h 28"/>
                <a:gd name="T20" fmla="*/ 69 w 69"/>
                <a:gd name="T21" fmla="*/ 1 h 28"/>
                <a:gd name="T22" fmla="*/ 67 w 69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28">
                  <a:moveTo>
                    <a:pt x="67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19" y="0"/>
                    <a:pt x="7" y="6"/>
                    <a:pt x="3" y="17"/>
                  </a:cubicBezTo>
                  <a:cubicBezTo>
                    <a:pt x="1" y="19"/>
                    <a:pt x="1" y="23"/>
                    <a:pt x="0" y="26"/>
                  </a:cubicBezTo>
                  <a:cubicBezTo>
                    <a:pt x="0" y="27"/>
                    <a:pt x="1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8"/>
                    <a:pt x="3" y="27"/>
                    <a:pt x="3" y="26"/>
                  </a:cubicBezTo>
                  <a:cubicBezTo>
                    <a:pt x="4" y="23"/>
                    <a:pt x="4" y="20"/>
                    <a:pt x="5" y="18"/>
                  </a:cubicBezTo>
                  <a:cubicBezTo>
                    <a:pt x="11" y="5"/>
                    <a:pt x="25" y="3"/>
                    <a:pt x="36" y="3"/>
                  </a:cubicBezTo>
                  <a:cubicBezTo>
                    <a:pt x="67" y="3"/>
                    <a:pt x="67" y="3"/>
                    <a:pt x="67" y="3"/>
                  </a:cubicBezTo>
                  <a:cubicBezTo>
                    <a:pt x="68" y="3"/>
                    <a:pt x="69" y="2"/>
                    <a:pt x="69" y="1"/>
                  </a:cubicBezTo>
                  <a:cubicBezTo>
                    <a:pt x="69" y="0"/>
                    <a:pt x="68" y="0"/>
                    <a:pt x="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44" name="Freeform 30">
              <a:extLst>
                <a:ext uri="{FF2B5EF4-FFF2-40B4-BE49-F238E27FC236}">
                  <a16:creationId xmlns:a16="http://schemas.microsoft.com/office/drawing/2014/main" id="{4C75B146-88E6-4FF2-B448-C7EC1FD5A3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7" y="3224"/>
              <a:ext cx="617" cy="234"/>
            </a:xfrm>
            <a:custGeom>
              <a:avLst/>
              <a:gdLst>
                <a:gd name="T0" fmla="*/ 131 w 169"/>
                <a:gd name="T1" fmla="*/ 0 h 64"/>
                <a:gd name="T2" fmla="*/ 41 w 169"/>
                <a:gd name="T3" fmla="*/ 0 h 64"/>
                <a:gd name="T4" fmla="*/ 1 w 169"/>
                <a:gd name="T5" fmla="*/ 30 h 64"/>
                <a:gd name="T6" fmla="*/ 8 w 169"/>
                <a:gd name="T7" fmla="*/ 54 h 64"/>
                <a:gd name="T8" fmla="*/ 35 w 169"/>
                <a:gd name="T9" fmla="*/ 64 h 64"/>
                <a:gd name="T10" fmla="*/ 131 w 169"/>
                <a:gd name="T11" fmla="*/ 64 h 64"/>
                <a:gd name="T12" fmla="*/ 169 w 169"/>
                <a:gd name="T13" fmla="*/ 32 h 64"/>
                <a:gd name="T14" fmla="*/ 131 w 169"/>
                <a:gd name="T15" fmla="*/ 0 h 64"/>
                <a:gd name="T16" fmla="*/ 10 w 169"/>
                <a:gd name="T17" fmla="*/ 52 h 64"/>
                <a:gd name="T18" fmla="*/ 4 w 169"/>
                <a:gd name="T19" fmla="*/ 30 h 64"/>
                <a:gd name="T20" fmla="*/ 41 w 169"/>
                <a:gd name="T21" fmla="*/ 3 h 64"/>
                <a:gd name="T22" fmla="*/ 86 w 169"/>
                <a:gd name="T23" fmla="*/ 3 h 64"/>
                <a:gd name="T24" fmla="*/ 86 w 169"/>
                <a:gd name="T25" fmla="*/ 61 h 64"/>
                <a:gd name="T26" fmla="*/ 35 w 169"/>
                <a:gd name="T27" fmla="*/ 61 h 64"/>
                <a:gd name="T28" fmla="*/ 10 w 169"/>
                <a:gd name="T29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9" h="64">
                  <a:moveTo>
                    <a:pt x="131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16" y="0"/>
                    <a:pt x="2" y="11"/>
                    <a:pt x="1" y="30"/>
                  </a:cubicBezTo>
                  <a:cubicBezTo>
                    <a:pt x="0" y="40"/>
                    <a:pt x="3" y="48"/>
                    <a:pt x="8" y="54"/>
                  </a:cubicBezTo>
                  <a:cubicBezTo>
                    <a:pt x="17" y="63"/>
                    <a:pt x="29" y="64"/>
                    <a:pt x="35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56" y="64"/>
                    <a:pt x="169" y="53"/>
                    <a:pt x="169" y="32"/>
                  </a:cubicBezTo>
                  <a:cubicBezTo>
                    <a:pt x="169" y="11"/>
                    <a:pt x="156" y="0"/>
                    <a:pt x="131" y="0"/>
                  </a:cubicBezTo>
                  <a:close/>
                  <a:moveTo>
                    <a:pt x="10" y="52"/>
                  </a:moveTo>
                  <a:cubicBezTo>
                    <a:pt x="5" y="46"/>
                    <a:pt x="3" y="39"/>
                    <a:pt x="4" y="30"/>
                  </a:cubicBezTo>
                  <a:cubicBezTo>
                    <a:pt x="6" y="8"/>
                    <a:pt x="25" y="3"/>
                    <a:pt x="41" y="3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0" y="61"/>
                    <a:pt x="18" y="60"/>
                    <a:pt x="1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</p:grpSp>
      <p:grpSp>
        <p:nvGrpSpPr>
          <p:cNvPr id="42" name="Group 63">
            <a:extLst>
              <a:ext uri="{FF2B5EF4-FFF2-40B4-BE49-F238E27FC236}">
                <a16:creationId xmlns:a16="http://schemas.microsoft.com/office/drawing/2014/main" id="{B3DA0B74-2DF4-4FDD-BEFE-5733AE3B824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440550" y="2554794"/>
            <a:ext cx="336119" cy="557849"/>
            <a:chOff x="-1474" y="603"/>
            <a:chExt cx="1240" cy="2058"/>
          </a:xfrm>
          <a:solidFill>
            <a:srgbClr val="58B6C0"/>
          </a:solidFill>
        </p:grpSpPr>
        <p:sp>
          <p:nvSpPr>
            <p:cNvPr id="389" name="Oval 64">
              <a:extLst>
                <a:ext uri="{FF2B5EF4-FFF2-40B4-BE49-F238E27FC236}">
                  <a16:creationId xmlns:a16="http://schemas.microsoft.com/office/drawing/2014/main" id="{07C6CF94-14B2-4246-843E-F053AA2E0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15" y="2402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90" name="Oval 65">
              <a:extLst>
                <a:ext uri="{FF2B5EF4-FFF2-40B4-BE49-F238E27FC236}">
                  <a16:creationId xmlns:a16="http://schemas.microsoft.com/office/drawing/2014/main" id="{F45019D2-21BF-4BD8-BB07-B60FACE2B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86" y="2350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91" name="Oval 66">
              <a:extLst>
                <a:ext uri="{FF2B5EF4-FFF2-40B4-BE49-F238E27FC236}">
                  <a16:creationId xmlns:a16="http://schemas.microsoft.com/office/drawing/2014/main" id="{25FB6A97-B60B-431F-BE89-57F30AEED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71" y="2298"/>
              <a:ext cx="31" cy="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92" name="Oval 67">
              <a:extLst>
                <a:ext uri="{FF2B5EF4-FFF2-40B4-BE49-F238E27FC236}">
                  <a16:creationId xmlns:a16="http://schemas.microsoft.com/office/drawing/2014/main" id="{6A3C3D92-9300-4859-A2F6-54526A08E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58" y="2402"/>
              <a:ext cx="33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93" name="Oval 68">
              <a:extLst>
                <a:ext uri="{FF2B5EF4-FFF2-40B4-BE49-F238E27FC236}">
                  <a16:creationId xmlns:a16="http://schemas.microsoft.com/office/drawing/2014/main" id="{909886B6-421F-44C2-9EAF-03F3F4E6A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43" y="2246"/>
              <a:ext cx="31" cy="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94" name="Oval 69">
              <a:extLst>
                <a:ext uri="{FF2B5EF4-FFF2-40B4-BE49-F238E27FC236}">
                  <a16:creationId xmlns:a16="http://schemas.microsoft.com/office/drawing/2014/main" id="{794B89FE-E8D8-49B8-A08E-CA0975AC1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43" y="2350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95" name="Oval 70">
              <a:extLst>
                <a:ext uri="{FF2B5EF4-FFF2-40B4-BE49-F238E27FC236}">
                  <a16:creationId xmlns:a16="http://schemas.microsoft.com/office/drawing/2014/main" id="{01DEDD12-3D46-41D5-A78D-4C6EFC2E5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45" y="2298"/>
              <a:ext cx="34" cy="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96" name="Oval 71">
              <a:extLst>
                <a:ext uri="{FF2B5EF4-FFF2-40B4-BE49-F238E27FC236}">
                  <a16:creationId xmlns:a16="http://schemas.microsoft.com/office/drawing/2014/main" id="{0B4079FE-8184-4869-9964-45D359A15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73" y="2350"/>
              <a:ext cx="33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97" name="Oval 72">
              <a:extLst>
                <a:ext uri="{FF2B5EF4-FFF2-40B4-BE49-F238E27FC236}">
                  <a16:creationId xmlns:a16="http://schemas.microsoft.com/office/drawing/2014/main" id="{39E38EE1-BEE7-4B25-B667-247724EDE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29" y="2350"/>
              <a:ext cx="33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98" name="Oval 73">
              <a:extLst>
                <a:ext uri="{FF2B5EF4-FFF2-40B4-BE49-F238E27FC236}">
                  <a16:creationId xmlns:a16="http://schemas.microsoft.com/office/drawing/2014/main" id="{F934559A-FDE1-4DD7-9F57-53FD11C4C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01" y="2402"/>
              <a:ext cx="33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99" name="Oval 74">
              <a:extLst>
                <a:ext uri="{FF2B5EF4-FFF2-40B4-BE49-F238E27FC236}">
                  <a16:creationId xmlns:a16="http://schemas.microsoft.com/office/drawing/2014/main" id="{1DF6A87F-D203-4110-81FD-1A64173DB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29" y="2246"/>
              <a:ext cx="33" cy="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00" name="Oval 75">
              <a:extLst>
                <a:ext uri="{FF2B5EF4-FFF2-40B4-BE49-F238E27FC236}">
                  <a16:creationId xmlns:a16="http://schemas.microsoft.com/office/drawing/2014/main" id="{D75D1BE4-AAB2-496B-8F38-79E0CEE024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01" y="2194"/>
              <a:ext cx="33" cy="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01" name="Oval 76">
              <a:extLst>
                <a:ext uri="{FF2B5EF4-FFF2-40B4-BE49-F238E27FC236}">
                  <a16:creationId xmlns:a16="http://schemas.microsoft.com/office/drawing/2014/main" id="{BC94E08E-D4C4-444D-9D9B-35E1EE580B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01" y="2298"/>
              <a:ext cx="33" cy="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02" name="Oval 77">
              <a:extLst>
                <a:ext uri="{FF2B5EF4-FFF2-40B4-BE49-F238E27FC236}">
                  <a16:creationId xmlns:a16="http://schemas.microsoft.com/office/drawing/2014/main" id="{DA119CE6-FB06-4C15-A4BE-76AABD55B7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073" y="2246"/>
              <a:ext cx="33" cy="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03" name="Oval 78">
              <a:extLst>
                <a:ext uri="{FF2B5EF4-FFF2-40B4-BE49-F238E27FC236}">
                  <a16:creationId xmlns:a16="http://schemas.microsoft.com/office/drawing/2014/main" id="{C6303CED-ABB5-4BD8-84BA-FD005CC7E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97" y="2246"/>
              <a:ext cx="31" cy="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04" name="Oval 79">
              <a:extLst>
                <a:ext uri="{FF2B5EF4-FFF2-40B4-BE49-F238E27FC236}">
                  <a16:creationId xmlns:a16="http://schemas.microsoft.com/office/drawing/2014/main" id="{E3F67997-06F8-4DC3-BE7F-FD6CD31A8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86" y="2246"/>
              <a:ext cx="31" cy="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05" name="Oval 80">
              <a:extLst>
                <a:ext uri="{FF2B5EF4-FFF2-40B4-BE49-F238E27FC236}">
                  <a16:creationId xmlns:a16="http://schemas.microsoft.com/office/drawing/2014/main" id="{8D595AEE-6F2A-4ED8-BED5-E3160AB18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15" y="2194"/>
              <a:ext cx="31" cy="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06" name="Oval 81">
              <a:extLst>
                <a:ext uri="{FF2B5EF4-FFF2-40B4-BE49-F238E27FC236}">
                  <a16:creationId xmlns:a16="http://schemas.microsoft.com/office/drawing/2014/main" id="{357D8647-A613-43F6-A885-36FCB3CEF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15" y="2298"/>
              <a:ext cx="31" cy="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07" name="Oval 82">
              <a:extLst>
                <a:ext uri="{FF2B5EF4-FFF2-40B4-BE49-F238E27FC236}">
                  <a16:creationId xmlns:a16="http://schemas.microsoft.com/office/drawing/2014/main" id="{45FE2F0D-864A-46E1-8571-32E732FD7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58" y="2194"/>
              <a:ext cx="33" cy="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08" name="Oval 83">
              <a:extLst>
                <a:ext uri="{FF2B5EF4-FFF2-40B4-BE49-F238E27FC236}">
                  <a16:creationId xmlns:a16="http://schemas.microsoft.com/office/drawing/2014/main" id="{50F596B7-04E9-44E2-AB91-311A996D4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58" y="2298"/>
              <a:ext cx="33" cy="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09" name="Oval 84">
              <a:extLst>
                <a:ext uri="{FF2B5EF4-FFF2-40B4-BE49-F238E27FC236}">
                  <a16:creationId xmlns:a16="http://schemas.microsoft.com/office/drawing/2014/main" id="{E1304A12-E008-473E-9C7B-023DFD51B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82" y="2298"/>
              <a:ext cx="31" cy="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10" name="Oval 85">
              <a:extLst>
                <a:ext uri="{FF2B5EF4-FFF2-40B4-BE49-F238E27FC236}">
                  <a16:creationId xmlns:a16="http://schemas.microsoft.com/office/drawing/2014/main" id="{0DE7CACD-3A80-4351-B784-17F1B6AB6E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82" y="2402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11" name="Oval 86">
              <a:extLst>
                <a:ext uri="{FF2B5EF4-FFF2-40B4-BE49-F238E27FC236}">
                  <a16:creationId xmlns:a16="http://schemas.microsoft.com/office/drawing/2014/main" id="{C219E449-7621-4305-A49C-31BD64865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53" y="2350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12" name="Oval 87">
              <a:extLst>
                <a:ext uri="{FF2B5EF4-FFF2-40B4-BE49-F238E27FC236}">
                  <a16:creationId xmlns:a16="http://schemas.microsoft.com/office/drawing/2014/main" id="{3B7D603C-54CB-420B-BAEA-EF84387C6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10" y="2350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13" name="Oval 88">
              <a:extLst>
                <a:ext uri="{FF2B5EF4-FFF2-40B4-BE49-F238E27FC236}">
                  <a16:creationId xmlns:a16="http://schemas.microsoft.com/office/drawing/2014/main" id="{B7C45818-63A9-4907-8460-CA59385C0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95" y="2298"/>
              <a:ext cx="31" cy="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14" name="Oval 89">
              <a:extLst>
                <a:ext uri="{FF2B5EF4-FFF2-40B4-BE49-F238E27FC236}">
                  <a16:creationId xmlns:a16="http://schemas.microsoft.com/office/drawing/2014/main" id="{275DAF3E-B7B5-43D5-AB28-A67C6120D3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67" y="2350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15" name="Oval 90">
              <a:extLst>
                <a:ext uri="{FF2B5EF4-FFF2-40B4-BE49-F238E27FC236}">
                  <a16:creationId xmlns:a16="http://schemas.microsoft.com/office/drawing/2014/main" id="{4D340C69-8F5F-4EDC-84C3-F057B2C78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25" y="2402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16" name="Oval 91">
              <a:extLst>
                <a:ext uri="{FF2B5EF4-FFF2-40B4-BE49-F238E27FC236}">
                  <a16:creationId xmlns:a16="http://schemas.microsoft.com/office/drawing/2014/main" id="{294C61CE-EBF8-42AE-AE36-16C0D6EC1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68" y="2298"/>
              <a:ext cx="33" cy="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17" name="Freeform 92">
              <a:extLst>
                <a:ext uri="{FF2B5EF4-FFF2-40B4-BE49-F238E27FC236}">
                  <a16:creationId xmlns:a16="http://schemas.microsoft.com/office/drawing/2014/main" id="{533B5B41-AED7-42CD-846B-20AEE0DC7E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74" y="603"/>
              <a:ext cx="1240" cy="2058"/>
            </a:xfrm>
            <a:custGeom>
              <a:avLst/>
              <a:gdLst>
                <a:gd name="T0" fmla="*/ 23 w 525"/>
                <a:gd name="T1" fmla="*/ 0 h 872"/>
                <a:gd name="T2" fmla="*/ 0 w 525"/>
                <a:gd name="T3" fmla="*/ 849 h 872"/>
                <a:gd name="T4" fmla="*/ 502 w 525"/>
                <a:gd name="T5" fmla="*/ 872 h 872"/>
                <a:gd name="T6" fmla="*/ 525 w 525"/>
                <a:gd name="T7" fmla="*/ 23 h 872"/>
                <a:gd name="T8" fmla="*/ 33 w 525"/>
                <a:gd name="T9" fmla="*/ 75 h 872"/>
                <a:gd name="T10" fmla="*/ 476 w 525"/>
                <a:gd name="T11" fmla="*/ 59 h 872"/>
                <a:gd name="T12" fmla="*/ 492 w 525"/>
                <a:gd name="T13" fmla="*/ 114 h 872"/>
                <a:gd name="T14" fmla="*/ 49 w 525"/>
                <a:gd name="T15" fmla="*/ 130 h 872"/>
                <a:gd name="T16" fmla="*/ 33 w 525"/>
                <a:gd name="T17" fmla="*/ 75 h 872"/>
                <a:gd name="T18" fmla="*/ 49 w 525"/>
                <a:gd name="T19" fmla="*/ 174 h 872"/>
                <a:gd name="T20" fmla="*/ 492 w 525"/>
                <a:gd name="T21" fmla="*/ 190 h 872"/>
                <a:gd name="T22" fmla="*/ 476 w 525"/>
                <a:gd name="T23" fmla="*/ 245 h 872"/>
                <a:gd name="T24" fmla="*/ 33 w 525"/>
                <a:gd name="T25" fmla="*/ 229 h 872"/>
                <a:gd name="T26" fmla="*/ 33 w 525"/>
                <a:gd name="T27" fmla="*/ 304 h 872"/>
                <a:gd name="T28" fmla="*/ 476 w 525"/>
                <a:gd name="T29" fmla="*/ 288 h 872"/>
                <a:gd name="T30" fmla="*/ 492 w 525"/>
                <a:gd name="T31" fmla="*/ 343 h 872"/>
                <a:gd name="T32" fmla="*/ 49 w 525"/>
                <a:gd name="T33" fmla="*/ 359 h 872"/>
                <a:gd name="T34" fmla="*/ 33 w 525"/>
                <a:gd name="T35" fmla="*/ 304 h 872"/>
                <a:gd name="T36" fmla="*/ 49 w 525"/>
                <a:gd name="T37" fmla="*/ 403 h 872"/>
                <a:gd name="T38" fmla="*/ 492 w 525"/>
                <a:gd name="T39" fmla="*/ 419 h 872"/>
                <a:gd name="T40" fmla="*/ 476 w 525"/>
                <a:gd name="T41" fmla="*/ 474 h 872"/>
                <a:gd name="T42" fmla="*/ 33 w 525"/>
                <a:gd name="T43" fmla="*/ 458 h 872"/>
                <a:gd name="T44" fmla="*/ 33 w 525"/>
                <a:gd name="T45" fmla="*/ 533 h 872"/>
                <a:gd name="T46" fmla="*/ 476 w 525"/>
                <a:gd name="T47" fmla="*/ 517 h 872"/>
                <a:gd name="T48" fmla="*/ 492 w 525"/>
                <a:gd name="T49" fmla="*/ 572 h 872"/>
                <a:gd name="T50" fmla="*/ 49 w 525"/>
                <a:gd name="T51" fmla="*/ 588 h 872"/>
                <a:gd name="T52" fmla="*/ 33 w 525"/>
                <a:gd name="T53" fmla="*/ 533 h 872"/>
                <a:gd name="T54" fmla="*/ 232 w 525"/>
                <a:gd name="T55" fmla="*/ 818 h 872"/>
                <a:gd name="T56" fmla="*/ 33 w 525"/>
                <a:gd name="T57" fmla="*/ 801 h 872"/>
                <a:gd name="T58" fmla="*/ 50 w 525"/>
                <a:gd name="T59" fmla="*/ 632 h 872"/>
                <a:gd name="T60" fmla="*/ 249 w 525"/>
                <a:gd name="T61" fmla="*/ 649 h 872"/>
                <a:gd name="T62" fmla="*/ 493 w 525"/>
                <a:gd name="T63" fmla="*/ 801 h 872"/>
                <a:gd name="T64" fmla="*/ 294 w 525"/>
                <a:gd name="T65" fmla="*/ 818 h 872"/>
                <a:gd name="T66" fmla="*/ 276 w 525"/>
                <a:gd name="T67" fmla="*/ 649 h 872"/>
                <a:gd name="T68" fmla="*/ 475 w 525"/>
                <a:gd name="T69" fmla="*/ 632 h 872"/>
                <a:gd name="T70" fmla="*/ 493 w 525"/>
                <a:gd name="T71" fmla="*/ 801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5" h="872">
                  <a:moveTo>
                    <a:pt x="502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849"/>
                    <a:pt x="0" y="849"/>
                    <a:pt x="0" y="849"/>
                  </a:cubicBezTo>
                  <a:cubicBezTo>
                    <a:pt x="0" y="862"/>
                    <a:pt x="10" y="872"/>
                    <a:pt x="23" y="872"/>
                  </a:cubicBezTo>
                  <a:cubicBezTo>
                    <a:pt x="502" y="872"/>
                    <a:pt x="502" y="872"/>
                    <a:pt x="502" y="872"/>
                  </a:cubicBezTo>
                  <a:cubicBezTo>
                    <a:pt x="515" y="872"/>
                    <a:pt x="525" y="862"/>
                    <a:pt x="525" y="849"/>
                  </a:cubicBezTo>
                  <a:cubicBezTo>
                    <a:pt x="525" y="23"/>
                    <a:pt x="525" y="23"/>
                    <a:pt x="525" y="23"/>
                  </a:cubicBezTo>
                  <a:cubicBezTo>
                    <a:pt x="525" y="10"/>
                    <a:pt x="515" y="0"/>
                    <a:pt x="502" y="0"/>
                  </a:cubicBezTo>
                  <a:close/>
                  <a:moveTo>
                    <a:pt x="33" y="75"/>
                  </a:moveTo>
                  <a:cubicBezTo>
                    <a:pt x="33" y="66"/>
                    <a:pt x="40" y="59"/>
                    <a:pt x="49" y="59"/>
                  </a:cubicBezTo>
                  <a:cubicBezTo>
                    <a:pt x="476" y="59"/>
                    <a:pt x="476" y="59"/>
                    <a:pt x="476" y="59"/>
                  </a:cubicBezTo>
                  <a:cubicBezTo>
                    <a:pt x="485" y="59"/>
                    <a:pt x="492" y="66"/>
                    <a:pt x="492" y="75"/>
                  </a:cubicBezTo>
                  <a:cubicBezTo>
                    <a:pt x="492" y="114"/>
                    <a:pt x="492" y="114"/>
                    <a:pt x="492" y="114"/>
                  </a:cubicBezTo>
                  <a:cubicBezTo>
                    <a:pt x="492" y="123"/>
                    <a:pt x="485" y="130"/>
                    <a:pt x="476" y="130"/>
                  </a:cubicBezTo>
                  <a:cubicBezTo>
                    <a:pt x="49" y="130"/>
                    <a:pt x="49" y="130"/>
                    <a:pt x="49" y="130"/>
                  </a:cubicBezTo>
                  <a:cubicBezTo>
                    <a:pt x="40" y="130"/>
                    <a:pt x="33" y="123"/>
                    <a:pt x="33" y="114"/>
                  </a:cubicBezTo>
                  <a:lnTo>
                    <a:pt x="33" y="75"/>
                  </a:lnTo>
                  <a:close/>
                  <a:moveTo>
                    <a:pt x="33" y="190"/>
                  </a:moveTo>
                  <a:cubicBezTo>
                    <a:pt x="33" y="181"/>
                    <a:pt x="40" y="174"/>
                    <a:pt x="49" y="174"/>
                  </a:cubicBezTo>
                  <a:cubicBezTo>
                    <a:pt x="476" y="174"/>
                    <a:pt x="476" y="174"/>
                    <a:pt x="476" y="174"/>
                  </a:cubicBezTo>
                  <a:cubicBezTo>
                    <a:pt x="485" y="174"/>
                    <a:pt x="492" y="181"/>
                    <a:pt x="492" y="190"/>
                  </a:cubicBezTo>
                  <a:cubicBezTo>
                    <a:pt x="492" y="229"/>
                    <a:pt x="492" y="229"/>
                    <a:pt x="492" y="229"/>
                  </a:cubicBezTo>
                  <a:cubicBezTo>
                    <a:pt x="492" y="238"/>
                    <a:pt x="485" y="245"/>
                    <a:pt x="476" y="245"/>
                  </a:cubicBezTo>
                  <a:cubicBezTo>
                    <a:pt x="49" y="245"/>
                    <a:pt x="49" y="245"/>
                    <a:pt x="49" y="245"/>
                  </a:cubicBezTo>
                  <a:cubicBezTo>
                    <a:pt x="40" y="245"/>
                    <a:pt x="33" y="238"/>
                    <a:pt x="33" y="229"/>
                  </a:cubicBezTo>
                  <a:lnTo>
                    <a:pt x="33" y="190"/>
                  </a:lnTo>
                  <a:close/>
                  <a:moveTo>
                    <a:pt x="33" y="304"/>
                  </a:moveTo>
                  <a:cubicBezTo>
                    <a:pt x="33" y="295"/>
                    <a:pt x="40" y="288"/>
                    <a:pt x="49" y="288"/>
                  </a:cubicBezTo>
                  <a:cubicBezTo>
                    <a:pt x="476" y="288"/>
                    <a:pt x="476" y="288"/>
                    <a:pt x="476" y="288"/>
                  </a:cubicBezTo>
                  <a:cubicBezTo>
                    <a:pt x="485" y="288"/>
                    <a:pt x="492" y="295"/>
                    <a:pt x="492" y="304"/>
                  </a:cubicBezTo>
                  <a:cubicBezTo>
                    <a:pt x="492" y="343"/>
                    <a:pt x="492" y="343"/>
                    <a:pt x="492" y="343"/>
                  </a:cubicBezTo>
                  <a:cubicBezTo>
                    <a:pt x="492" y="352"/>
                    <a:pt x="485" y="359"/>
                    <a:pt x="476" y="359"/>
                  </a:cubicBezTo>
                  <a:cubicBezTo>
                    <a:pt x="49" y="359"/>
                    <a:pt x="49" y="359"/>
                    <a:pt x="49" y="359"/>
                  </a:cubicBezTo>
                  <a:cubicBezTo>
                    <a:pt x="40" y="359"/>
                    <a:pt x="33" y="352"/>
                    <a:pt x="33" y="343"/>
                  </a:cubicBezTo>
                  <a:lnTo>
                    <a:pt x="33" y="304"/>
                  </a:lnTo>
                  <a:close/>
                  <a:moveTo>
                    <a:pt x="33" y="419"/>
                  </a:moveTo>
                  <a:cubicBezTo>
                    <a:pt x="33" y="410"/>
                    <a:pt x="40" y="403"/>
                    <a:pt x="49" y="403"/>
                  </a:cubicBezTo>
                  <a:cubicBezTo>
                    <a:pt x="476" y="403"/>
                    <a:pt x="476" y="403"/>
                    <a:pt x="476" y="403"/>
                  </a:cubicBezTo>
                  <a:cubicBezTo>
                    <a:pt x="485" y="403"/>
                    <a:pt x="492" y="410"/>
                    <a:pt x="492" y="419"/>
                  </a:cubicBezTo>
                  <a:cubicBezTo>
                    <a:pt x="492" y="458"/>
                    <a:pt x="492" y="458"/>
                    <a:pt x="492" y="458"/>
                  </a:cubicBezTo>
                  <a:cubicBezTo>
                    <a:pt x="492" y="467"/>
                    <a:pt x="485" y="474"/>
                    <a:pt x="476" y="474"/>
                  </a:cubicBezTo>
                  <a:cubicBezTo>
                    <a:pt x="49" y="474"/>
                    <a:pt x="49" y="474"/>
                    <a:pt x="49" y="474"/>
                  </a:cubicBezTo>
                  <a:cubicBezTo>
                    <a:pt x="40" y="474"/>
                    <a:pt x="33" y="467"/>
                    <a:pt x="33" y="458"/>
                  </a:cubicBezTo>
                  <a:lnTo>
                    <a:pt x="33" y="419"/>
                  </a:lnTo>
                  <a:close/>
                  <a:moveTo>
                    <a:pt x="33" y="533"/>
                  </a:moveTo>
                  <a:cubicBezTo>
                    <a:pt x="33" y="524"/>
                    <a:pt x="40" y="517"/>
                    <a:pt x="49" y="517"/>
                  </a:cubicBezTo>
                  <a:cubicBezTo>
                    <a:pt x="476" y="517"/>
                    <a:pt x="476" y="517"/>
                    <a:pt x="476" y="517"/>
                  </a:cubicBezTo>
                  <a:cubicBezTo>
                    <a:pt x="485" y="517"/>
                    <a:pt x="492" y="524"/>
                    <a:pt x="492" y="533"/>
                  </a:cubicBezTo>
                  <a:cubicBezTo>
                    <a:pt x="492" y="572"/>
                    <a:pt x="492" y="572"/>
                    <a:pt x="492" y="572"/>
                  </a:cubicBezTo>
                  <a:cubicBezTo>
                    <a:pt x="492" y="581"/>
                    <a:pt x="485" y="588"/>
                    <a:pt x="476" y="588"/>
                  </a:cubicBezTo>
                  <a:cubicBezTo>
                    <a:pt x="49" y="588"/>
                    <a:pt x="49" y="588"/>
                    <a:pt x="49" y="588"/>
                  </a:cubicBezTo>
                  <a:cubicBezTo>
                    <a:pt x="40" y="588"/>
                    <a:pt x="33" y="581"/>
                    <a:pt x="33" y="572"/>
                  </a:cubicBezTo>
                  <a:lnTo>
                    <a:pt x="33" y="533"/>
                  </a:lnTo>
                  <a:close/>
                  <a:moveTo>
                    <a:pt x="249" y="801"/>
                  </a:moveTo>
                  <a:cubicBezTo>
                    <a:pt x="249" y="810"/>
                    <a:pt x="241" y="818"/>
                    <a:pt x="232" y="818"/>
                  </a:cubicBezTo>
                  <a:cubicBezTo>
                    <a:pt x="50" y="818"/>
                    <a:pt x="50" y="818"/>
                    <a:pt x="50" y="818"/>
                  </a:cubicBezTo>
                  <a:cubicBezTo>
                    <a:pt x="40" y="818"/>
                    <a:pt x="33" y="810"/>
                    <a:pt x="33" y="801"/>
                  </a:cubicBezTo>
                  <a:cubicBezTo>
                    <a:pt x="33" y="649"/>
                    <a:pt x="33" y="649"/>
                    <a:pt x="33" y="649"/>
                  </a:cubicBezTo>
                  <a:cubicBezTo>
                    <a:pt x="33" y="639"/>
                    <a:pt x="40" y="632"/>
                    <a:pt x="50" y="632"/>
                  </a:cubicBezTo>
                  <a:cubicBezTo>
                    <a:pt x="232" y="632"/>
                    <a:pt x="232" y="632"/>
                    <a:pt x="232" y="632"/>
                  </a:cubicBezTo>
                  <a:cubicBezTo>
                    <a:pt x="241" y="632"/>
                    <a:pt x="249" y="639"/>
                    <a:pt x="249" y="649"/>
                  </a:cubicBezTo>
                  <a:lnTo>
                    <a:pt x="249" y="801"/>
                  </a:lnTo>
                  <a:close/>
                  <a:moveTo>
                    <a:pt x="493" y="801"/>
                  </a:moveTo>
                  <a:cubicBezTo>
                    <a:pt x="493" y="810"/>
                    <a:pt x="485" y="818"/>
                    <a:pt x="475" y="818"/>
                  </a:cubicBezTo>
                  <a:cubicBezTo>
                    <a:pt x="294" y="818"/>
                    <a:pt x="294" y="818"/>
                    <a:pt x="294" y="818"/>
                  </a:cubicBezTo>
                  <a:cubicBezTo>
                    <a:pt x="284" y="818"/>
                    <a:pt x="276" y="810"/>
                    <a:pt x="276" y="801"/>
                  </a:cubicBezTo>
                  <a:cubicBezTo>
                    <a:pt x="276" y="649"/>
                    <a:pt x="276" y="649"/>
                    <a:pt x="276" y="649"/>
                  </a:cubicBezTo>
                  <a:cubicBezTo>
                    <a:pt x="276" y="639"/>
                    <a:pt x="284" y="632"/>
                    <a:pt x="294" y="632"/>
                  </a:cubicBezTo>
                  <a:cubicBezTo>
                    <a:pt x="475" y="632"/>
                    <a:pt x="475" y="632"/>
                    <a:pt x="475" y="632"/>
                  </a:cubicBezTo>
                  <a:cubicBezTo>
                    <a:pt x="485" y="632"/>
                    <a:pt x="493" y="639"/>
                    <a:pt x="493" y="649"/>
                  </a:cubicBezTo>
                  <a:lnTo>
                    <a:pt x="493" y="8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18" name="Oval 93">
              <a:extLst>
                <a:ext uri="{FF2B5EF4-FFF2-40B4-BE49-F238E27FC236}">
                  <a16:creationId xmlns:a16="http://schemas.microsoft.com/office/drawing/2014/main" id="{24814358-501C-4469-A878-BE471182D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97" y="2350"/>
              <a:ext cx="31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19" name="Oval 94">
              <a:extLst>
                <a:ext uri="{FF2B5EF4-FFF2-40B4-BE49-F238E27FC236}">
                  <a16:creationId xmlns:a16="http://schemas.microsoft.com/office/drawing/2014/main" id="{A211DD52-4FA5-4C86-98FB-27C296E1C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38" y="2402"/>
              <a:ext cx="30" cy="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20" name="Oval 95">
              <a:extLst>
                <a:ext uri="{FF2B5EF4-FFF2-40B4-BE49-F238E27FC236}">
                  <a16:creationId xmlns:a16="http://schemas.microsoft.com/office/drawing/2014/main" id="{7E3088EF-4A9C-436A-AE58-91E578555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25" y="2298"/>
              <a:ext cx="31" cy="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21" name="Oval 96">
              <a:extLst>
                <a:ext uri="{FF2B5EF4-FFF2-40B4-BE49-F238E27FC236}">
                  <a16:creationId xmlns:a16="http://schemas.microsoft.com/office/drawing/2014/main" id="{A972D2F5-0481-4B8A-ADB3-C46302FCB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82" y="2194"/>
              <a:ext cx="31" cy="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22" name="Oval 97">
              <a:extLst>
                <a:ext uri="{FF2B5EF4-FFF2-40B4-BE49-F238E27FC236}">
                  <a16:creationId xmlns:a16="http://schemas.microsoft.com/office/drawing/2014/main" id="{5274F955-CCC6-42F7-932F-42EDDB601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53" y="2246"/>
              <a:ext cx="30" cy="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23" name="Oval 98">
              <a:extLst>
                <a:ext uri="{FF2B5EF4-FFF2-40B4-BE49-F238E27FC236}">
                  <a16:creationId xmlns:a16="http://schemas.microsoft.com/office/drawing/2014/main" id="{D9EE57F9-604E-4555-B3C4-F8B063313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10" y="2246"/>
              <a:ext cx="31" cy="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24" name="Oval 99">
              <a:extLst>
                <a:ext uri="{FF2B5EF4-FFF2-40B4-BE49-F238E27FC236}">
                  <a16:creationId xmlns:a16="http://schemas.microsoft.com/office/drawing/2014/main" id="{CD2FAD59-50F7-4283-87E9-02399E486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67" y="2246"/>
              <a:ext cx="31" cy="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25" name="Oval 100">
              <a:extLst>
                <a:ext uri="{FF2B5EF4-FFF2-40B4-BE49-F238E27FC236}">
                  <a16:creationId xmlns:a16="http://schemas.microsoft.com/office/drawing/2014/main" id="{76B24C9C-7833-4CBB-BEE3-B4F59F11F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38" y="2194"/>
              <a:ext cx="30" cy="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26" name="Oval 101">
              <a:extLst>
                <a:ext uri="{FF2B5EF4-FFF2-40B4-BE49-F238E27FC236}">
                  <a16:creationId xmlns:a16="http://schemas.microsoft.com/office/drawing/2014/main" id="{70551BD5-0DA3-4DF3-86AF-0D067D21A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25" y="2194"/>
              <a:ext cx="31" cy="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27" name="Oval 102">
              <a:extLst>
                <a:ext uri="{FF2B5EF4-FFF2-40B4-BE49-F238E27FC236}">
                  <a16:creationId xmlns:a16="http://schemas.microsoft.com/office/drawing/2014/main" id="{F42C047B-46E5-4DD3-8A75-E3560DC47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38" y="2298"/>
              <a:ext cx="30" cy="3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28" name="Oval 103">
              <a:extLst>
                <a:ext uri="{FF2B5EF4-FFF2-40B4-BE49-F238E27FC236}">
                  <a16:creationId xmlns:a16="http://schemas.microsoft.com/office/drawing/2014/main" id="{F7707B47-1CF3-4E22-9FC5-FB6F61824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28" y="799"/>
              <a:ext cx="54" cy="5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29" name="Oval 104">
              <a:extLst>
                <a:ext uri="{FF2B5EF4-FFF2-40B4-BE49-F238E27FC236}">
                  <a16:creationId xmlns:a16="http://schemas.microsoft.com/office/drawing/2014/main" id="{D8FE305D-61FE-41E1-B7A1-F3BEE76B4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33" y="799"/>
              <a:ext cx="54" cy="5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30" name="Oval 105">
              <a:extLst>
                <a:ext uri="{FF2B5EF4-FFF2-40B4-BE49-F238E27FC236}">
                  <a16:creationId xmlns:a16="http://schemas.microsoft.com/office/drawing/2014/main" id="{5CED59AE-E568-40A5-9CDC-19A340BC2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41" y="799"/>
              <a:ext cx="54" cy="5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31" name="Oval 106">
              <a:extLst>
                <a:ext uri="{FF2B5EF4-FFF2-40B4-BE49-F238E27FC236}">
                  <a16:creationId xmlns:a16="http://schemas.microsoft.com/office/drawing/2014/main" id="{FDFE79B9-FEE2-475C-AB33-7FCD1612A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28" y="1880"/>
              <a:ext cx="54" cy="5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32" name="Oval 107">
              <a:extLst>
                <a:ext uri="{FF2B5EF4-FFF2-40B4-BE49-F238E27FC236}">
                  <a16:creationId xmlns:a16="http://schemas.microsoft.com/office/drawing/2014/main" id="{0454BF12-4232-4DB7-B8F5-B7DCAD500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33" y="1880"/>
              <a:ext cx="54" cy="5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33" name="Oval 108">
              <a:extLst>
                <a:ext uri="{FF2B5EF4-FFF2-40B4-BE49-F238E27FC236}">
                  <a16:creationId xmlns:a16="http://schemas.microsoft.com/office/drawing/2014/main" id="{850D2056-0DC6-46F4-96E3-E76CB0B1A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41" y="1880"/>
              <a:ext cx="54" cy="5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34" name="Oval 109">
              <a:extLst>
                <a:ext uri="{FF2B5EF4-FFF2-40B4-BE49-F238E27FC236}">
                  <a16:creationId xmlns:a16="http://schemas.microsoft.com/office/drawing/2014/main" id="{274C9F1D-CC85-4F8E-85F1-6AAB07A58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28" y="1611"/>
              <a:ext cx="54" cy="5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35" name="Oval 110">
              <a:extLst>
                <a:ext uri="{FF2B5EF4-FFF2-40B4-BE49-F238E27FC236}">
                  <a16:creationId xmlns:a16="http://schemas.microsoft.com/office/drawing/2014/main" id="{D4FCFAE8-8843-4C02-9A0A-90EBB166C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33" y="1611"/>
              <a:ext cx="54" cy="5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36" name="Oval 111">
              <a:extLst>
                <a:ext uri="{FF2B5EF4-FFF2-40B4-BE49-F238E27FC236}">
                  <a16:creationId xmlns:a16="http://schemas.microsoft.com/office/drawing/2014/main" id="{4288C1E5-3F50-4A62-B085-3AC01C824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41" y="1611"/>
              <a:ext cx="54" cy="5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37" name="Oval 112">
              <a:extLst>
                <a:ext uri="{FF2B5EF4-FFF2-40B4-BE49-F238E27FC236}">
                  <a16:creationId xmlns:a16="http://schemas.microsoft.com/office/drawing/2014/main" id="{4687A329-8719-41E1-9D0E-C4ED711F8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28" y="1339"/>
              <a:ext cx="54" cy="5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38" name="Oval 113">
              <a:extLst>
                <a:ext uri="{FF2B5EF4-FFF2-40B4-BE49-F238E27FC236}">
                  <a16:creationId xmlns:a16="http://schemas.microsoft.com/office/drawing/2014/main" id="{59832AD0-1653-4227-A4B0-42D14B08A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33" y="1339"/>
              <a:ext cx="54" cy="5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39" name="Oval 114">
              <a:extLst>
                <a:ext uri="{FF2B5EF4-FFF2-40B4-BE49-F238E27FC236}">
                  <a16:creationId xmlns:a16="http://schemas.microsoft.com/office/drawing/2014/main" id="{11BB8530-8B2E-4E25-8AC9-FFD01BEC7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41" y="1339"/>
              <a:ext cx="54" cy="5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40" name="Oval 115">
              <a:extLst>
                <a:ext uri="{FF2B5EF4-FFF2-40B4-BE49-F238E27FC236}">
                  <a16:creationId xmlns:a16="http://schemas.microsoft.com/office/drawing/2014/main" id="{3F612327-AD26-44D9-8DB4-2D47999BD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28" y="1070"/>
              <a:ext cx="54" cy="5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41" name="Oval 116">
              <a:extLst>
                <a:ext uri="{FF2B5EF4-FFF2-40B4-BE49-F238E27FC236}">
                  <a16:creationId xmlns:a16="http://schemas.microsoft.com/office/drawing/2014/main" id="{1CB6431F-FD5C-41CD-9272-F5590FE62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233" y="1070"/>
              <a:ext cx="54" cy="5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442" name="Oval 117">
              <a:extLst>
                <a:ext uri="{FF2B5EF4-FFF2-40B4-BE49-F238E27FC236}">
                  <a16:creationId xmlns:a16="http://schemas.microsoft.com/office/drawing/2014/main" id="{27019101-B436-445B-B676-0EC8710F1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141" y="1070"/>
              <a:ext cx="54" cy="5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A09D9CF-8A2E-4446-A8FF-A3F7E1DAC5B4}"/>
              </a:ext>
            </a:extLst>
          </p:cNvPr>
          <p:cNvGrpSpPr/>
          <p:nvPr/>
        </p:nvGrpSpPr>
        <p:grpSpPr>
          <a:xfrm>
            <a:off x="6823178" y="4188646"/>
            <a:ext cx="297912" cy="646622"/>
            <a:chOff x="7543341" y="3639709"/>
            <a:chExt cx="297834" cy="646622"/>
          </a:xfrm>
          <a:solidFill>
            <a:srgbClr val="58B6C0"/>
          </a:solidFill>
        </p:grpSpPr>
        <p:sp>
          <p:nvSpPr>
            <p:cNvPr id="387" name="Freeform 72">
              <a:extLst>
                <a:ext uri="{FF2B5EF4-FFF2-40B4-BE49-F238E27FC236}">
                  <a16:creationId xmlns:a16="http://schemas.microsoft.com/office/drawing/2014/main" id="{4ED1E322-CCD8-41EE-BE72-521120BC6B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3341" y="3639709"/>
              <a:ext cx="297834" cy="646622"/>
            </a:xfrm>
            <a:custGeom>
              <a:avLst/>
              <a:gdLst>
                <a:gd name="T0" fmla="*/ 287 w 319"/>
                <a:gd name="T1" fmla="*/ 0 h 693"/>
                <a:gd name="T2" fmla="*/ 32 w 319"/>
                <a:gd name="T3" fmla="*/ 0 h 693"/>
                <a:gd name="T4" fmla="*/ 0 w 319"/>
                <a:gd name="T5" fmla="*/ 32 h 693"/>
                <a:gd name="T6" fmla="*/ 0 w 319"/>
                <a:gd name="T7" fmla="*/ 661 h 693"/>
                <a:gd name="T8" fmla="*/ 32 w 319"/>
                <a:gd name="T9" fmla="*/ 693 h 693"/>
                <a:gd name="T10" fmla="*/ 287 w 319"/>
                <a:gd name="T11" fmla="*/ 693 h 693"/>
                <a:gd name="T12" fmla="*/ 319 w 319"/>
                <a:gd name="T13" fmla="*/ 661 h 693"/>
                <a:gd name="T14" fmla="*/ 319 w 319"/>
                <a:gd name="T15" fmla="*/ 32 h 693"/>
                <a:gd name="T16" fmla="*/ 287 w 319"/>
                <a:gd name="T17" fmla="*/ 0 h 693"/>
                <a:gd name="T18" fmla="*/ 303 w 319"/>
                <a:gd name="T19" fmla="*/ 661 h 693"/>
                <a:gd name="T20" fmla="*/ 287 w 319"/>
                <a:gd name="T21" fmla="*/ 677 h 693"/>
                <a:gd name="T22" fmla="*/ 32 w 319"/>
                <a:gd name="T23" fmla="*/ 677 h 693"/>
                <a:gd name="T24" fmla="*/ 16 w 319"/>
                <a:gd name="T25" fmla="*/ 661 h 693"/>
                <a:gd name="T26" fmla="*/ 16 w 319"/>
                <a:gd name="T27" fmla="*/ 32 h 693"/>
                <a:gd name="T28" fmla="*/ 32 w 319"/>
                <a:gd name="T29" fmla="*/ 16 h 693"/>
                <a:gd name="T30" fmla="*/ 287 w 319"/>
                <a:gd name="T31" fmla="*/ 16 h 693"/>
                <a:gd name="T32" fmla="*/ 303 w 319"/>
                <a:gd name="T33" fmla="*/ 32 h 693"/>
                <a:gd name="T34" fmla="*/ 303 w 319"/>
                <a:gd name="T35" fmla="*/ 661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9" h="693">
                  <a:moveTo>
                    <a:pt x="287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661"/>
                    <a:pt x="0" y="661"/>
                    <a:pt x="0" y="661"/>
                  </a:cubicBezTo>
                  <a:cubicBezTo>
                    <a:pt x="0" y="678"/>
                    <a:pt x="15" y="692"/>
                    <a:pt x="32" y="693"/>
                  </a:cubicBezTo>
                  <a:cubicBezTo>
                    <a:pt x="287" y="693"/>
                    <a:pt x="287" y="693"/>
                    <a:pt x="287" y="693"/>
                  </a:cubicBezTo>
                  <a:cubicBezTo>
                    <a:pt x="305" y="692"/>
                    <a:pt x="319" y="678"/>
                    <a:pt x="319" y="661"/>
                  </a:cubicBezTo>
                  <a:cubicBezTo>
                    <a:pt x="319" y="32"/>
                    <a:pt x="319" y="32"/>
                    <a:pt x="319" y="32"/>
                  </a:cubicBezTo>
                  <a:cubicBezTo>
                    <a:pt x="319" y="14"/>
                    <a:pt x="305" y="0"/>
                    <a:pt x="287" y="0"/>
                  </a:cubicBezTo>
                  <a:close/>
                  <a:moveTo>
                    <a:pt x="303" y="661"/>
                  </a:moveTo>
                  <a:cubicBezTo>
                    <a:pt x="303" y="669"/>
                    <a:pt x="296" y="677"/>
                    <a:pt x="287" y="677"/>
                  </a:cubicBezTo>
                  <a:cubicBezTo>
                    <a:pt x="32" y="677"/>
                    <a:pt x="32" y="677"/>
                    <a:pt x="32" y="677"/>
                  </a:cubicBezTo>
                  <a:cubicBezTo>
                    <a:pt x="24" y="677"/>
                    <a:pt x="16" y="669"/>
                    <a:pt x="16" y="661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23"/>
                    <a:pt x="24" y="16"/>
                    <a:pt x="32" y="16"/>
                  </a:cubicBezTo>
                  <a:cubicBezTo>
                    <a:pt x="287" y="16"/>
                    <a:pt x="287" y="16"/>
                    <a:pt x="287" y="16"/>
                  </a:cubicBezTo>
                  <a:cubicBezTo>
                    <a:pt x="296" y="16"/>
                    <a:pt x="303" y="23"/>
                    <a:pt x="303" y="32"/>
                  </a:cubicBezTo>
                  <a:lnTo>
                    <a:pt x="303" y="6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88" name="Freeform 73">
              <a:extLst>
                <a:ext uri="{FF2B5EF4-FFF2-40B4-BE49-F238E27FC236}">
                  <a16:creationId xmlns:a16="http://schemas.microsoft.com/office/drawing/2014/main" id="{13ACDD4B-5A7F-46C1-8909-55F55DEDCD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33007" y="3710810"/>
              <a:ext cx="119292" cy="504815"/>
            </a:xfrm>
            <a:custGeom>
              <a:avLst/>
              <a:gdLst>
                <a:gd name="T0" fmla="*/ 98 w 128"/>
                <a:gd name="T1" fmla="*/ 423 h 541"/>
                <a:gd name="T2" fmla="*/ 98 w 128"/>
                <a:gd name="T3" fmla="*/ 32 h 541"/>
                <a:gd name="T4" fmla="*/ 66 w 128"/>
                <a:gd name="T5" fmla="*/ 0 h 541"/>
                <a:gd name="T6" fmla="*/ 34 w 128"/>
                <a:gd name="T7" fmla="*/ 32 h 541"/>
                <a:gd name="T8" fmla="*/ 34 w 128"/>
                <a:gd name="T9" fmla="*/ 418 h 541"/>
                <a:gd name="T10" fmla="*/ 34 w 128"/>
                <a:gd name="T11" fmla="*/ 420 h 541"/>
                <a:gd name="T12" fmla="*/ 0 w 128"/>
                <a:gd name="T13" fmla="*/ 477 h 541"/>
                <a:gd name="T14" fmla="*/ 64 w 128"/>
                <a:gd name="T15" fmla="*/ 541 h 541"/>
                <a:gd name="T16" fmla="*/ 128 w 128"/>
                <a:gd name="T17" fmla="*/ 477 h 541"/>
                <a:gd name="T18" fmla="*/ 98 w 128"/>
                <a:gd name="T19" fmla="*/ 423 h 541"/>
                <a:gd name="T20" fmla="*/ 86 w 128"/>
                <a:gd name="T21" fmla="*/ 164 h 541"/>
                <a:gd name="T22" fmla="*/ 46 w 128"/>
                <a:gd name="T23" fmla="*/ 164 h 541"/>
                <a:gd name="T24" fmla="*/ 46 w 128"/>
                <a:gd name="T25" fmla="*/ 32 h 541"/>
                <a:gd name="T26" fmla="*/ 66 w 128"/>
                <a:gd name="T27" fmla="*/ 12 h 541"/>
                <a:gd name="T28" fmla="*/ 86 w 128"/>
                <a:gd name="T29" fmla="*/ 32 h 541"/>
                <a:gd name="T30" fmla="*/ 86 w 128"/>
                <a:gd name="T31" fmla="*/ 164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541">
                  <a:moveTo>
                    <a:pt x="98" y="423"/>
                  </a:moveTo>
                  <a:cubicBezTo>
                    <a:pt x="98" y="32"/>
                    <a:pt x="98" y="32"/>
                    <a:pt x="98" y="32"/>
                  </a:cubicBezTo>
                  <a:cubicBezTo>
                    <a:pt x="98" y="14"/>
                    <a:pt x="84" y="0"/>
                    <a:pt x="66" y="0"/>
                  </a:cubicBezTo>
                  <a:cubicBezTo>
                    <a:pt x="49" y="0"/>
                    <a:pt x="34" y="14"/>
                    <a:pt x="34" y="32"/>
                  </a:cubicBezTo>
                  <a:cubicBezTo>
                    <a:pt x="34" y="418"/>
                    <a:pt x="34" y="418"/>
                    <a:pt x="34" y="418"/>
                  </a:cubicBezTo>
                  <a:cubicBezTo>
                    <a:pt x="34" y="420"/>
                    <a:pt x="34" y="420"/>
                    <a:pt x="34" y="420"/>
                  </a:cubicBezTo>
                  <a:cubicBezTo>
                    <a:pt x="13" y="430"/>
                    <a:pt x="0" y="452"/>
                    <a:pt x="0" y="477"/>
                  </a:cubicBezTo>
                  <a:cubicBezTo>
                    <a:pt x="0" y="512"/>
                    <a:pt x="29" y="541"/>
                    <a:pt x="64" y="541"/>
                  </a:cubicBezTo>
                  <a:cubicBezTo>
                    <a:pt x="99" y="541"/>
                    <a:pt x="128" y="512"/>
                    <a:pt x="128" y="477"/>
                  </a:cubicBezTo>
                  <a:cubicBezTo>
                    <a:pt x="128" y="455"/>
                    <a:pt x="116" y="435"/>
                    <a:pt x="98" y="423"/>
                  </a:cubicBezTo>
                  <a:close/>
                  <a:moveTo>
                    <a:pt x="86" y="164"/>
                  </a:moveTo>
                  <a:cubicBezTo>
                    <a:pt x="46" y="164"/>
                    <a:pt x="46" y="164"/>
                    <a:pt x="46" y="164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21"/>
                    <a:pt x="55" y="12"/>
                    <a:pt x="66" y="12"/>
                  </a:cubicBezTo>
                  <a:cubicBezTo>
                    <a:pt x="77" y="12"/>
                    <a:pt x="86" y="21"/>
                    <a:pt x="86" y="32"/>
                  </a:cubicBezTo>
                  <a:lnTo>
                    <a:pt x="86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20B2B8F-6D10-418C-9DAF-B36F0DDCE8D7}"/>
              </a:ext>
            </a:extLst>
          </p:cNvPr>
          <p:cNvGrpSpPr/>
          <p:nvPr/>
        </p:nvGrpSpPr>
        <p:grpSpPr>
          <a:xfrm>
            <a:off x="8166907" y="4511731"/>
            <a:ext cx="501651" cy="500063"/>
            <a:chOff x="8176030" y="4314175"/>
            <a:chExt cx="501651" cy="500063"/>
          </a:xfrm>
        </p:grpSpPr>
        <p:sp>
          <p:nvSpPr>
            <p:cNvPr id="385" name="Freeform 5">
              <a:extLst>
                <a:ext uri="{FF2B5EF4-FFF2-40B4-BE49-F238E27FC236}">
                  <a16:creationId xmlns:a16="http://schemas.microsoft.com/office/drawing/2014/main" id="{473426C5-8AD6-40BE-967F-8EB319AECD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76030" y="4314175"/>
              <a:ext cx="501651" cy="500063"/>
            </a:xfrm>
            <a:custGeom>
              <a:avLst/>
              <a:gdLst>
                <a:gd name="T0" fmla="*/ 1233 w 1539"/>
                <a:gd name="T1" fmla="*/ 769 h 1538"/>
                <a:gd name="T2" fmla="*/ 1233 w 1539"/>
                <a:gd name="T3" fmla="*/ 769 h 1538"/>
                <a:gd name="T4" fmla="*/ 769 w 1539"/>
                <a:gd name="T5" fmla="*/ 1232 h 1538"/>
                <a:gd name="T6" fmla="*/ 306 w 1539"/>
                <a:gd name="T7" fmla="*/ 769 h 1538"/>
                <a:gd name="T8" fmla="*/ 769 w 1539"/>
                <a:gd name="T9" fmla="*/ 305 h 1538"/>
                <a:gd name="T10" fmla="*/ 1233 w 1539"/>
                <a:gd name="T11" fmla="*/ 769 h 1538"/>
                <a:gd name="T12" fmla="*/ 1149 w 1539"/>
                <a:gd name="T13" fmla="*/ 1206 h 1538"/>
                <a:gd name="T14" fmla="*/ 1149 w 1539"/>
                <a:gd name="T15" fmla="*/ 1206 h 1538"/>
                <a:gd name="T16" fmla="*/ 1149 w 1539"/>
                <a:gd name="T17" fmla="*/ 1148 h 1538"/>
                <a:gd name="T18" fmla="*/ 1207 w 1539"/>
                <a:gd name="T19" fmla="*/ 1148 h 1538"/>
                <a:gd name="T20" fmla="*/ 1353 w 1539"/>
                <a:gd name="T21" fmla="*/ 1294 h 1538"/>
                <a:gd name="T22" fmla="*/ 1432 w 1539"/>
                <a:gd name="T23" fmla="*/ 1070 h 1538"/>
                <a:gd name="T24" fmla="*/ 1539 w 1539"/>
                <a:gd name="T25" fmla="*/ 769 h 1538"/>
                <a:gd name="T26" fmla="*/ 1432 w 1539"/>
                <a:gd name="T27" fmla="*/ 467 h 1538"/>
                <a:gd name="T28" fmla="*/ 1353 w 1539"/>
                <a:gd name="T29" fmla="*/ 243 h 1538"/>
                <a:gd name="T30" fmla="*/ 1207 w 1539"/>
                <a:gd name="T31" fmla="*/ 389 h 1538"/>
                <a:gd name="T32" fmla="*/ 1178 w 1539"/>
                <a:gd name="T33" fmla="*/ 401 h 1538"/>
                <a:gd name="T34" fmla="*/ 1149 w 1539"/>
                <a:gd name="T35" fmla="*/ 389 h 1538"/>
                <a:gd name="T36" fmla="*/ 1149 w 1539"/>
                <a:gd name="T37" fmla="*/ 331 h 1538"/>
                <a:gd name="T38" fmla="*/ 1295 w 1539"/>
                <a:gd name="T39" fmla="*/ 185 h 1538"/>
                <a:gd name="T40" fmla="*/ 1071 w 1539"/>
                <a:gd name="T41" fmla="*/ 106 h 1538"/>
                <a:gd name="T42" fmla="*/ 769 w 1539"/>
                <a:gd name="T43" fmla="*/ 0 h 1538"/>
                <a:gd name="T44" fmla="*/ 468 w 1539"/>
                <a:gd name="T45" fmla="*/ 106 h 1538"/>
                <a:gd name="T46" fmla="*/ 243 w 1539"/>
                <a:gd name="T47" fmla="*/ 185 h 1538"/>
                <a:gd name="T48" fmla="*/ 390 w 1539"/>
                <a:gd name="T49" fmla="*/ 331 h 1538"/>
                <a:gd name="T50" fmla="*/ 390 w 1539"/>
                <a:gd name="T51" fmla="*/ 389 h 1538"/>
                <a:gd name="T52" fmla="*/ 360 w 1539"/>
                <a:gd name="T53" fmla="*/ 401 h 1538"/>
                <a:gd name="T54" fmla="*/ 331 w 1539"/>
                <a:gd name="T55" fmla="*/ 389 h 1538"/>
                <a:gd name="T56" fmla="*/ 185 w 1539"/>
                <a:gd name="T57" fmla="*/ 243 h 1538"/>
                <a:gd name="T58" fmla="*/ 106 w 1539"/>
                <a:gd name="T59" fmla="*/ 467 h 1538"/>
                <a:gd name="T60" fmla="*/ 0 w 1539"/>
                <a:gd name="T61" fmla="*/ 769 h 1538"/>
                <a:gd name="T62" fmla="*/ 106 w 1539"/>
                <a:gd name="T63" fmla="*/ 1070 h 1538"/>
                <a:gd name="T64" fmla="*/ 185 w 1539"/>
                <a:gd name="T65" fmla="*/ 1295 h 1538"/>
                <a:gd name="T66" fmla="*/ 332 w 1539"/>
                <a:gd name="T67" fmla="*/ 1148 h 1538"/>
                <a:gd name="T68" fmla="*/ 390 w 1539"/>
                <a:gd name="T69" fmla="*/ 1148 h 1538"/>
                <a:gd name="T70" fmla="*/ 390 w 1539"/>
                <a:gd name="T71" fmla="*/ 1207 h 1538"/>
                <a:gd name="T72" fmla="*/ 244 w 1539"/>
                <a:gd name="T73" fmla="*/ 1353 h 1538"/>
                <a:gd name="T74" fmla="*/ 468 w 1539"/>
                <a:gd name="T75" fmla="*/ 1432 h 1538"/>
                <a:gd name="T76" fmla="*/ 769 w 1539"/>
                <a:gd name="T77" fmla="*/ 1538 h 1538"/>
                <a:gd name="T78" fmla="*/ 1071 w 1539"/>
                <a:gd name="T79" fmla="*/ 1432 h 1538"/>
                <a:gd name="T80" fmla="*/ 1295 w 1539"/>
                <a:gd name="T81" fmla="*/ 1353 h 1538"/>
                <a:gd name="T82" fmla="*/ 1149 w 1539"/>
                <a:gd name="T83" fmla="*/ 1206 h 1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39" h="1538">
                  <a:moveTo>
                    <a:pt x="1233" y="769"/>
                  </a:moveTo>
                  <a:lnTo>
                    <a:pt x="1233" y="769"/>
                  </a:lnTo>
                  <a:cubicBezTo>
                    <a:pt x="1233" y="1024"/>
                    <a:pt x="1025" y="1232"/>
                    <a:pt x="769" y="1232"/>
                  </a:cubicBezTo>
                  <a:cubicBezTo>
                    <a:pt x="514" y="1232"/>
                    <a:pt x="306" y="1024"/>
                    <a:pt x="306" y="769"/>
                  </a:cubicBezTo>
                  <a:cubicBezTo>
                    <a:pt x="306" y="513"/>
                    <a:pt x="514" y="305"/>
                    <a:pt x="769" y="305"/>
                  </a:cubicBezTo>
                  <a:cubicBezTo>
                    <a:pt x="1025" y="305"/>
                    <a:pt x="1233" y="513"/>
                    <a:pt x="1233" y="769"/>
                  </a:cubicBezTo>
                  <a:close/>
                  <a:moveTo>
                    <a:pt x="1149" y="1206"/>
                  </a:moveTo>
                  <a:lnTo>
                    <a:pt x="1149" y="1206"/>
                  </a:lnTo>
                  <a:cubicBezTo>
                    <a:pt x="1133" y="1190"/>
                    <a:pt x="1133" y="1164"/>
                    <a:pt x="1149" y="1148"/>
                  </a:cubicBezTo>
                  <a:cubicBezTo>
                    <a:pt x="1165" y="1132"/>
                    <a:pt x="1191" y="1132"/>
                    <a:pt x="1207" y="1148"/>
                  </a:cubicBezTo>
                  <a:lnTo>
                    <a:pt x="1353" y="1294"/>
                  </a:lnTo>
                  <a:cubicBezTo>
                    <a:pt x="1401" y="1226"/>
                    <a:pt x="1402" y="1146"/>
                    <a:pt x="1432" y="1070"/>
                  </a:cubicBezTo>
                  <a:cubicBezTo>
                    <a:pt x="1468" y="982"/>
                    <a:pt x="1539" y="910"/>
                    <a:pt x="1539" y="769"/>
                  </a:cubicBezTo>
                  <a:cubicBezTo>
                    <a:pt x="1539" y="628"/>
                    <a:pt x="1468" y="555"/>
                    <a:pt x="1432" y="467"/>
                  </a:cubicBezTo>
                  <a:cubicBezTo>
                    <a:pt x="1402" y="391"/>
                    <a:pt x="1401" y="311"/>
                    <a:pt x="1353" y="243"/>
                  </a:cubicBezTo>
                  <a:lnTo>
                    <a:pt x="1207" y="389"/>
                  </a:lnTo>
                  <a:cubicBezTo>
                    <a:pt x="1199" y="397"/>
                    <a:pt x="1188" y="401"/>
                    <a:pt x="1178" y="401"/>
                  </a:cubicBezTo>
                  <a:cubicBezTo>
                    <a:pt x="1167" y="401"/>
                    <a:pt x="1157" y="397"/>
                    <a:pt x="1149" y="389"/>
                  </a:cubicBezTo>
                  <a:cubicBezTo>
                    <a:pt x="1133" y="373"/>
                    <a:pt x="1133" y="347"/>
                    <a:pt x="1149" y="331"/>
                  </a:cubicBezTo>
                  <a:lnTo>
                    <a:pt x="1295" y="185"/>
                  </a:lnTo>
                  <a:cubicBezTo>
                    <a:pt x="1226" y="137"/>
                    <a:pt x="1146" y="136"/>
                    <a:pt x="1071" y="106"/>
                  </a:cubicBezTo>
                  <a:cubicBezTo>
                    <a:pt x="983" y="70"/>
                    <a:pt x="910" y="0"/>
                    <a:pt x="769" y="0"/>
                  </a:cubicBezTo>
                  <a:cubicBezTo>
                    <a:pt x="629" y="0"/>
                    <a:pt x="556" y="70"/>
                    <a:pt x="468" y="106"/>
                  </a:cubicBezTo>
                  <a:cubicBezTo>
                    <a:pt x="392" y="136"/>
                    <a:pt x="312" y="137"/>
                    <a:pt x="243" y="185"/>
                  </a:cubicBezTo>
                  <a:lnTo>
                    <a:pt x="390" y="331"/>
                  </a:lnTo>
                  <a:cubicBezTo>
                    <a:pt x="406" y="347"/>
                    <a:pt x="406" y="373"/>
                    <a:pt x="390" y="389"/>
                  </a:cubicBezTo>
                  <a:cubicBezTo>
                    <a:pt x="382" y="397"/>
                    <a:pt x="371" y="401"/>
                    <a:pt x="360" y="401"/>
                  </a:cubicBezTo>
                  <a:cubicBezTo>
                    <a:pt x="350" y="401"/>
                    <a:pt x="339" y="397"/>
                    <a:pt x="331" y="389"/>
                  </a:cubicBezTo>
                  <a:lnTo>
                    <a:pt x="185" y="243"/>
                  </a:lnTo>
                  <a:cubicBezTo>
                    <a:pt x="137" y="312"/>
                    <a:pt x="137" y="392"/>
                    <a:pt x="106" y="467"/>
                  </a:cubicBezTo>
                  <a:cubicBezTo>
                    <a:pt x="71" y="555"/>
                    <a:pt x="0" y="628"/>
                    <a:pt x="0" y="769"/>
                  </a:cubicBezTo>
                  <a:cubicBezTo>
                    <a:pt x="0" y="910"/>
                    <a:pt x="71" y="982"/>
                    <a:pt x="106" y="1070"/>
                  </a:cubicBezTo>
                  <a:cubicBezTo>
                    <a:pt x="137" y="1146"/>
                    <a:pt x="137" y="1226"/>
                    <a:pt x="185" y="1295"/>
                  </a:cubicBezTo>
                  <a:lnTo>
                    <a:pt x="332" y="1148"/>
                  </a:lnTo>
                  <a:cubicBezTo>
                    <a:pt x="348" y="1132"/>
                    <a:pt x="374" y="1132"/>
                    <a:pt x="390" y="1148"/>
                  </a:cubicBezTo>
                  <a:cubicBezTo>
                    <a:pt x="406" y="1165"/>
                    <a:pt x="406" y="1191"/>
                    <a:pt x="390" y="1207"/>
                  </a:cubicBezTo>
                  <a:lnTo>
                    <a:pt x="244" y="1353"/>
                  </a:lnTo>
                  <a:cubicBezTo>
                    <a:pt x="312" y="1401"/>
                    <a:pt x="392" y="1401"/>
                    <a:pt x="468" y="1432"/>
                  </a:cubicBezTo>
                  <a:cubicBezTo>
                    <a:pt x="556" y="1467"/>
                    <a:pt x="629" y="1538"/>
                    <a:pt x="769" y="1538"/>
                  </a:cubicBezTo>
                  <a:cubicBezTo>
                    <a:pt x="910" y="1538"/>
                    <a:pt x="983" y="1467"/>
                    <a:pt x="1071" y="1432"/>
                  </a:cubicBezTo>
                  <a:cubicBezTo>
                    <a:pt x="1147" y="1401"/>
                    <a:pt x="1227" y="1401"/>
                    <a:pt x="1295" y="1353"/>
                  </a:cubicBezTo>
                  <a:lnTo>
                    <a:pt x="1149" y="1206"/>
                  </a:lnTo>
                  <a:close/>
                </a:path>
              </a:pathLst>
            </a:custGeom>
            <a:solidFill>
              <a:srgbClr val="58B6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86" name="Freeform 6">
              <a:extLst>
                <a:ext uri="{FF2B5EF4-FFF2-40B4-BE49-F238E27FC236}">
                  <a16:creationId xmlns:a16="http://schemas.microsoft.com/office/drawing/2014/main" id="{0E0D6F2B-A5B6-4945-A9E5-EA19D51F1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9068" y="4460225"/>
              <a:ext cx="155575" cy="204788"/>
            </a:xfrm>
            <a:custGeom>
              <a:avLst/>
              <a:gdLst>
                <a:gd name="T0" fmla="*/ 478 w 480"/>
                <a:gd name="T1" fmla="*/ 388 h 630"/>
                <a:gd name="T2" fmla="*/ 478 w 480"/>
                <a:gd name="T3" fmla="*/ 388 h 630"/>
                <a:gd name="T4" fmla="*/ 244 w 480"/>
                <a:gd name="T5" fmla="*/ 630 h 630"/>
                <a:gd name="T6" fmla="*/ 1 w 480"/>
                <a:gd name="T7" fmla="*/ 368 h 630"/>
                <a:gd name="T8" fmla="*/ 93 w 480"/>
                <a:gd name="T9" fmla="*/ 139 h 630"/>
                <a:gd name="T10" fmla="*/ 62 w 480"/>
                <a:gd name="T11" fmla="*/ 288 h 630"/>
                <a:gd name="T12" fmla="*/ 79 w 480"/>
                <a:gd name="T13" fmla="*/ 305 h 630"/>
                <a:gd name="T14" fmla="*/ 95 w 480"/>
                <a:gd name="T15" fmla="*/ 288 h 630"/>
                <a:gd name="T16" fmla="*/ 269 w 480"/>
                <a:gd name="T17" fmla="*/ 0 h 630"/>
                <a:gd name="T18" fmla="*/ 352 w 480"/>
                <a:gd name="T19" fmla="*/ 304 h 630"/>
                <a:gd name="T20" fmla="*/ 339 w 480"/>
                <a:gd name="T21" fmla="*/ 183 h 630"/>
                <a:gd name="T22" fmla="*/ 478 w 480"/>
                <a:gd name="T23" fmla="*/ 388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0" h="630">
                  <a:moveTo>
                    <a:pt x="478" y="388"/>
                  </a:moveTo>
                  <a:lnTo>
                    <a:pt x="478" y="388"/>
                  </a:lnTo>
                  <a:cubicBezTo>
                    <a:pt x="480" y="511"/>
                    <a:pt x="391" y="630"/>
                    <a:pt x="244" y="630"/>
                  </a:cubicBezTo>
                  <a:cubicBezTo>
                    <a:pt x="56" y="630"/>
                    <a:pt x="0" y="502"/>
                    <a:pt x="1" y="368"/>
                  </a:cubicBezTo>
                  <a:cubicBezTo>
                    <a:pt x="1" y="317"/>
                    <a:pt x="19" y="216"/>
                    <a:pt x="93" y="139"/>
                  </a:cubicBezTo>
                  <a:cubicBezTo>
                    <a:pt x="73" y="184"/>
                    <a:pt x="62" y="234"/>
                    <a:pt x="62" y="288"/>
                  </a:cubicBezTo>
                  <a:cubicBezTo>
                    <a:pt x="62" y="298"/>
                    <a:pt x="70" y="305"/>
                    <a:pt x="79" y="305"/>
                  </a:cubicBezTo>
                  <a:cubicBezTo>
                    <a:pt x="88" y="305"/>
                    <a:pt x="95" y="298"/>
                    <a:pt x="95" y="288"/>
                  </a:cubicBezTo>
                  <a:cubicBezTo>
                    <a:pt x="95" y="128"/>
                    <a:pt x="179" y="48"/>
                    <a:pt x="269" y="0"/>
                  </a:cubicBezTo>
                  <a:cubicBezTo>
                    <a:pt x="156" y="206"/>
                    <a:pt x="306" y="340"/>
                    <a:pt x="352" y="304"/>
                  </a:cubicBezTo>
                  <a:cubicBezTo>
                    <a:pt x="393" y="272"/>
                    <a:pt x="376" y="213"/>
                    <a:pt x="339" y="183"/>
                  </a:cubicBezTo>
                  <a:cubicBezTo>
                    <a:pt x="409" y="213"/>
                    <a:pt x="476" y="291"/>
                    <a:pt x="478" y="388"/>
                  </a:cubicBezTo>
                  <a:close/>
                </a:path>
              </a:pathLst>
            </a:custGeom>
            <a:solidFill>
              <a:srgbClr val="58B6C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</p:grpSp>
      <p:sp>
        <p:nvSpPr>
          <p:cNvPr id="45" name="Freeform 10">
            <a:extLst>
              <a:ext uri="{FF2B5EF4-FFF2-40B4-BE49-F238E27FC236}">
                <a16:creationId xmlns:a16="http://schemas.microsoft.com/office/drawing/2014/main" id="{F8095D24-37A3-4CAD-A19D-8C03C2022F89}"/>
              </a:ext>
            </a:extLst>
          </p:cNvPr>
          <p:cNvSpPr>
            <a:spLocks noEditPoints="1"/>
          </p:cNvSpPr>
          <p:nvPr/>
        </p:nvSpPr>
        <p:spPr bwMode="auto">
          <a:xfrm>
            <a:off x="6082357" y="4891737"/>
            <a:ext cx="509588" cy="257174"/>
          </a:xfrm>
          <a:custGeom>
            <a:avLst/>
            <a:gdLst>
              <a:gd name="T0" fmla="*/ 935 w 1096"/>
              <a:gd name="T1" fmla="*/ 357 h 547"/>
              <a:gd name="T2" fmla="*/ 935 w 1096"/>
              <a:gd name="T3" fmla="*/ 357 h 547"/>
              <a:gd name="T4" fmla="*/ 850 w 1096"/>
              <a:gd name="T5" fmla="*/ 273 h 547"/>
              <a:gd name="T6" fmla="*/ 934 w 1096"/>
              <a:gd name="T7" fmla="*/ 188 h 547"/>
              <a:gd name="T8" fmla="*/ 1019 w 1096"/>
              <a:gd name="T9" fmla="*/ 273 h 547"/>
              <a:gd name="T10" fmla="*/ 994 w 1096"/>
              <a:gd name="T11" fmla="*/ 332 h 547"/>
              <a:gd name="T12" fmla="*/ 935 w 1096"/>
              <a:gd name="T13" fmla="*/ 357 h 547"/>
              <a:gd name="T14" fmla="*/ 1096 w 1096"/>
              <a:gd name="T15" fmla="*/ 273 h 547"/>
              <a:gd name="T16" fmla="*/ 1096 w 1096"/>
              <a:gd name="T17" fmla="*/ 273 h 547"/>
              <a:gd name="T18" fmla="*/ 1015 w 1096"/>
              <a:gd name="T19" fmla="*/ 79 h 547"/>
              <a:gd name="T20" fmla="*/ 822 w 1096"/>
              <a:gd name="T21" fmla="*/ 0 h 547"/>
              <a:gd name="T22" fmla="*/ 628 w 1096"/>
              <a:gd name="T23" fmla="*/ 79 h 547"/>
              <a:gd name="T24" fmla="*/ 548 w 1096"/>
              <a:gd name="T25" fmla="*/ 273 h 547"/>
              <a:gd name="T26" fmla="*/ 561 w 1096"/>
              <a:gd name="T27" fmla="*/ 356 h 547"/>
              <a:gd name="T28" fmla="*/ 499 w 1096"/>
              <a:gd name="T29" fmla="*/ 356 h 547"/>
              <a:gd name="T30" fmla="*/ 430 w 1096"/>
              <a:gd name="T31" fmla="*/ 287 h 547"/>
              <a:gd name="T32" fmla="*/ 389 w 1096"/>
              <a:gd name="T33" fmla="*/ 287 h 547"/>
              <a:gd name="T34" fmla="*/ 334 w 1096"/>
              <a:gd name="T35" fmla="*/ 343 h 547"/>
              <a:gd name="T36" fmla="*/ 278 w 1096"/>
              <a:gd name="T37" fmla="*/ 287 h 547"/>
              <a:gd name="T38" fmla="*/ 238 w 1096"/>
              <a:gd name="T39" fmla="*/ 287 h 547"/>
              <a:gd name="T40" fmla="*/ 207 w 1096"/>
              <a:gd name="T41" fmla="*/ 318 h 547"/>
              <a:gd name="T42" fmla="*/ 204 w 1096"/>
              <a:gd name="T43" fmla="*/ 322 h 547"/>
              <a:gd name="T44" fmla="*/ 138 w 1096"/>
              <a:gd name="T45" fmla="*/ 355 h 547"/>
              <a:gd name="T46" fmla="*/ 57 w 1096"/>
              <a:gd name="T47" fmla="*/ 273 h 547"/>
              <a:gd name="T48" fmla="*/ 138 w 1096"/>
              <a:gd name="T49" fmla="*/ 192 h 547"/>
              <a:gd name="T50" fmla="*/ 487 w 1096"/>
              <a:gd name="T51" fmla="*/ 192 h 547"/>
              <a:gd name="T52" fmla="*/ 516 w 1096"/>
              <a:gd name="T53" fmla="*/ 163 h 547"/>
              <a:gd name="T54" fmla="*/ 487 w 1096"/>
              <a:gd name="T55" fmla="*/ 135 h 547"/>
              <a:gd name="T56" fmla="*/ 138 w 1096"/>
              <a:gd name="T57" fmla="*/ 135 h 547"/>
              <a:gd name="T58" fmla="*/ 0 w 1096"/>
              <a:gd name="T59" fmla="*/ 273 h 547"/>
              <a:gd name="T60" fmla="*/ 138 w 1096"/>
              <a:gd name="T61" fmla="*/ 412 h 547"/>
              <a:gd name="T62" fmla="*/ 248 w 1096"/>
              <a:gd name="T63" fmla="*/ 358 h 547"/>
              <a:gd name="T64" fmla="*/ 258 w 1096"/>
              <a:gd name="T65" fmla="*/ 349 h 547"/>
              <a:gd name="T66" fmla="*/ 313 w 1096"/>
              <a:gd name="T67" fmla="*/ 404 h 547"/>
              <a:gd name="T68" fmla="*/ 354 w 1096"/>
              <a:gd name="T69" fmla="*/ 404 h 547"/>
              <a:gd name="T70" fmla="*/ 410 w 1096"/>
              <a:gd name="T71" fmla="*/ 349 h 547"/>
              <a:gd name="T72" fmla="*/ 467 w 1096"/>
              <a:gd name="T73" fmla="*/ 405 h 547"/>
              <a:gd name="T74" fmla="*/ 487 w 1096"/>
              <a:gd name="T75" fmla="*/ 414 h 547"/>
              <a:gd name="T76" fmla="*/ 587 w 1096"/>
              <a:gd name="T77" fmla="*/ 414 h 547"/>
              <a:gd name="T78" fmla="*/ 822 w 1096"/>
              <a:gd name="T79" fmla="*/ 547 h 547"/>
              <a:gd name="T80" fmla="*/ 1096 w 1096"/>
              <a:gd name="T81" fmla="*/ 273 h 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96" h="547">
                <a:moveTo>
                  <a:pt x="935" y="357"/>
                </a:moveTo>
                <a:lnTo>
                  <a:pt x="935" y="357"/>
                </a:lnTo>
                <a:cubicBezTo>
                  <a:pt x="888" y="357"/>
                  <a:pt x="850" y="319"/>
                  <a:pt x="850" y="273"/>
                </a:cubicBezTo>
                <a:cubicBezTo>
                  <a:pt x="850" y="226"/>
                  <a:pt x="888" y="188"/>
                  <a:pt x="934" y="188"/>
                </a:cubicBezTo>
                <a:cubicBezTo>
                  <a:pt x="981" y="188"/>
                  <a:pt x="1019" y="226"/>
                  <a:pt x="1019" y="273"/>
                </a:cubicBezTo>
                <a:cubicBezTo>
                  <a:pt x="1019" y="295"/>
                  <a:pt x="1010" y="316"/>
                  <a:pt x="994" y="332"/>
                </a:cubicBezTo>
                <a:cubicBezTo>
                  <a:pt x="978" y="348"/>
                  <a:pt x="957" y="357"/>
                  <a:pt x="935" y="357"/>
                </a:cubicBezTo>
                <a:close/>
                <a:moveTo>
                  <a:pt x="1096" y="273"/>
                </a:moveTo>
                <a:lnTo>
                  <a:pt x="1096" y="273"/>
                </a:lnTo>
                <a:cubicBezTo>
                  <a:pt x="1096" y="199"/>
                  <a:pt x="1067" y="131"/>
                  <a:pt x="1015" y="79"/>
                </a:cubicBezTo>
                <a:cubicBezTo>
                  <a:pt x="964" y="27"/>
                  <a:pt x="895" y="0"/>
                  <a:pt x="822" y="0"/>
                </a:cubicBezTo>
                <a:cubicBezTo>
                  <a:pt x="748" y="0"/>
                  <a:pt x="680" y="27"/>
                  <a:pt x="628" y="79"/>
                </a:cubicBezTo>
                <a:cubicBezTo>
                  <a:pt x="576" y="131"/>
                  <a:pt x="548" y="199"/>
                  <a:pt x="548" y="273"/>
                </a:cubicBezTo>
                <a:cubicBezTo>
                  <a:pt x="548" y="302"/>
                  <a:pt x="552" y="330"/>
                  <a:pt x="561" y="356"/>
                </a:cubicBezTo>
                <a:lnTo>
                  <a:pt x="499" y="356"/>
                </a:lnTo>
                <a:lnTo>
                  <a:pt x="430" y="287"/>
                </a:lnTo>
                <a:cubicBezTo>
                  <a:pt x="419" y="276"/>
                  <a:pt x="401" y="276"/>
                  <a:pt x="389" y="287"/>
                </a:cubicBezTo>
                <a:lnTo>
                  <a:pt x="334" y="343"/>
                </a:lnTo>
                <a:lnTo>
                  <a:pt x="278" y="287"/>
                </a:lnTo>
                <a:cubicBezTo>
                  <a:pt x="267" y="276"/>
                  <a:pt x="249" y="276"/>
                  <a:pt x="238" y="287"/>
                </a:cubicBezTo>
                <a:lnTo>
                  <a:pt x="207" y="318"/>
                </a:lnTo>
                <a:cubicBezTo>
                  <a:pt x="206" y="319"/>
                  <a:pt x="205" y="320"/>
                  <a:pt x="204" y="322"/>
                </a:cubicBezTo>
                <a:cubicBezTo>
                  <a:pt x="188" y="343"/>
                  <a:pt x="165" y="355"/>
                  <a:pt x="138" y="355"/>
                </a:cubicBezTo>
                <a:cubicBezTo>
                  <a:pt x="94" y="355"/>
                  <a:pt x="57" y="318"/>
                  <a:pt x="57" y="273"/>
                </a:cubicBezTo>
                <a:cubicBezTo>
                  <a:pt x="57" y="229"/>
                  <a:pt x="94" y="192"/>
                  <a:pt x="138" y="192"/>
                </a:cubicBezTo>
                <a:lnTo>
                  <a:pt x="487" y="192"/>
                </a:lnTo>
                <a:cubicBezTo>
                  <a:pt x="503" y="192"/>
                  <a:pt x="516" y="179"/>
                  <a:pt x="516" y="163"/>
                </a:cubicBezTo>
                <a:cubicBezTo>
                  <a:pt x="516" y="148"/>
                  <a:pt x="503" y="135"/>
                  <a:pt x="487" y="135"/>
                </a:cubicBezTo>
                <a:lnTo>
                  <a:pt x="138" y="135"/>
                </a:lnTo>
                <a:cubicBezTo>
                  <a:pt x="62" y="135"/>
                  <a:pt x="0" y="197"/>
                  <a:pt x="0" y="273"/>
                </a:cubicBezTo>
                <a:cubicBezTo>
                  <a:pt x="0" y="350"/>
                  <a:pt x="62" y="412"/>
                  <a:pt x="138" y="412"/>
                </a:cubicBezTo>
                <a:cubicBezTo>
                  <a:pt x="181" y="412"/>
                  <a:pt x="222" y="392"/>
                  <a:pt x="248" y="358"/>
                </a:cubicBezTo>
                <a:lnTo>
                  <a:pt x="258" y="349"/>
                </a:lnTo>
                <a:lnTo>
                  <a:pt x="313" y="404"/>
                </a:lnTo>
                <a:cubicBezTo>
                  <a:pt x="325" y="415"/>
                  <a:pt x="343" y="415"/>
                  <a:pt x="354" y="404"/>
                </a:cubicBezTo>
                <a:lnTo>
                  <a:pt x="410" y="349"/>
                </a:lnTo>
                <a:lnTo>
                  <a:pt x="467" y="405"/>
                </a:lnTo>
                <a:cubicBezTo>
                  <a:pt x="472" y="411"/>
                  <a:pt x="479" y="414"/>
                  <a:pt x="487" y="414"/>
                </a:cubicBezTo>
                <a:lnTo>
                  <a:pt x="587" y="414"/>
                </a:lnTo>
                <a:cubicBezTo>
                  <a:pt x="635" y="493"/>
                  <a:pt x="722" y="546"/>
                  <a:pt x="822" y="547"/>
                </a:cubicBezTo>
                <a:cubicBezTo>
                  <a:pt x="973" y="546"/>
                  <a:pt x="1096" y="424"/>
                  <a:pt x="1096" y="273"/>
                </a:cubicBezTo>
                <a:close/>
              </a:path>
            </a:pathLst>
          </a:custGeom>
          <a:solidFill>
            <a:srgbClr val="58B6C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31B7782-005C-4A06-A628-0FCC54340422}"/>
              </a:ext>
            </a:extLst>
          </p:cNvPr>
          <p:cNvGrpSpPr/>
          <p:nvPr/>
        </p:nvGrpSpPr>
        <p:grpSpPr>
          <a:xfrm>
            <a:off x="7995743" y="2420844"/>
            <a:ext cx="744233" cy="917109"/>
            <a:chOff x="7995743" y="2257014"/>
            <a:chExt cx="744233" cy="917109"/>
          </a:xfrm>
        </p:grpSpPr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BBE1DA44-F013-475F-B913-FBD5283FBEF2}"/>
                </a:ext>
              </a:extLst>
            </p:cNvPr>
            <p:cNvGrpSpPr/>
            <p:nvPr/>
          </p:nvGrpSpPr>
          <p:grpSpPr>
            <a:xfrm>
              <a:off x="7995743" y="2658432"/>
              <a:ext cx="744233" cy="515691"/>
              <a:chOff x="7995743" y="2658432"/>
              <a:chExt cx="744233" cy="515691"/>
            </a:xfrm>
          </p:grpSpPr>
          <p:sp>
            <p:nvSpPr>
              <p:cNvPr id="366" name="Freeform 14">
                <a:extLst>
                  <a:ext uri="{FF2B5EF4-FFF2-40B4-BE49-F238E27FC236}">
                    <a16:creationId xmlns:a16="http://schemas.microsoft.com/office/drawing/2014/main" id="{EE1CC931-96B8-4D7F-8B19-0DE6F7EBE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7349" y="2843026"/>
                <a:ext cx="111342" cy="90832"/>
              </a:xfrm>
              <a:custGeom>
                <a:avLst/>
                <a:gdLst>
                  <a:gd name="T0" fmla="*/ 103 w 103"/>
                  <a:gd name="T1" fmla="*/ 18 h 84"/>
                  <a:gd name="T2" fmla="*/ 103 w 103"/>
                  <a:gd name="T3" fmla="*/ 18 h 84"/>
                  <a:gd name="T4" fmla="*/ 54 w 103"/>
                  <a:gd name="T5" fmla="*/ 0 h 84"/>
                  <a:gd name="T6" fmla="*/ 0 w 103"/>
                  <a:gd name="T7" fmla="*/ 65 h 84"/>
                  <a:gd name="T8" fmla="*/ 51 w 103"/>
                  <a:gd name="T9" fmla="*/ 84 h 84"/>
                  <a:gd name="T10" fmla="*/ 103 w 103"/>
                  <a:gd name="T11" fmla="*/ 1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3" h="84">
                    <a:moveTo>
                      <a:pt x="103" y="18"/>
                    </a:moveTo>
                    <a:lnTo>
                      <a:pt x="103" y="18"/>
                    </a:lnTo>
                    <a:lnTo>
                      <a:pt x="54" y="0"/>
                    </a:lnTo>
                    <a:lnTo>
                      <a:pt x="0" y="65"/>
                    </a:lnTo>
                    <a:lnTo>
                      <a:pt x="51" y="84"/>
                    </a:lnTo>
                    <a:lnTo>
                      <a:pt x="103" y="18"/>
                    </a:lnTo>
                    <a:close/>
                  </a:path>
                </a:pathLst>
              </a:custGeom>
              <a:solidFill>
                <a:srgbClr val="58B6C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</a:endParaRPr>
              </a:p>
            </p:txBody>
          </p:sp>
          <p:sp>
            <p:nvSpPr>
              <p:cNvPr id="367" name="Freeform 15">
                <a:extLst>
                  <a:ext uri="{FF2B5EF4-FFF2-40B4-BE49-F238E27FC236}">
                    <a16:creationId xmlns:a16="http://schemas.microsoft.com/office/drawing/2014/main" id="{6ED131E3-0B0C-410A-82DC-3E716D58A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77406" y="2901627"/>
                <a:ext cx="125992" cy="96692"/>
              </a:xfrm>
              <a:custGeom>
                <a:avLst/>
                <a:gdLst>
                  <a:gd name="T0" fmla="*/ 116 w 116"/>
                  <a:gd name="T1" fmla="*/ 22 h 90"/>
                  <a:gd name="T2" fmla="*/ 116 w 116"/>
                  <a:gd name="T3" fmla="*/ 22 h 90"/>
                  <a:gd name="T4" fmla="*/ 57 w 116"/>
                  <a:gd name="T5" fmla="*/ 0 h 90"/>
                  <a:gd name="T6" fmla="*/ 0 w 116"/>
                  <a:gd name="T7" fmla="*/ 67 h 90"/>
                  <a:gd name="T8" fmla="*/ 59 w 116"/>
                  <a:gd name="T9" fmla="*/ 90 h 90"/>
                  <a:gd name="T10" fmla="*/ 116 w 116"/>
                  <a:gd name="T11" fmla="*/ 2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90">
                    <a:moveTo>
                      <a:pt x="116" y="22"/>
                    </a:moveTo>
                    <a:lnTo>
                      <a:pt x="116" y="22"/>
                    </a:lnTo>
                    <a:lnTo>
                      <a:pt x="57" y="0"/>
                    </a:lnTo>
                    <a:lnTo>
                      <a:pt x="0" y="67"/>
                    </a:lnTo>
                    <a:lnTo>
                      <a:pt x="59" y="90"/>
                    </a:lnTo>
                    <a:lnTo>
                      <a:pt x="116" y="22"/>
                    </a:lnTo>
                    <a:close/>
                  </a:path>
                </a:pathLst>
              </a:custGeom>
              <a:solidFill>
                <a:srgbClr val="58B6C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</a:endParaRPr>
              </a:p>
            </p:txBody>
          </p:sp>
          <p:sp>
            <p:nvSpPr>
              <p:cNvPr id="368" name="Freeform 16">
                <a:extLst>
                  <a:ext uri="{FF2B5EF4-FFF2-40B4-BE49-F238E27FC236}">
                    <a16:creationId xmlns:a16="http://schemas.microsoft.com/office/drawing/2014/main" id="{C0330642-D3E6-4759-971C-EE4E3A5B8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3645" y="2866467"/>
                <a:ext cx="128922" cy="96692"/>
              </a:xfrm>
              <a:custGeom>
                <a:avLst/>
                <a:gdLst>
                  <a:gd name="T0" fmla="*/ 61 w 119"/>
                  <a:gd name="T1" fmla="*/ 90 h 90"/>
                  <a:gd name="T2" fmla="*/ 61 w 119"/>
                  <a:gd name="T3" fmla="*/ 90 h 90"/>
                  <a:gd name="T4" fmla="*/ 119 w 119"/>
                  <a:gd name="T5" fmla="*/ 22 h 90"/>
                  <a:gd name="T6" fmla="*/ 58 w 119"/>
                  <a:gd name="T7" fmla="*/ 0 h 90"/>
                  <a:gd name="T8" fmla="*/ 0 w 119"/>
                  <a:gd name="T9" fmla="*/ 67 h 90"/>
                  <a:gd name="T10" fmla="*/ 61 w 119"/>
                  <a:gd name="T11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" h="90">
                    <a:moveTo>
                      <a:pt x="61" y="90"/>
                    </a:moveTo>
                    <a:lnTo>
                      <a:pt x="61" y="90"/>
                    </a:lnTo>
                    <a:lnTo>
                      <a:pt x="119" y="22"/>
                    </a:lnTo>
                    <a:lnTo>
                      <a:pt x="58" y="0"/>
                    </a:lnTo>
                    <a:lnTo>
                      <a:pt x="0" y="67"/>
                    </a:lnTo>
                    <a:lnTo>
                      <a:pt x="61" y="90"/>
                    </a:lnTo>
                    <a:close/>
                  </a:path>
                </a:pathLst>
              </a:custGeom>
              <a:solidFill>
                <a:srgbClr val="58B6C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</a:endParaRPr>
              </a:p>
            </p:txBody>
          </p:sp>
          <p:sp>
            <p:nvSpPr>
              <p:cNvPr id="369" name="Freeform 17">
                <a:extLst>
                  <a:ext uri="{FF2B5EF4-FFF2-40B4-BE49-F238E27FC236}">
                    <a16:creationId xmlns:a16="http://schemas.microsoft.com/office/drawing/2014/main" id="{C9FAD60C-C69E-4114-B12F-0973BF8BF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6461" y="2872327"/>
                <a:ext cx="114272" cy="93762"/>
              </a:xfrm>
              <a:custGeom>
                <a:avLst/>
                <a:gdLst>
                  <a:gd name="T0" fmla="*/ 105 w 105"/>
                  <a:gd name="T1" fmla="*/ 19 h 86"/>
                  <a:gd name="T2" fmla="*/ 105 w 105"/>
                  <a:gd name="T3" fmla="*/ 19 h 86"/>
                  <a:gd name="T4" fmla="*/ 52 w 105"/>
                  <a:gd name="T5" fmla="*/ 0 h 86"/>
                  <a:gd name="T6" fmla="*/ 0 w 105"/>
                  <a:gd name="T7" fmla="*/ 66 h 86"/>
                  <a:gd name="T8" fmla="*/ 53 w 105"/>
                  <a:gd name="T9" fmla="*/ 86 h 86"/>
                  <a:gd name="T10" fmla="*/ 105 w 105"/>
                  <a:gd name="T11" fmla="*/ 19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5" h="86">
                    <a:moveTo>
                      <a:pt x="105" y="19"/>
                    </a:moveTo>
                    <a:lnTo>
                      <a:pt x="105" y="19"/>
                    </a:lnTo>
                    <a:lnTo>
                      <a:pt x="52" y="0"/>
                    </a:lnTo>
                    <a:lnTo>
                      <a:pt x="0" y="66"/>
                    </a:lnTo>
                    <a:lnTo>
                      <a:pt x="53" y="86"/>
                    </a:lnTo>
                    <a:lnTo>
                      <a:pt x="105" y="19"/>
                    </a:lnTo>
                    <a:close/>
                  </a:path>
                </a:pathLst>
              </a:custGeom>
              <a:solidFill>
                <a:srgbClr val="58B6C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</a:endParaRPr>
              </a:p>
            </p:txBody>
          </p:sp>
          <p:sp>
            <p:nvSpPr>
              <p:cNvPr id="370" name="Freeform 18">
                <a:extLst>
                  <a:ext uri="{FF2B5EF4-FFF2-40B4-BE49-F238E27FC236}">
                    <a16:creationId xmlns:a16="http://schemas.microsoft.com/office/drawing/2014/main" id="{25A06181-C55C-4DF0-B9A5-607268D3E0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02642" y="2778565"/>
                <a:ext cx="114272" cy="93762"/>
              </a:xfrm>
              <a:custGeom>
                <a:avLst/>
                <a:gdLst>
                  <a:gd name="T0" fmla="*/ 107 w 107"/>
                  <a:gd name="T1" fmla="*/ 18 h 88"/>
                  <a:gd name="T2" fmla="*/ 107 w 107"/>
                  <a:gd name="T3" fmla="*/ 18 h 88"/>
                  <a:gd name="T4" fmla="*/ 54 w 107"/>
                  <a:gd name="T5" fmla="*/ 0 h 88"/>
                  <a:gd name="T6" fmla="*/ 0 w 107"/>
                  <a:gd name="T7" fmla="*/ 68 h 88"/>
                  <a:gd name="T8" fmla="*/ 52 w 107"/>
                  <a:gd name="T9" fmla="*/ 88 h 88"/>
                  <a:gd name="T10" fmla="*/ 107 w 107"/>
                  <a:gd name="T11" fmla="*/ 1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88">
                    <a:moveTo>
                      <a:pt x="107" y="18"/>
                    </a:moveTo>
                    <a:lnTo>
                      <a:pt x="107" y="18"/>
                    </a:lnTo>
                    <a:lnTo>
                      <a:pt x="54" y="0"/>
                    </a:lnTo>
                    <a:lnTo>
                      <a:pt x="0" y="68"/>
                    </a:lnTo>
                    <a:lnTo>
                      <a:pt x="52" y="88"/>
                    </a:lnTo>
                    <a:lnTo>
                      <a:pt x="107" y="18"/>
                    </a:lnTo>
                    <a:close/>
                  </a:path>
                </a:pathLst>
              </a:custGeom>
              <a:solidFill>
                <a:srgbClr val="58B6C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</a:endParaRPr>
              </a:p>
            </p:txBody>
          </p:sp>
          <p:sp>
            <p:nvSpPr>
              <p:cNvPr id="371" name="Freeform 19">
                <a:extLst>
                  <a:ext uri="{FF2B5EF4-FFF2-40B4-BE49-F238E27FC236}">
                    <a16:creationId xmlns:a16="http://schemas.microsoft.com/office/drawing/2014/main" id="{A1AE11BC-2F5C-4EC2-B0EF-A36BE5B2E6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4797" y="2687733"/>
                <a:ext cx="123062" cy="90832"/>
              </a:xfrm>
              <a:custGeom>
                <a:avLst/>
                <a:gdLst>
                  <a:gd name="T0" fmla="*/ 0 w 115"/>
                  <a:gd name="T1" fmla="*/ 64 h 85"/>
                  <a:gd name="T2" fmla="*/ 0 w 115"/>
                  <a:gd name="T3" fmla="*/ 64 h 85"/>
                  <a:gd name="T4" fmla="*/ 59 w 115"/>
                  <a:gd name="T5" fmla="*/ 85 h 85"/>
                  <a:gd name="T6" fmla="*/ 115 w 115"/>
                  <a:gd name="T7" fmla="*/ 21 h 85"/>
                  <a:gd name="T8" fmla="*/ 56 w 115"/>
                  <a:gd name="T9" fmla="*/ 0 h 85"/>
                  <a:gd name="T10" fmla="*/ 0 w 115"/>
                  <a:gd name="T11" fmla="*/ 6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5" h="85">
                    <a:moveTo>
                      <a:pt x="0" y="64"/>
                    </a:moveTo>
                    <a:lnTo>
                      <a:pt x="0" y="64"/>
                    </a:lnTo>
                    <a:lnTo>
                      <a:pt x="59" y="85"/>
                    </a:lnTo>
                    <a:lnTo>
                      <a:pt x="115" y="21"/>
                    </a:lnTo>
                    <a:lnTo>
                      <a:pt x="56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58B6C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</a:endParaRPr>
              </a:p>
            </p:txBody>
          </p:sp>
          <p:sp>
            <p:nvSpPr>
              <p:cNvPr id="372" name="Freeform 20">
                <a:extLst>
                  <a:ext uri="{FF2B5EF4-FFF2-40B4-BE49-F238E27FC236}">
                    <a16:creationId xmlns:a16="http://schemas.microsoft.com/office/drawing/2014/main" id="{BCDB05B1-7150-47E2-8545-2DE24C7BF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0714" y="2746334"/>
                <a:ext cx="117202" cy="87902"/>
              </a:xfrm>
              <a:custGeom>
                <a:avLst/>
                <a:gdLst>
                  <a:gd name="T0" fmla="*/ 108 w 108"/>
                  <a:gd name="T1" fmla="*/ 20 h 82"/>
                  <a:gd name="T2" fmla="*/ 108 w 108"/>
                  <a:gd name="T3" fmla="*/ 20 h 82"/>
                  <a:gd name="T4" fmla="*/ 55 w 108"/>
                  <a:gd name="T5" fmla="*/ 0 h 82"/>
                  <a:gd name="T6" fmla="*/ 0 w 108"/>
                  <a:gd name="T7" fmla="*/ 62 h 82"/>
                  <a:gd name="T8" fmla="*/ 53 w 108"/>
                  <a:gd name="T9" fmla="*/ 82 h 82"/>
                  <a:gd name="T10" fmla="*/ 108 w 108"/>
                  <a:gd name="T11" fmla="*/ 2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" h="82">
                    <a:moveTo>
                      <a:pt x="108" y="20"/>
                    </a:moveTo>
                    <a:lnTo>
                      <a:pt x="108" y="20"/>
                    </a:lnTo>
                    <a:lnTo>
                      <a:pt x="55" y="0"/>
                    </a:lnTo>
                    <a:lnTo>
                      <a:pt x="0" y="62"/>
                    </a:lnTo>
                    <a:lnTo>
                      <a:pt x="53" y="82"/>
                    </a:lnTo>
                    <a:lnTo>
                      <a:pt x="108" y="20"/>
                    </a:lnTo>
                    <a:close/>
                  </a:path>
                </a:pathLst>
              </a:custGeom>
              <a:solidFill>
                <a:srgbClr val="58B6C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</a:endParaRPr>
              </a:p>
            </p:txBody>
          </p:sp>
          <p:sp>
            <p:nvSpPr>
              <p:cNvPr id="373" name="Freeform 21">
                <a:extLst>
                  <a:ext uri="{FF2B5EF4-FFF2-40B4-BE49-F238E27FC236}">
                    <a16:creationId xmlns:a16="http://schemas.microsoft.com/office/drawing/2014/main" id="{722527D8-4CBE-414B-AFB7-A0D565934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56518" y="2810795"/>
                <a:ext cx="120132" cy="90832"/>
              </a:xfrm>
              <a:custGeom>
                <a:avLst/>
                <a:gdLst>
                  <a:gd name="T0" fmla="*/ 112 w 112"/>
                  <a:gd name="T1" fmla="*/ 21 h 85"/>
                  <a:gd name="T2" fmla="*/ 112 w 112"/>
                  <a:gd name="T3" fmla="*/ 21 h 85"/>
                  <a:gd name="T4" fmla="*/ 55 w 112"/>
                  <a:gd name="T5" fmla="*/ 0 h 85"/>
                  <a:gd name="T6" fmla="*/ 0 w 112"/>
                  <a:gd name="T7" fmla="*/ 64 h 85"/>
                  <a:gd name="T8" fmla="*/ 58 w 112"/>
                  <a:gd name="T9" fmla="*/ 85 h 85"/>
                  <a:gd name="T10" fmla="*/ 112 w 112"/>
                  <a:gd name="T11" fmla="*/ 2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2" h="85">
                    <a:moveTo>
                      <a:pt x="112" y="21"/>
                    </a:moveTo>
                    <a:lnTo>
                      <a:pt x="112" y="21"/>
                    </a:lnTo>
                    <a:lnTo>
                      <a:pt x="55" y="0"/>
                    </a:lnTo>
                    <a:lnTo>
                      <a:pt x="0" y="64"/>
                    </a:lnTo>
                    <a:lnTo>
                      <a:pt x="58" y="85"/>
                    </a:lnTo>
                    <a:lnTo>
                      <a:pt x="112" y="21"/>
                    </a:lnTo>
                    <a:close/>
                  </a:path>
                </a:pathLst>
              </a:custGeom>
              <a:solidFill>
                <a:srgbClr val="58B6C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</a:endParaRPr>
              </a:p>
            </p:txBody>
          </p:sp>
          <p:sp>
            <p:nvSpPr>
              <p:cNvPr id="374" name="Freeform 22">
                <a:extLst>
                  <a:ext uri="{FF2B5EF4-FFF2-40B4-BE49-F238E27FC236}">
                    <a16:creationId xmlns:a16="http://schemas.microsoft.com/office/drawing/2014/main" id="{E37DA354-F43F-4D97-9F7B-6EF3B8766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84683" y="2804935"/>
                <a:ext cx="123062" cy="99622"/>
              </a:xfrm>
              <a:custGeom>
                <a:avLst/>
                <a:gdLst>
                  <a:gd name="T0" fmla="*/ 114 w 114"/>
                  <a:gd name="T1" fmla="*/ 20 h 92"/>
                  <a:gd name="T2" fmla="*/ 114 w 114"/>
                  <a:gd name="T3" fmla="*/ 20 h 92"/>
                  <a:gd name="T4" fmla="*/ 55 w 114"/>
                  <a:gd name="T5" fmla="*/ 0 h 92"/>
                  <a:gd name="T6" fmla="*/ 0 w 114"/>
                  <a:gd name="T7" fmla="*/ 71 h 92"/>
                  <a:gd name="T8" fmla="*/ 58 w 114"/>
                  <a:gd name="T9" fmla="*/ 92 h 92"/>
                  <a:gd name="T10" fmla="*/ 114 w 114"/>
                  <a:gd name="T11" fmla="*/ 2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4" h="92">
                    <a:moveTo>
                      <a:pt x="114" y="20"/>
                    </a:moveTo>
                    <a:lnTo>
                      <a:pt x="114" y="20"/>
                    </a:lnTo>
                    <a:lnTo>
                      <a:pt x="55" y="0"/>
                    </a:lnTo>
                    <a:lnTo>
                      <a:pt x="0" y="71"/>
                    </a:lnTo>
                    <a:lnTo>
                      <a:pt x="58" y="92"/>
                    </a:lnTo>
                    <a:lnTo>
                      <a:pt x="114" y="20"/>
                    </a:lnTo>
                    <a:close/>
                  </a:path>
                </a:pathLst>
              </a:custGeom>
              <a:solidFill>
                <a:srgbClr val="58B6C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</a:endParaRPr>
              </a:p>
            </p:txBody>
          </p:sp>
          <p:sp>
            <p:nvSpPr>
              <p:cNvPr id="375" name="Freeform 23">
                <a:extLst>
                  <a:ext uri="{FF2B5EF4-FFF2-40B4-BE49-F238E27FC236}">
                    <a16:creationId xmlns:a16="http://schemas.microsoft.com/office/drawing/2014/main" id="{8B5E3622-04CD-433A-AD5F-A27F09721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1432" y="2901627"/>
                <a:ext cx="117202" cy="96692"/>
              </a:xfrm>
              <a:custGeom>
                <a:avLst/>
                <a:gdLst>
                  <a:gd name="T0" fmla="*/ 110 w 110"/>
                  <a:gd name="T1" fmla="*/ 21 h 89"/>
                  <a:gd name="T2" fmla="*/ 110 w 110"/>
                  <a:gd name="T3" fmla="*/ 21 h 89"/>
                  <a:gd name="T4" fmla="*/ 52 w 110"/>
                  <a:gd name="T5" fmla="*/ 0 h 89"/>
                  <a:gd name="T6" fmla="*/ 0 w 110"/>
                  <a:gd name="T7" fmla="*/ 67 h 89"/>
                  <a:gd name="T8" fmla="*/ 57 w 110"/>
                  <a:gd name="T9" fmla="*/ 89 h 89"/>
                  <a:gd name="T10" fmla="*/ 110 w 110"/>
                  <a:gd name="T11" fmla="*/ 2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89">
                    <a:moveTo>
                      <a:pt x="110" y="21"/>
                    </a:moveTo>
                    <a:lnTo>
                      <a:pt x="110" y="21"/>
                    </a:lnTo>
                    <a:lnTo>
                      <a:pt x="52" y="0"/>
                    </a:lnTo>
                    <a:lnTo>
                      <a:pt x="0" y="67"/>
                    </a:lnTo>
                    <a:lnTo>
                      <a:pt x="57" y="89"/>
                    </a:lnTo>
                    <a:lnTo>
                      <a:pt x="110" y="21"/>
                    </a:lnTo>
                    <a:close/>
                  </a:path>
                </a:pathLst>
              </a:custGeom>
              <a:solidFill>
                <a:srgbClr val="58B6C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</a:endParaRPr>
              </a:p>
            </p:txBody>
          </p:sp>
          <p:sp>
            <p:nvSpPr>
              <p:cNvPr id="376" name="Freeform 24">
                <a:extLst>
                  <a:ext uri="{FF2B5EF4-FFF2-40B4-BE49-F238E27FC236}">
                    <a16:creationId xmlns:a16="http://schemas.microsoft.com/office/drawing/2014/main" id="{20D4C61F-7F76-43BF-8F2D-FE7E02FDE4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8673" y="2834236"/>
                <a:ext cx="123062" cy="93762"/>
              </a:xfrm>
              <a:custGeom>
                <a:avLst/>
                <a:gdLst>
                  <a:gd name="T0" fmla="*/ 0 w 113"/>
                  <a:gd name="T1" fmla="*/ 67 h 87"/>
                  <a:gd name="T2" fmla="*/ 0 w 113"/>
                  <a:gd name="T3" fmla="*/ 67 h 87"/>
                  <a:gd name="T4" fmla="*/ 54 w 113"/>
                  <a:gd name="T5" fmla="*/ 87 h 87"/>
                  <a:gd name="T6" fmla="*/ 113 w 113"/>
                  <a:gd name="T7" fmla="*/ 20 h 87"/>
                  <a:gd name="T8" fmla="*/ 59 w 113"/>
                  <a:gd name="T9" fmla="*/ 0 h 87"/>
                  <a:gd name="T10" fmla="*/ 0 w 113"/>
                  <a:gd name="T11" fmla="*/ 6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" h="87">
                    <a:moveTo>
                      <a:pt x="0" y="67"/>
                    </a:moveTo>
                    <a:lnTo>
                      <a:pt x="0" y="67"/>
                    </a:lnTo>
                    <a:lnTo>
                      <a:pt x="54" y="87"/>
                    </a:lnTo>
                    <a:lnTo>
                      <a:pt x="113" y="20"/>
                    </a:lnTo>
                    <a:lnTo>
                      <a:pt x="59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58B6C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</a:endParaRPr>
              </a:p>
            </p:txBody>
          </p:sp>
          <p:sp>
            <p:nvSpPr>
              <p:cNvPr id="377" name="Freeform 25">
                <a:extLst>
                  <a:ext uri="{FF2B5EF4-FFF2-40B4-BE49-F238E27FC236}">
                    <a16:creationId xmlns:a16="http://schemas.microsoft.com/office/drawing/2014/main" id="{E0F63421-D511-404F-96A4-E8447CDBCE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5686" y="2778565"/>
                <a:ext cx="123062" cy="90832"/>
              </a:xfrm>
              <a:custGeom>
                <a:avLst/>
                <a:gdLst>
                  <a:gd name="T0" fmla="*/ 60 w 114"/>
                  <a:gd name="T1" fmla="*/ 85 h 85"/>
                  <a:gd name="T2" fmla="*/ 60 w 114"/>
                  <a:gd name="T3" fmla="*/ 85 h 85"/>
                  <a:gd name="T4" fmla="*/ 114 w 114"/>
                  <a:gd name="T5" fmla="*/ 22 h 85"/>
                  <a:gd name="T6" fmla="*/ 55 w 114"/>
                  <a:gd name="T7" fmla="*/ 0 h 85"/>
                  <a:gd name="T8" fmla="*/ 0 w 114"/>
                  <a:gd name="T9" fmla="*/ 63 h 85"/>
                  <a:gd name="T10" fmla="*/ 60 w 114"/>
                  <a:gd name="T11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4" h="85">
                    <a:moveTo>
                      <a:pt x="60" y="85"/>
                    </a:moveTo>
                    <a:lnTo>
                      <a:pt x="60" y="85"/>
                    </a:lnTo>
                    <a:lnTo>
                      <a:pt x="114" y="22"/>
                    </a:lnTo>
                    <a:lnTo>
                      <a:pt x="55" y="0"/>
                    </a:lnTo>
                    <a:lnTo>
                      <a:pt x="0" y="63"/>
                    </a:lnTo>
                    <a:lnTo>
                      <a:pt x="60" y="85"/>
                    </a:lnTo>
                    <a:close/>
                  </a:path>
                </a:pathLst>
              </a:custGeom>
              <a:solidFill>
                <a:srgbClr val="58B6C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</a:endParaRPr>
              </a:p>
            </p:txBody>
          </p:sp>
          <p:sp>
            <p:nvSpPr>
              <p:cNvPr id="378" name="Freeform 26">
                <a:extLst>
                  <a:ext uri="{FF2B5EF4-FFF2-40B4-BE49-F238E27FC236}">
                    <a16:creationId xmlns:a16="http://schemas.microsoft.com/office/drawing/2014/main" id="{FA0C7B4A-62E3-4B24-8902-7007E85B41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9826" y="2658432"/>
                <a:ext cx="117202" cy="87902"/>
              </a:xfrm>
              <a:custGeom>
                <a:avLst/>
                <a:gdLst>
                  <a:gd name="T0" fmla="*/ 0 w 107"/>
                  <a:gd name="T1" fmla="*/ 62 h 81"/>
                  <a:gd name="T2" fmla="*/ 0 w 107"/>
                  <a:gd name="T3" fmla="*/ 62 h 81"/>
                  <a:gd name="T4" fmla="*/ 52 w 107"/>
                  <a:gd name="T5" fmla="*/ 81 h 81"/>
                  <a:gd name="T6" fmla="*/ 107 w 107"/>
                  <a:gd name="T7" fmla="*/ 19 h 81"/>
                  <a:gd name="T8" fmla="*/ 54 w 107"/>
                  <a:gd name="T9" fmla="*/ 0 h 81"/>
                  <a:gd name="T10" fmla="*/ 0 w 107"/>
                  <a:gd name="T11" fmla="*/ 6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81">
                    <a:moveTo>
                      <a:pt x="0" y="62"/>
                    </a:moveTo>
                    <a:lnTo>
                      <a:pt x="0" y="62"/>
                    </a:lnTo>
                    <a:lnTo>
                      <a:pt x="52" y="81"/>
                    </a:lnTo>
                    <a:lnTo>
                      <a:pt x="107" y="19"/>
                    </a:lnTo>
                    <a:lnTo>
                      <a:pt x="54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58B6C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</a:endParaRPr>
              </a:p>
            </p:txBody>
          </p:sp>
          <p:sp>
            <p:nvSpPr>
              <p:cNvPr id="379" name="Freeform 27">
                <a:extLst>
                  <a:ext uri="{FF2B5EF4-FFF2-40B4-BE49-F238E27FC236}">
                    <a16:creationId xmlns:a16="http://schemas.microsoft.com/office/drawing/2014/main" id="{896429CD-CE86-4A43-9E88-C2F3A166AF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5629" y="2719964"/>
                <a:ext cx="120132" cy="90832"/>
              </a:xfrm>
              <a:custGeom>
                <a:avLst/>
                <a:gdLst>
                  <a:gd name="T0" fmla="*/ 0 w 112"/>
                  <a:gd name="T1" fmla="*/ 66 h 86"/>
                  <a:gd name="T2" fmla="*/ 0 w 112"/>
                  <a:gd name="T3" fmla="*/ 66 h 86"/>
                  <a:gd name="T4" fmla="*/ 57 w 112"/>
                  <a:gd name="T5" fmla="*/ 86 h 86"/>
                  <a:gd name="T6" fmla="*/ 112 w 112"/>
                  <a:gd name="T7" fmla="*/ 20 h 86"/>
                  <a:gd name="T8" fmla="*/ 56 w 112"/>
                  <a:gd name="T9" fmla="*/ 0 h 86"/>
                  <a:gd name="T10" fmla="*/ 0 w 112"/>
                  <a:gd name="T11" fmla="*/ 6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2" h="86">
                    <a:moveTo>
                      <a:pt x="0" y="66"/>
                    </a:moveTo>
                    <a:lnTo>
                      <a:pt x="0" y="66"/>
                    </a:lnTo>
                    <a:lnTo>
                      <a:pt x="57" y="86"/>
                    </a:lnTo>
                    <a:lnTo>
                      <a:pt x="112" y="20"/>
                    </a:lnTo>
                    <a:lnTo>
                      <a:pt x="56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58B6C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</a:endParaRPr>
              </a:p>
            </p:txBody>
          </p:sp>
          <p:sp>
            <p:nvSpPr>
              <p:cNvPr id="380" name="Freeform 28">
                <a:extLst>
                  <a:ext uri="{FF2B5EF4-FFF2-40B4-BE49-F238E27FC236}">
                    <a16:creationId xmlns:a16="http://schemas.microsoft.com/office/drawing/2014/main" id="{18C69A6A-9320-4712-B99A-1467F7078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3530" y="2749264"/>
                <a:ext cx="111342" cy="90832"/>
              </a:xfrm>
              <a:custGeom>
                <a:avLst/>
                <a:gdLst>
                  <a:gd name="T0" fmla="*/ 102 w 102"/>
                  <a:gd name="T1" fmla="*/ 16 h 84"/>
                  <a:gd name="T2" fmla="*/ 102 w 102"/>
                  <a:gd name="T3" fmla="*/ 16 h 84"/>
                  <a:gd name="T4" fmla="*/ 55 w 102"/>
                  <a:gd name="T5" fmla="*/ 0 h 84"/>
                  <a:gd name="T6" fmla="*/ 0 w 102"/>
                  <a:gd name="T7" fmla="*/ 67 h 84"/>
                  <a:gd name="T8" fmla="*/ 48 w 102"/>
                  <a:gd name="T9" fmla="*/ 84 h 84"/>
                  <a:gd name="T10" fmla="*/ 102 w 102"/>
                  <a:gd name="T11" fmla="*/ 1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" h="84">
                    <a:moveTo>
                      <a:pt x="102" y="16"/>
                    </a:moveTo>
                    <a:lnTo>
                      <a:pt x="102" y="16"/>
                    </a:lnTo>
                    <a:lnTo>
                      <a:pt x="55" y="0"/>
                    </a:lnTo>
                    <a:lnTo>
                      <a:pt x="0" y="67"/>
                    </a:lnTo>
                    <a:lnTo>
                      <a:pt x="48" y="84"/>
                    </a:lnTo>
                    <a:lnTo>
                      <a:pt x="102" y="16"/>
                    </a:lnTo>
                    <a:close/>
                  </a:path>
                </a:pathLst>
              </a:custGeom>
              <a:solidFill>
                <a:srgbClr val="58B6C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</a:endParaRPr>
              </a:p>
            </p:txBody>
          </p:sp>
          <p:sp>
            <p:nvSpPr>
              <p:cNvPr id="381" name="Freeform 29">
                <a:extLst>
                  <a:ext uri="{FF2B5EF4-FFF2-40B4-BE49-F238E27FC236}">
                    <a16:creationId xmlns:a16="http://schemas.microsoft.com/office/drawing/2014/main" id="{C7FA5289-0EF6-40B8-8F8F-C48D6B36D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8238" y="2933858"/>
                <a:ext cx="114272" cy="96692"/>
              </a:xfrm>
              <a:custGeom>
                <a:avLst/>
                <a:gdLst>
                  <a:gd name="T0" fmla="*/ 108 w 108"/>
                  <a:gd name="T1" fmla="*/ 19 h 88"/>
                  <a:gd name="T2" fmla="*/ 108 w 108"/>
                  <a:gd name="T3" fmla="*/ 19 h 88"/>
                  <a:gd name="T4" fmla="*/ 57 w 108"/>
                  <a:gd name="T5" fmla="*/ 0 h 88"/>
                  <a:gd name="T6" fmla="*/ 0 w 108"/>
                  <a:gd name="T7" fmla="*/ 68 h 88"/>
                  <a:gd name="T8" fmla="*/ 54 w 108"/>
                  <a:gd name="T9" fmla="*/ 88 h 88"/>
                  <a:gd name="T10" fmla="*/ 108 w 108"/>
                  <a:gd name="T11" fmla="*/ 19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" h="88">
                    <a:moveTo>
                      <a:pt x="108" y="19"/>
                    </a:moveTo>
                    <a:lnTo>
                      <a:pt x="108" y="19"/>
                    </a:lnTo>
                    <a:lnTo>
                      <a:pt x="57" y="0"/>
                    </a:lnTo>
                    <a:lnTo>
                      <a:pt x="0" y="68"/>
                    </a:lnTo>
                    <a:lnTo>
                      <a:pt x="54" y="88"/>
                    </a:lnTo>
                    <a:lnTo>
                      <a:pt x="108" y="19"/>
                    </a:lnTo>
                    <a:close/>
                  </a:path>
                </a:pathLst>
              </a:custGeom>
              <a:solidFill>
                <a:srgbClr val="58B6C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</a:endParaRPr>
              </a:p>
            </p:txBody>
          </p:sp>
          <p:sp>
            <p:nvSpPr>
              <p:cNvPr id="382" name="Freeform 30">
                <a:extLst>
                  <a:ext uri="{FF2B5EF4-FFF2-40B4-BE49-F238E27FC236}">
                    <a16:creationId xmlns:a16="http://schemas.microsoft.com/office/drawing/2014/main" id="{C136E3FF-A1D2-4AAE-A55C-FFFFEAF26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0279" y="2966089"/>
                <a:ext cx="117202" cy="96692"/>
              </a:xfrm>
              <a:custGeom>
                <a:avLst/>
                <a:gdLst>
                  <a:gd name="T0" fmla="*/ 108 w 108"/>
                  <a:gd name="T1" fmla="*/ 20 h 90"/>
                  <a:gd name="T2" fmla="*/ 108 w 108"/>
                  <a:gd name="T3" fmla="*/ 20 h 90"/>
                  <a:gd name="T4" fmla="*/ 55 w 108"/>
                  <a:gd name="T5" fmla="*/ 0 h 90"/>
                  <a:gd name="T6" fmla="*/ 0 w 108"/>
                  <a:gd name="T7" fmla="*/ 70 h 90"/>
                  <a:gd name="T8" fmla="*/ 53 w 108"/>
                  <a:gd name="T9" fmla="*/ 90 h 90"/>
                  <a:gd name="T10" fmla="*/ 108 w 108"/>
                  <a:gd name="T11" fmla="*/ 2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" h="90">
                    <a:moveTo>
                      <a:pt x="108" y="20"/>
                    </a:moveTo>
                    <a:lnTo>
                      <a:pt x="108" y="20"/>
                    </a:lnTo>
                    <a:lnTo>
                      <a:pt x="55" y="0"/>
                    </a:lnTo>
                    <a:lnTo>
                      <a:pt x="0" y="70"/>
                    </a:lnTo>
                    <a:lnTo>
                      <a:pt x="53" y="90"/>
                    </a:lnTo>
                    <a:lnTo>
                      <a:pt x="108" y="20"/>
                    </a:lnTo>
                    <a:close/>
                  </a:path>
                </a:pathLst>
              </a:custGeom>
              <a:solidFill>
                <a:srgbClr val="58B6C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</a:endParaRPr>
              </a:p>
            </p:txBody>
          </p:sp>
          <p:sp>
            <p:nvSpPr>
              <p:cNvPr id="383" name="Freeform 31">
                <a:extLst>
                  <a:ext uri="{FF2B5EF4-FFF2-40B4-BE49-F238E27FC236}">
                    <a16:creationId xmlns:a16="http://schemas.microsoft.com/office/drawing/2014/main" id="{145C1169-103D-4FB2-BA4C-EC4906832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35251" y="2995389"/>
                <a:ext cx="120132" cy="99622"/>
              </a:xfrm>
              <a:custGeom>
                <a:avLst/>
                <a:gdLst>
                  <a:gd name="T0" fmla="*/ 111 w 111"/>
                  <a:gd name="T1" fmla="*/ 22 h 92"/>
                  <a:gd name="T2" fmla="*/ 111 w 111"/>
                  <a:gd name="T3" fmla="*/ 22 h 92"/>
                  <a:gd name="T4" fmla="*/ 54 w 111"/>
                  <a:gd name="T5" fmla="*/ 0 h 92"/>
                  <a:gd name="T6" fmla="*/ 0 w 111"/>
                  <a:gd name="T7" fmla="*/ 70 h 92"/>
                  <a:gd name="T8" fmla="*/ 57 w 111"/>
                  <a:gd name="T9" fmla="*/ 92 h 92"/>
                  <a:gd name="T10" fmla="*/ 111 w 111"/>
                  <a:gd name="T11" fmla="*/ 2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92">
                    <a:moveTo>
                      <a:pt x="111" y="22"/>
                    </a:moveTo>
                    <a:lnTo>
                      <a:pt x="111" y="22"/>
                    </a:lnTo>
                    <a:lnTo>
                      <a:pt x="54" y="0"/>
                    </a:lnTo>
                    <a:lnTo>
                      <a:pt x="0" y="70"/>
                    </a:lnTo>
                    <a:lnTo>
                      <a:pt x="57" y="92"/>
                    </a:lnTo>
                    <a:lnTo>
                      <a:pt x="111" y="22"/>
                    </a:lnTo>
                    <a:close/>
                  </a:path>
                </a:pathLst>
              </a:custGeom>
              <a:solidFill>
                <a:srgbClr val="58B6C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</a:endParaRPr>
              </a:p>
            </p:txBody>
          </p:sp>
          <p:sp>
            <p:nvSpPr>
              <p:cNvPr id="384" name="Freeform 32">
                <a:extLst>
                  <a:ext uri="{FF2B5EF4-FFF2-40B4-BE49-F238E27FC236}">
                    <a16:creationId xmlns:a16="http://schemas.microsoft.com/office/drawing/2014/main" id="{C5754938-3913-4BDC-ADB3-568A5D3D26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5743" y="2845956"/>
                <a:ext cx="744233" cy="328167"/>
              </a:xfrm>
              <a:custGeom>
                <a:avLst/>
                <a:gdLst>
                  <a:gd name="T0" fmla="*/ 474 w 689"/>
                  <a:gd name="T1" fmla="*/ 261 h 306"/>
                  <a:gd name="T2" fmla="*/ 474 w 689"/>
                  <a:gd name="T3" fmla="*/ 261 h 306"/>
                  <a:gd name="T4" fmla="*/ 472 w 689"/>
                  <a:gd name="T5" fmla="*/ 262 h 306"/>
                  <a:gd name="T6" fmla="*/ 470 w 689"/>
                  <a:gd name="T7" fmla="*/ 262 h 306"/>
                  <a:gd name="T8" fmla="*/ 0 w 689"/>
                  <a:gd name="T9" fmla="*/ 83 h 306"/>
                  <a:gd name="T10" fmla="*/ 12 w 689"/>
                  <a:gd name="T11" fmla="*/ 129 h 306"/>
                  <a:gd name="T12" fmla="*/ 481 w 689"/>
                  <a:gd name="T13" fmla="*/ 306 h 306"/>
                  <a:gd name="T14" fmla="*/ 578 w 689"/>
                  <a:gd name="T15" fmla="*/ 182 h 306"/>
                  <a:gd name="T16" fmla="*/ 581 w 689"/>
                  <a:gd name="T17" fmla="*/ 178 h 306"/>
                  <a:gd name="T18" fmla="*/ 583 w 689"/>
                  <a:gd name="T19" fmla="*/ 183 h 306"/>
                  <a:gd name="T20" fmla="*/ 615 w 689"/>
                  <a:gd name="T21" fmla="*/ 254 h 306"/>
                  <a:gd name="T22" fmla="*/ 635 w 689"/>
                  <a:gd name="T23" fmla="*/ 254 h 306"/>
                  <a:gd name="T24" fmla="*/ 664 w 689"/>
                  <a:gd name="T25" fmla="*/ 214 h 306"/>
                  <a:gd name="T26" fmla="*/ 624 w 689"/>
                  <a:gd name="T27" fmla="*/ 126 h 306"/>
                  <a:gd name="T28" fmla="*/ 623 w 689"/>
                  <a:gd name="T29" fmla="*/ 124 h 306"/>
                  <a:gd name="T30" fmla="*/ 624 w 689"/>
                  <a:gd name="T31" fmla="*/ 123 h 306"/>
                  <a:gd name="T32" fmla="*/ 689 w 689"/>
                  <a:gd name="T33" fmla="*/ 40 h 306"/>
                  <a:gd name="T34" fmla="*/ 678 w 689"/>
                  <a:gd name="T35" fmla="*/ 0 h 306"/>
                  <a:gd name="T36" fmla="*/ 474 w 689"/>
                  <a:gd name="T37" fmla="*/ 261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89" h="306">
                    <a:moveTo>
                      <a:pt x="474" y="261"/>
                    </a:moveTo>
                    <a:lnTo>
                      <a:pt x="474" y="261"/>
                    </a:lnTo>
                    <a:lnTo>
                      <a:pt x="472" y="262"/>
                    </a:lnTo>
                    <a:lnTo>
                      <a:pt x="470" y="262"/>
                    </a:lnTo>
                    <a:lnTo>
                      <a:pt x="0" y="83"/>
                    </a:lnTo>
                    <a:lnTo>
                      <a:pt x="12" y="129"/>
                    </a:lnTo>
                    <a:lnTo>
                      <a:pt x="481" y="306"/>
                    </a:lnTo>
                    <a:lnTo>
                      <a:pt x="578" y="182"/>
                    </a:lnTo>
                    <a:lnTo>
                      <a:pt x="581" y="178"/>
                    </a:lnTo>
                    <a:lnTo>
                      <a:pt x="583" y="183"/>
                    </a:lnTo>
                    <a:lnTo>
                      <a:pt x="615" y="254"/>
                    </a:lnTo>
                    <a:lnTo>
                      <a:pt x="635" y="254"/>
                    </a:lnTo>
                    <a:lnTo>
                      <a:pt x="664" y="214"/>
                    </a:lnTo>
                    <a:lnTo>
                      <a:pt x="624" y="126"/>
                    </a:lnTo>
                    <a:lnTo>
                      <a:pt x="623" y="124"/>
                    </a:lnTo>
                    <a:lnTo>
                      <a:pt x="624" y="123"/>
                    </a:lnTo>
                    <a:lnTo>
                      <a:pt x="689" y="40"/>
                    </a:lnTo>
                    <a:lnTo>
                      <a:pt x="678" y="0"/>
                    </a:lnTo>
                    <a:lnTo>
                      <a:pt x="474" y="261"/>
                    </a:lnTo>
                    <a:close/>
                  </a:path>
                </a:pathLst>
              </a:custGeom>
              <a:solidFill>
                <a:srgbClr val="58B6C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</a:endParaRPr>
              </a:p>
            </p:txBody>
          </p:sp>
        </p:grp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F82DA7BF-0CC7-4E38-A37E-4E8AD2F9BB5A}"/>
                </a:ext>
              </a:extLst>
            </p:cNvPr>
            <p:cNvGrpSpPr/>
            <p:nvPr/>
          </p:nvGrpSpPr>
          <p:grpSpPr>
            <a:xfrm>
              <a:off x="8107085" y="2257014"/>
              <a:ext cx="553780" cy="474670"/>
              <a:chOff x="8107085" y="2257014"/>
              <a:chExt cx="553780" cy="474670"/>
            </a:xfrm>
          </p:grpSpPr>
          <p:sp>
            <p:nvSpPr>
              <p:cNvPr id="355" name="Freeform 33">
                <a:extLst>
                  <a:ext uri="{FF2B5EF4-FFF2-40B4-BE49-F238E27FC236}">
                    <a16:creationId xmlns:a16="http://schemas.microsoft.com/office/drawing/2014/main" id="{5C78C376-DE42-40DF-AF87-445413B14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85818" y="2268734"/>
                <a:ext cx="46881" cy="87902"/>
              </a:xfrm>
              <a:custGeom>
                <a:avLst/>
                <a:gdLst>
                  <a:gd name="T0" fmla="*/ 13 w 43"/>
                  <a:gd name="T1" fmla="*/ 2 h 81"/>
                  <a:gd name="T2" fmla="*/ 13 w 43"/>
                  <a:gd name="T3" fmla="*/ 2 h 81"/>
                  <a:gd name="T4" fmla="*/ 0 w 43"/>
                  <a:gd name="T5" fmla="*/ 7 h 81"/>
                  <a:gd name="T6" fmla="*/ 30 w 43"/>
                  <a:gd name="T7" fmla="*/ 81 h 81"/>
                  <a:gd name="T8" fmla="*/ 39 w 43"/>
                  <a:gd name="T9" fmla="*/ 78 h 81"/>
                  <a:gd name="T10" fmla="*/ 43 w 43"/>
                  <a:gd name="T11" fmla="*/ 77 h 81"/>
                  <a:gd name="T12" fmla="*/ 18 w 43"/>
                  <a:gd name="T13" fmla="*/ 0 h 81"/>
                  <a:gd name="T14" fmla="*/ 13 w 43"/>
                  <a:gd name="T15" fmla="*/ 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81">
                    <a:moveTo>
                      <a:pt x="13" y="2"/>
                    </a:moveTo>
                    <a:lnTo>
                      <a:pt x="13" y="2"/>
                    </a:lnTo>
                    <a:cubicBezTo>
                      <a:pt x="8" y="3"/>
                      <a:pt x="4" y="5"/>
                      <a:pt x="0" y="7"/>
                    </a:cubicBezTo>
                    <a:lnTo>
                      <a:pt x="30" y="81"/>
                    </a:lnTo>
                    <a:cubicBezTo>
                      <a:pt x="33" y="80"/>
                      <a:pt x="36" y="79"/>
                      <a:pt x="39" y="78"/>
                    </a:cubicBezTo>
                    <a:lnTo>
                      <a:pt x="43" y="77"/>
                    </a:lnTo>
                    <a:lnTo>
                      <a:pt x="18" y="0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58B6C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</a:endParaRPr>
              </a:p>
            </p:txBody>
          </p:sp>
          <p:sp>
            <p:nvSpPr>
              <p:cNvPr id="356" name="Freeform 34">
                <a:extLst>
                  <a:ext uri="{FF2B5EF4-FFF2-40B4-BE49-F238E27FC236}">
                    <a16:creationId xmlns:a16="http://schemas.microsoft.com/office/drawing/2014/main" id="{CF9608CD-29CD-4C2C-AE33-5B5D2003B8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3020" y="2257014"/>
                <a:ext cx="23440" cy="87902"/>
              </a:xfrm>
              <a:custGeom>
                <a:avLst/>
                <a:gdLst>
                  <a:gd name="T0" fmla="*/ 5 w 24"/>
                  <a:gd name="T1" fmla="*/ 0 h 81"/>
                  <a:gd name="T2" fmla="*/ 5 w 24"/>
                  <a:gd name="T3" fmla="*/ 0 h 81"/>
                  <a:gd name="T4" fmla="*/ 0 w 24"/>
                  <a:gd name="T5" fmla="*/ 80 h 81"/>
                  <a:gd name="T6" fmla="*/ 13 w 24"/>
                  <a:gd name="T7" fmla="*/ 81 h 81"/>
                  <a:gd name="T8" fmla="*/ 24 w 24"/>
                  <a:gd name="T9" fmla="*/ 2 h 81"/>
                  <a:gd name="T10" fmla="*/ 5 w 24"/>
                  <a:gd name="T11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81">
                    <a:moveTo>
                      <a:pt x="5" y="0"/>
                    </a:moveTo>
                    <a:lnTo>
                      <a:pt x="5" y="0"/>
                    </a:lnTo>
                    <a:lnTo>
                      <a:pt x="0" y="80"/>
                    </a:lnTo>
                    <a:cubicBezTo>
                      <a:pt x="4" y="80"/>
                      <a:pt x="9" y="80"/>
                      <a:pt x="13" y="81"/>
                    </a:cubicBezTo>
                    <a:lnTo>
                      <a:pt x="24" y="2"/>
                    </a:lnTo>
                    <a:cubicBezTo>
                      <a:pt x="18" y="1"/>
                      <a:pt x="12" y="1"/>
                      <a:pt x="5" y="0"/>
                    </a:cubicBezTo>
                    <a:close/>
                  </a:path>
                </a:pathLst>
              </a:custGeom>
              <a:solidFill>
                <a:srgbClr val="58B6C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</a:endParaRPr>
              </a:p>
            </p:txBody>
          </p:sp>
          <p:sp>
            <p:nvSpPr>
              <p:cNvPr id="357" name="Freeform 35">
                <a:extLst>
                  <a:ext uri="{FF2B5EF4-FFF2-40B4-BE49-F238E27FC236}">
                    <a16:creationId xmlns:a16="http://schemas.microsoft.com/office/drawing/2014/main" id="{A376A46F-D81D-4E4D-90DD-572B2D3D89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3663" y="2377146"/>
                <a:ext cx="82041" cy="61531"/>
              </a:xfrm>
              <a:custGeom>
                <a:avLst/>
                <a:gdLst>
                  <a:gd name="T0" fmla="*/ 67 w 77"/>
                  <a:gd name="T1" fmla="*/ 0 h 56"/>
                  <a:gd name="T2" fmla="*/ 67 w 77"/>
                  <a:gd name="T3" fmla="*/ 0 h 56"/>
                  <a:gd name="T4" fmla="*/ 0 w 77"/>
                  <a:gd name="T5" fmla="*/ 45 h 56"/>
                  <a:gd name="T6" fmla="*/ 7 w 77"/>
                  <a:gd name="T7" fmla="*/ 56 h 56"/>
                  <a:gd name="T8" fmla="*/ 77 w 77"/>
                  <a:gd name="T9" fmla="*/ 17 h 56"/>
                  <a:gd name="T10" fmla="*/ 67 w 77"/>
                  <a:gd name="T11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7" h="56">
                    <a:moveTo>
                      <a:pt x="67" y="0"/>
                    </a:moveTo>
                    <a:lnTo>
                      <a:pt x="67" y="0"/>
                    </a:lnTo>
                    <a:lnTo>
                      <a:pt x="0" y="45"/>
                    </a:lnTo>
                    <a:cubicBezTo>
                      <a:pt x="2" y="48"/>
                      <a:pt x="5" y="52"/>
                      <a:pt x="7" y="56"/>
                    </a:cubicBezTo>
                    <a:lnTo>
                      <a:pt x="77" y="17"/>
                    </a:lnTo>
                    <a:cubicBezTo>
                      <a:pt x="74" y="11"/>
                      <a:pt x="71" y="6"/>
                      <a:pt x="67" y="0"/>
                    </a:cubicBezTo>
                    <a:close/>
                  </a:path>
                </a:pathLst>
              </a:custGeom>
              <a:solidFill>
                <a:srgbClr val="58B6C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</a:endParaRPr>
              </a:p>
            </p:txBody>
          </p:sp>
          <p:sp>
            <p:nvSpPr>
              <p:cNvPr id="358" name="Freeform 36">
                <a:extLst>
                  <a:ext uri="{FF2B5EF4-FFF2-40B4-BE49-F238E27FC236}">
                    <a16:creationId xmlns:a16="http://schemas.microsoft.com/office/drawing/2014/main" id="{0538371E-E6E6-4DBD-84AC-629A32709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2131" y="2292175"/>
                <a:ext cx="61531" cy="82042"/>
              </a:xfrm>
              <a:custGeom>
                <a:avLst/>
                <a:gdLst>
                  <a:gd name="T0" fmla="*/ 0 w 57"/>
                  <a:gd name="T1" fmla="*/ 69 h 76"/>
                  <a:gd name="T2" fmla="*/ 0 w 57"/>
                  <a:gd name="T3" fmla="*/ 69 h 76"/>
                  <a:gd name="T4" fmla="*/ 11 w 57"/>
                  <a:gd name="T5" fmla="*/ 76 h 76"/>
                  <a:gd name="T6" fmla="*/ 57 w 57"/>
                  <a:gd name="T7" fmla="*/ 10 h 76"/>
                  <a:gd name="T8" fmla="*/ 40 w 57"/>
                  <a:gd name="T9" fmla="*/ 0 h 76"/>
                  <a:gd name="T10" fmla="*/ 0 w 57"/>
                  <a:gd name="T11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76">
                    <a:moveTo>
                      <a:pt x="0" y="69"/>
                    </a:moveTo>
                    <a:lnTo>
                      <a:pt x="0" y="69"/>
                    </a:lnTo>
                    <a:cubicBezTo>
                      <a:pt x="4" y="72"/>
                      <a:pt x="7" y="74"/>
                      <a:pt x="11" y="76"/>
                    </a:cubicBezTo>
                    <a:lnTo>
                      <a:pt x="57" y="10"/>
                    </a:lnTo>
                    <a:cubicBezTo>
                      <a:pt x="51" y="6"/>
                      <a:pt x="46" y="3"/>
                      <a:pt x="40" y="0"/>
                    </a:cubicBez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58B6C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</a:endParaRPr>
              </a:p>
            </p:txBody>
          </p:sp>
          <p:sp>
            <p:nvSpPr>
              <p:cNvPr id="359" name="Freeform 37">
                <a:extLst>
                  <a:ext uri="{FF2B5EF4-FFF2-40B4-BE49-F238E27FC236}">
                    <a16:creationId xmlns:a16="http://schemas.microsoft.com/office/drawing/2014/main" id="{B1663A01-B72E-4B88-83E3-E5D5989E8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80336" y="2330266"/>
                <a:ext cx="73251" cy="76182"/>
              </a:xfrm>
              <a:custGeom>
                <a:avLst/>
                <a:gdLst>
                  <a:gd name="T0" fmla="*/ 68 w 68"/>
                  <a:gd name="T1" fmla="*/ 60 h 69"/>
                  <a:gd name="T2" fmla="*/ 68 w 68"/>
                  <a:gd name="T3" fmla="*/ 60 h 69"/>
                  <a:gd name="T4" fmla="*/ 13 w 68"/>
                  <a:gd name="T5" fmla="*/ 0 h 69"/>
                  <a:gd name="T6" fmla="*/ 0 w 68"/>
                  <a:gd name="T7" fmla="*/ 14 h 69"/>
                  <a:gd name="T8" fmla="*/ 58 w 68"/>
                  <a:gd name="T9" fmla="*/ 69 h 69"/>
                  <a:gd name="T10" fmla="*/ 68 w 68"/>
                  <a:gd name="T11" fmla="*/ 6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69">
                    <a:moveTo>
                      <a:pt x="68" y="60"/>
                    </a:moveTo>
                    <a:lnTo>
                      <a:pt x="68" y="60"/>
                    </a:lnTo>
                    <a:lnTo>
                      <a:pt x="13" y="0"/>
                    </a:lnTo>
                    <a:cubicBezTo>
                      <a:pt x="9" y="5"/>
                      <a:pt x="4" y="9"/>
                      <a:pt x="0" y="14"/>
                    </a:cubicBezTo>
                    <a:lnTo>
                      <a:pt x="58" y="69"/>
                    </a:lnTo>
                    <a:cubicBezTo>
                      <a:pt x="61" y="66"/>
                      <a:pt x="64" y="63"/>
                      <a:pt x="68" y="60"/>
                    </a:cubicBezTo>
                    <a:close/>
                  </a:path>
                </a:pathLst>
              </a:custGeom>
              <a:solidFill>
                <a:srgbClr val="58B6C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</a:endParaRPr>
              </a:p>
            </p:txBody>
          </p:sp>
          <p:sp>
            <p:nvSpPr>
              <p:cNvPr id="360" name="Freeform 38">
                <a:extLst>
                  <a:ext uri="{FF2B5EF4-FFF2-40B4-BE49-F238E27FC236}">
                    <a16:creationId xmlns:a16="http://schemas.microsoft.com/office/drawing/2014/main" id="{96539237-151B-43E3-9F41-82F85A412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07085" y="2544160"/>
                <a:ext cx="87902" cy="29301"/>
              </a:xfrm>
              <a:custGeom>
                <a:avLst/>
                <a:gdLst>
                  <a:gd name="T0" fmla="*/ 2 w 82"/>
                  <a:gd name="T1" fmla="*/ 27 h 27"/>
                  <a:gd name="T2" fmla="*/ 2 w 82"/>
                  <a:gd name="T3" fmla="*/ 27 h 27"/>
                  <a:gd name="T4" fmla="*/ 82 w 82"/>
                  <a:gd name="T5" fmla="*/ 13 h 27"/>
                  <a:gd name="T6" fmla="*/ 80 w 82"/>
                  <a:gd name="T7" fmla="*/ 0 h 27"/>
                  <a:gd name="T8" fmla="*/ 0 w 82"/>
                  <a:gd name="T9" fmla="*/ 8 h 27"/>
                  <a:gd name="T10" fmla="*/ 2 w 82"/>
                  <a:gd name="T1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27">
                    <a:moveTo>
                      <a:pt x="2" y="27"/>
                    </a:moveTo>
                    <a:lnTo>
                      <a:pt x="2" y="27"/>
                    </a:lnTo>
                    <a:lnTo>
                      <a:pt x="82" y="13"/>
                    </a:lnTo>
                    <a:cubicBezTo>
                      <a:pt x="81" y="9"/>
                      <a:pt x="80" y="5"/>
                      <a:pt x="80" y="0"/>
                    </a:cubicBezTo>
                    <a:lnTo>
                      <a:pt x="0" y="8"/>
                    </a:lnTo>
                    <a:cubicBezTo>
                      <a:pt x="0" y="14"/>
                      <a:pt x="1" y="20"/>
                      <a:pt x="2" y="27"/>
                    </a:cubicBezTo>
                    <a:close/>
                  </a:path>
                </a:pathLst>
              </a:custGeom>
              <a:solidFill>
                <a:srgbClr val="58B6C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</a:endParaRPr>
              </a:p>
            </p:txBody>
          </p:sp>
          <p:sp>
            <p:nvSpPr>
              <p:cNvPr id="361" name="Freeform 39">
                <a:extLst>
                  <a:ext uri="{FF2B5EF4-FFF2-40B4-BE49-F238E27FC236}">
                    <a16:creationId xmlns:a16="http://schemas.microsoft.com/office/drawing/2014/main" id="{9B670001-4CCD-49D9-817B-6EECA4FB4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5875" y="2432818"/>
                <a:ext cx="90832" cy="43951"/>
              </a:xfrm>
              <a:custGeom>
                <a:avLst/>
                <a:gdLst>
                  <a:gd name="T0" fmla="*/ 82 w 82"/>
                  <a:gd name="T1" fmla="*/ 30 h 42"/>
                  <a:gd name="T2" fmla="*/ 82 w 82"/>
                  <a:gd name="T3" fmla="*/ 30 h 42"/>
                  <a:gd name="T4" fmla="*/ 7 w 82"/>
                  <a:gd name="T5" fmla="*/ 0 h 42"/>
                  <a:gd name="T6" fmla="*/ 0 w 82"/>
                  <a:gd name="T7" fmla="*/ 19 h 42"/>
                  <a:gd name="T8" fmla="*/ 78 w 82"/>
                  <a:gd name="T9" fmla="*/ 42 h 42"/>
                  <a:gd name="T10" fmla="*/ 82 w 82"/>
                  <a:gd name="T11" fmla="*/ 3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42">
                    <a:moveTo>
                      <a:pt x="82" y="30"/>
                    </a:moveTo>
                    <a:lnTo>
                      <a:pt x="82" y="30"/>
                    </a:lnTo>
                    <a:lnTo>
                      <a:pt x="7" y="0"/>
                    </a:lnTo>
                    <a:cubicBezTo>
                      <a:pt x="4" y="6"/>
                      <a:pt x="2" y="12"/>
                      <a:pt x="0" y="19"/>
                    </a:cubicBezTo>
                    <a:lnTo>
                      <a:pt x="78" y="42"/>
                    </a:lnTo>
                    <a:cubicBezTo>
                      <a:pt x="79" y="38"/>
                      <a:pt x="80" y="34"/>
                      <a:pt x="82" y="30"/>
                    </a:cubicBezTo>
                    <a:close/>
                  </a:path>
                </a:pathLst>
              </a:custGeom>
              <a:solidFill>
                <a:srgbClr val="58B6C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</a:endParaRPr>
              </a:p>
            </p:txBody>
          </p:sp>
          <p:sp>
            <p:nvSpPr>
              <p:cNvPr id="362" name="Freeform 41">
                <a:extLst>
                  <a:ext uri="{FF2B5EF4-FFF2-40B4-BE49-F238E27FC236}">
                    <a16:creationId xmlns:a16="http://schemas.microsoft.com/office/drawing/2014/main" id="{DCDD4FC9-038F-4D74-B421-228ED5C563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4362" y="2658432"/>
                <a:ext cx="73251" cy="73252"/>
              </a:xfrm>
              <a:custGeom>
                <a:avLst/>
                <a:gdLst>
                  <a:gd name="T0" fmla="*/ 0 w 68"/>
                  <a:gd name="T1" fmla="*/ 9 h 69"/>
                  <a:gd name="T2" fmla="*/ 0 w 68"/>
                  <a:gd name="T3" fmla="*/ 9 h 69"/>
                  <a:gd name="T4" fmla="*/ 55 w 68"/>
                  <a:gd name="T5" fmla="*/ 69 h 69"/>
                  <a:gd name="T6" fmla="*/ 68 w 68"/>
                  <a:gd name="T7" fmla="*/ 55 h 69"/>
                  <a:gd name="T8" fmla="*/ 10 w 68"/>
                  <a:gd name="T9" fmla="*/ 0 h 69"/>
                  <a:gd name="T10" fmla="*/ 0 w 68"/>
                  <a:gd name="T11" fmla="*/ 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69">
                    <a:moveTo>
                      <a:pt x="0" y="9"/>
                    </a:moveTo>
                    <a:lnTo>
                      <a:pt x="0" y="9"/>
                    </a:lnTo>
                    <a:lnTo>
                      <a:pt x="55" y="69"/>
                    </a:lnTo>
                    <a:cubicBezTo>
                      <a:pt x="59" y="64"/>
                      <a:pt x="64" y="60"/>
                      <a:pt x="68" y="55"/>
                    </a:cubicBezTo>
                    <a:lnTo>
                      <a:pt x="10" y="0"/>
                    </a:lnTo>
                    <a:cubicBezTo>
                      <a:pt x="7" y="3"/>
                      <a:pt x="4" y="6"/>
                      <a:pt x="0" y="9"/>
                    </a:cubicBezTo>
                    <a:close/>
                  </a:path>
                </a:pathLst>
              </a:custGeom>
              <a:solidFill>
                <a:srgbClr val="58B6C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</a:endParaRPr>
              </a:p>
            </p:txBody>
          </p:sp>
          <p:sp>
            <p:nvSpPr>
              <p:cNvPr id="363" name="Freeform 42">
                <a:extLst>
                  <a:ext uri="{FF2B5EF4-FFF2-40B4-BE49-F238E27FC236}">
                    <a16:creationId xmlns:a16="http://schemas.microsoft.com/office/drawing/2014/main" id="{6B2D3600-5988-4072-A16D-E779935B2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72963" y="2488489"/>
                <a:ext cx="87902" cy="29301"/>
              </a:xfrm>
              <a:custGeom>
                <a:avLst/>
                <a:gdLst>
                  <a:gd name="T0" fmla="*/ 0 w 82"/>
                  <a:gd name="T1" fmla="*/ 14 h 27"/>
                  <a:gd name="T2" fmla="*/ 0 w 82"/>
                  <a:gd name="T3" fmla="*/ 14 h 27"/>
                  <a:gd name="T4" fmla="*/ 2 w 82"/>
                  <a:gd name="T5" fmla="*/ 27 h 27"/>
                  <a:gd name="T6" fmla="*/ 82 w 82"/>
                  <a:gd name="T7" fmla="*/ 19 h 27"/>
                  <a:gd name="T8" fmla="*/ 80 w 82"/>
                  <a:gd name="T9" fmla="*/ 0 h 27"/>
                  <a:gd name="T10" fmla="*/ 0 w 82"/>
                  <a:gd name="T11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27">
                    <a:moveTo>
                      <a:pt x="0" y="14"/>
                    </a:moveTo>
                    <a:lnTo>
                      <a:pt x="0" y="14"/>
                    </a:lnTo>
                    <a:cubicBezTo>
                      <a:pt x="1" y="18"/>
                      <a:pt x="2" y="22"/>
                      <a:pt x="2" y="27"/>
                    </a:cubicBezTo>
                    <a:lnTo>
                      <a:pt x="82" y="19"/>
                    </a:lnTo>
                    <a:cubicBezTo>
                      <a:pt x="82" y="13"/>
                      <a:pt x="81" y="7"/>
                      <a:pt x="80" y="0"/>
                    </a:cubicBez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58B6C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</a:endParaRPr>
              </a:p>
            </p:txBody>
          </p:sp>
          <p:sp>
            <p:nvSpPr>
              <p:cNvPr id="364" name="Freeform 43">
                <a:extLst>
                  <a:ext uri="{FF2B5EF4-FFF2-40B4-BE49-F238E27FC236}">
                    <a16:creationId xmlns:a16="http://schemas.microsoft.com/office/drawing/2014/main" id="{A70BDFDB-9B45-4150-B019-457055749C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4173" y="2585181"/>
                <a:ext cx="87902" cy="43951"/>
              </a:xfrm>
              <a:custGeom>
                <a:avLst/>
                <a:gdLst>
                  <a:gd name="T0" fmla="*/ 0 w 82"/>
                  <a:gd name="T1" fmla="*/ 12 h 41"/>
                  <a:gd name="T2" fmla="*/ 0 w 82"/>
                  <a:gd name="T3" fmla="*/ 12 h 41"/>
                  <a:gd name="T4" fmla="*/ 75 w 82"/>
                  <a:gd name="T5" fmla="*/ 41 h 41"/>
                  <a:gd name="T6" fmla="*/ 82 w 82"/>
                  <a:gd name="T7" fmla="*/ 23 h 41"/>
                  <a:gd name="T8" fmla="*/ 4 w 82"/>
                  <a:gd name="T9" fmla="*/ 0 h 41"/>
                  <a:gd name="T10" fmla="*/ 0 w 82"/>
                  <a:gd name="T11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2" h="41">
                    <a:moveTo>
                      <a:pt x="0" y="12"/>
                    </a:moveTo>
                    <a:lnTo>
                      <a:pt x="0" y="12"/>
                    </a:lnTo>
                    <a:lnTo>
                      <a:pt x="75" y="41"/>
                    </a:lnTo>
                    <a:cubicBezTo>
                      <a:pt x="78" y="35"/>
                      <a:pt x="80" y="29"/>
                      <a:pt x="82" y="23"/>
                    </a:cubicBezTo>
                    <a:lnTo>
                      <a:pt x="4" y="0"/>
                    </a:lnTo>
                    <a:cubicBezTo>
                      <a:pt x="3" y="4"/>
                      <a:pt x="2" y="8"/>
                      <a:pt x="0" y="12"/>
                    </a:cubicBezTo>
                    <a:close/>
                  </a:path>
                </a:pathLst>
              </a:custGeom>
              <a:solidFill>
                <a:srgbClr val="58B6C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</a:endParaRPr>
              </a:p>
            </p:txBody>
          </p:sp>
          <p:sp>
            <p:nvSpPr>
              <p:cNvPr id="365" name="Freeform 44">
                <a:extLst>
                  <a:ext uri="{FF2B5EF4-FFF2-40B4-BE49-F238E27FC236}">
                    <a16:creationId xmlns:a16="http://schemas.microsoft.com/office/drawing/2014/main" id="{9143F61B-37A6-4E7F-829D-747BAB193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4287" y="2371286"/>
                <a:ext cx="319376" cy="319377"/>
              </a:xfrm>
              <a:custGeom>
                <a:avLst/>
                <a:gdLst>
                  <a:gd name="T0" fmla="*/ 105 w 297"/>
                  <a:gd name="T1" fmla="*/ 24 h 298"/>
                  <a:gd name="T2" fmla="*/ 105 w 297"/>
                  <a:gd name="T3" fmla="*/ 24 h 298"/>
                  <a:gd name="T4" fmla="*/ 24 w 297"/>
                  <a:gd name="T5" fmla="*/ 193 h 298"/>
                  <a:gd name="T6" fmla="*/ 192 w 297"/>
                  <a:gd name="T7" fmla="*/ 274 h 298"/>
                  <a:gd name="T8" fmla="*/ 273 w 297"/>
                  <a:gd name="T9" fmla="*/ 105 h 298"/>
                  <a:gd name="T10" fmla="*/ 105 w 297"/>
                  <a:gd name="T11" fmla="*/ 24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7" h="298">
                    <a:moveTo>
                      <a:pt x="105" y="24"/>
                    </a:moveTo>
                    <a:lnTo>
                      <a:pt x="105" y="24"/>
                    </a:lnTo>
                    <a:cubicBezTo>
                      <a:pt x="36" y="48"/>
                      <a:pt x="0" y="124"/>
                      <a:pt x="24" y="193"/>
                    </a:cubicBezTo>
                    <a:cubicBezTo>
                      <a:pt x="48" y="261"/>
                      <a:pt x="123" y="298"/>
                      <a:pt x="192" y="274"/>
                    </a:cubicBezTo>
                    <a:cubicBezTo>
                      <a:pt x="261" y="250"/>
                      <a:pt x="297" y="174"/>
                      <a:pt x="273" y="105"/>
                    </a:cubicBezTo>
                    <a:cubicBezTo>
                      <a:pt x="249" y="37"/>
                      <a:pt x="174" y="0"/>
                      <a:pt x="105" y="24"/>
                    </a:cubicBezTo>
                    <a:close/>
                  </a:path>
                </a:pathLst>
              </a:custGeom>
              <a:solidFill>
                <a:srgbClr val="58B6C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/>
                </a:endParaRP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30E95B3-1E36-4C7D-868E-B80D206BC352}"/>
              </a:ext>
            </a:extLst>
          </p:cNvPr>
          <p:cNvGrpSpPr/>
          <p:nvPr/>
        </p:nvGrpSpPr>
        <p:grpSpPr>
          <a:xfrm>
            <a:off x="10309381" y="1794937"/>
            <a:ext cx="398530" cy="280259"/>
            <a:chOff x="617549" y="5309887"/>
            <a:chExt cx="691056" cy="486100"/>
          </a:xfrm>
          <a:solidFill>
            <a:srgbClr val="F15B35"/>
          </a:solidFill>
        </p:grpSpPr>
        <p:sp>
          <p:nvSpPr>
            <p:cNvPr id="348" name="Rectangle 347">
              <a:extLst>
                <a:ext uri="{FF2B5EF4-FFF2-40B4-BE49-F238E27FC236}">
                  <a16:creationId xmlns:a16="http://schemas.microsoft.com/office/drawing/2014/main" id="{1A5E0D26-2355-4F51-BAEE-07B39D39113D}"/>
                </a:ext>
              </a:extLst>
            </p:cNvPr>
            <p:cNvSpPr/>
            <p:nvPr/>
          </p:nvSpPr>
          <p:spPr bwMode="auto">
            <a:xfrm>
              <a:off x="875233" y="5720350"/>
              <a:ext cx="374790" cy="75637"/>
            </a:xfrm>
            <a:prstGeom prst="rect">
              <a:avLst/>
            </a:prstGeom>
            <a:solidFill>
              <a:srgbClr val="58B6C0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49" name="Rectangle 348">
              <a:extLst>
                <a:ext uri="{FF2B5EF4-FFF2-40B4-BE49-F238E27FC236}">
                  <a16:creationId xmlns:a16="http://schemas.microsoft.com/office/drawing/2014/main" id="{F44BF0C3-3417-4256-94BE-FC9C53EDCD9B}"/>
                </a:ext>
              </a:extLst>
            </p:cNvPr>
            <p:cNvSpPr/>
            <p:nvPr/>
          </p:nvSpPr>
          <p:spPr bwMode="auto">
            <a:xfrm>
              <a:off x="1015975" y="5521554"/>
              <a:ext cx="67733" cy="198796"/>
            </a:xfrm>
            <a:prstGeom prst="rect">
              <a:avLst/>
            </a:prstGeom>
            <a:solidFill>
              <a:srgbClr val="58B6C0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50" name="Rounded Rectangle 395">
              <a:extLst>
                <a:ext uri="{FF2B5EF4-FFF2-40B4-BE49-F238E27FC236}">
                  <a16:creationId xmlns:a16="http://schemas.microsoft.com/office/drawing/2014/main" id="{76D8E379-A974-4719-8D99-572E19D82460}"/>
                </a:ext>
              </a:extLst>
            </p:cNvPr>
            <p:cNvSpPr/>
            <p:nvPr/>
          </p:nvSpPr>
          <p:spPr bwMode="auto">
            <a:xfrm>
              <a:off x="753185" y="5309887"/>
              <a:ext cx="555420" cy="295923"/>
            </a:xfrm>
            <a:prstGeom prst="roundRect">
              <a:avLst/>
            </a:prstGeom>
            <a:solidFill>
              <a:srgbClr val="58B6C0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51" name="Rectangle 350">
              <a:extLst>
                <a:ext uri="{FF2B5EF4-FFF2-40B4-BE49-F238E27FC236}">
                  <a16:creationId xmlns:a16="http://schemas.microsoft.com/office/drawing/2014/main" id="{11D0047B-142C-4D82-8FD9-D93A570EAE7D}"/>
                </a:ext>
              </a:extLst>
            </p:cNvPr>
            <p:cNvSpPr/>
            <p:nvPr/>
          </p:nvSpPr>
          <p:spPr bwMode="auto">
            <a:xfrm>
              <a:off x="689685" y="5398176"/>
              <a:ext cx="127000" cy="127000"/>
            </a:xfrm>
            <a:prstGeom prst="rect">
              <a:avLst/>
            </a:prstGeom>
            <a:solidFill>
              <a:srgbClr val="58B6C0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52" name="Rectangle 351">
              <a:extLst>
                <a:ext uri="{FF2B5EF4-FFF2-40B4-BE49-F238E27FC236}">
                  <a16:creationId xmlns:a16="http://schemas.microsoft.com/office/drawing/2014/main" id="{18541ADC-E1AE-4680-8794-65936FBAAB8B}"/>
                </a:ext>
              </a:extLst>
            </p:cNvPr>
            <p:cNvSpPr/>
            <p:nvPr/>
          </p:nvSpPr>
          <p:spPr bwMode="auto">
            <a:xfrm>
              <a:off x="617549" y="5355084"/>
              <a:ext cx="80603" cy="201056"/>
            </a:xfrm>
            <a:prstGeom prst="rect">
              <a:avLst/>
            </a:prstGeom>
            <a:solidFill>
              <a:srgbClr val="58B6C0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</a:endParaRPr>
            </a:p>
          </p:txBody>
        </p:sp>
      </p:grpSp>
      <p:sp>
        <p:nvSpPr>
          <p:cNvPr id="48" name="Freeform 52">
            <a:extLst>
              <a:ext uri="{FF2B5EF4-FFF2-40B4-BE49-F238E27FC236}">
                <a16:creationId xmlns:a16="http://schemas.microsoft.com/office/drawing/2014/main" id="{5F2D27FC-C00E-47D8-8777-95BC67DFAADE}"/>
              </a:ext>
            </a:extLst>
          </p:cNvPr>
          <p:cNvSpPr>
            <a:spLocks noEditPoints="1"/>
          </p:cNvSpPr>
          <p:nvPr/>
        </p:nvSpPr>
        <p:spPr bwMode="auto">
          <a:xfrm>
            <a:off x="3521106" y="4741026"/>
            <a:ext cx="420688" cy="361951"/>
          </a:xfrm>
          <a:custGeom>
            <a:avLst/>
            <a:gdLst>
              <a:gd name="T0" fmla="*/ 515 w 1126"/>
              <a:gd name="T1" fmla="*/ 290 h 953"/>
              <a:gd name="T2" fmla="*/ 515 w 1126"/>
              <a:gd name="T3" fmla="*/ 290 h 953"/>
              <a:gd name="T4" fmla="*/ 482 w 1126"/>
              <a:gd name="T5" fmla="*/ 323 h 953"/>
              <a:gd name="T6" fmla="*/ 152 w 1126"/>
              <a:gd name="T7" fmla="*/ 323 h 953"/>
              <a:gd name="T8" fmla="*/ 119 w 1126"/>
              <a:gd name="T9" fmla="*/ 290 h 953"/>
              <a:gd name="T10" fmla="*/ 119 w 1126"/>
              <a:gd name="T11" fmla="*/ 128 h 953"/>
              <a:gd name="T12" fmla="*/ 152 w 1126"/>
              <a:gd name="T13" fmla="*/ 94 h 953"/>
              <a:gd name="T14" fmla="*/ 482 w 1126"/>
              <a:gd name="T15" fmla="*/ 94 h 953"/>
              <a:gd name="T16" fmla="*/ 515 w 1126"/>
              <a:gd name="T17" fmla="*/ 128 h 953"/>
              <a:gd name="T18" fmla="*/ 515 w 1126"/>
              <a:gd name="T19" fmla="*/ 290 h 953"/>
              <a:gd name="T20" fmla="*/ 1083 w 1126"/>
              <a:gd name="T21" fmla="*/ 187 h 953"/>
              <a:gd name="T22" fmla="*/ 1083 w 1126"/>
              <a:gd name="T23" fmla="*/ 187 h 953"/>
              <a:gd name="T24" fmla="*/ 1083 w 1126"/>
              <a:gd name="T25" fmla="*/ 42 h 953"/>
              <a:gd name="T26" fmla="*/ 1040 w 1126"/>
              <a:gd name="T27" fmla="*/ 0 h 953"/>
              <a:gd name="T28" fmla="*/ 996 w 1126"/>
              <a:gd name="T29" fmla="*/ 42 h 953"/>
              <a:gd name="T30" fmla="*/ 996 w 1126"/>
              <a:gd name="T31" fmla="*/ 187 h 953"/>
              <a:gd name="T32" fmla="*/ 880 w 1126"/>
              <a:gd name="T33" fmla="*/ 187 h 953"/>
              <a:gd name="T34" fmla="*/ 880 w 1126"/>
              <a:gd name="T35" fmla="*/ 42 h 953"/>
              <a:gd name="T36" fmla="*/ 837 w 1126"/>
              <a:gd name="T37" fmla="*/ 0 h 953"/>
              <a:gd name="T38" fmla="*/ 793 w 1126"/>
              <a:gd name="T39" fmla="*/ 42 h 953"/>
              <a:gd name="T40" fmla="*/ 793 w 1126"/>
              <a:gd name="T41" fmla="*/ 187 h 953"/>
              <a:gd name="T42" fmla="*/ 751 w 1126"/>
              <a:gd name="T43" fmla="*/ 187 h 953"/>
              <a:gd name="T44" fmla="*/ 751 w 1126"/>
              <a:gd name="T45" fmla="*/ 305 h 953"/>
              <a:gd name="T46" fmla="*/ 892 w 1126"/>
              <a:gd name="T47" fmla="*/ 484 h 953"/>
              <a:gd name="T48" fmla="*/ 892 w 1126"/>
              <a:gd name="T49" fmla="*/ 714 h 953"/>
              <a:gd name="T50" fmla="*/ 838 w 1126"/>
              <a:gd name="T51" fmla="*/ 768 h 953"/>
              <a:gd name="T52" fmla="*/ 785 w 1126"/>
              <a:gd name="T53" fmla="*/ 714 h 953"/>
              <a:gd name="T54" fmla="*/ 785 w 1126"/>
              <a:gd name="T55" fmla="*/ 574 h 953"/>
              <a:gd name="T56" fmla="*/ 637 w 1126"/>
              <a:gd name="T57" fmla="*/ 426 h 953"/>
              <a:gd name="T58" fmla="*/ 599 w 1126"/>
              <a:gd name="T59" fmla="*/ 426 h 953"/>
              <a:gd name="T60" fmla="*/ 599 w 1126"/>
              <a:gd name="T61" fmla="*/ 65 h 953"/>
              <a:gd name="T62" fmla="*/ 539 w 1126"/>
              <a:gd name="T63" fmla="*/ 5 h 953"/>
              <a:gd name="T64" fmla="*/ 95 w 1126"/>
              <a:gd name="T65" fmla="*/ 5 h 953"/>
              <a:gd name="T66" fmla="*/ 35 w 1126"/>
              <a:gd name="T67" fmla="*/ 65 h 953"/>
              <a:gd name="T68" fmla="*/ 35 w 1126"/>
              <a:gd name="T69" fmla="*/ 864 h 953"/>
              <a:gd name="T70" fmla="*/ 0 w 1126"/>
              <a:gd name="T71" fmla="*/ 908 h 953"/>
              <a:gd name="T72" fmla="*/ 44 w 1126"/>
              <a:gd name="T73" fmla="*/ 953 h 953"/>
              <a:gd name="T74" fmla="*/ 590 w 1126"/>
              <a:gd name="T75" fmla="*/ 953 h 953"/>
              <a:gd name="T76" fmla="*/ 635 w 1126"/>
              <a:gd name="T77" fmla="*/ 908 h 953"/>
              <a:gd name="T78" fmla="*/ 599 w 1126"/>
              <a:gd name="T79" fmla="*/ 864 h 953"/>
              <a:gd name="T80" fmla="*/ 599 w 1126"/>
              <a:gd name="T81" fmla="*/ 520 h 953"/>
              <a:gd name="T82" fmla="*/ 637 w 1126"/>
              <a:gd name="T83" fmla="*/ 520 h 953"/>
              <a:gd name="T84" fmla="*/ 690 w 1126"/>
              <a:gd name="T85" fmla="*/ 571 h 953"/>
              <a:gd name="T86" fmla="*/ 690 w 1126"/>
              <a:gd name="T87" fmla="*/ 714 h 953"/>
              <a:gd name="T88" fmla="*/ 838 w 1126"/>
              <a:gd name="T89" fmla="*/ 862 h 953"/>
              <a:gd name="T90" fmla="*/ 986 w 1126"/>
              <a:gd name="T91" fmla="*/ 714 h 953"/>
              <a:gd name="T92" fmla="*/ 986 w 1126"/>
              <a:gd name="T93" fmla="*/ 484 h 953"/>
              <a:gd name="T94" fmla="*/ 1126 w 1126"/>
              <a:gd name="T95" fmla="*/ 305 h 953"/>
              <a:gd name="T96" fmla="*/ 1126 w 1126"/>
              <a:gd name="T97" fmla="*/ 187 h 953"/>
              <a:gd name="T98" fmla="*/ 1083 w 1126"/>
              <a:gd name="T99" fmla="*/ 187 h 9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26" h="953">
                <a:moveTo>
                  <a:pt x="515" y="290"/>
                </a:moveTo>
                <a:lnTo>
                  <a:pt x="515" y="290"/>
                </a:lnTo>
                <a:cubicBezTo>
                  <a:pt x="515" y="308"/>
                  <a:pt x="501" y="323"/>
                  <a:pt x="482" y="323"/>
                </a:cubicBezTo>
                <a:lnTo>
                  <a:pt x="152" y="323"/>
                </a:lnTo>
                <a:cubicBezTo>
                  <a:pt x="134" y="323"/>
                  <a:pt x="119" y="308"/>
                  <a:pt x="119" y="290"/>
                </a:cubicBezTo>
                <a:lnTo>
                  <a:pt x="119" y="128"/>
                </a:lnTo>
                <a:cubicBezTo>
                  <a:pt x="119" y="109"/>
                  <a:pt x="134" y="94"/>
                  <a:pt x="152" y="94"/>
                </a:cubicBezTo>
                <a:lnTo>
                  <a:pt x="482" y="94"/>
                </a:lnTo>
                <a:cubicBezTo>
                  <a:pt x="501" y="94"/>
                  <a:pt x="515" y="109"/>
                  <a:pt x="515" y="128"/>
                </a:cubicBezTo>
                <a:lnTo>
                  <a:pt x="515" y="290"/>
                </a:lnTo>
                <a:close/>
                <a:moveTo>
                  <a:pt x="1083" y="187"/>
                </a:moveTo>
                <a:lnTo>
                  <a:pt x="1083" y="187"/>
                </a:lnTo>
                <a:lnTo>
                  <a:pt x="1083" y="42"/>
                </a:lnTo>
                <a:cubicBezTo>
                  <a:pt x="1083" y="18"/>
                  <a:pt x="1064" y="0"/>
                  <a:pt x="1040" y="0"/>
                </a:cubicBezTo>
                <a:cubicBezTo>
                  <a:pt x="1016" y="0"/>
                  <a:pt x="996" y="18"/>
                  <a:pt x="996" y="42"/>
                </a:cubicBezTo>
                <a:lnTo>
                  <a:pt x="996" y="187"/>
                </a:lnTo>
                <a:lnTo>
                  <a:pt x="880" y="187"/>
                </a:lnTo>
                <a:lnTo>
                  <a:pt x="880" y="42"/>
                </a:lnTo>
                <a:cubicBezTo>
                  <a:pt x="880" y="18"/>
                  <a:pt x="861" y="0"/>
                  <a:pt x="837" y="0"/>
                </a:cubicBezTo>
                <a:cubicBezTo>
                  <a:pt x="813" y="0"/>
                  <a:pt x="793" y="18"/>
                  <a:pt x="793" y="42"/>
                </a:cubicBezTo>
                <a:lnTo>
                  <a:pt x="793" y="187"/>
                </a:lnTo>
                <a:lnTo>
                  <a:pt x="751" y="187"/>
                </a:lnTo>
                <a:lnTo>
                  <a:pt x="751" y="305"/>
                </a:lnTo>
                <a:cubicBezTo>
                  <a:pt x="752" y="391"/>
                  <a:pt x="811" y="464"/>
                  <a:pt x="892" y="484"/>
                </a:cubicBezTo>
                <a:lnTo>
                  <a:pt x="892" y="714"/>
                </a:lnTo>
                <a:cubicBezTo>
                  <a:pt x="892" y="744"/>
                  <a:pt x="868" y="768"/>
                  <a:pt x="838" y="768"/>
                </a:cubicBezTo>
                <a:cubicBezTo>
                  <a:pt x="809" y="768"/>
                  <a:pt x="785" y="744"/>
                  <a:pt x="785" y="714"/>
                </a:cubicBezTo>
                <a:lnTo>
                  <a:pt x="785" y="574"/>
                </a:lnTo>
                <a:cubicBezTo>
                  <a:pt x="785" y="492"/>
                  <a:pt x="719" y="426"/>
                  <a:pt x="637" y="426"/>
                </a:cubicBezTo>
                <a:lnTo>
                  <a:pt x="599" y="426"/>
                </a:lnTo>
                <a:lnTo>
                  <a:pt x="599" y="65"/>
                </a:lnTo>
                <a:cubicBezTo>
                  <a:pt x="599" y="32"/>
                  <a:pt x="572" y="5"/>
                  <a:pt x="539" y="5"/>
                </a:cubicBezTo>
                <a:lnTo>
                  <a:pt x="95" y="5"/>
                </a:lnTo>
                <a:cubicBezTo>
                  <a:pt x="62" y="5"/>
                  <a:pt x="35" y="32"/>
                  <a:pt x="35" y="65"/>
                </a:cubicBezTo>
                <a:lnTo>
                  <a:pt x="35" y="864"/>
                </a:lnTo>
                <a:cubicBezTo>
                  <a:pt x="15" y="868"/>
                  <a:pt x="0" y="886"/>
                  <a:pt x="0" y="908"/>
                </a:cubicBezTo>
                <a:cubicBezTo>
                  <a:pt x="0" y="932"/>
                  <a:pt x="20" y="953"/>
                  <a:pt x="44" y="953"/>
                </a:cubicBezTo>
                <a:lnTo>
                  <a:pt x="590" y="953"/>
                </a:lnTo>
                <a:cubicBezTo>
                  <a:pt x="615" y="953"/>
                  <a:pt x="635" y="932"/>
                  <a:pt x="635" y="908"/>
                </a:cubicBezTo>
                <a:cubicBezTo>
                  <a:pt x="635" y="886"/>
                  <a:pt x="620" y="868"/>
                  <a:pt x="599" y="864"/>
                </a:cubicBezTo>
                <a:lnTo>
                  <a:pt x="599" y="520"/>
                </a:lnTo>
                <a:lnTo>
                  <a:pt x="637" y="520"/>
                </a:lnTo>
                <a:cubicBezTo>
                  <a:pt x="666" y="520"/>
                  <a:pt x="689" y="543"/>
                  <a:pt x="690" y="571"/>
                </a:cubicBezTo>
                <a:lnTo>
                  <a:pt x="690" y="714"/>
                </a:lnTo>
                <a:cubicBezTo>
                  <a:pt x="690" y="796"/>
                  <a:pt x="757" y="862"/>
                  <a:pt x="838" y="862"/>
                </a:cubicBezTo>
                <a:cubicBezTo>
                  <a:pt x="920" y="862"/>
                  <a:pt x="986" y="796"/>
                  <a:pt x="986" y="714"/>
                </a:cubicBezTo>
                <a:lnTo>
                  <a:pt x="986" y="484"/>
                </a:lnTo>
                <a:cubicBezTo>
                  <a:pt x="1066" y="463"/>
                  <a:pt x="1125" y="391"/>
                  <a:pt x="1126" y="305"/>
                </a:cubicBezTo>
                <a:lnTo>
                  <a:pt x="1126" y="187"/>
                </a:lnTo>
                <a:lnTo>
                  <a:pt x="1083" y="187"/>
                </a:lnTo>
                <a:close/>
              </a:path>
            </a:pathLst>
          </a:custGeom>
          <a:solidFill>
            <a:srgbClr val="58B6C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885BF31-367D-43CA-889A-BD8E48ED4396}"/>
              </a:ext>
            </a:extLst>
          </p:cNvPr>
          <p:cNvCxnSpPr/>
          <p:nvPr/>
        </p:nvCxnSpPr>
        <p:spPr>
          <a:xfrm>
            <a:off x="5393765" y="2196283"/>
            <a:ext cx="0" cy="224117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B37F4D0-B35E-47AB-95B8-5112E82B82C4}"/>
              </a:ext>
            </a:extLst>
          </p:cNvPr>
          <p:cNvCxnSpPr/>
          <p:nvPr/>
        </p:nvCxnSpPr>
        <p:spPr>
          <a:xfrm>
            <a:off x="6486734" y="2196283"/>
            <a:ext cx="0" cy="224117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E8E80E7-DD77-4B64-AA8C-0A7C6DD9CE5E}"/>
              </a:ext>
            </a:extLst>
          </p:cNvPr>
          <p:cNvCxnSpPr/>
          <p:nvPr/>
        </p:nvCxnSpPr>
        <p:spPr>
          <a:xfrm>
            <a:off x="7525825" y="2196283"/>
            <a:ext cx="0" cy="224117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585251D-D53C-4054-9FC9-6CF07A0E7FE4}"/>
              </a:ext>
            </a:extLst>
          </p:cNvPr>
          <p:cNvCxnSpPr/>
          <p:nvPr/>
        </p:nvCxnSpPr>
        <p:spPr>
          <a:xfrm flipV="1">
            <a:off x="4154553" y="2912101"/>
            <a:ext cx="286599" cy="1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0E6014E-FCC2-4906-9F21-4C1E177136F2}"/>
              </a:ext>
            </a:extLst>
          </p:cNvPr>
          <p:cNvCxnSpPr/>
          <p:nvPr/>
        </p:nvCxnSpPr>
        <p:spPr>
          <a:xfrm flipH="1" flipV="1">
            <a:off x="7743152" y="2858224"/>
            <a:ext cx="259886" cy="1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0E2CA1F-C4E4-420A-980D-3FD3B6B3C91A}"/>
              </a:ext>
            </a:extLst>
          </p:cNvPr>
          <p:cNvCxnSpPr/>
          <p:nvPr/>
        </p:nvCxnSpPr>
        <p:spPr>
          <a:xfrm flipV="1">
            <a:off x="6409765" y="3923030"/>
            <a:ext cx="0" cy="853894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B22DD8F-490F-41B4-8AD6-2FFC36C41EA1}"/>
              </a:ext>
            </a:extLst>
          </p:cNvPr>
          <p:cNvCxnSpPr/>
          <p:nvPr/>
        </p:nvCxnSpPr>
        <p:spPr>
          <a:xfrm flipV="1">
            <a:off x="4885765" y="3923030"/>
            <a:ext cx="0" cy="558800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8340C3B-304C-4C97-A199-C21F1D70FDBC}"/>
              </a:ext>
            </a:extLst>
          </p:cNvPr>
          <p:cNvCxnSpPr/>
          <p:nvPr/>
        </p:nvCxnSpPr>
        <p:spPr>
          <a:xfrm>
            <a:off x="3991685" y="3709670"/>
            <a:ext cx="458395" cy="0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B2343B5-B23A-4AD0-BCD7-2E2FEE3FF526}"/>
              </a:ext>
            </a:extLst>
          </p:cNvPr>
          <p:cNvCxnSpPr/>
          <p:nvPr/>
        </p:nvCxnSpPr>
        <p:spPr>
          <a:xfrm>
            <a:off x="3310965" y="3079750"/>
            <a:ext cx="255195" cy="0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671DC24-E6F0-4BB9-9E1C-B1047C23BF41}"/>
              </a:ext>
            </a:extLst>
          </p:cNvPr>
          <p:cNvCxnSpPr/>
          <p:nvPr/>
        </p:nvCxnSpPr>
        <p:spPr>
          <a:xfrm>
            <a:off x="4140910" y="2087698"/>
            <a:ext cx="0" cy="441507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DE60A1B-6D38-465A-9899-D8A19893D504}"/>
              </a:ext>
            </a:extLst>
          </p:cNvPr>
          <p:cNvCxnSpPr/>
          <p:nvPr/>
        </p:nvCxnSpPr>
        <p:spPr>
          <a:xfrm>
            <a:off x="3006165" y="2091463"/>
            <a:ext cx="0" cy="299960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DF744AC-6FCA-4564-B938-3B60D8486CC4}"/>
              </a:ext>
            </a:extLst>
          </p:cNvPr>
          <p:cNvCxnSpPr/>
          <p:nvPr/>
        </p:nvCxnSpPr>
        <p:spPr>
          <a:xfrm flipV="1">
            <a:off x="2158665" y="2171520"/>
            <a:ext cx="839453" cy="1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4ACE01A-6FD0-4164-BD5F-EE11FF948F98}"/>
              </a:ext>
            </a:extLst>
          </p:cNvPr>
          <p:cNvCxnSpPr/>
          <p:nvPr/>
        </p:nvCxnSpPr>
        <p:spPr>
          <a:xfrm flipV="1">
            <a:off x="5749365" y="3923030"/>
            <a:ext cx="0" cy="193040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F82A9FE-625F-438F-B0CC-B067B4E46418}"/>
              </a:ext>
            </a:extLst>
          </p:cNvPr>
          <p:cNvCxnSpPr/>
          <p:nvPr/>
        </p:nvCxnSpPr>
        <p:spPr>
          <a:xfrm flipV="1">
            <a:off x="6968565" y="3923030"/>
            <a:ext cx="0" cy="193040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BE85275-E058-4788-ADD6-BC2261833176}"/>
              </a:ext>
            </a:extLst>
          </p:cNvPr>
          <p:cNvCxnSpPr/>
          <p:nvPr/>
        </p:nvCxnSpPr>
        <p:spPr>
          <a:xfrm flipV="1">
            <a:off x="7568005" y="3923030"/>
            <a:ext cx="0" cy="457200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4C500AF-77C3-436F-9223-FA8BD8A3C429}"/>
              </a:ext>
            </a:extLst>
          </p:cNvPr>
          <p:cNvCxnSpPr/>
          <p:nvPr/>
        </p:nvCxnSpPr>
        <p:spPr>
          <a:xfrm flipH="1">
            <a:off x="7711440" y="3780790"/>
            <a:ext cx="354406" cy="0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AD7D5F6-7D26-4FB4-8A5B-ED3501F60933}"/>
              </a:ext>
            </a:extLst>
          </p:cNvPr>
          <p:cNvCxnSpPr/>
          <p:nvPr/>
        </p:nvCxnSpPr>
        <p:spPr>
          <a:xfrm>
            <a:off x="2843605" y="3727934"/>
            <a:ext cx="255195" cy="0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24D446C-77C3-4ECF-BADB-7D9FA5C19EC3}"/>
              </a:ext>
            </a:extLst>
          </p:cNvPr>
          <p:cNvCxnSpPr/>
          <p:nvPr/>
        </p:nvCxnSpPr>
        <p:spPr>
          <a:xfrm>
            <a:off x="8866945" y="2175963"/>
            <a:ext cx="0" cy="127817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81169D0-493D-4680-8C67-23F1112C7D5D}"/>
              </a:ext>
            </a:extLst>
          </p:cNvPr>
          <p:cNvCxnSpPr/>
          <p:nvPr/>
        </p:nvCxnSpPr>
        <p:spPr>
          <a:xfrm>
            <a:off x="9625135" y="3227523"/>
            <a:ext cx="0" cy="224117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315D4B3-9313-4636-A5FC-8BFDA0BA27C2}"/>
              </a:ext>
            </a:extLst>
          </p:cNvPr>
          <p:cNvCxnSpPr/>
          <p:nvPr/>
        </p:nvCxnSpPr>
        <p:spPr>
          <a:xfrm flipH="1" flipV="1">
            <a:off x="7568921" y="4209506"/>
            <a:ext cx="1724437" cy="1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17E9A5F-4FB0-4DC7-AD48-5719F7644B1F}"/>
              </a:ext>
            </a:extLst>
          </p:cNvPr>
          <p:cNvCxnSpPr/>
          <p:nvPr/>
        </p:nvCxnSpPr>
        <p:spPr>
          <a:xfrm flipH="1">
            <a:off x="7741920" y="3449955"/>
            <a:ext cx="1889760" cy="0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</a:ln>
          <a:effectLst/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F43470D-0EC1-4C5E-9610-64A3032D9E09}"/>
              </a:ext>
            </a:extLst>
          </p:cNvPr>
          <p:cNvCxnSpPr/>
          <p:nvPr/>
        </p:nvCxnSpPr>
        <p:spPr>
          <a:xfrm flipH="1">
            <a:off x="7524750" y="2301133"/>
            <a:ext cx="1338881" cy="0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</a:ln>
          <a:effectLst/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95FD579-E535-4102-93E3-7E77278DD8F1}"/>
              </a:ext>
            </a:extLst>
          </p:cNvPr>
          <p:cNvCxnSpPr/>
          <p:nvPr/>
        </p:nvCxnSpPr>
        <p:spPr>
          <a:xfrm>
            <a:off x="9625135" y="2309215"/>
            <a:ext cx="0" cy="224117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B228F98-542A-4B2F-8A64-8141C79A2060}"/>
              </a:ext>
            </a:extLst>
          </p:cNvPr>
          <p:cNvCxnSpPr/>
          <p:nvPr/>
        </p:nvCxnSpPr>
        <p:spPr>
          <a:xfrm flipH="1">
            <a:off x="8950325" y="2524809"/>
            <a:ext cx="675005" cy="0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EA7737F-0151-485D-BC86-F35C9251DC7F}"/>
              </a:ext>
            </a:extLst>
          </p:cNvPr>
          <p:cNvCxnSpPr/>
          <p:nvPr/>
        </p:nvCxnSpPr>
        <p:spPr>
          <a:xfrm flipV="1">
            <a:off x="8956676" y="2518459"/>
            <a:ext cx="0" cy="932632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</a:ln>
          <a:effectLst/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279389C1-9DB2-4F5B-92D6-030B35A2617C}"/>
              </a:ext>
            </a:extLst>
          </p:cNvPr>
          <p:cNvCxnSpPr/>
          <p:nvPr/>
        </p:nvCxnSpPr>
        <p:spPr>
          <a:xfrm flipH="1">
            <a:off x="8927353" y="4923790"/>
            <a:ext cx="259082" cy="0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71ECF26-77A4-4A21-AA78-B90E2D8F2E40}"/>
              </a:ext>
            </a:extLst>
          </p:cNvPr>
          <p:cNvCxnSpPr/>
          <p:nvPr/>
        </p:nvCxnSpPr>
        <p:spPr>
          <a:xfrm flipV="1">
            <a:off x="8929968" y="4216066"/>
            <a:ext cx="0" cy="710264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</a:ln>
          <a:effectLst/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7E5C681-7603-42BF-92B9-D3FC0B23766A}"/>
              </a:ext>
            </a:extLst>
          </p:cNvPr>
          <p:cNvCxnSpPr/>
          <p:nvPr/>
        </p:nvCxnSpPr>
        <p:spPr>
          <a:xfrm>
            <a:off x="10550420" y="2155001"/>
            <a:ext cx="0" cy="224117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7F7EC61-DC86-4D36-83F4-EC8E8FFF404C}"/>
              </a:ext>
            </a:extLst>
          </p:cNvPr>
          <p:cNvCxnSpPr/>
          <p:nvPr/>
        </p:nvCxnSpPr>
        <p:spPr>
          <a:xfrm flipH="1">
            <a:off x="9624786" y="2375130"/>
            <a:ext cx="930367" cy="0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</a:ln>
          <a:effectLst/>
        </p:spPr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93F6FCF-3A9C-4D59-90B4-EB508FFD5E35}"/>
              </a:ext>
            </a:extLst>
          </p:cNvPr>
          <p:cNvCxnSpPr/>
          <p:nvPr/>
        </p:nvCxnSpPr>
        <p:spPr>
          <a:xfrm>
            <a:off x="10613197" y="3207665"/>
            <a:ext cx="0" cy="147954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678551A-A53B-44E4-88D8-F0E41AC56130}"/>
              </a:ext>
            </a:extLst>
          </p:cNvPr>
          <p:cNvCxnSpPr/>
          <p:nvPr/>
        </p:nvCxnSpPr>
        <p:spPr>
          <a:xfrm flipH="1">
            <a:off x="9624183" y="3355363"/>
            <a:ext cx="993748" cy="0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</a:ln>
          <a:effectLst/>
        </p:spPr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7DAD91E1-A034-4613-ABB6-9165670D6F8A}"/>
              </a:ext>
            </a:extLst>
          </p:cNvPr>
          <p:cNvCxnSpPr/>
          <p:nvPr/>
        </p:nvCxnSpPr>
        <p:spPr>
          <a:xfrm flipV="1">
            <a:off x="8417733" y="4202113"/>
            <a:ext cx="0" cy="178117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BB988CEF-1BA7-499B-89ED-C28F606D8F01}"/>
              </a:ext>
            </a:extLst>
          </p:cNvPr>
          <p:cNvCxnSpPr/>
          <p:nvPr/>
        </p:nvCxnSpPr>
        <p:spPr>
          <a:xfrm flipH="1">
            <a:off x="8926714" y="4540062"/>
            <a:ext cx="944986" cy="0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D9CB358-54EA-4C32-B41A-7210CC8BA701}"/>
              </a:ext>
            </a:extLst>
          </p:cNvPr>
          <p:cNvCxnSpPr/>
          <p:nvPr/>
        </p:nvCxnSpPr>
        <p:spPr>
          <a:xfrm flipV="1">
            <a:off x="10102445" y="3352430"/>
            <a:ext cx="0" cy="798244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</a:ln>
          <a:effectLst/>
        </p:spPr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92B223B-ED92-4704-A469-E81F57F26747}"/>
              </a:ext>
            </a:extLst>
          </p:cNvPr>
          <p:cNvCxnSpPr/>
          <p:nvPr/>
        </p:nvCxnSpPr>
        <p:spPr>
          <a:xfrm flipH="1">
            <a:off x="10095720" y="4156337"/>
            <a:ext cx="1055142" cy="0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F3F7F02-F325-4042-9593-79E55FCD6C5B}"/>
              </a:ext>
            </a:extLst>
          </p:cNvPr>
          <p:cNvCxnSpPr/>
          <p:nvPr/>
        </p:nvCxnSpPr>
        <p:spPr>
          <a:xfrm flipH="1">
            <a:off x="10838126" y="4649085"/>
            <a:ext cx="259082" cy="0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FF7C870-E735-41C0-8FB2-AF6ED2F71C4F}"/>
              </a:ext>
            </a:extLst>
          </p:cNvPr>
          <p:cNvCxnSpPr/>
          <p:nvPr/>
        </p:nvCxnSpPr>
        <p:spPr>
          <a:xfrm flipV="1">
            <a:off x="10840741" y="4153124"/>
            <a:ext cx="0" cy="498502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</a:ln>
          <a:effectLst/>
        </p:spPr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BE8A4EF6-ABBA-40FE-B9D4-0851A84D36B6}"/>
              </a:ext>
            </a:extLst>
          </p:cNvPr>
          <p:cNvCxnSpPr/>
          <p:nvPr/>
        </p:nvCxnSpPr>
        <p:spPr>
          <a:xfrm>
            <a:off x="11402067" y="3283059"/>
            <a:ext cx="0" cy="451712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2499799-4421-4696-A51B-CBA39F0841E3}"/>
              </a:ext>
            </a:extLst>
          </p:cNvPr>
          <p:cNvCxnSpPr/>
          <p:nvPr/>
        </p:nvCxnSpPr>
        <p:spPr>
          <a:xfrm flipH="1">
            <a:off x="10959158" y="3727306"/>
            <a:ext cx="447644" cy="0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</a:ln>
          <a:effectLst/>
        </p:spPr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8BFF502-4212-443A-B04F-1C19F1036998}"/>
              </a:ext>
            </a:extLst>
          </p:cNvPr>
          <p:cNvCxnSpPr/>
          <p:nvPr/>
        </p:nvCxnSpPr>
        <p:spPr>
          <a:xfrm flipV="1">
            <a:off x="10967741" y="3727300"/>
            <a:ext cx="0" cy="425824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</a:ln>
          <a:effectLst/>
        </p:spPr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35A1AB8-6CA0-4D4D-A95E-164B214D4D21}"/>
              </a:ext>
            </a:extLst>
          </p:cNvPr>
          <p:cNvCxnSpPr/>
          <p:nvPr/>
        </p:nvCxnSpPr>
        <p:spPr>
          <a:xfrm>
            <a:off x="11484245" y="2035471"/>
            <a:ext cx="0" cy="224117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36C515BD-7B66-4F4C-AEF6-EBB476958748}"/>
              </a:ext>
            </a:extLst>
          </p:cNvPr>
          <p:cNvCxnSpPr/>
          <p:nvPr/>
        </p:nvCxnSpPr>
        <p:spPr>
          <a:xfrm flipH="1">
            <a:off x="10558611" y="2255600"/>
            <a:ext cx="930367" cy="0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</a:ln>
          <a:effectLst/>
        </p:spPr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85753236-E87A-4F08-95D3-7853DE045080}"/>
              </a:ext>
            </a:extLst>
          </p:cNvPr>
          <p:cNvCxnSpPr/>
          <p:nvPr/>
        </p:nvCxnSpPr>
        <p:spPr>
          <a:xfrm flipH="1">
            <a:off x="4137719" y="2525538"/>
            <a:ext cx="367620" cy="0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</a:ln>
          <a:effectLst/>
        </p:spPr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42DE33D-3FB2-40B8-BFB2-0CAFDEA0AE31}"/>
              </a:ext>
            </a:extLst>
          </p:cNvPr>
          <p:cNvCxnSpPr/>
          <p:nvPr/>
        </p:nvCxnSpPr>
        <p:spPr>
          <a:xfrm flipH="1" flipV="1">
            <a:off x="3562914" y="3071284"/>
            <a:ext cx="0" cy="279652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</a:ln>
          <a:effectLst/>
        </p:spPr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01D1B0BC-6C97-414F-94CC-314340344D76}"/>
              </a:ext>
            </a:extLst>
          </p:cNvPr>
          <p:cNvCxnSpPr/>
          <p:nvPr/>
        </p:nvCxnSpPr>
        <p:spPr>
          <a:xfrm flipH="1">
            <a:off x="3556561" y="3354044"/>
            <a:ext cx="888439" cy="0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</a:ln>
          <a:effectLst/>
        </p:spPr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6DE46ED-7120-4810-9593-60B0E1D4FF9C}"/>
              </a:ext>
            </a:extLst>
          </p:cNvPr>
          <p:cNvCxnSpPr/>
          <p:nvPr/>
        </p:nvCxnSpPr>
        <p:spPr>
          <a:xfrm flipV="1">
            <a:off x="4671244" y="3926205"/>
            <a:ext cx="0" cy="528929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</a:ln>
          <a:effectLst/>
        </p:spPr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FC2783F-60FF-4D00-861E-95EE05CFDFEE}"/>
              </a:ext>
            </a:extLst>
          </p:cNvPr>
          <p:cNvCxnSpPr/>
          <p:nvPr/>
        </p:nvCxnSpPr>
        <p:spPr>
          <a:xfrm>
            <a:off x="4527355" y="4454118"/>
            <a:ext cx="143887" cy="0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53BCB0BB-2563-46A8-89D7-FBCDE6E64036}"/>
              </a:ext>
            </a:extLst>
          </p:cNvPr>
          <p:cNvCxnSpPr/>
          <p:nvPr/>
        </p:nvCxnSpPr>
        <p:spPr>
          <a:xfrm flipV="1">
            <a:off x="3799427" y="4100830"/>
            <a:ext cx="0" cy="535876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2909D3F4-C7C6-4CB1-984C-47DD15D28CDD}"/>
              </a:ext>
            </a:extLst>
          </p:cNvPr>
          <p:cNvCxnSpPr/>
          <p:nvPr/>
        </p:nvCxnSpPr>
        <p:spPr>
          <a:xfrm flipH="1">
            <a:off x="3793388" y="4102494"/>
            <a:ext cx="880392" cy="0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</a:ln>
          <a:effectLst/>
        </p:spPr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A146DC64-C875-4072-9991-47E05FA32D53}"/>
              </a:ext>
            </a:extLst>
          </p:cNvPr>
          <p:cNvCxnSpPr/>
          <p:nvPr/>
        </p:nvCxnSpPr>
        <p:spPr>
          <a:xfrm flipH="1">
            <a:off x="3006484" y="2386747"/>
            <a:ext cx="1122868" cy="0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</a:ln>
          <a:effectLst/>
        </p:spPr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AABA31F1-A1FB-44FB-9AF0-59EDF9D6CD98}"/>
              </a:ext>
            </a:extLst>
          </p:cNvPr>
          <p:cNvCxnSpPr/>
          <p:nvPr/>
        </p:nvCxnSpPr>
        <p:spPr>
          <a:xfrm flipV="1">
            <a:off x="3096697" y="3723005"/>
            <a:ext cx="0" cy="609602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</a:ln>
          <a:effectLst/>
        </p:spPr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7E812720-AECC-458A-926A-167FA1C9F938}"/>
              </a:ext>
            </a:extLst>
          </p:cNvPr>
          <p:cNvCxnSpPr/>
          <p:nvPr/>
        </p:nvCxnSpPr>
        <p:spPr>
          <a:xfrm flipH="1">
            <a:off x="3092450" y="4337444"/>
            <a:ext cx="711380" cy="0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</a:ln>
          <a:effectLst/>
        </p:spPr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04EE98AE-0299-4F39-B413-1FC2A64F49DC}"/>
              </a:ext>
            </a:extLst>
          </p:cNvPr>
          <p:cNvCxnSpPr/>
          <p:nvPr/>
        </p:nvCxnSpPr>
        <p:spPr>
          <a:xfrm flipV="1">
            <a:off x="3085541" y="4891523"/>
            <a:ext cx="299009" cy="1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27AA60B-A56B-482D-A47F-C2CED2BE2E9D}"/>
              </a:ext>
            </a:extLst>
          </p:cNvPr>
          <p:cNvCxnSpPr/>
          <p:nvPr/>
        </p:nvCxnSpPr>
        <p:spPr>
          <a:xfrm flipV="1">
            <a:off x="3380177" y="4330022"/>
            <a:ext cx="0" cy="564963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</a:ln>
          <a:effectLst/>
        </p:spPr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001C1270-6B64-4EB1-BA04-219CBB948ED7}"/>
              </a:ext>
            </a:extLst>
          </p:cNvPr>
          <p:cNvCxnSpPr/>
          <p:nvPr/>
        </p:nvCxnSpPr>
        <p:spPr>
          <a:xfrm>
            <a:off x="2213685" y="4569362"/>
            <a:ext cx="1166469" cy="0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C14590A1-F491-4484-99A7-E268BBF0AFB6}"/>
              </a:ext>
            </a:extLst>
          </p:cNvPr>
          <p:cNvCxnSpPr/>
          <p:nvPr/>
        </p:nvCxnSpPr>
        <p:spPr>
          <a:xfrm flipV="1">
            <a:off x="1073080" y="4964285"/>
            <a:ext cx="1300843" cy="1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C36AC25-0972-4A4B-9C5C-025F07370190}"/>
              </a:ext>
            </a:extLst>
          </p:cNvPr>
          <p:cNvCxnSpPr/>
          <p:nvPr/>
        </p:nvCxnSpPr>
        <p:spPr>
          <a:xfrm flipV="1">
            <a:off x="2367353" y="4570730"/>
            <a:ext cx="0" cy="393555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</a:ln>
          <a:effectLst/>
        </p:spPr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884FA94B-8B17-44B8-86D4-30B4B15118E9}"/>
              </a:ext>
            </a:extLst>
          </p:cNvPr>
          <p:cNvCxnSpPr/>
          <p:nvPr/>
        </p:nvCxnSpPr>
        <p:spPr>
          <a:xfrm flipV="1">
            <a:off x="2334219" y="3109656"/>
            <a:ext cx="286599" cy="1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1ABB7AFD-1962-4065-8416-CF9B57B3B0BA}"/>
              </a:ext>
            </a:extLst>
          </p:cNvPr>
          <p:cNvCxnSpPr/>
          <p:nvPr/>
        </p:nvCxnSpPr>
        <p:spPr>
          <a:xfrm flipV="1">
            <a:off x="2611972" y="2168617"/>
            <a:ext cx="0" cy="939647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</a:ln>
          <a:effectLst/>
        </p:spPr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D04732DC-EF5F-4F0E-A5AB-E7BF555996AF}"/>
              </a:ext>
            </a:extLst>
          </p:cNvPr>
          <p:cNvCxnSpPr/>
          <p:nvPr/>
        </p:nvCxnSpPr>
        <p:spPr>
          <a:xfrm>
            <a:off x="1227336" y="4067569"/>
            <a:ext cx="0" cy="896716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05B69379-30B0-449C-8810-1D8124BF69A6}"/>
              </a:ext>
            </a:extLst>
          </p:cNvPr>
          <p:cNvCxnSpPr/>
          <p:nvPr/>
        </p:nvCxnSpPr>
        <p:spPr>
          <a:xfrm>
            <a:off x="690256" y="3258528"/>
            <a:ext cx="0" cy="1079129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E49C5B90-97D5-4388-8DAA-E8BC906601D8}"/>
              </a:ext>
            </a:extLst>
          </p:cNvPr>
          <p:cNvCxnSpPr/>
          <p:nvPr/>
        </p:nvCxnSpPr>
        <p:spPr>
          <a:xfrm flipH="1">
            <a:off x="692373" y="4337444"/>
            <a:ext cx="538436" cy="0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</a:ln>
          <a:effectLst/>
        </p:spPr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EABE1F3-26AB-4925-839A-9F54E3982A7E}"/>
              </a:ext>
            </a:extLst>
          </p:cNvPr>
          <p:cNvCxnSpPr/>
          <p:nvPr/>
        </p:nvCxnSpPr>
        <p:spPr>
          <a:xfrm>
            <a:off x="1294012" y="2420330"/>
            <a:ext cx="0" cy="936085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  <a:headEnd type="oval"/>
          </a:ln>
          <a:effectLst/>
        </p:spPr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01BE8240-8340-44B3-A8B0-ABD71E476CF8}"/>
              </a:ext>
            </a:extLst>
          </p:cNvPr>
          <p:cNvCxnSpPr/>
          <p:nvPr/>
        </p:nvCxnSpPr>
        <p:spPr>
          <a:xfrm flipH="1">
            <a:off x="692151" y="3354044"/>
            <a:ext cx="601295" cy="0"/>
          </a:xfrm>
          <a:prstGeom prst="line">
            <a:avLst/>
          </a:prstGeom>
          <a:noFill/>
          <a:ln w="12700" cap="flat" cmpd="sng" algn="ctr">
            <a:solidFill>
              <a:srgbClr val="84ACB6"/>
            </a:solidFill>
            <a:prstDash val="solid"/>
            <a:miter lim="800000"/>
            <a:headEnd type="oval"/>
          </a:ln>
          <a:effectLst/>
        </p:spPr>
      </p:cxn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4DEAA32-D9CA-4E78-AE2F-3ACE7BFCE57D}"/>
              </a:ext>
            </a:extLst>
          </p:cNvPr>
          <p:cNvGrpSpPr/>
          <p:nvPr/>
        </p:nvGrpSpPr>
        <p:grpSpPr>
          <a:xfrm>
            <a:off x="9356718" y="1630203"/>
            <a:ext cx="521163" cy="590073"/>
            <a:chOff x="9356718" y="1466373"/>
            <a:chExt cx="521163" cy="590073"/>
          </a:xfrm>
        </p:grpSpPr>
        <p:sp>
          <p:nvSpPr>
            <p:cNvPr id="341" name="Freeform 5">
              <a:extLst>
                <a:ext uri="{FF2B5EF4-FFF2-40B4-BE49-F238E27FC236}">
                  <a16:creationId xmlns:a16="http://schemas.microsoft.com/office/drawing/2014/main" id="{34147444-DDA3-4434-A4D2-19A5870F05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56718" y="1536865"/>
              <a:ext cx="104263" cy="149136"/>
            </a:xfrm>
            <a:custGeom>
              <a:avLst/>
              <a:gdLst>
                <a:gd name="T0" fmla="*/ 19 w 92"/>
                <a:gd name="T1" fmla="*/ 131 h 131"/>
                <a:gd name="T2" fmla="*/ 0 w 92"/>
                <a:gd name="T3" fmla="*/ 113 h 131"/>
                <a:gd name="T4" fmla="*/ 18 w 92"/>
                <a:gd name="T5" fmla="*/ 96 h 131"/>
                <a:gd name="T6" fmla="*/ 18 w 92"/>
                <a:gd name="T7" fmla="*/ 30 h 131"/>
                <a:gd name="T8" fmla="*/ 21 w 92"/>
                <a:gd name="T9" fmla="*/ 25 h 131"/>
                <a:gd name="T10" fmla="*/ 22 w 92"/>
                <a:gd name="T11" fmla="*/ 24 h 131"/>
                <a:gd name="T12" fmla="*/ 83 w 92"/>
                <a:gd name="T13" fmla="*/ 0 h 131"/>
                <a:gd name="T14" fmla="*/ 85 w 92"/>
                <a:gd name="T15" fmla="*/ 0 h 131"/>
                <a:gd name="T16" fmla="*/ 87 w 92"/>
                <a:gd name="T17" fmla="*/ 0 h 131"/>
                <a:gd name="T18" fmla="*/ 91 w 92"/>
                <a:gd name="T19" fmla="*/ 3 h 131"/>
                <a:gd name="T20" fmla="*/ 92 w 92"/>
                <a:gd name="T21" fmla="*/ 5 h 131"/>
                <a:gd name="T22" fmla="*/ 92 w 92"/>
                <a:gd name="T23" fmla="*/ 6 h 131"/>
                <a:gd name="T24" fmla="*/ 92 w 92"/>
                <a:gd name="T25" fmla="*/ 91 h 131"/>
                <a:gd name="T26" fmla="*/ 70 w 92"/>
                <a:gd name="T27" fmla="*/ 112 h 131"/>
                <a:gd name="T28" fmla="*/ 52 w 92"/>
                <a:gd name="T29" fmla="*/ 94 h 131"/>
                <a:gd name="T30" fmla="*/ 70 w 92"/>
                <a:gd name="T31" fmla="*/ 76 h 131"/>
                <a:gd name="T32" fmla="*/ 70 w 92"/>
                <a:gd name="T33" fmla="*/ 43 h 131"/>
                <a:gd name="T34" fmla="*/ 40 w 92"/>
                <a:gd name="T35" fmla="*/ 54 h 131"/>
                <a:gd name="T36" fmla="*/ 40 w 92"/>
                <a:gd name="T37" fmla="*/ 111 h 131"/>
                <a:gd name="T38" fmla="*/ 19 w 92"/>
                <a:gd name="T39" fmla="*/ 131 h 131"/>
                <a:gd name="T40" fmla="*/ 19 w 92"/>
                <a:gd name="T41" fmla="*/ 104 h 131"/>
                <a:gd name="T42" fmla="*/ 8 w 92"/>
                <a:gd name="T43" fmla="*/ 113 h 131"/>
                <a:gd name="T44" fmla="*/ 19 w 92"/>
                <a:gd name="T45" fmla="*/ 123 h 131"/>
                <a:gd name="T46" fmla="*/ 32 w 92"/>
                <a:gd name="T47" fmla="*/ 111 h 131"/>
                <a:gd name="T48" fmla="*/ 32 w 92"/>
                <a:gd name="T49" fmla="*/ 51 h 131"/>
                <a:gd name="T50" fmla="*/ 35 w 92"/>
                <a:gd name="T51" fmla="*/ 48 h 131"/>
                <a:gd name="T52" fmla="*/ 73 w 92"/>
                <a:gd name="T53" fmla="*/ 33 h 131"/>
                <a:gd name="T54" fmla="*/ 76 w 92"/>
                <a:gd name="T55" fmla="*/ 34 h 131"/>
                <a:gd name="T56" fmla="*/ 78 w 92"/>
                <a:gd name="T57" fmla="*/ 37 h 131"/>
                <a:gd name="T58" fmla="*/ 78 w 92"/>
                <a:gd name="T59" fmla="*/ 81 h 131"/>
                <a:gd name="T60" fmla="*/ 74 w 92"/>
                <a:gd name="T61" fmla="*/ 85 h 131"/>
                <a:gd name="T62" fmla="*/ 71 w 92"/>
                <a:gd name="T63" fmla="*/ 85 h 131"/>
                <a:gd name="T64" fmla="*/ 70 w 92"/>
                <a:gd name="T65" fmla="*/ 84 h 131"/>
                <a:gd name="T66" fmla="*/ 60 w 92"/>
                <a:gd name="T67" fmla="*/ 94 h 131"/>
                <a:gd name="T68" fmla="*/ 70 w 92"/>
                <a:gd name="T69" fmla="*/ 104 h 131"/>
                <a:gd name="T70" fmla="*/ 84 w 92"/>
                <a:gd name="T71" fmla="*/ 91 h 131"/>
                <a:gd name="T72" fmla="*/ 84 w 92"/>
                <a:gd name="T73" fmla="*/ 9 h 131"/>
                <a:gd name="T74" fmla="*/ 26 w 92"/>
                <a:gd name="T75" fmla="*/ 31 h 131"/>
                <a:gd name="T76" fmla="*/ 26 w 92"/>
                <a:gd name="T77" fmla="*/ 100 h 131"/>
                <a:gd name="T78" fmla="*/ 22 w 92"/>
                <a:gd name="T79" fmla="*/ 104 h 131"/>
                <a:gd name="T80" fmla="*/ 19 w 92"/>
                <a:gd name="T81" fmla="*/ 10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2" h="131">
                  <a:moveTo>
                    <a:pt x="19" y="131"/>
                  </a:moveTo>
                  <a:cubicBezTo>
                    <a:pt x="9" y="131"/>
                    <a:pt x="0" y="123"/>
                    <a:pt x="0" y="113"/>
                  </a:cubicBezTo>
                  <a:cubicBezTo>
                    <a:pt x="0" y="103"/>
                    <a:pt x="8" y="96"/>
                    <a:pt x="18" y="96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28"/>
                    <a:pt x="20" y="26"/>
                    <a:pt x="21" y="25"/>
                  </a:cubicBezTo>
                  <a:cubicBezTo>
                    <a:pt x="21" y="25"/>
                    <a:pt x="22" y="24"/>
                    <a:pt x="22" y="24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4" y="0"/>
                    <a:pt x="84" y="0"/>
                    <a:pt x="85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9" y="0"/>
                    <a:pt x="91" y="1"/>
                    <a:pt x="91" y="3"/>
                  </a:cubicBezTo>
                  <a:cubicBezTo>
                    <a:pt x="92" y="5"/>
                    <a:pt x="92" y="5"/>
                    <a:pt x="92" y="5"/>
                  </a:cubicBezTo>
                  <a:cubicBezTo>
                    <a:pt x="92" y="5"/>
                    <a:pt x="92" y="6"/>
                    <a:pt x="92" y="6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92" y="101"/>
                    <a:pt x="86" y="112"/>
                    <a:pt x="70" y="112"/>
                  </a:cubicBezTo>
                  <a:cubicBezTo>
                    <a:pt x="60" y="112"/>
                    <a:pt x="52" y="104"/>
                    <a:pt x="52" y="94"/>
                  </a:cubicBezTo>
                  <a:cubicBezTo>
                    <a:pt x="52" y="85"/>
                    <a:pt x="60" y="77"/>
                    <a:pt x="70" y="76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111"/>
                    <a:pt x="40" y="111"/>
                    <a:pt x="40" y="111"/>
                  </a:cubicBezTo>
                  <a:cubicBezTo>
                    <a:pt x="40" y="121"/>
                    <a:pt x="35" y="131"/>
                    <a:pt x="19" y="131"/>
                  </a:cubicBezTo>
                  <a:close/>
                  <a:moveTo>
                    <a:pt x="19" y="104"/>
                  </a:moveTo>
                  <a:cubicBezTo>
                    <a:pt x="13" y="104"/>
                    <a:pt x="8" y="108"/>
                    <a:pt x="8" y="113"/>
                  </a:cubicBezTo>
                  <a:cubicBezTo>
                    <a:pt x="8" y="119"/>
                    <a:pt x="13" y="123"/>
                    <a:pt x="19" y="123"/>
                  </a:cubicBezTo>
                  <a:cubicBezTo>
                    <a:pt x="28" y="123"/>
                    <a:pt x="32" y="119"/>
                    <a:pt x="32" y="11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0"/>
                    <a:pt x="33" y="48"/>
                    <a:pt x="35" y="48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4" y="33"/>
                    <a:pt x="75" y="33"/>
                    <a:pt x="76" y="34"/>
                  </a:cubicBezTo>
                  <a:cubicBezTo>
                    <a:pt x="77" y="34"/>
                    <a:pt x="78" y="36"/>
                    <a:pt x="78" y="37"/>
                  </a:cubicBezTo>
                  <a:cubicBezTo>
                    <a:pt x="78" y="81"/>
                    <a:pt x="78" y="81"/>
                    <a:pt x="78" y="81"/>
                  </a:cubicBezTo>
                  <a:cubicBezTo>
                    <a:pt x="78" y="83"/>
                    <a:pt x="76" y="85"/>
                    <a:pt x="74" y="85"/>
                  </a:cubicBezTo>
                  <a:cubicBezTo>
                    <a:pt x="73" y="85"/>
                    <a:pt x="72" y="85"/>
                    <a:pt x="71" y="85"/>
                  </a:cubicBezTo>
                  <a:cubicBezTo>
                    <a:pt x="71" y="85"/>
                    <a:pt x="71" y="84"/>
                    <a:pt x="70" y="84"/>
                  </a:cubicBezTo>
                  <a:cubicBezTo>
                    <a:pt x="65" y="84"/>
                    <a:pt x="60" y="89"/>
                    <a:pt x="60" y="94"/>
                  </a:cubicBezTo>
                  <a:cubicBezTo>
                    <a:pt x="60" y="100"/>
                    <a:pt x="65" y="104"/>
                    <a:pt x="70" y="104"/>
                  </a:cubicBezTo>
                  <a:cubicBezTo>
                    <a:pt x="82" y="104"/>
                    <a:pt x="84" y="96"/>
                    <a:pt x="84" y="91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6" y="102"/>
                    <a:pt x="25" y="104"/>
                    <a:pt x="22" y="104"/>
                  </a:cubicBezTo>
                  <a:lnTo>
                    <a:pt x="19" y="104"/>
                  </a:lnTo>
                  <a:close/>
                </a:path>
              </a:pathLst>
            </a:custGeom>
            <a:solidFill>
              <a:srgbClr val="58B6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42" name="Freeform 6">
              <a:extLst>
                <a:ext uri="{FF2B5EF4-FFF2-40B4-BE49-F238E27FC236}">
                  <a16:creationId xmlns:a16="http://schemas.microsoft.com/office/drawing/2014/main" id="{F669C3C3-A02C-474C-9D88-9DC4394169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76257" y="1466373"/>
              <a:ext cx="101624" cy="151775"/>
            </a:xfrm>
            <a:custGeom>
              <a:avLst/>
              <a:gdLst>
                <a:gd name="T0" fmla="*/ 19 w 90"/>
                <a:gd name="T1" fmla="*/ 133 h 133"/>
                <a:gd name="T2" fmla="*/ 0 w 90"/>
                <a:gd name="T3" fmla="*/ 115 h 133"/>
                <a:gd name="T4" fmla="*/ 18 w 90"/>
                <a:gd name="T5" fmla="*/ 97 h 133"/>
                <a:gd name="T6" fmla="*/ 18 w 90"/>
                <a:gd name="T7" fmla="*/ 30 h 133"/>
                <a:gd name="T8" fmla="*/ 20 w 90"/>
                <a:gd name="T9" fmla="*/ 26 h 133"/>
                <a:gd name="T10" fmla="*/ 22 w 90"/>
                <a:gd name="T11" fmla="*/ 25 h 133"/>
                <a:gd name="T12" fmla="*/ 82 w 90"/>
                <a:gd name="T13" fmla="*/ 1 h 133"/>
                <a:gd name="T14" fmla="*/ 83 w 90"/>
                <a:gd name="T15" fmla="*/ 0 h 133"/>
                <a:gd name="T16" fmla="*/ 86 w 90"/>
                <a:gd name="T17" fmla="*/ 0 h 133"/>
                <a:gd name="T18" fmla="*/ 89 w 90"/>
                <a:gd name="T19" fmla="*/ 3 h 133"/>
                <a:gd name="T20" fmla="*/ 90 w 90"/>
                <a:gd name="T21" fmla="*/ 5 h 133"/>
                <a:gd name="T22" fmla="*/ 90 w 90"/>
                <a:gd name="T23" fmla="*/ 6 h 133"/>
                <a:gd name="T24" fmla="*/ 90 w 90"/>
                <a:gd name="T25" fmla="*/ 92 h 133"/>
                <a:gd name="T26" fmla="*/ 69 w 90"/>
                <a:gd name="T27" fmla="*/ 114 h 133"/>
                <a:gd name="T28" fmla="*/ 51 w 90"/>
                <a:gd name="T29" fmla="*/ 96 h 133"/>
                <a:gd name="T30" fmla="*/ 69 w 90"/>
                <a:gd name="T31" fmla="*/ 78 h 133"/>
                <a:gd name="T32" fmla="*/ 69 w 90"/>
                <a:gd name="T33" fmla="*/ 43 h 133"/>
                <a:gd name="T34" fmla="*/ 40 w 90"/>
                <a:gd name="T35" fmla="*/ 55 h 133"/>
                <a:gd name="T36" fmla="*/ 40 w 90"/>
                <a:gd name="T37" fmla="*/ 113 h 133"/>
                <a:gd name="T38" fmla="*/ 19 w 90"/>
                <a:gd name="T39" fmla="*/ 133 h 133"/>
                <a:gd name="T40" fmla="*/ 19 w 90"/>
                <a:gd name="T41" fmla="*/ 105 h 133"/>
                <a:gd name="T42" fmla="*/ 8 w 90"/>
                <a:gd name="T43" fmla="*/ 115 h 133"/>
                <a:gd name="T44" fmla="*/ 19 w 90"/>
                <a:gd name="T45" fmla="*/ 125 h 133"/>
                <a:gd name="T46" fmla="*/ 32 w 90"/>
                <a:gd name="T47" fmla="*/ 113 h 133"/>
                <a:gd name="T48" fmla="*/ 32 w 90"/>
                <a:gd name="T49" fmla="*/ 52 h 133"/>
                <a:gd name="T50" fmla="*/ 34 w 90"/>
                <a:gd name="T51" fmla="*/ 48 h 133"/>
                <a:gd name="T52" fmla="*/ 71 w 90"/>
                <a:gd name="T53" fmla="*/ 34 h 133"/>
                <a:gd name="T54" fmla="*/ 75 w 90"/>
                <a:gd name="T55" fmla="*/ 34 h 133"/>
                <a:gd name="T56" fmla="*/ 77 w 90"/>
                <a:gd name="T57" fmla="*/ 38 h 133"/>
                <a:gd name="T58" fmla="*/ 77 w 90"/>
                <a:gd name="T59" fmla="*/ 82 h 133"/>
                <a:gd name="T60" fmla="*/ 73 w 90"/>
                <a:gd name="T61" fmla="*/ 86 h 133"/>
                <a:gd name="T62" fmla="*/ 70 w 90"/>
                <a:gd name="T63" fmla="*/ 86 h 133"/>
                <a:gd name="T64" fmla="*/ 69 w 90"/>
                <a:gd name="T65" fmla="*/ 86 h 133"/>
                <a:gd name="T66" fmla="*/ 59 w 90"/>
                <a:gd name="T67" fmla="*/ 96 h 133"/>
                <a:gd name="T68" fmla="*/ 69 w 90"/>
                <a:gd name="T69" fmla="*/ 106 h 133"/>
                <a:gd name="T70" fmla="*/ 82 w 90"/>
                <a:gd name="T71" fmla="*/ 92 h 133"/>
                <a:gd name="T72" fmla="*/ 82 w 90"/>
                <a:gd name="T73" fmla="*/ 9 h 133"/>
                <a:gd name="T74" fmla="*/ 26 w 90"/>
                <a:gd name="T75" fmla="*/ 32 h 133"/>
                <a:gd name="T76" fmla="*/ 26 w 90"/>
                <a:gd name="T77" fmla="*/ 101 h 133"/>
                <a:gd name="T78" fmla="*/ 22 w 90"/>
                <a:gd name="T79" fmla="*/ 105 h 133"/>
                <a:gd name="T80" fmla="*/ 19 w 90"/>
                <a:gd name="T81" fmla="*/ 10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33">
                  <a:moveTo>
                    <a:pt x="19" y="133"/>
                  </a:moveTo>
                  <a:cubicBezTo>
                    <a:pt x="9" y="133"/>
                    <a:pt x="0" y="125"/>
                    <a:pt x="0" y="115"/>
                  </a:cubicBezTo>
                  <a:cubicBezTo>
                    <a:pt x="0" y="105"/>
                    <a:pt x="8" y="97"/>
                    <a:pt x="18" y="97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28"/>
                    <a:pt x="20" y="27"/>
                    <a:pt x="20" y="26"/>
                  </a:cubicBezTo>
                  <a:cubicBezTo>
                    <a:pt x="21" y="25"/>
                    <a:pt x="21" y="25"/>
                    <a:pt x="22" y="25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82" y="0"/>
                    <a:pt x="83" y="0"/>
                    <a:pt x="83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7" y="0"/>
                    <a:pt x="89" y="1"/>
                    <a:pt x="89" y="3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90" y="6"/>
                    <a:pt x="90" y="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103"/>
                    <a:pt x="85" y="114"/>
                    <a:pt x="69" y="114"/>
                  </a:cubicBezTo>
                  <a:cubicBezTo>
                    <a:pt x="59" y="114"/>
                    <a:pt x="51" y="106"/>
                    <a:pt x="51" y="96"/>
                  </a:cubicBezTo>
                  <a:cubicBezTo>
                    <a:pt x="51" y="86"/>
                    <a:pt x="59" y="78"/>
                    <a:pt x="69" y="78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40" y="55"/>
                    <a:pt x="40" y="55"/>
                    <a:pt x="40" y="55"/>
                  </a:cubicBezTo>
                  <a:cubicBezTo>
                    <a:pt x="40" y="113"/>
                    <a:pt x="40" y="113"/>
                    <a:pt x="40" y="113"/>
                  </a:cubicBezTo>
                  <a:cubicBezTo>
                    <a:pt x="40" y="123"/>
                    <a:pt x="34" y="133"/>
                    <a:pt x="19" y="133"/>
                  </a:cubicBezTo>
                  <a:close/>
                  <a:moveTo>
                    <a:pt x="19" y="105"/>
                  </a:moveTo>
                  <a:cubicBezTo>
                    <a:pt x="13" y="105"/>
                    <a:pt x="8" y="109"/>
                    <a:pt x="8" y="115"/>
                  </a:cubicBezTo>
                  <a:cubicBezTo>
                    <a:pt x="8" y="120"/>
                    <a:pt x="13" y="125"/>
                    <a:pt x="19" y="125"/>
                  </a:cubicBezTo>
                  <a:cubicBezTo>
                    <a:pt x="27" y="125"/>
                    <a:pt x="32" y="121"/>
                    <a:pt x="32" y="113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50"/>
                    <a:pt x="33" y="49"/>
                    <a:pt x="34" y="48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2" y="33"/>
                    <a:pt x="74" y="33"/>
                    <a:pt x="75" y="34"/>
                  </a:cubicBezTo>
                  <a:cubicBezTo>
                    <a:pt x="76" y="35"/>
                    <a:pt x="77" y="36"/>
                    <a:pt x="77" y="38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7" y="85"/>
                    <a:pt x="75" y="86"/>
                    <a:pt x="73" y="86"/>
                  </a:cubicBezTo>
                  <a:cubicBezTo>
                    <a:pt x="71" y="86"/>
                    <a:pt x="71" y="86"/>
                    <a:pt x="70" y="86"/>
                  </a:cubicBezTo>
                  <a:cubicBezTo>
                    <a:pt x="70" y="86"/>
                    <a:pt x="69" y="86"/>
                    <a:pt x="69" y="86"/>
                  </a:cubicBezTo>
                  <a:cubicBezTo>
                    <a:pt x="64" y="86"/>
                    <a:pt x="59" y="90"/>
                    <a:pt x="59" y="96"/>
                  </a:cubicBezTo>
                  <a:cubicBezTo>
                    <a:pt x="59" y="101"/>
                    <a:pt x="63" y="106"/>
                    <a:pt x="69" y="106"/>
                  </a:cubicBezTo>
                  <a:cubicBezTo>
                    <a:pt x="81" y="106"/>
                    <a:pt x="82" y="97"/>
                    <a:pt x="82" y="92"/>
                  </a:cubicBezTo>
                  <a:cubicBezTo>
                    <a:pt x="82" y="9"/>
                    <a:pt x="82" y="9"/>
                    <a:pt x="82" y="9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6" y="103"/>
                    <a:pt x="24" y="105"/>
                    <a:pt x="22" y="105"/>
                  </a:cubicBezTo>
                  <a:lnTo>
                    <a:pt x="19" y="105"/>
                  </a:lnTo>
                  <a:close/>
                </a:path>
              </a:pathLst>
            </a:custGeom>
            <a:solidFill>
              <a:srgbClr val="58B6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43" name="Freeform 7">
              <a:extLst>
                <a:ext uri="{FF2B5EF4-FFF2-40B4-BE49-F238E27FC236}">
                  <a16:creationId xmlns:a16="http://schemas.microsoft.com/office/drawing/2014/main" id="{176E068E-9931-46DB-90B1-9ED6348653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86485" y="1549017"/>
              <a:ext cx="276323" cy="507429"/>
            </a:xfrm>
            <a:custGeom>
              <a:avLst/>
              <a:gdLst>
                <a:gd name="T0" fmla="*/ 320 w 320"/>
                <a:gd name="T1" fmla="*/ 48 h 587"/>
                <a:gd name="T2" fmla="*/ 271 w 320"/>
                <a:gd name="T3" fmla="*/ 0 h 587"/>
                <a:gd name="T4" fmla="*/ 48 w 320"/>
                <a:gd name="T5" fmla="*/ 0 h 587"/>
                <a:gd name="T6" fmla="*/ 0 w 320"/>
                <a:gd name="T7" fmla="*/ 48 h 587"/>
                <a:gd name="T8" fmla="*/ 0 w 320"/>
                <a:gd name="T9" fmla="*/ 293 h 587"/>
                <a:gd name="T10" fmla="*/ 0 w 320"/>
                <a:gd name="T11" fmla="*/ 294 h 587"/>
                <a:gd name="T12" fmla="*/ 0 w 320"/>
                <a:gd name="T13" fmla="*/ 294 h 587"/>
                <a:gd name="T14" fmla="*/ 0 w 320"/>
                <a:gd name="T15" fmla="*/ 539 h 587"/>
                <a:gd name="T16" fmla="*/ 48 w 320"/>
                <a:gd name="T17" fmla="*/ 587 h 587"/>
                <a:gd name="T18" fmla="*/ 271 w 320"/>
                <a:gd name="T19" fmla="*/ 587 h 587"/>
                <a:gd name="T20" fmla="*/ 320 w 320"/>
                <a:gd name="T21" fmla="*/ 539 h 587"/>
                <a:gd name="T22" fmla="*/ 320 w 320"/>
                <a:gd name="T23" fmla="*/ 294 h 587"/>
                <a:gd name="T24" fmla="*/ 320 w 320"/>
                <a:gd name="T25" fmla="*/ 294 h 587"/>
                <a:gd name="T26" fmla="*/ 320 w 320"/>
                <a:gd name="T27" fmla="*/ 293 h 587"/>
                <a:gd name="T28" fmla="*/ 320 w 320"/>
                <a:gd name="T29" fmla="*/ 48 h 587"/>
                <a:gd name="T30" fmla="*/ 24 w 320"/>
                <a:gd name="T31" fmla="*/ 48 h 587"/>
                <a:gd name="T32" fmla="*/ 48 w 320"/>
                <a:gd name="T33" fmla="*/ 24 h 587"/>
                <a:gd name="T34" fmla="*/ 271 w 320"/>
                <a:gd name="T35" fmla="*/ 24 h 587"/>
                <a:gd name="T36" fmla="*/ 296 w 320"/>
                <a:gd name="T37" fmla="*/ 48 h 587"/>
                <a:gd name="T38" fmla="*/ 296 w 320"/>
                <a:gd name="T39" fmla="*/ 281 h 587"/>
                <a:gd name="T40" fmla="*/ 24 w 320"/>
                <a:gd name="T41" fmla="*/ 281 h 587"/>
                <a:gd name="T42" fmla="*/ 24 w 320"/>
                <a:gd name="T43" fmla="*/ 48 h 587"/>
                <a:gd name="T44" fmla="*/ 296 w 320"/>
                <a:gd name="T45" fmla="*/ 539 h 587"/>
                <a:gd name="T46" fmla="*/ 271 w 320"/>
                <a:gd name="T47" fmla="*/ 563 h 587"/>
                <a:gd name="T48" fmla="*/ 48 w 320"/>
                <a:gd name="T49" fmla="*/ 563 h 587"/>
                <a:gd name="T50" fmla="*/ 24 w 320"/>
                <a:gd name="T51" fmla="*/ 539 h 587"/>
                <a:gd name="T52" fmla="*/ 24 w 320"/>
                <a:gd name="T53" fmla="*/ 306 h 587"/>
                <a:gd name="T54" fmla="*/ 296 w 320"/>
                <a:gd name="T55" fmla="*/ 306 h 587"/>
                <a:gd name="T56" fmla="*/ 296 w 320"/>
                <a:gd name="T57" fmla="*/ 539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0" h="587">
                  <a:moveTo>
                    <a:pt x="320" y="48"/>
                  </a:moveTo>
                  <a:cubicBezTo>
                    <a:pt x="320" y="22"/>
                    <a:pt x="298" y="0"/>
                    <a:pt x="27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2" y="0"/>
                    <a:pt x="0" y="22"/>
                    <a:pt x="0" y="48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0" y="566"/>
                    <a:pt x="22" y="587"/>
                    <a:pt x="48" y="587"/>
                  </a:cubicBezTo>
                  <a:cubicBezTo>
                    <a:pt x="271" y="587"/>
                    <a:pt x="271" y="587"/>
                    <a:pt x="271" y="587"/>
                  </a:cubicBezTo>
                  <a:cubicBezTo>
                    <a:pt x="298" y="587"/>
                    <a:pt x="320" y="566"/>
                    <a:pt x="320" y="539"/>
                  </a:cubicBezTo>
                  <a:cubicBezTo>
                    <a:pt x="320" y="294"/>
                    <a:pt x="320" y="294"/>
                    <a:pt x="320" y="294"/>
                  </a:cubicBezTo>
                  <a:cubicBezTo>
                    <a:pt x="320" y="294"/>
                    <a:pt x="320" y="294"/>
                    <a:pt x="320" y="294"/>
                  </a:cubicBezTo>
                  <a:cubicBezTo>
                    <a:pt x="320" y="294"/>
                    <a:pt x="320" y="294"/>
                    <a:pt x="320" y="293"/>
                  </a:cubicBezTo>
                  <a:lnTo>
                    <a:pt x="320" y="48"/>
                  </a:lnTo>
                  <a:close/>
                  <a:moveTo>
                    <a:pt x="24" y="48"/>
                  </a:moveTo>
                  <a:cubicBezTo>
                    <a:pt x="24" y="35"/>
                    <a:pt x="35" y="24"/>
                    <a:pt x="48" y="24"/>
                  </a:cubicBezTo>
                  <a:cubicBezTo>
                    <a:pt x="271" y="24"/>
                    <a:pt x="271" y="24"/>
                    <a:pt x="271" y="24"/>
                  </a:cubicBezTo>
                  <a:cubicBezTo>
                    <a:pt x="285" y="24"/>
                    <a:pt x="296" y="35"/>
                    <a:pt x="296" y="48"/>
                  </a:cubicBezTo>
                  <a:cubicBezTo>
                    <a:pt x="296" y="281"/>
                    <a:pt x="296" y="281"/>
                    <a:pt x="296" y="281"/>
                  </a:cubicBezTo>
                  <a:cubicBezTo>
                    <a:pt x="24" y="281"/>
                    <a:pt x="24" y="281"/>
                    <a:pt x="24" y="281"/>
                  </a:cubicBezTo>
                  <a:lnTo>
                    <a:pt x="24" y="48"/>
                  </a:lnTo>
                  <a:close/>
                  <a:moveTo>
                    <a:pt x="296" y="539"/>
                  </a:moveTo>
                  <a:cubicBezTo>
                    <a:pt x="296" y="553"/>
                    <a:pt x="285" y="563"/>
                    <a:pt x="271" y="563"/>
                  </a:cubicBezTo>
                  <a:cubicBezTo>
                    <a:pt x="48" y="563"/>
                    <a:pt x="48" y="563"/>
                    <a:pt x="48" y="563"/>
                  </a:cubicBezTo>
                  <a:cubicBezTo>
                    <a:pt x="35" y="563"/>
                    <a:pt x="24" y="552"/>
                    <a:pt x="24" y="539"/>
                  </a:cubicBezTo>
                  <a:cubicBezTo>
                    <a:pt x="24" y="306"/>
                    <a:pt x="24" y="306"/>
                    <a:pt x="24" y="306"/>
                  </a:cubicBezTo>
                  <a:cubicBezTo>
                    <a:pt x="296" y="306"/>
                    <a:pt x="296" y="306"/>
                    <a:pt x="296" y="306"/>
                  </a:cubicBezTo>
                  <a:lnTo>
                    <a:pt x="296" y="539"/>
                  </a:lnTo>
                  <a:close/>
                </a:path>
              </a:pathLst>
            </a:custGeom>
            <a:solidFill>
              <a:srgbClr val="58B6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44" name="Freeform 8">
              <a:extLst>
                <a:ext uri="{FF2B5EF4-FFF2-40B4-BE49-F238E27FC236}">
                  <a16:creationId xmlns:a16="http://schemas.microsoft.com/office/drawing/2014/main" id="{2711F415-300C-4751-8E06-42B9FB8A3C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39740" y="1595238"/>
              <a:ext cx="170818" cy="171823"/>
            </a:xfrm>
            <a:custGeom>
              <a:avLst/>
              <a:gdLst>
                <a:gd name="T0" fmla="*/ 99 w 198"/>
                <a:gd name="T1" fmla="*/ 0 h 199"/>
                <a:gd name="T2" fmla="*/ 0 w 198"/>
                <a:gd name="T3" fmla="*/ 100 h 199"/>
                <a:gd name="T4" fmla="*/ 99 w 198"/>
                <a:gd name="T5" fmla="*/ 199 h 199"/>
                <a:gd name="T6" fmla="*/ 198 w 198"/>
                <a:gd name="T7" fmla="*/ 100 h 199"/>
                <a:gd name="T8" fmla="*/ 99 w 198"/>
                <a:gd name="T9" fmla="*/ 0 h 199"/>
                <a:gd name="T10" fmla="*/ 99 w 198"/>
                <a:gd name="T11" fmla="*/ 175 h 199"/>
                <a:gd name="T12" fmla="*/ 24 w 198"/>
                <a:gd name="T13" fmla="*/ 100 h 199"/>
                <a:gd name="T14" fmla="*/ 99 w 198"/>
                <a:gd name="T15" fmla="*/ 24 h 199"/>
                <a:gd name="T16" fmla="*/ 174 w 198"/>
                <a:gd name="T17" fmla="*/ 100 h 199"/>
                <a:gd name="T18" fmla="*/ 99 w 198"/>
                <a:gd name="T19" fmla="*/ 17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199">
                  <a:moveTo>
                    <a:pt x="99" y="0"/>
                  </a:moveTo>
                  <a:cubicBezTo>
                    <a:pt x="44" y="0"/>
                    <a:pt x="0" y="45"/>
                    <a:pt x="0" y="100"/>
                  </a:cubicBezTo>
                  <a:cubicBezTo>
                    <a:pt x="0" y="155"/>
                    <a:pt x="44" y="199"/>
                    <a:pt x="99" y="199"/>
                  </a:cubicBezTo>
                  <a:cubicBezTo>
                    <a:pt x="154" y="199"/>
                    <a:pt x="198" y="155"/>
                    <a:pt x="198" y="100"/>
                  </a:cubicBezTo>
                  <a:cubicBezTo>
                    <a:pt x="198" y="45"/>
                    <a:pt x="154" y="0"/>
                    <a:pt x="99" y="0"/>
                  </a:cubicBezTo>
                  <a:close/>
                  <a:moveTo>
                    <a:pt x="99" y="175"/>
                  </a:moveTo>
                  <a:cubicBezTo>
                    <a:pt x="57" y="175"/>
                    <a:pt x="24" y="141"/>
                    <a:pt x="24" y="100"/>
                  </a:cubicBezTo>
                  <a:cubicBezTo>
                    <a:pt x="24" y="58"/>
                    <a:pt x="57" y="24"/>
                    <a:pt x="99" y="24"/>
                  </a:cubicBezTo>
                  <a:cubicBezTo>
                    <a:pt x="141" y="24"/>
                    <a:pt x="174" y="58"/>
                    <a:pt x="174" y="100"/>
                  </a:cubicBezTo>
                  <a:cubicBezTo>
                    <a:pt x="174" y="141"/>
                    <a:pt x="141" y="175"/>
                    <a:pt x="99" y="175"/>
                  </a:cubicBezTo>
                  <a:close/>
                </a:path>
              </a:pathLst>
            </a:custGeom>
            <a:solidFill>
              <a:srgbClr val="58B6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45" name="Oval 9">
              <a:extLst>
                <a:ext uri="{FF2B5EF4-FFF2-40B4-BE49-F238E27FC236}">
                  <a16:creationId xmlns:a16="http://schemas.microsoft.com/office/drawing/2014/main" id="{9D24AE4F-D789-4C44-8501-0B1C1DA035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8927" y="1636436"/>
              <a:ext cx="90433" cy="89428"/>
            </a:xfrm>
            <a:prstGeom prst="ellipse">
              <a:avLst/>
            </a:prstGeom>
            <a:solidFill>
              <a:srgbClr val="58B6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46" name="Freeform 10">
              <a:extLst>
                <a:ext uri="{FF2B5EF4-FFF2-40B4-BE49-F238E27FC236}">
                  <a16:creationId xmlns:a16="http://schemas.microsoft.com/office/drawing/2014/main" id="{79644B4D-ADC9-428F-A23F-97ADECC347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39740" y="1838402"/>
              <a:ext cx="170818" cy="171823"/>
            </a:xfrm>
            <a:custGeom>
              <a:avLst/>
              <a:gdLst>
                <a:gd name="T0" fmla="*/ 99 w 198"/>
                <a:gd name="T1" fmla="*/ 199 h 199"/>
                <a:gd name="T2" fmla="*/ 198 w 198"/>
                <a:gd name="T3" fmla="*/ 100 h 199"/>
                <a:gd name="T4" fmla="*/ 99 w 198"/>
                <a:gd name="T5" fmla="*/ 0 h 199"/>
                <a:gd name="T6" fmla="*/ 0 w 198"/>
                <a:gd name="T7" fmla="*/ 100 h 199"/>
                <a:gd name="T8" fmla="*/ 99 w 198"/>
                <a:gd name="T9" fmla="*/ 199 h 199"/>
                <a:gd name="T10" fmla="*/ 99 w 198"/>
                <a:gd name="T11" fmla="*/ 24 h 199"/>
                <a:gd name="T12" fmla="*/ 174 w 198"/>
                <a:gd name="T13" fmla="*/ 100 h 199"/>
                <a:gd name="T14" fmla="*/ 99 w 198"/>
                <a:gd name="T15" fmla="*/ 175 h 199"/>
                <a:gd name="T16" fmla="*/ 24 w 198"/>
                <a:gd name="T17" fmla="*/ 100 h 199"/>
                <a:gd name="T18" fmla="*/ 99 w 198"/>
                <a:gd name="T19" fmla="*/ 2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199">
                  <a:moveTo>
                    <a:pt x="99" y="199"/>
                  </a:moveTo>
                  <a:cubicBezTo>
                    <a:pt x="154" y="199"/>
                    <a:pt x="198" y="155"/>
                    <a:pt x="198" y="100"/>
                  </a:cubicBezTo>
                  <a:cubicBezTo>
                    <a:pt x="198" y="45"/>
                    <a:pt x="154" y="0"/>
                    <a:pt x="99" y="0"/>
                  </a:cubicBezTo>
                  <a:cubicBezTo>
                    <a:pt x="44" y="0"/>
                    <a:pt x="0" y="45"/>
                    <a:pt x="0" y="100"/>
                  </a:cubicBezTo>
                  <a:cubicBezTo>
                    <a:pt x="0" y="155"/>
                    <a:pt x="44" y="199"/>
                    <a:pt x="99" y="199"/>
                  </a:cubicBezTo>
                  <a:close/>
                  <a:moveTo>
                    <a:pt x="99" y="24"/>
                  </a:moveTo>
                  <a:cubicBezTo>
                    <a:pt x="141" y="24"/>
                    <a:pt x="174" y="58"/>
                    <a:pt x="174" y="100"/>
                  </a:cubicBezTo>
                  <a:cubicBezTo>
                    <a:pt x="174" y="141"/>
                    <a:pt x="141" y="175"/>
                    <a:pt x="99" y="175"/>
                  </a:cubicBezTo>
                  <a:cubicBezTo>
                    <a:pt x="57" y="175"/>
                    <a:pt x="24" y="141"/>
                    <a:pt x="24" y="100"/>
                  </a:cubicBezTo>
                  <a:cubicBezTo>
                    <a:pt x="24" y="58"/>
                    <a:pt x="57" y="24"/>
                    <a:pt x="99" y="24"/>
                  </a:cubicBezTo>
                  <a:close/>
                </a:path>
              </a:pathLst>
            </a:custGeom>
            <a:solidFill>
              <a:srgbClr val="58B6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47" name="Oval 11">
              <a:extLst>
                <a:ext uri="{FF2B5EF4-FFF2-40B4-BE49-F238E27FC236}">
                  <a16:creationId xmlns:a16="http://schemas.microsoft.com/office/drawing/2014/main" id="{F9228156-A55B-4A9C-9838-4BB6E7260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78927" y="1880604"/>
              <a:ext cx="90433" cy="88423"/>
            </a:xfrm>
            <a:prstGeom prst="ellipse">
              <a:avLst/>
            </a:prstGeom>
            <a:solidFill>
              <a:srgbClr val="58B6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63FB7E4-9FA7-4ABA-9BAF-83408DD8CEE0}"/>
              </a:ext>
            </a:extLst>
          </p:cNvPr>
          <p:cNvGrpSpPr/>
          <p:nvPr/>
        </p:nvGrpSpPr>
        <p:grpSpPr>
          <a:xfrm>
            <a:off x="1685026" y="1811258"/>
            <a:ext cx="436425" cy="606839"/>
            <a:chOff x="596901" y="4298950"/>
            <a:chExt cx="1000125" cy="1390650"/>
          </a:xfrm>
          <a:solidFill>
            <a:srgbClr val="58B6C0"/>
          </a:solidFill>
        </p:grpSpPr>
        <p:sp>
          <p:nvSpPr>
            <p:cNvPr id="329" name="Freeform 153">
              <a:extLst>
                <a:ext uri="{FF2B5EF4-FFF2-40B4-BE49-F238E27FC236}">
                  <a16:creationId xmlns:a16="http://schemas.microsoft.com/office/drawing/2014/main" id="{FADB4E37-9A7D-4348-B1B3-46AC959D45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901" y="4298950"/>
              <a:ext cx="1000125" cy="1390650"/>
            </a:xfrm>
            <a:custGeom>
              <a:avLst/>
              <a:gdLst>
                <a:gd name="T0" fmla="*/ 131 w 263"/>
                <a:gd name="T1" fmla="*/ 16 h 368"/>
                <a:gd name="T2" fmla="*/ 208 w 263"/>
                <a:gd name="T3" fmla="*/ 47 h 368"/>
                <a:gd name="T4" fmla="*/ 208 w 263"/>
                <a:gd name="T5" fmla="*/ 47 h 368"/>
                <a:gd name="T6" fmla="*/ 237 w 263"/>
                <a:gd name="T7" fmla="*/ 147 h 368"/>
                <a:gd name="T8" fmla="*/ 209 w 263"/>
                <a:gd name="T9" fmla="*/ 257 h 368"/>
                <a:gd name="T10" fmla="*/ 158 w 263"/>
                <a:gd name="T11" fmla="*/ 298 h 368"/>
                <a:gd name="T12" fmla="*/ 158 w 263"/>
                <a:gd name="T13" fmla="*/ 298 h 368"/>
                <a:gd name="T14" fmla="*/ 158 w 263"/>
                <a:gd name="T15" fmla="*/ 352 h 368"/>
                <a:gd name="T16" fmla="*/ 104 w 263"/>
                <a:gd name="T17" fmla="*/ 352 h 368"/>
                <a:gd name="T18" fmla="*/ 104 w 263"/>
                <a:gd name="T19" fmla="*/ 298 h 368"/>
                <a:gd name="T20" fmla="*/ 105 w 263"/>
                <a:gd name="T21" fmla="*/ 298 h 368"/>
                <a:gd name="T22" fmla="*/ 54 w 263"/>
                <a:gd name="T23" fmla="*/ 257 h 368"/>
                <a:gd name="T24" fmla="*/ 25 w 263"/>
                <a:gd name="T25" fmla="*/ 147 h 368"/>
                <a:gd name="T26" fmla="*/ 54 w 263"/>
                <a:gd name="T27" fmla="*/ 47 h 368"/>
                <a:gd name="T28" fmla="*/ 54 w 263"/>
                <a:gd name="T29" fmla="*/ 47 h 368"/>
                <a:gd name="T30" fmla="*/ 131 w 263"/>
                <a:gd name="T31" fmla="*/ 16 h 368"/>
                <a:gd name="T32" fmla="*/ 131 w 263"/>
                <a:gd name="T33" fmla="*/ 0 h 368"/>
                <a:gd name="T34" fmla="*/ 43 w 263"/>
                <a:gd name="T35" fmla="*/ 35 h 368"/>
                <a:gd name="T36" fmla="*/ 10 w 263"/>
                <a:gd name="T37" fmla="*/ 151 h 368"/>
                <a:gd name="T38" fmla="*/ 38 w 263"/>
                <a:gd name="T39" fmla="*/ 261 h 368"/>
                <a:gd name="T40" fmla="*/ 88 w 263"/>
                <a:gd name="T41" fmla="*/ 312 h 368"/>
                <a:gd name="T42" fmla="*/ 88 w 263"/>
                <a:gd name="T43" fmla="*/ 352 h 368"/>
                <a:gd name="T44" fmla="*/ 88 w 263"/>
                <a:gd name="T45" fmla="*/ 368 h 368"/>
                <a:gd name="T46" fmla="*/ 104 w 263"/>
                <a:gd name="T47" fmla="*/ 368 h 368"/>
                <a:gd name="T48" fmla="*/ 158 w 263"/>
                <a:gd name="T49" fmla="*/ 368 h 368"/>
                <a:gd name="T50" fmla="*/ 174 w 263"/>
                <a:gd name="T51" fmla="*/ 368 h 368"/>
                <a:gd name="T52" fmla="*/ 174 w 263"/>
                <a:gd name="T53" fmla="*/ 352 h 368"/>
                <a:gd name="T54" fmla="*/ 174 w 263"/>
                <a:gd name="T55" fmla="*/ 312 h 368"/>
                <a:gd name="T56" fmla="*/ 224 w 263"/>
                <a:gd name="T57" fmla="*/ 261 h 368"/>
                <a:gd name="T58" fmla="*/ 253 w 263"/>
                <a:gd name="T59" fmla="*/ 151 h 368"/>
                <a:gd name="T60" fmla="*/ 219 w 263"/>
                <a:gd name="T61" fmla="*/ 35 h 368"/>
                <a:gd name="T62" fmla="*/ 131 w 263"/>
                <a:gd name="T6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" h="368">
                  <a:moveTo>
                    <a:pt x="131" y="16"/>
                  </a:moveTo>
                  <a:cubicBezTo>
                    <a:pt x="159" y="16"/>
                    <a:pt x="187" y="26"/>
                    <a:pt x="208" y="47"/>
                  </a:cubicBezTo>
                  <a:cubicBezTo>
                    <a:pt x="208" y="47"/>
                    <a:pt x="208" y="47"/>
                    <a:pt x="208" y="47"/>
                  </a:cubicBezTo>
                  <a:cubicBezTo>
                    <a:pt x="235" y="72"/>
                    <a:pt x="246" y="111"/>
                    <a:pt x="237" y="147"/>
                  </a:cubicBezTo>
                  <a:cubicBezTo>
                    <a:pt x="209" y="257"/>
                    <a:pt x="209" y="257"/>
                    <a:pt x="209" y="257"/>
                  </a:cubicBezTo>
                  <a:cubicBezTo>
                    <a:pt x="203" y="281"/>
                    <a:pt x="182" y="298"/>
                    <a:pt x="158" y="298"/>
                  </a:cubicBezTo>
                  <a:cubicBezTo>
                    <a:pt x="158" y="298"/>
                    <a:pt x="158" y="298"/>
                    <a:pt x="158" y="298"/>
                  </a:cubicBezTo>
                  <a:cubicBezTo>
                    <a:pt x="158" y="352"/>
                    <a:pt x="158" y="352"/>
                    <a:pt x="158" y="352"/>
                  </a:cubicBezTo>
                  <a:cubicBezTo>
                    <a:pt x="104" y="352"/>
                    <a:pt x="104" y="352"/>
                    <a:pt x="104" y="352"/>
                  </a:cubicBezTo>
                  <a:cubicBezTo>
                    <a:pt x="104" y="298"/>
                    <a:pt x="104" y="298"/>
                    <a:pt x="104" y="298"/>
                  </a:cubicBezTo>
                  <a:cubicBezTo>
                    <a:pt x="105" y="298"/>
                    <a:pt x="105" y="298"/>
                    <a:pt x="105" y="298"/>
                  </a:cubicBezTo>
                  <a:cubicBezTo>
                    <a:pt x="81" y="298"/>
                    <a:pt x="59" y="281"/>
                    <a:pt x="54" y="25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16" y="111"/>
                    <a:pt x="28" y="72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76" y="26"/>
                    <a:pt x="103" y="16"/>
                    <a:pt x="131" y="16"/>
                  </a:cubicBezTo>
                  <a:moveTo>
                    <a:pt x="131" y="0"/>
                  </a:moveTo>
                  <a:cubicBezTo>
                    <a:pt x="98" y="0"/>
                    <a:pt x="67" y="12"/>
                    <a:pt x="43" y="35"/>
                  </a:cubicBezTo>
                  <a:cubicBezTo>
                    <a:pt x="12" y="65"/>
                    <a:pt x="0" y="109"/>
                    <a:pt x="10" y="151"/>
                  </a:cubicBezTo>
                  <a:cubicBezTo>
                    <a:pt x="38" y="261"/>
                    <a:pt x="38" y="261"/>
                    <a:pt x="38" y="261"/>
                  </a:cubicBezTo>
                  <a:cubicBezTo>
                    <a:pt x="44" y="287"/>
                    <a:pt x="64" y="306"/>
                    <a:pt x="88" y="312"/>
                  </a:cubicBezTo>
                  <a:cubicBezTo>
                    <a:pt x="88" y="352"/>
                    <a:pt x="88" y="352"/>
                    <a:pt x="88" y="352"/>
                  </a:cubicBezTo>
                  <a:cubicBezTo>
                    <a:pt x="88" y="368"/>
                    <a:pt x="88" y="368"/>
                    <a:pt x="88" y="368"/>
                  </a:cubicBezTo>
                  <a:cubicBezTo>
                    <a:pt x="104" y="368"/>
                    <a:pt x="104" y="368"/>
                    <a:pt x="104" y="368"/>
                  </a:cubicBezTo>
                  <a:cubicBezTo>
                    <a:pt x="158" y="368"/>
                    <a:pt x="158" y="368"/>
                    <a:pt x="158" y="368"/>
                  </a:cubicBezTo>
                  <a:cubicBezTo>
                    <a:pt x="174" y="368"/>
                    <a:pt x="174" y="368"/>
                    <a:pt x="174" y="368"/>
                  </a:cubicBezTo>
                  <a:cubicBezTo>
                    <a:pt x="174" y="352"/>
                    <a:pt x="174" y="352"/>
                    <a:pt x="174" y="352"/>
                  </a:cubicBezTo>
                  <a:cubicBezTo>
                    <a:pt x="174" y="312"/>
                    <a:pt x="174" y="312"/>
                    <a:pt x="174" y="312"/>
                  </a:cubicBezTo>
                  <a:cubicBezTo>
                    <a:pt x="199" y="306"/>
                    <a:pt x="218" y="287"/>
                    <a:pt x="224" y="261"/>
                  </a:cubicBezTo>
                  <a:cubicBezTo>
                    <a:pt x="253" y="151"/>
                    <a:pt x="253" y="151"/>
                    <a:pt x="253" y="151"/>
                  </a:cubicBezTo>
                  <a:cubicBezTo>
                    <a:pt x="263" y="109"/>
                    <a:pt x="250" y="65"/>
                    <a:pt x="219" y="35"/>
                  </a:cubicBezTo>
                  <a:cubicBezTo>
                    <a:pt x="196" y="12"/>
                    <a:pt x="165" y="0"/>
                    <a:pt x="1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30" name="Freeform 154">
              <a:extLst>
                <a:ext uri="{FF2B5EF4-FFF2-40B4-BE49-F238E27FC236}">
                  <a16:creationId xmlns:a16="http://schemas.microsoft.com/office/drawing/2014/main" id="{E0435912-E3A5-4F4E-BE20-F30B89F69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3" y="5300663"/>
              <a:ext cx="46038" cy="46038"/>
            </a:xfrm>
            <a:custGeom>
              <a:avLst/>
              <a:gdLst>
                <a:gd name="T0" fmla="*/ 29 w 29"/>
                <a:gd name="T1" fmla="*/ 29 h 29"/>
                <a:gd name="T2" fmla="*/ 0 w 29"/>
                <a:gd name="T3" fmla="*/ 29 h 29"/>
                <a:gd name="T4" fmla="*/ 0 w 29"/>
                <a:gd name="T5" fmla="*/ 10 h 29"/>
                <a:gd name="T6" fmla="*/ 10 w 29"/>
                <a:gd name="T7" fmla="*/ 10 h 29"/>
                <a:gd name="T8" fmla="*/ 10 w 29"/>
                <a:gd name="T9" fmla="*/ 0 h 29"/>
                <a:gd name="T10" fmla="*/ 29 w 29"/>
                <a:gd name="T11" fmla="*/ 0 h 29"/>
                <a:gd name="T12" fmla="*/ 29 w 29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29"/>
                  </a:moveTo>
                  <a:lnTo>
                    <a:pt x="0" y="29"/>
                  </a:lnTo>
                  <a:lnTo>
                    <a:pt x="0" y="10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29" y="0"/>
                  </a:lnTo>
                  <a:lnTo>
                    <a:pt x="29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31" name="Rectangle 155">
              <a:extLst>
                <a:ext uri="{FF2B5EF4-FFF2-40B4-BE49-F238E27FC236}">
                  <a16:creationId xmlns:a16="http://schemas.microsoft.com/office/drawing/2014/main" id="{612C914F-EFDC-4A6C-916A-76FCE7A83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501" y="5316538"/>
              <a:ext cx="30163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32" name="Freeform 156">
              <a:extLst>
                <a:ext uri="{FF2B5EF4-FFF2-40B4-BE49-F238E27FC236}">
                  <a16:creationId xmlns:a16="http://schemas.microsoft.com/office/drawing/2014/main" id="{A7D368F5-A257-496A-9B37-0A4298C46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176" y="5300663"/>
              <a:ext cx="46038" cy="46038"/>
            </a:xfrm>
            <a:custGeom>
              <a:avLst/>
              <a:gdLst>
                <a:gd name="T0" fmla="*/ 29 w 29"/>
                <a:gd name="T1" fmla="*/ 29 h 29"/>
                <a:gd name="T2" fmla="*/ 0 w 29"/>
                <a:gd name="T3" fmla="*/ 29 h 29"/>
                <a:gd name="T4" fmla="*/ 0 w 29"/>
                <a:gd name="T5" fmla="*/ 0 h 29"/>
                <a:gd name="T6" fmla="*/ 19 w 29"/>
                <a:gd name="T7" fmla="*/ 0 h 29"/>
                <a:gd name="T8" fmla="*/ 19 w 29"/>
                <a:gd name="T9" fmla="*/ 10 h 29"/>
                <a:gd name="T10" fmla="*/ 29 w 29"/>
                <a:gd name="T11" fmla="*/ 10 h 29"/>
                <a:gd name="T12" fmla="*/ 29 w 29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29"/>
                  </a:moveTo>
                  <a:lnTo>
                    <a:pt x="0" y="29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0"/>
                  </a:lnTo>
                  <a:lnTo>
                    <a:pt x="29" y="10"/>
                  </a:lnTo>
                  <a:lnTo>
                    <a:pt x="29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33" name="Rectangle 157">
              <a:extLst>
                <a:ext uri="{FF2B5EF4-FFF2-40B4-BE49-F238E27FC236}">
                  <a16:creationId xmlns:a16="http://schemas.microsoft.com/office/drawing/2014/main" id="{10AD18D6-6F92-482B-AF6B-A1F5D6CBB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176" y="5251450"/>
              <a:ext cx="30163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34" name="Freeform 158">
              <a:extLst>
                <a:ext uri="{FF2B5EF4-FFF2-40B4-BE49-F238E27FC236}">
                  <a16:creationId xmlns:a16="http://schemas.microsoft.com/office/drawing/2014/main" id="{F25B13A7-D9DF-43C3-9590-9B182124E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176" y="5191125"/>
              <a:ext cx="46038" cy="46038"/>
            </a:xfrm>
            <a:custGeom>
              <a:avLst/>
              <a:gdLst>
                <a:gd name="T0" fmla="*/ 19 w 29"/>
                <a:gd name="T1" fmla="*/ 29 h 29"/>
                <a:gd name="T2" fmla="*/ 0 w 29"/>
                <a:gd name="T3" fmla="*/ 29 h 29"/>
                <a:gd name="T4" fmla="*/ 0 w 29"/>
                <a:gd name="T5" fmla="*/ 0 h 29"/>
                <a:gd name="T6" fmla="*/ 29 w 29"/>
                <a:gd name="T7" fmla="*/ 0 h 29"/>
                <a:gd name="T8" fmla="*/ 29 w 29"/>
                <a:gd name="T9" fmla="*/ 19 h 29"/>
                <a:gd name="T10" fmla="*/ 19 w 29"/>
                <a:gd name="T11" fmla="*/ 19 h 29"/>
                <a:gd name="T12" fmla="*/ 19 w 29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9" y="29"/>
                  </a:moveTo>
                  <a:lnTo>
                    <a:pt x="0" y="29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19"/>
                  </a:lnTo>
                  <a:lnTo>
                    <a:pt x="19" y="19"/>
                  </a:lnTo>
                  <a:lnTo>
                    <a:pt x="19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35" name="Rectangle 159">
              <a:extLst>
                <a:ext uri="{FF2B5EF4-FFF2-40B4-BE49-F238E27FC236}">
                  <a16:creationId xmlns:a16="http://schemas.microsoft.com/office/drawing/2014/main" id="{4FBCA483-3BDD-4CFB-8306-7AE6E9608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501" y="5191125"/>
              <a:ext cx="30163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36" name="Freeform 160">
              <a:extLst>
                <a:ext uri="{FF2B5EF4-FFF2-40B4-BE49-F238E27FC236}">
                  <a16:creationId xmlns:a16="http://schemas.microsoft.com/office/drawing/2014/main" id="{DBE55AB2-640A-4BEB-90F4-306E6647A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3" y="5191125"/>
              <a:ext cx="46038" cy="46038"/>
            </a:xfrm>
            <a:custGeom>
              <a:avLst/>
              <a:gdLst>
                <a:gd name="T0" fmla="*/ 29 w 29"/>
                <a:gd name="T1" fmla="*/ 29 h 29"/>
                <a:gd name="T2" fmla="*/ 10 w 29"/>
                <a:gd name="T3" fmla="*/ 29 h 29"/>
                <a:gd name="T4" fmla="*/ 10 w 29"/>
                <a:gd name="T5" fmla="*/ 19 h 29"/>
                <a:gd name="T6" fmla="*/ 0 w 29"/>
                <a:gd name="T7" fmla="*/ 19 h 29"/>
                <a:gd name="T8" fmla="*/ 0 w 29"/>
                <a:gd name="T9" fmla="*/ 0 h 29"/>
                <a:gd name="T10" fmla="*/ 29 w 29"/>
                <a:gd name="T11" fmla="*/ 0 h 29"/>
                <a:gd name="T12" fmla="*/ 29 w 29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29" y="29"/>
                  </a:moveTo>
                  <a:lnTo>
                    <a:pt x="10" y="29"/>
                  </a:lnTo>
                  <a:lnTo>
                    <a:pt x="1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37" name="Rectangle 161">
              <a:extLst>
                <a:ext uri="{FF2B5EF4-FFF2-40B4-BE49-F238E27FC236}">
                  <a16:creationId xmlns:a16="http://schemas.microsoft.com/office/drawing/2014/main" id="{970934AB-BA3A-4DE3-92B0-B5F3732E5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4588" y="5251450"/>
              <a:ext cx="30163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38" name="Freeform 162">
              <a:extLst>
                <a:ext uri="{FF2B5EF4-FFF2-40B4-BE49-F238E27FC236}">
                  <a16:creationId xmlns:a16="http://schemas.microsoft.com/office/drawing/2014/main" id="{1E5F94BB-1CA3-4A31-A660-724C5A475F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5501" y="4824413"/>
              <a:ext cx="539750" cy="90488"/>
            </a:xfrm>
            <a:custGeom>
              <a:avLst/>
              <a:gdLst>
                <a:gd name="T0" fmla="*/ 321 w 340"/>
                <a:gd name="T1" fmla="*/ 19 h 57"/>
                <a:gd name="T2" fmla="*/ 321 w 340"/>
                <a:gd name="T3" fmla="*/ 38 h 57"/>
                <a:gd name="T4" fmla="*/ 19 w 340"/>
                <a:gd name="T5" fmla="*/ 38 h 57"/>
                <a:gd name="T6" fmla="*/ 19 w 340"/>
                <a:gd name="T7" fmla="*/ 19 h 57"/>
                <a:gd name="T8" fmla="*/ 321 w 340"/>
                <a:gd name="T9" fmla="*/ 19 h 57"/>
                <a:gd name="T10" fmla="*/ 340 w 340"/>
                <a:gd name="T11" fmla="*/ 0 h 57"/>
                <a:gd name="T12" fmla="*/ 0 w 340"/>
                <a:gd name="T13" fmla="*/ 0 h 57"/>
                <a:gd name="T14" fmla="*/ 0 w 340"/>
                <a:gd name="T15" fmla="*/ 57 h 57"/>
                <a:gd name="T16" fmla="*/ 340 w 340"/>
                <a:gd name="T17" fmla="*/ 57 h 57"/>
                <a:gd name="T18" fmla="*/ 340 w 340"/>
                <a:gd name="T19" fmla="*/ 0 h 57"/>
                <a:gd name="T20" fmla="*/ 340 w 340"/>
                <a:gd name="T2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0" h="57">
                  <a:moveTo>
                    <a:pt x="321" y="19"/>
                  </a:moveTo>
                  <a:lnTo>
                    <a:pt x="321" y="38"/>
                  </a:lnTo>
                  <a:lnTo>
                    <a:pt x="19" y="38"/>
                  </a:lnTo>
                  <a:lnTo>
                    <a:pt x="19" y="19"/>
                  </a:lnTo>
                  <a:lnTo>
                    <a:pt x="321" y="19"/>
                  </a:lnTo>
                  <a:close/>
                  <a:moveTo>
                    <a:pt x="340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340" y="57"/>
                  </a:lnTo>
                  <a:lnTo>
                    <a:pt x="340" y="0"/>
                  </a:lnTo>
                  <a:lnTo>
                    <a:pt x="34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39" name="Freeform 163">
              <a:extLst>
                <a:ext uri="{FF2B5EF4-FFF2-40B4-BE49-F238E27FC236}">
                  <a16:creationId xmlns:a16="http://schemas.microsoft.com/office/drawing/2014/main" id="{D5072D3A-EC44-475F-9EF3-1641AAF4BC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5501" y="4824413"/>
              <a:ext cx="539750" cy="90488"/>
            </a:xfrm>
            <a:custGeom>
              <a:avLst/>
              <a:gdLst>
                <a:gd name="T0" fmla="*/ 321 w 340"/>
                <a:gd name="T1" fmla="*/ 19 h 57"/>
                <a:gd name="T2" fmla="*/ 321 w 340"/>
                <a:gd name="T3" fmla="*/ 38 h 57"/>
                <a:gd name="T4" fmla="*/ 19 w 340"/>
                <a:gd name="T5" fmla="*/ 38 h 57"/>
                <a:gd name="T6" fmla="*/ 19 w 340"/>
                <a:gd name="T7" fmla="*/ 19 h 57"/>
                <a:gd name="T8" fmla="*/ 321 w 340"/>
                <a:gd name="T9" fmla="*/ 19 h 57"/>
                <a:gd name="T10" fmla="*/ 340 w 340"/>
                <a:gd name="T11" fmla="*/ 0 h 57"/>
                <a:gd name="T12" fmla="*/ 0 w 340"/>
                <a:gd name="T13" fmla="*/ 0 h 57"/>
                <a:gd name="T14" fmla="*/ 0 w 340"/>
                <a:gd name="T15" fmla="*/ 57 h 57"/>
                <a:gd name="T16" fmla="*/ 340 w 340"/>
                <a:gd name="T17" fmla="*/ 57 h 57"/>
                <a:gd name="T18" fmla="*/ 340 w 340"/>
                <a:gd name="T19" fmla="*/ 0 h 57"/>
                <a:gd name="T20" fmla="*/ 340 w 340"/>
                <a:gd name="T2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0" h="57">
                  <a:moveTo>
                    <a:pt x="321" y="19"/>
                  </a:moveTo>
                  <a:lnTo>
                    <a:pt x="321" y="38"/>
                  </a:lnTo>
                  <a:lnTo>
                    <a:pt x="19" y="38"/>
                  </a:lnTo>
                  <a:lnTo>
                    <a:pt x="19" y="19"/>
                  </a:lnTo>
                  <a:lnTo>
                    <a:pt x="321" y="19"/>
                  </a:lnTo>
                  <a:moveTo>
                    <a:pt x="340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340" y="57"/>
                  </a:lnTo>
                  <a:lnTo>
                    <a:pt x="340" y="0"/>
                  </a:lnTo>
                  <a:lnTo>
                    <a:pt x="34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40" name="Freeform 164">
              <a:extLst>
                <a:ext uri="{FF2B5EF4-FFF2-40B4-BE49-F238E27FC236}">
                  <a16:creationId xmlns:a16="http://schemas.microsoft.com/office/drawing/2014/main" id="{44E556AB-0809-4213-9961-34C23DB4A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501" y="4506913"/>
              <a:ext cx="539750" cy="238125"/>
            </a:xfrm>
            <a:custGeom>
              <a:avLst/>
              <a:gdLst>
                <a:gd name="T0" fmla="*/ 84 w 142"/>
                <a:gd name="T1" fmla="*/ 63 h 63"/>
                <a:gd name="T2" fmla="*/ 84 w 142"/>
                <a:gd name="T3" fmla="*/ 25 h 63"/>
                <a:gd name="T4" fmla="*/ 59 w 142"/>
                <a:gd name="T5" fmla="*/ 25 h 63"/>
                <a:gd name="T6" fmla="*/ 59 w 142"/>
                <a:gd name="T7" fmla="*/ 63 h 63"/>
                <a:gd name="T8" fmla="*/ 0 w 142"/>
                <a:gd name="T9" fmla="*/ 63 h 63"/>
                <a:gd name="T10" fmla="*/ 71 w 142"/>
                <a:gd name="T11" fmla="*/ 0 h 63"/>
                <a:gd name="T12" fmla="*/ 142 w 142"/>
                <a:gd name="T13" fmla="*/ 63 h 63"/>
                <a:gd name="T14" fmla="*/ 84 w 142"/>
                <a:gd name="T1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3">
                  <a:moveTo>
                    <a:pt x="84" y="63"/>
                  </a:moveTo>
                  <a:cubicBezTo>
                    <a:pt x="84" y="25"/>
                    <a:pt x="84" y="25"/>
                    <a:pt x="84" y="25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28"/>
                    <a:pt x="32" y="0"/>
                    <a:pt x="71" y="0"/>
                  </a:cubicBezTo>
                  <a:cubicBezTo>
                    <a:pt x="110" y="0"/>
                    <a:pt x="142" y="28"/>
                    <a:pt x="142" y="63"/>
                  </a:cubicBezTo>
                  <a:lnTo>
                    <a:pt x="84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7781198D-577B-478A-AD2D-ADAEFB323B83}"/>
              </a:ext>
            </a:extLst>
          </p:cNvPr>
          <p:cNvGrpSpPr/>
          <p:nvPr/>
        </p:nvGrpSpPr>
        <p:grpSpPr>
          <a:xfrm>
            <a:off x="6193766" y="1521052"/>
            <a:ext cx="563778" cy="565887"/>
            <a:chOff x="5437188" y="2930526"/>
            <a:chExt cx="1273175" cy="1277938"/>
          </a:xfrm>
          <a:solidFill>
            <a:srgbClr val="58B6C0"/>
          </a:solidFill>
        </p:grpSpPr>
        <p:sp>
          <p:nvSpPr>
            <p:cNvPr id="319" name="Freeform 92">
              <a:extLst>
                <a:ext uri="{FF2B5EF4-FFF2-40B4-BE49-F238E27FC236}">
                  <a16:creationId xmlns:a16="http://schemas.microsoft.com/office/drawing/2014/main" id="{3D2133B6-0996-4141-BFCC-B358041135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37188" y="2930526"/>
              <a:ext cx="1273175" cy="1277938"/>
            </a:xfrm>
            <a:custGeom>
              <a:avLst/>
              <a:gdLst>
                <a:gd name="T0" fmla="*/ 169 w 339"/>
                <a:gd name="T1" fmla="*/ 12 h 338"/>
                <a:gd name="T2" fmla="*/ 327 w 339"/>
                <a:gd name="T3" fmla="*/ 169 h 338"/>
                <a:gd name="T4" fmla="*/ 169 w 339"/>
                <a:gd name="T5" fmla="*/ 326 h 338"/>
                <a:gd name="T6" fmla="*/ 12 w 339"/>
                <a:gd name="T7" fmla="*/ 169 h 338"/>
                <a:gd name="T8" fmla="*/ 169 w 339"/>
                <a:gd name="T9" fmla="*/ 12 h 338"/>
                <a:gd name="T10" fmla="*/ 169 w 339"/>
                <a:gd name="T11" fmla="*/ 0 h 338"/>
                <a:gd name="T12" fmla="*/ 0 w 339"/>
                <a:gd name="T13" fmla="*/ 169 h 338"/>
                <a:gd name="T14" fmla="*/ 169 w 339"/>
                <a:gd name="T15" fmla="*/ 338 h 338"/>
                <a:gd name="T16" fmla="*/ 339 w 339"/>
                <a:gd name="T17" fmla="*/ 169 h 338"/>
                <a:gd name="T18" fmla="*/ 169 w 339"/>
                <a:gd name="T19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9" h="338">
                  <a:moveTo>
                    <a:pt x="169" y="12"/>
                  </a:moveTo>
                  <a:cubicBezTo>
                    <a:pt x="256" y="12"/>
                    <a:pt x="327" y="82"/>
                    <a:pt x="327" y="169"/>
                  </a:cubicBezTo>
                  <a:cubicBezTo>
                    <a:pt x="327" y="256"/>
                    <a:pt x="256" y="326"/>
                    <a:pt x="169" y="326"/>
                  </a:cubicBezTo>
                  <a:cubicBezTo>
                    <a:pt x="82" y="326"/>
                    <a:pt x="12" y="256"/>
                    <a:pt x="12" y="169"/>
                  </a:cubicBezTo>
                  <a:cubicBezTo>
                    <a:pt x="12" y="82"/>
                    <a:pt x="82" y="12"/>
                    <a:pt x="169" y="12"/>
                  </a:cubicBezTo>
                  <a:moveTo>
                    <a:pt x="169" y="0"/>
                  </a:moveTo>
                  <a:cubicBezTo>
                    <a:pt x="76" y="0"/>
                    <a:pt x="0" y="76"/>
                    <a:pt x="0" y="169"/>
                  </a:cubicBezTo>
                  <a:cubicBezTo>
                    <a:pt x="0" y="262"/>
                    <a:pt x="76" y="338"/>
                    <a:pt x="169" y="338"/>
                  </a:cubicBezTo>
                  <a:cubicBezTo>
                    <a:pt x="263" y="338"/>
                    <a:pt x="339" y="262"/>
                    <a:pt x="339" y="169"/>
                  </a:cubicBezTo>
                  <a:cubicBezTo>
                    <a:pt x="339" y="76"/>
                    <a:pt x="263" y="0"/>
                    <a:pt x="16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20" name="Freeform 93">
              <a:extLst>
                <a:ext uri="{FF2B5EF4-FFF2-40B4-BE49-F238E27FC236}">
                  <a16:creationId xmlns:a16="http://schemas.microsoft.com/office/drawing/2014/main" id="{DF0F099F-E066-4498-A894-3ABC1B3219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8788" y="3032126"/>
              <a:ext cx="1066800" cy="1073150"/>
            </a:xfrm>
            <a:custGeom>
              <a:avLst/>
              <a:gdLst>
                <a:gd name="T0" fmla="*/ 142 w 284"/>
                <a:gd name="T1" fmla="*/ 284 h 284"/>
                <a:gd name="T2" fmla="*/ 0 w 284"/>
                <a:gd name="T3" fmla="*/ 142 h 284"/>
                <a:gd name="T4" fmla="*/ 142 w 284"/>
                <a:gd name="T5" fmla="*/ 0 h 284"/>
                <a:gd name="T6" fmla="*/ 284 w 284"/>
                <a:gd name="T7" fmla="*/ 142 h 284"/>
                <a:gd name="T8" fmla="*/ 142 w 284"/>
                <a:gd name="T9" fmla="*/ 284 h 284"/>
                <a:gd name="T10" fmla="*/ 142 w 284"/>
                <a:gd name="T11" fmla="*/ 12 h 284"/>
                <a:gd name="T12" fmla="*/ 12 w 284"/>
                <a:gd name="T13" fmla="*/ 142 h 284"/>
                <a:gd name="T14" fmla="*/ 142 w 284"/>
                <a:gd name="T15" fmla="*/ 272 h 284"/>
                <a:gd name="T16" fmla="*/ 272 w 284"/>
                <a:gd name="T17" fmla="*/ 142 h 284"/>
                <a:gd name="T18" fmla="*/ 142 w 284"/>
                <a:gd name="T19" fmla="*/ 12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4" h="284">
                  <a:moveTo>
                    <a:pt x="142" y="284"/>
                  </a:moveTo>
                  <a:cubicBezTo>
                    <a:pt x="64" y="284"/>
                    <a:pt x="0" y="220"/>
                    <a:pt x="0" y="142"/>
                  </a:cubicBezTo>
                  <a:cubicBezTo>
                    <a:pt x="0" y="64"/>
                    <a:pt x="64" y="0"/>
                    <a:pt x="142" y="0"/>
                  </a:cubicBezTo>
                  <a:cubicBezTo>
                    <a:pt x="221" y="0"/>
                    <a:pt x="284" y="64"/>
                    <a:pt x="284" y="142"/>
                  </a:cubicBezTo>
                  <a:cubicBezTo>
                    <a:pt x="284" y="220"/>
                    <a:pt x="221" y="284"/>
                    <a:pt x="142" y="284"/>
                  </a:cubicBezTo>
                  <a:close/>
                  <a:moveTo>
                    <a:pt x="142" y="12"/>
                  </a:moveTo>
                  <a:cubicBezTo>
                    <a:pt x="71" y="12"/>
                    <a:pt x="12" y="70"/>
                    <a:pt x="12" y="142"/>
                  </a:cubicBezTo>
                  <a:cubicBezTo>
                    <a:pt x="12" y="214"/>
                    <a:pt x="71" y="272"/>
                    <a:pt x="142" y="272"/>
                  </a:cubicBezTo>
                  <a:cubicBezTo>
                    <a:pt x="214" y="272"/>
                    <a:pt x="272" y="214"/>
                    <a:pt x="272" y="142"/>
                  </a:cubicBezTo>
                  <a:cubicBezTo>
                    <a:pt x="272" y="70"/>
                    <a:pt x="214" y="12"/>
                    <a:pt x="1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21" name="Freeform 94">
              <a:extLst>
                <a:ext uri="{FF2B5EF4-FFF2-40B4-BE49-F238E27FC236}">
                  <a16:creationId xmlns:a16="http://schemas.microsoft.com/office/drawing/2014/main" id="{7C7F97EE-D9B6-4D43-B35D-87052951F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7101" y="3182938"/>
              <a:ext cx="312738" cy="454025"/>
            </a:xfrm>
            <a:custGeom>
              <a:avLst/>
              <a:gdLst>
                <a:gd name="T0" fmla="*/ 78 w 83"/>
                <a:gd name="T1" fmla="*/ 2 h 120"/>
                <a:gd name="T2" fmla="*/ 67 w 83"/>
                <a:gd name="T3" fmla="*/ 4 h 120"/>
                <a:gd name="T4" fmla="*/ 19 w 83"/>
                <a:gd name="T5" fmla="*/ 85 h 120"/>
                <a:gd name="T6" fmla="*/ 17 w 83"/>
                <a:gd name="T7" fmla="*/ 84 h 120"/>
                <a:gd name="T8" fmla="*/ 0 w 83"/>
                <a:gd name="T9" fmla="*/ 102 h 120"/>
                <a:gd name="T10" fmla="*/ 17 w 83"/>
                <a:gd name="T11" fmla="*/ 120 h 120"/>
                <a:gd name="T12" fmla="*/ 35 w 83"/>
                <a:gd name="T13" fmla="*/ 102 h 120"/>
                <a:gd name="T14" fmla="*/ 32 w 83"/>
                <a:gd name="T15" fmla="*/ 93 h 120"/>
                <a:gd name="T16" fmla="*/ 81 w 83"/>
                <a:gd name="T17" fmla="*/ 13 h 120"/>
                <a:gd name="T18" fmla="*/ 78 w 83"/>
                <a:gd name="T19" fmla="*/ 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120">
                  <a:moveTo>
                    <a:pt x="78" y="2"/>
                  </a:moveTo>
                  <a:cubicBezTo>
                    <a:pt x="75" y="0"/>
                    <a:pt x="70" y="1"/>
                    <a:pt x="67" y="4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8" y="85"/>
                    <a:pt x="18" y="84"/>
                    <a:pt x="17" y="84"/>
                  </a:cubicBezTo>
                  <a:cubicBezTo>
                    <a:pt x="8" y="84"/>
                    <a:pt x="0" y="92"/>
                    <a:pt x="0" y="102"/>
                  </a:cubicBezTo>
                  <a:cubicBezTo>
                    <a:pt x="0" y="112"/>
                    <a:pt x="8" y="120"/>
                    <a:pt x="17" y="120"/>
                  </a:cubicBezTo>
                  <a:cubicBezTo>
                    <a:pt x="27" y="120"/>
                    <a:pt x="35" y="112"/>
                    <a:pt x="35" y="102"/>
                  </a:cubicBezTo>
                  <a:cubicBezTo>
                    <a:pt x="35" y="99"/>
                    <a:pt x="34" y="96"/>
                    <a:pt x="32" y="9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3" y="9"/>
                    <a:pt x="82" y="4"/>
                    <a:pt x="7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22" name="Freeform 95">
              <a:extLst>
                <a:ext uri="{FF2B5EF4-FFF2-40B4-BE49-F238E27FC236}">
                  <a16:creationId xmlns:a16="http://schemas.microsoft.com/office/drawing/2014/main" id="{EE38FFDB-BCD9-433B-9EC1-1B5801826D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255963"/>
              <a:ext cx="101600" cy="96838"/>
            </a:xfrm>
            <a:custGeom>
              <a:avLst/>
              <a:gdLst>
                <a:gd name="T0" fmla="*/ 12 w 27"/>
                <a:gd name="T1" fmla="*/ 6 h 26"/>
                <a:gd name="T2" fmla="*/ 21 w 27"/>
                <a:gd name="T3" fmla="*/ 15 h 26"/>
                <a:gd name="T4" fmla="*/ 15 w 27"/>
                <a:gd name="T5" fmla="*/ 21 h 26"/>
                <a:gd name="T6" fmla="*/ 6 w 27"/>
                <a:gd name="T7" fmla="*/ 15 h 26"/>
                <a:gd name="T8" fmla="*/ 12 w 27"/>
                <a:gd name="T9" fmla="*/ 6 h 26"/>
                <a:gd name="T10" fmla="*/ 12 w 27"/>
                <a:gd name="T11" fmla="*/ 0 h 26"/>
                <a:gd name="T12" fmla="*/ 0 w 27"/>
                <a:gd name="T13" fmla="*/ 16 h 26"/>
                <a:gd name="T14" fmla="*/ 16 w 27"/>
                <a:gd name="T15" fmla="*/ 26 h 26"/>
                <a:gd name="T16" fmla="*/ 27 w 27"/>
                <a:gd name="T17" fmla="*/ 15 h 26"/>
                <a:gd name="T18" fmla="*/ 12 w 27"/>
                <a:gd name="T1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6">
                  <a:moveTo>
                    <a:pt x="12" y="6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19" y="17"/>
                    <a:pt x="17" y="19"/>
                    <a:pt x="15" y="21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8" y="12"/>
                    <a:pt x="10" y="9"/>
                    <a:pt x="12" y="6"/>
                  </a:cubicBezTo>
                  <a:moveTo>
                    <a:pt x="12" y="0"/>
                  </a:moveTo>
                  <a:cubicBezTo>
                    <a:pt x="8" y="5"/>
                    <a:pt x="4" y="10"/>
                    <a:pt x="0" y="1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9" y="22"/>
                    <a:pt x="23" y="18"/>
                    <a:pt x="27" y="15"/>
                  </a:cubicBezTo>
                  <a:cubicBezTo>
                    <a:pt x="12" y="0"/>
                    <a:pt x="12" y="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23" name="Freeform 96">
              <a:extLst>
                <a:ext uri="{FF2B5EF4-FFF2-40B4-BE49-F238E27FC236}">
                  <a16:creationId xmlns:a16="http://schemas.microsoft.com/office/drawing/2014/main" id="{C1164FD2-1D8A-4247-B154-E562B4E196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46738" y="3341688"/>
              <a:ext cx="90488" cy="95250"/>
            </a:xfrm>
            <a:custGeom>
              <a:avLst/>
              <a:gdLst>
                <a:gd name="T0" fmla="*/ 11 w 24"/>
                <a:gd name="T1" fmla="*/ 5 h 25"/>
                <a:gd name="T2" fmla="*/ 18 w 24"/>
                <a:gd name="T3" fmla="*/ 10 h 25"/>
                <a:gd name="T4" fmla="*/ 11 w 24"/>
                <a:gd name="T5" fmla="*/ 20 h 25"/>
                <a:gd name="T6" fmla="*/ 5 w 24"/>
                <a:gd name="T7" fmla="*/ 19 h 25"/>
                <a:gd name="T8" fmla="*/ 11 w 24"/>
                <a:gd name="T9" fmla="*/ 5 h 25"/>
                <a:gd name="T10" fmla="*/ 10 w 24"/>
                <a:gd name="T11" fmla="*/ 0 h 25"/>
                <a:gd name="T12" fmla="*/ 0 w 24"/>
                <a:gd name="T13" fmla="*/ 21 h 25"/>
                <a:gd name="T14" fmla="*/ 13 w 24"/>
                <a:gd name="T15" fmla="*/ 25 h 25"/>
                <a:gd name="T16" fmla="*/ 24 w 24"/>
                <a:gd name="T17" fmla="*/ 9 h 25"/>
                <a:gd name="T18" fmla="*/ 10 w 24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5">
                  <a:moveTo>
                    <a:pt x="11" y="5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6" y="13"/>
                    <a:pt x="13" y="17"/>
                    <a:pt x="11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7" y="14"/>
                    <a:pt x="9" y="9"/>
                    <a:pt x="11" y="5"/>
                  </a:cubicBezTo>
                  <a:moveTo>
                    <a:pt x="10" y="0"/>
                  </a:moveTo>
                  <a:cubicBezTo>
                    <a:pt x="6" y="6"/>
                    <a:pt x="2" y="14"/>
                    <a:pt x="0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6" y="19"/>
                    <a:pt x="20" y="14"/>
                    <a:pt x="24" y="9"/>
                  </a:cubicBezTo>
                  <a:cubicBezTo>
                    <a:pt x="10" y="0"/>
                    <a:pt x="10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24" name="Freeform 97">
              <a:extLst>
                <a:ext uri="{FF2B5EF4-FFF2-40B4-BE49-F238E27FC236}">
                  <a16:creationId xmlns:a16="http://schemas.microsoft.com/office/drawing/2014/main" id="{AD7E27C7-7594-4D7E-A51B-3D04E264EB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4513" y="3451226"/>
              <a:ext cx="57150" cy="76200"/>
            </a:xfrm>
            <a:custGeom>
              <a:avLst/>
              <a:gdLst>
                <a:gd name="T0" fmla="*/ 6 w 15"/>
                <a:gd name="T1" fmla="*/ 5 h 20"/>
                <a:gd name="T2" fmla="*/ 10 w 15"/>
                <a:gd name="T3" fmla="*/ 6 h 20"/>
                <a:gd name="T4" fmla="*/ 6 w 15"/>
                <a:gd name="T5" fmla="*/ 16 h 20"/>
                <a:gd name="T6" fmla="*/ 4 w 15"/>
                <a:gd name="T7" fmla="*/ 16 h 20"/>
                <a:gd name="T8" fmla="*/ 6 w 15"/>
                <a:gd name="T9" fmla="*/ 5 h 20"/>
                <a:gd name="T10" fmla="*/ 3 w 15"/>
                <a:gd name="T11" fmla="*/ 0 h 20"/>
                <a:gd name="T12" fmla="*/ 0 w 15"/>
                <a:gd name="T13" fmla="*/ 19 h 20"/>
                <a:gd name="T14" fmla="*/ 9 w 15"/>
                <a:gd name="T15" fmla="*/ 20 h 20"/>
                <a:gd name="T16" fmla="*/ 15 w 15"/>
                <a:gd name="T17" fmla="*/ 3 h 20"/>
                <a:gd name="T18" fmla="*/ 3 w 15"/>
                <a:gd name="T1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20">
                  <a:moveTo>
                    <a:pt x="6" y="5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8" y="9"/>
                    <a:pt x="7" y="13"/>
                    <a:pt x="6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5" y="12"/>
                    <a:pt x="5" y="8"/>
                    <a:pt x="6" y="5"/>
                  </a:cubicBezTo>
                  <a:moveTo>
                    <a:pt x="3" y="0"/>
                  </a:moveTo>
                  <a:cubicBezTo>
                    <a:pt x="2" y="6"/>
                    <a:pt x="1" y="13"/>
                    <a:pt x="0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1" y="14"/>
                    <a:pt x="13" y="9"/>
                    <a:pt x="15" y="3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25" name="Freeform 98">
              <a:extLst>
                <a:ext uri="{FF2B5EF4-FFF2-40B4-BE49-F238E27FC236}">
                  <a16:creationId xmlns:a16="http://schemas.microsoft.com/office/drawing/2014/main" id="{6F8B2C6A-99E9-4B00-BDE6-807CD9A641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8038" y="3114676"/>
              <a:ext cx="168275" cy="133350"/>
            </a:xfrm>
            <a:custGeom>
              <a:avLst/>
              <a:gdLst>
                <a:gd name="T0" fmla="*/ 41 w 45"/>
                <a:gd name="T1" fmla="*/ 4 h 35"/>
                <a:gd name="T2" fmla="*/ 41 w 45"/>
                <a:gd name="T3" fmla="*/ 27 h 35"/>
                <a:gd name="T4" fmla="*/ 40 w 45"/>
                <a:gd name="T5" fmla="*/ 27 h 35"/>
                <a:gd name="T6" fmla="*/ 14 w 45"/>
                <a:gd name="T7" fmla="*/ 30 h 35"/>
                <a:gd name="T8" fmla="*/ 5 w 45"/>
                <a:gd name="T9" fmla="*/ 13 h 35"/>
                <a:gd name="T10" fmla="*/ 41 w 45"/>
                <a:gd name="T11" fmla="*/ 4 h 35"/>
                <a:gd name="T12" fmla="*/ 45 w 45"/>
                <a:gd name="T13" fmla="*/ 0 h 35"/>
                <a:gd name="T14" fmla="*/ 0 w 45"/>
                <a:gd name="T15" fmla="*/ 11 h 35"/>
                <a:gd name="T16" fmla="*/ 12 w 45"/>
                <a:gd name="T17" fmla="*/ 35 h 35"/>
                <a:gd name="T18" fmla="*/ 40 w 45"/>
                <a:gd name="T19" fmla="*/ 31 h 35"/>
                <a:gd name="T20" fmla="*/ 45 w 45"/>
                <a:gd name="T21" fmla="*/ 31 h 35"/>
                <a:gd name="T22" fmla="*/ 45 w 4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" h="35">
                  <a:moveTo>
                    <a:pt x="41" y="4"/>
                  </a:moveTo>
                  <a:cubicBezTo>
                    <a:pt x="41" y="27"/>
                    <a:pt x="41" y="27"/>
                    <a:pt x="41" y="27"/>
                  </a:cubicBezTo>
                  <a:cubicBezTo>
                    <a:pt x="41" y="27"/>
                    <a:pt x="41" y="27"/>
                    <a:pt x="40" y="27"/>
                  </a:cubicBezTo>
                  <a:cubicBezTo>
                    <a:pt x="32" y="27"/>
                    <a:pt x="23" y="28"/>
                    <a:pt x="14" y="30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17" y="8"/>
                    <a:pt x="29" y="5"/>
                    <a:pt x="41" y="4"/>
                  </a:cubicBezTo>
                  <a:moveTo>
                    <a:pt x="45" y="0"/>
                  </a:moveTo>
                  <a:cubicBezTo>
                    <a:pt x="29" y="1"/>
                    <a:pt x="14" y="4"/>
                    <a:pt x="0" y="11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21" y="32"/>
                    <a:pt x="31" y="31"/>
                    <a:pt x="40" y="31"/>
                  </a:cubicBezTo>
                  <a:cubicBezTo>
                    <a:pt x="42" y="31"/>
                    <a:pt x="44" y="31"/>
                    <a:pt x="45" y="31"/>
                  </a:cubicBezTo>
                  <a:cubicBezTo>
                    <a:pt x="45" y="0"/>
                    <a:pt x="45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26" name="Freeform 99">
              <a:extLst>
                <a:ext uri="{FF2B5EF4-FFF2-40B4-BE49-F238E27FC236}">
                  <a16:creationId xmlns:a16="http://schemas.microsoft.com/office/drawing/2014/main" id="{43038808-2B0C-439E-9DB4-E750C89D9D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78563" y="3206751"/>
              <a:ext cx="206375" cy="222250"/>
            </a:xfrm>
            <a:custGeom>
              <a:avLst/>
              <a:gdLst>
                <a:gd name="T0" fmla="*/ 19 w 55"/>
                <a:gd name="T1" fmla="*/ 6 h 59"/>
                <a:gd name="T2" fmla="*/ 50 w 55"/>
                <a:gd name="T3" fmla="*/ 46 h 59"/>
                <a:gd name="T4" fmla="*/ 29 w 55"/>
                <a:gd name="T5" fmla="*/ 54 h 59"/>
                <a:gd name="T6" fmla="*/ 6 w 55"/>
                <a:gd name="T7" fmla="*/ 28 h 59"/>
                <a:gd name="T8" fmla="*/ 19 w 55"/>
                <a:gd name="T9" fmla="*/ 6 h 59"/>
                <a:gd name="T10" fmla="*/ 18 w 55"/>
                <a:gd name="T11" fmla="*/ 0 h 59"/>
                <a:gd name="T12" fmla="*/ 0 w 55"/>
                <a:gd name="T13" fmla="*/ 29 h 59"/>
                <a:gd name="T14" fmla="*/ 27 w 55"/>
                <a:gd name="T15" fmla="*/ 59 h 59"/>
                <a:gd name="T16" fmla="*/ 55 w 55"/>
                <a:gd name="T17" fmla="*/ 48 h 59"/>
                <a:gd name="T18" fmla="*/ 18 w 55"/>
                <a:gd name="T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59">
                  <a:moveTo>
                    <a:pt x="19" y="6"/>
                  </a:moveTo>
                  <a:cubicBezTo>
                    <a:pt x="32" y="17"/>
                    <a:pt x="43" y="31"/>
                    <a:pt x="50" y="46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3" y="44"/>
                    <a:pt x="15" y="35"/>
                    <a:pt x="6" y="28"/>
                  </a:cubicBezTo>
                  <a:cubicBezTo>
                    <a:pt x="19" y="6"/>
                    <a:pt x="19" y="6"/>
                    <a:pt x="19" y="6"/>
                  </a:cubicBezTo>
                  <a:moveTo>
                    <a:pt x="18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1" y="37"/>
                    <a:pt x="20" y="48"/>
                    <a:pt x="27" y="59"/>
                  </a:cubicBezTo>
                  <a:cubicBezTo>
                    <a:pt x="55" y="48"/>
                    <a:pt x="55" y="48"/>
                    <a:pt x="55" y="48"/>
                  </a:cubicBezTo>
                  <a:cubicBezTo>
                    <a:pt x="47" y="29"/>
                    <a:pt x="34" y="13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27" name="Freeform 100">
              <a:extLst>
                <a:ext uri="{FF2B5EF4-FFF2-40B4-BE49-F238E27FC236}">
                  <a16:creationId xmlns:a16="http://schemas.microsoft.com/office/drawing/2014/main" id="{F5E41852-1926-4FB3-BCD7-C711EFBAA9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7388" y="3168651"/>
              <a:ext cx="134938" cy="128588"/>
            </a:xfrm>
            <a:custGeom>
              <a:avLst/>
              <a:gdLst>
                <a:gd name="T0" fmla="*/ 23 w 36"/>
                <a:gd name="T1" fmla="*/ 6 h 34"/>
                <a:gd name="T2" fmla="*/ 31 w 36"/>
                <a:gd name="T3" fmla="*/ 21 h 34"/>
                <a:gd name="T4" fmla="*/ 16 w 36"/>
                <a:gd name="T5" fmla="*/ 29 h 34"/>
                <a:gd name="T6" fmla="*/ 6 w 36"/>
                <a:gd name="T7" fmla="*/ 18 h 34"/>
                <a:gd name="T8" fmla="*/ 23 w 36"/>
                <a:gd name="T9" fmla="*/ 6 h 34"/>
                <a:gd name="T10" fmla="*/ 25 w 36"/>
                <a:gd name="T11" fmla="*/ 0 h 34"/>
                <a:gd name="T12" fmla="*/ 0 w 36"/>
                <a:gd name="T13" fmla="*/ 18 h 34"/>
                <a:gd name="T14" fmla="*/ 16 w 36"/>
                <a:gd name="T15" fmla="*/ 34 h 34"/>
                <a:gd name="T16" fmla="*/ 36 w 36"/>
                <a:gd name="T17" fmla="*/ 23 h 34"/>
                <a:gd name="T18" fmla="*/ 25 w 36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4">
                  <a:moveTo>
                    <a:pt x="23" y="6"/>
                  </a:moveTo>
                  <a:cubicBezTo>
                    <a:pt x="31" y="21"/>
                    <a:pt x="31" y="21"/>
                    <a:pt x="31" y="21"/>
                  </a:cubicBezTo>
                  <a:cubicBezTo>
                    <a:pt x="26" y="23"/>
                    <a:pt x="21" y="26"/>
                    <a:pt x="16" y="2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11" y="13"/>
                    <a:pt x="17" y="9"/>
                    <a:pt x="23" y="6"/>
                  </a:cubicBezTo>
                  <a:moveTo>
                    <a:pt x="25" y="0"/>
                  </a:moveTo>
                  <a:cubicBezTo>
                    <a:pt x="16" y="5"/>
                    <a:pt x="7" y="11"/>
                    <a:pt x="0" y="18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22" y="30"/>
                    <a:pt x="29" y="26"/>
                    <a:pt x="36" y="23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28" name="Freeform 101">
              <a:extLst>
                <a:ext uri="{FF2B5EF4-FFF2-40B4-BE49-F238E27FC236}">
                  <a16:creationId xmlns:a16="http://schemas.microsoft.com/office/drawing/2014/main" id="{9F3DA125-98B9-470B-B54E-492EE7EDFB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86476" y="3114676"/>
              <a:ext cx="180975" cy="152400"/>
            </a:xfrm>
            <a:custGeom>
              <a:avLst/>
              <a:gdLst>
                <a:gd name="T0" fmla="*/ 4 w 48"/>
                <a:gd name="T1" fmla="*/ 4 h 40"/>
                <a:gd name="T2" fmla="*/ 43 w 48"/>
                <a:gd name="T3" fmla="*/ 14 h 40"/>
                <a:gd name="T4" fmla="*/ 29 w 48"/>
                <a:gd name="T5" fmla="*/ 35 h 40"/>
                <a:gd name="T6" fmla="*/ 4 w 48"/>
                <a:gd name="T7" fmla="*/ 28 h 40"/>
                <a:gd name="T8" fmla="*/ 4 w 48"/>
                <a:gd name="T9" fmla="*/ 4 h 40"/>
                <a:gd name="T10" fmla="*/ 0 w 48"/>
                <a:gd name="T11" fmla="*/ 0 h 40"/>
                <a:gd name="T12" fmla="*/ 0 w 48"/>
                <a:gd name="T13" fmla="*/ 32 h 40"/>
                <a:gd name="T14" fmla="*/ 31 w 48"/>
                <a:gd name="T15" fmla="*/ 40 h 40"/>
                <a:gd name="T16" fmla="*/ 48 w 48"/>
                <a:gd name="T17" fmla="*/ 12 h 40"/>
                <a:gd name="T18" fmla="*/ 0 w 48"/>
                <a:gd name="T1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0">
                  <a:moveTo>
                    <a:pt x="4" y="4"/>
                  </a:moveTo>
                  <a:cubicBezTo>
                    <a:pt x="18" y="5"/>
                    <a:pt x="30" y="8"/>
                    <a:pt x="43" y="14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1" y="32"/>
                    <a:pt x="13" y="30"/>
                    <a:pt x="4" y="28"/>
                  </a:cubicBezTo>
                  <a:cubicBezTo>
                    <a:pt x="4" y="4"/>
                    <a:pt x="4" y="4"/>
                    <a:pt x="4" y="4"/>
                  </a:cubicBezTo>
                  <a:moveTo>
                    <a:pt x="0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11" y="33"/>
                    <a:pt x="21" y="36"/>
                    <a:pt x="31" y="40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34" y="5"/>
                    <a:pt x="17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2215112-F85E-4D83-A3CF-7404A691B531}"/>
              </a:ext>
            </a:extLst>
          </p:cNvPr>
          <p:cNvGrpSpPr/>
          <p:nvPr/>
        </p:nvGrpSpPr>
        <p:grpSpPr>
          <a:xfrm>
            <a:off x="8601437" y="1460067"/>
            <a:ext cx="524293" cy="604435"/>
            <a:chOff x="9526588" y="1646238"/>
            <a:chExt cx="1111250" cy="1281112"/>
          </a:xfrm>
          <a:solidFill>
            <a:srgbClr val="58B6C0"/>
          </a:solidFill>
        </p:grpSpPr>
        <p:sp>
          <p:nvSpPr>
            <p:cNvPr id="297" name="Freeform 20">
              <a:extLst>
                <a:ext uri="{FF2B5EF4-FFF2-40B4-BE49-F238E27FC236}">
                  <a16:creationId xmlns:a16="http://schemas.microsoft.com/office/drawing/2014/main" id="{7E584770-8475-44EE-8C5F-9EE3B7205C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6588" y="1646238"/>
              <a:ext cx="1111250" cy="1281112"/>
            </a:xfrm>
            <a:custGeom>
              <a:avLst/>
              <a:gdLst>
                <a:gd name="T0" fmla="*/ 349 w 700"/>
                <a:gd name="T1" fmla="*/ 22 h 807"/>
                <a:gd name="T2" fmla="*/ 681 w 700"/>
                <a:gd name="T3" fmla="*/ 214 h 807"/>
                <a:gd name="T4" fmla="*/ 681 w 700"/>
                <a:gd name="T5" fmla="*/ 596 h 807"/>
                <a:gd name="T6" fmla="*/ 349 w 700"/>
                <a:gd name="T7" fmla="*/ 786 h 807"/>
                <a:gd name="T8" fmla="*/ 19 w 700"/>
                <a:gd name="T9" fmla="*/ 596 h 807"/>
                <a:gd name="T10" fmla="*/ 19 w 700"/>
                <a:gd name="T11" fmla="*/ 214 h 807"/>
                <a:gd name="T12" fmla="*/ 349 w 700"/>
                <a:gd name="T13" fmla="*/ 22 h 807"/>
                <a:gd name="T14" fmla="*/ 349 w 700"/>
                <a:gd name="T15" fmla="*/ 0 h 807"/>
                <a:gd name="T16" fmla="*/ 339 w 700"/>
                <a:gd name="T17" fmla="*/ 5 h 807"/>
                <a:gd name="T18" fmla="*/ 9 w 700"/>
                <a:gd name="T19" fmla="*/ 197 h 807"/>
                <a:gd name="T20" fmla="*/ 0 w 700"/>
                <a:gd name="T21" fmla="*/ 202 h 807"/>
                <a:gd name="T22" fmla="*/ 0 w 700"/>
                <a:gd name="T23" fmla="*/ 214 h 807"/>
                <a:gd name="T24" fmla="*/ 0 w 700"/>
                <a:gd name="T25" fmla="*/ 596 h 807"/>
                <a:gd name="T26" fmla="*/ 0 w 700"/>
                <a:gd name="T27" fmla="*/ 605 h 807"/>
                <a:gd name="T28" fmla="*/ 9 w 700"/>
                <a:gd name="T29" fmla="*/ 612 h 807"/>
                <a:gd name="T30" fmla="*/ 339 w 700"/>
                <a:gd name="T31" fmla="*/ 802 h 807"/>
                <a:gd name="T32" fmla="*/ 349 w 700"/>
                <a:gd name="T33" fmla="*/ 807 h 807"/>
                <a:gd name="T34" fmla="*/ 358 w 700"/>
                <a:gd name="T35" fmla="*/ 802 h 807"/>
                <a:gd name="T36" fmla="*/ 690 w 700"/>
                <a:gd name="T37" fmla="*/ 612 h 807"/>
                <a:gd name="T38" fmla="*/ 700 w 700"/>
                <a:gd name="T39" fmla="*/ 605 h 807"/>
                <a:gd name="T40" fmla="*/ 700 w 700"/>
                <a:gd name="T41" fmla="*/ 596 h 807"/>
                <a:gd name="T42" fmla="*/ 700 w 700"/>
                <a:gd name="T43" fmla="*/ 214 h 807"/>
                <a:gd name="T44" fmla="*/ 700 w 700"/>
                <a:gd name="T45" fmla="*/ 202 h 807"/>
                <a:gd name="T46" fmla="*/ 690 w 700"/>
                <a:gd name="T47" fmla="*/ 197 h 807"/>
                <a:gd name="T48" fmla="*/ 358 w 700"/>
                <a:gd name="T49" fmla="*/ 5 h 807"/>
                <a:gd name="T50" fmla="*/ 349 w 700"/>
                <a:gd name="T51" fmla="*/ 0 h 807"/>
                <a:gd name="T52" fmla="*/ 349 w 700"/>
                <a:gd name="T53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0" h="807">
                  <a:moveTo>
                    <a:pt x="349" y="22"/>
                  </a:moveTo>
                  <a:lnTo>
                    <a:pt x="681" y="214"/>
                  </a:lnTo>
                  <a:lnTo>
                    <a:pt x="681" y="596"/>
                  </a:lnTo>
                  <a:lnTo>
                    <a:pt x="349" y="786"/>
                  </a:lnTo>
                  <a:lnTo>
                    <a:pt x="19" y="596"/>
                  </a:lnTo>
                  <a:lnTo>
                    <a:pt x="19" y="214"/>
                  </a:lnTo>
                  <a:lnTo>
                    <a:pt x="349" y="22"/>
                  </a:lnTo>
                  <a:close/>
                  <a:moveTo>
                    <a:pt x="349" y="0"/>
                  </a:moveTo>
                  <a:lnTo>
                    <a:pt x="339" y="5"/>
                  </a:lnTo>
                  <a:lnTo>
                    <a:pt x="9" y="197"/>
                  </a:lnTo>
                  <a:lnTo>
                    <a:pt x="0" y="202"/>
                  </a:lnTo>
                  <a:lnTo>
                    <a:pt x="0" y="214"/>
                  </a:lnTo>
                  <a:lnTo>
                    <a:pt x="0" y="596"/>
                  </a:lnTo>
                  <a:lnTo>
                    <a:pt x="0" y="605"/>
                  </a:lnTo>
                  <a:lnTo>
                    <a:pt x="9" y="612"/>
                  </a:lnTo>
                  <a:lnTo>
                    <a:pt x="339" y="802"/>
                  </a:lnTo>
                  <a:lnTo>
                    <a:pt x="349" y="807"/>
                  </a:lnTo>
                  <a:lnTo>
                    <a:pt x="358" y="802"/>
                  </a:lnTo>
                  <a:lnTo>
                    <a:pt x="690" y="612"/>
                  </a:lnTo>
                  <a:lnTo>
                    <a:pt x="700" y="605"/>
                  </a:lnTo>
                  <a:lnTo>
                    <a:pt x="700" y="596"/>
                  </a:lnTo>
                  <a:lnTo>
                    <a:pt x="700" y="214"/>
                  </a:lnTo>
                  <a:lnTo>
                    <a:pt x="700" y="202"/>
                  </a:lnTo>
                  <a:lnTo>
                    <a:pt x="690" y="197"/>
                  </a:lnTo>
                  <a:lnTo>
                    <a:pt x="358" y="5"/>
                  </a:lnTo>
                  <a:lnTo>
                    <a:pt x="349" y="0"/>
                  </a:lnTo>
                  <a:lnTo>
                    <a:pt x="3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98" name="Freeform 21">
              <a:extLst>
                <a:ext uri="{FF2B5EF4-FFF2-40B4-BE49-F238E27FC236}">
                  <a16:creationId xmlns:a16="http://schemas.microsoft.com/office/drawing/2014/main" id="{CF8B2AB9-46C0-405F-B8C0-26E706ED22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6588" y="1646238"/>
              <a:ext cx="1111250" cy="1281112"/>
            </a:xfrm>
            <a:custGeom>
              <a:avLst/>
              <a:gdLst>
                <a:gd name="T0" fmla="*/ 349 w 700"/>
                <a:gd name="T1" fmla="*/ 22 h 807"/>
                <a:gd name="T2" fmla="*/ 681 w 700"/>
                <a:gd name="T3" fmla="*/ 214 h 807"/>
                <a:gd name="T4" fmla="*/ 681 w 700"/>
                <a:gd name="T5" fmla="*/ 596 h 807"/>
                <a:gd name="T6" fmla="*/ 349 w 700"/>
                <a:gd name="T7" fmla="*/ 786 h 807"/>
                <a:gd name="T8" fmla="*/ 19 w 700"/>
                <a:gd name="T9" fmla="*/ 596 h 807"/>
                <a:gd name="T10" fmla="*/ 19 w 700"/>
                <a:gd name="T11" fmla="*/ 214 h 807"/>
                <a:gd name="T12" fmla="*/ 349 w 700"/>
                <a:gd name="T13" fmla="*/ 22 h 807"/>
                <a:gd name="T14" fmla="*/ 349 w 700"/>
                <a:gd name="T15" fmla="*/ 0 h 807"/>
                <a:gd name="T16" fmla="*/ 339 w 700"/>
                <a:gd name="T17" fmla="*/ 5 h 807"/>
                <a:gd name="T18" fmla="*/ 9 w 700"/>
                <a:gd name="T19" fmla="*/ 197 h 807"/>
                <a:gd name="T20" fmla="*/ 0 w 700"/>
                <a:gd name="T21" fmla="*/ 202 h 807"/>
                <a:gd name="T22" fmla="*/ 0 w 700"/>
                <a:gd name="T23" fmla="*/ 214 h 807"/>
                <a:gd name="T24" fmla="*/ 0 w 700"/>
                <a:gd name="T25" fmla="*/ 596 h 807"/>
                <a:gd name="T26" fmla="*/ 0 w 700"/>
                <a:gd name="T27" fmla="*/ 605 h 807"/>
                <a:gd name="T28" fmla="*/ 9 w 700"/>
                <a:gd name="T29" fmla="*/ 612 h 807"/>
                <a:gd name="T30" fmla="*/ 339 w 700"/>
                <a:gd name="T31" fmla="*/ 802 h 807"/>
                <a:gd name="T32" fmla="*/ 349 w 700"/>
                <a:gd name="T33" fmla="*/ 807 h 807"/>
                <a:gd name="T34" fmla="*/ 358 w 700"/>
                <a:gd name="T35" fmla="*/ 802 h 807"/>
                <a:gd name="T36" fmla="*/ 690 w 700"/>
                <a:gd name="T37" fmla="*/ 612 h 807"/>
                <a:gd name="T38" fmla="*/ 700 w 700"/>
                <a:gd name="T39" fmla="*/ 605 h 807"/>
                <a:gd name="T40" fmla="*/ 700 w 700"/>
                <a:gd name="T41" fmla="*/ 596 h 807"/>
                <a:gd name="T42" fmla="*/ 700 w 700"/>
                <a:gd name="T43" fmla="*/ 214 h 807"/>
                <a:gd name="T44" fmla="*/ 700 w 700"/>
                <a:gd name="T45" fmla="*/ 202 h 807"/>
                <a:gd name="T46" fmla="*/ 690 w 700"/>
                <a:gd name="T47" fmla="*/ 197 h 807"/>
                <a:gd name="T48" fmla="*/ 358 w 700"/>
                <a:gd name="T49" fmla="*/ 5 h 807"/>
                <a:gd name="T50" fmla="*/ 349 w 700"/>
                <a:gd name="T51" fmla="*/ 0 h 807"/>
                <a:gd name="T52" fmla="*/ 349 w 700"/>
                <a:gd name="T53" fmla="*/ 0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0" h="807">
                  <a:moveTo>
                    <a:pt x="349" y="22"/>
                  </a:moveTo>
                  <a:lnTo>
                    <a:pt x="681" y="214"/>
                  </a:lnTo>
                  <a:lnTo>
                    <a:pt x="681" y="596"/>
                  </a:lnTo>
                  <a:lnTo>
                    <a:pt x="349" y="786"/>
                  </a:lnTo>
                  <a:lnTo>
                    <a:pt x="19" y="596"/>
                  </a:lnTo>
                  <a:lnTo>
                    <a:pt x="19" y="214"/>
                  </a:lnTo>
                  <a:lnTo>
                    <a:pt x="349" y="22"/>
                  </a:lnTo>
                  <a:moveTo>
                    <a:pt x="349" y="0"/>
                  </a:moveTo>
                  <a:lnTo>
                    <a:pt x="339" y="5"/>
                  </a:lnTo>
                  <a:lnTo>
                    <a:pt x="9" y="197"/>
                  </a:lnTo>
                  <a:lnTo>
                    <a:pt x="0" y="202"/>
                  </a:lnTo>
                  <a:lnTo>
                    <a:pt x="0" y="214"/>
                  </a:lnTo>
                  <a:lnTo>
                    <a:pt x="0" y="596"/>
                  </a:lnTo>
                  <a:lnTo>
                    <a:pt x="0" y="605"/>
                  </a:lnTo>
                  <a:lnTo>
                    <a:pt x="9" y="612"/>
                  </a:lnTo>
                  <a:lnTo>
                    <a:pt x="339" y="802"/>
                  </a:lnTo>
                  <a:lnTo>
                    <a:pt x="349" y="807"/>
                  </a:lnTo>
                  <a:lnTo>
                    <a:pt x="358" y="802"/>
                  </a:lnTo>
                  <a:lnTo>
                    <a:pt x="690" y="612"/>
                  </a:lnTo>
                  <a:lnTo>
                    <a:pt x="700" y="605"/>
                  </a:lnTo>
                  <a:lnTo>
                    <a:pt x="700" y="596"/>
                  </a:lnTo>
                  <a:lnTo>
                    <a:pt x="700" y="214"/>
                  </a:lnTo>
                  <a:lnTo>
                    <a:pt x="700" y="202"/>
                  </a:lnTo>
                  <a:lnTo>
                    <a:pt x="690" y="197"/>
                  </a:lnTo>
                  <a:lnTo>
                    <a:pt x="358" y="5"/>
                  </a:lnTo>
                  <a:lnTo>
                    <a:pt x="349" y="0"/>
                  </a:lnTo>
                  <a:lnTo>
                    <a:pt x="34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99" name="Freeform 22">
              <a:extLst>
                <a:ext uri="{FF2B5EF4-FFF2-40B4-BE49-F238E27FC236}">
                  <a16:creationId xmlns:a16="http://schemas.microsoft.com/office/drawing/2014/main" id="{68831190-C461-4DD9-AE1E-599EE5281C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32988" y="1989138"/>
              <a:ext cx="128588" cy="82550"/>
            </a:xfrm>
            <a:custGeom>
              <a:avLst/>
              <a:gdLst>
                <a:gd name="T0" fmla="*/ 30 w 34"/>
                <a:gd name="T1" fmla="*/ 4 h 22"/>
                <a:gd name="T2" fmla="*/ 30 w 34"/>
                <a:gd name="T3" fmla="*/ 18 h 22"/>
                <a:gd name="T4" fmla="*/ 15 w 34"/>
                <a:gd name="T5" fmla="*/ 13 h 22"/>
                <a:gd name="T6" fmla="*/ 6 w 34"/>
                <a:gd name="T7" fmla="*/ 4 h 22"/>
                <a:gd name="T8" fmla="*/ 30 w 34"/>
                <a:gd name="T9" fmla="*/ 4 h 22"/>
                <a:gd name="T10" fmla="*/ 34 w 34"/>
                <a:gd name="T11" fmla="*/ 0 h 22"/>
                <a:gd name="T12" fmla="*/ 30 w 34"/>
                <a:gd name="T13" fmla="*/ 0 h 22"/>
                <a:gd name="T14" fmla="*/ 6 w 34"/>
                <a:gd name="T15" fmla="*/ 0 h 22"/>
                <a:gd name="T16" fmla="*/ 0 w 34"/>
                <a:gd name="T17" fmla="*/ 0 h 22"/>
                <a:gd name="T18" fmla="*/ 3 w 34"/>
                <a:gd name="T19" fmla="*/ 6 h 22"/>
                <a:gd name="T20" fmla="*/ 13 w 34"/>
                <a:gd name="T21" fmla="*/ 16 h 22"/>
                <a:gd name="T22" fmla="*/ 29 w 34"/>
                <a:gd name="T23" fmla="*/ 22 h 22"/>
                <a:gd name="T24" fmla="*/ 34 w 34"/>
                <a:gd name="T25" fmla="*/ 22 h 22"/>
                <a:gd name="T26" fmla="*/ 34 w 34"/>
                <a:gd name="T27" fmla="*/ 18 h 22"/>
                <a:gd name="T28" fmla="*/ 34 w 34"/>
                <a:gd name="T29" fmla="*/ 4 h 22"/>
                <a:gd name="T30" fmla="*/ 34 w 34"/>
                <a:gd name="T3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22">
                  <a:moveTo>
                    <a:pt x="30" y="4"/>
                  </a:moveTo>
                  <a:cubicBezTo>
                    <a:pt x="30" y="18"/>
                    <a:pt x="30" y="18"/>
                    <a:pt x="30" y="18"/>
                  </a:cubicBezTo>
                  <a:cubicBezTo>
                    <a:pt x="24" y="17"/>
                    <a:pt x="19" y="15"/>
                    <a:pt x="15" y="13"/>
                  </a:cubicBezTo>
                  <a:cubicBezTo>
                    <a:pt x="11" y="10"/>
                    <a:pt x="8" y="7"/>
                    <a:pt x="6" y="4"/>
                  </a:cubicBezTo>
                  <a:cubicBezTo>
                    <a:pt x="30" y="4"/>
                    <a:pt x="30" y="4"/>
                    <a:pt x="30" y="4"/>
                  </a:cubicBezTo>
                  <a:moveTo>
                    <a:pt x="34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10"/>
                    <a:pt x="8" y="13"/>
                    <a:pt x="13" y="16"/>
                  </a:cubicBezTo>
                  <a:cubicBezTo>
                    <a:pt x="18" y="19"/>
                    <a:pt x="23" y="21"/>
                    <a:pt x="29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00" name="Freeform 23">
              <a:extLst>
                <a:ext uri="{FF2B5EF4-FFF2-40B4-BE49-F238E27FC236}">
                  <a16:creationId xmlns:a16="http://schemas.microsoft.com/office/drawing/2014/main" id="{7DE2C845-72E2-48B1-91D8-C0957DDB4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32988" y="1895475"/>
              <a:ext cx="128588" cy="82550"/>
            </a:xfrm>
            <a:custGeom>
              <a:avLst/>
              <a:gdLst>
                <a:gd name="T0" fmla="*/ 30 w 34"/>
                <a:gd name="T1" fmla="*/ 4 h 22"/>
                <a:gd name="T2" fmla="*/ 30 w 34"/>
                <a:gd name="T3" fmla="*/ 18 h 22"/>
                <a:gd name="T4" fmla="*/ 6 w 34"/>
                <a:gd name="T5" fmla="*/ 18 h 22"/>
                <a:gd name="T6" fmla="*/ 15 w 34"/>
                <a:gd name="T7" fmla="*/ 10 h 22"/>
                <a:gd name="T8" fmla="*/ 30 w 34"/>
                <a:gd name="T9" fmla="*/ 4 h 22"/>
                <a:gd name="T10" fmla="*/ 34 w 34"/>
                <a:gd name="T11" fmla="*/ 0 h 22"/>
                <a:gd name="T12" fmla="*/ 29 w 34"/>
                <a:gd name="T13" fmla="*/ 1 h 22"/>
                <a:gd name="T14" fmla="*/ 13 w 34"/>
                <a:gd name="T15" fmla="*/ 6 h 22"/>
                <a:gd name="T16" fmla="*/ 3 w 34"/>
                <a:gd name="T17" fmla="*/ 16 h 22"/>
                <a:gd name="T18" fmla="*/ 0 w 34"/>
                <a:gd name="T19" fmla="*/ 22 h 22"/>
                <a:gd name="T20" fmla="*/ 6 w 34"/>
                <a:gd name="T21" fmla="*/ 22 h 22"/>
                <a:gd name="T22" fmla="*/ 30 w 34"/>
                <a:gd name="T23" fmla="*/ 22 h 22"/>
                <a:gd name="T24" fmla="*/ 34 w 34"/>
                <a:gd name="T25" fmla="*/ 22 h 22"/>
                <a:gd name="T26" fmla="*/ 34 w 34"/>
                <a:gd name="T27" fmla="*/ 18 h 22"/>
                <a:gd name="T28" fmla="*/ 34 w 34"/>
                <a:gd name="T29" fmla="*/ 4 h 22"/>
                <a:gd name="T30" fmla="*/ 34 w 34"/>
                <a:gd name="T3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22">
                  <a:moveTo>
                    <a:pt x="30" y="4"/>
                  </a:moveTo>
                  <a:cubicBezTo>
                    <a:pt x="30" y="18"/>
                    <a:pt x="30" y="18"/>
                    <a:pt x="30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8" y="15"/>
                    <a:pt x="11" y="12"/>
                    <a:pt x="15" y="10"/>
                  </a:cubicBezTo>
                  <a:cubicBezTo>
                    <a:pt x="19" y="7"/>
                    <a:pt x="24" y="5"/>
                    <a:pt x="30" y="4"/>
                  </a:cubicBezTo>
                  <a:moveTo>
                    <a:pt x="34" y="0"/>
                  </a:moveTo>
                  <a:cubicBezTo>
                    <a:pt x="29" y="1"/>
                    <a:pt x="29" y="1"/>
                    <a:pt x="29" y="1"/>
                  </a:cubicBezTo>
                  <a:cubicBezTo>
                    <a:pt x="23" y="2"/>
                    <a:pt x="17" y="3"/>
                    <a:pt x="13" y="6"/>
                  </a:cubicBezTo>
                  <a:cubicBezTo>
                    <a:pt x="8" y="9"/>
                    <a:pt x="5" y="12"/>
                    <a:pt x="3" y="1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01" name="Freeform 24">
              <a:extLst>
                <a:ext uri="{FF2B5EF4-FFF2-40B4-BE49-F238E27FC236}">
                  <a16:creationId xmlns:a16="http://schemas.microsoft.com/office/drawing/2014/main" id="{24AE49F7-1B29-4F06-A96C-30A590226A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12313" y="2460625"/>
              <a:ext cx="177800" cy="184150"/>
            </a:xfrm>
            <a:custGeom>
              <a:avLst/>
              <a:gdLst>
                <a:gd name="T0" fmla="*/ 10 w 112"/>
                <a:gd name="T1" fmla="*/ 14 h 116"/>
                <a:gd name="T2" fmla="*/ 102 w 112"/>
                <a:gd name="T3" fmla="*/ 69 h 116"/>
                <a:gd name="T4" fmla="*/ 102 w 112"/>
                <a:gd name="T5" fmla="*/ 99 h 116"/>
                <a:gd name="T6" fmla="*/ 10 w 112"/>
                <a:gd name="T7" fmla="*/ 45 h 116"/>
                <a:gd name="T8" fmla="*/ 10 w 112"/>
                <a:gd name="T9" fmla="*/ 14 h 116"/>
                <a:gd name="T10" fmla="*/ 0 w 112"/>
                <a:gd name="T11" fmla="*/ 0 h 116"/>
                <a:gd name="T12" fmla="*/ 0 w 112"/>
                <a:gd name="T13" fmla="*/ 14 h 116"/>
                <a:gd name="T14" fmla="*/ 0 w 112"/>
                <a:gd name="T15" fmla="*/ 45 h 116"/>
                <a:gd name="T16" fmla="*/ 0 w 112"/>
                <a:gd name="T17" fmla="*/ 52 h 116"/>
                <a:gd name="T18" fmla="*/ 5 w 112"/>
                <a:gd name="T19" fmla="*/ 54 h 116"/>
                <a:gd name="T20" fmla="*/ 98 w 112"/>
                <a:gd name="T21" fmla="*/ 109 h 116"/>
                <a:gd name="T22" fmla="*/ 112 w 112"/>
                <a:gd name="T23" fmla="*/ 116 h 116"/>
                <a:gd name="T24" fmla="*/ 112 w 112"/>
                <a:gd name="T25" fmla="*/ 99 h 116"/>
                <a:gd name="T26" fmla="*/ 112 w 112"/>
                <a:gd name="T27" fmla="*/ 69 h 116"/>
                <a:gd name="T28" fmla="*/ 112 w 112"/>
                <a:gd name="T29" fmla="*/ 64 h 116"/>
                <a:gd name="T30" fmla="*/ 107 w 112"/>
                <a:gd name="T31" fmla="*/ 62 h 116"/>
                <a:gd name="T32" fmla="*/ 14 w 112"/>
                <a:gd name="T33" fmla="*/ 7 h 116"/>
                <a:gd name="T34" fmla="*/ 0 w 112"/>
                <a:gd name="T35" fmla="*/ 0 h 116"/>
                <a:gd name="T36" fmla="*/ 0 w 112"/>
                <a:gd name="T3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116">
                  <a:moveTo>
                    <a:pt x="10" y="14"/>
                  </a:moveTo>
                  <a:lnTo>
                    <a:pt x="102" y="69"/>
                  </a:lnTo>
                  <a:lnTo>
                    <a:pt x="102" y="99"/>
                  </a:lnTo>
                  <a:lnTo>
                    <a:pt x="10" y="45"/>
                  </a:lnTo>
                  <a:lnTo>
                    <a:pt x="10" y="14"/>
                  </a:lnTo>
                  <a:close/>
                  <a:moveTo>
                    <a:pt x="0" y="0"/>
                  </a:moveTo>
                  <a:lnTo>
                    <a:pt x="0" y="14"/>
                  </a:lnTo>
                  <a:lnTo>
                    <a:pt x="0" y="45"/>
                  </a:lnTo>
                  <a:lnTo>
                    <a:pt x="0" y="52"/>
                  </a:lnTo>
                  <a:lnTo>
                    <a:pt x="5" y="54"/>
                  </a:lnTo>
                  <a:lnTo>
                    <a:pt x="98" y="109"/>
                  </a:lnTo>
                  <a:lnTo>
                    <a:pt x="112" y="116"/>
                  </a:lnTo>
                  <a:lnTo>
                    <a:pt x="112" y="99"/>
                  </a:lnTo>
                  <a:lnTo>
                    <a:pt x="112" y="69"/>
                  </a:lnTo>
                  <a:lnTo>
                    <a:pt x="112" y="64"/>
                  </a:lnTo>
                  <a:lnTo>
                    <a:pt x="107" y="62"/>
                  </a:lnTo>
                  <a:lnTo>
                    <a:pt x="14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02" name="Freeform 25">
              <a:extLst>
                <a:ext uri="{FF2B5EF4-FFF2-40B4-BE49-F238E27FC236}">
                  <a16:creationId xmlns:a16="http://schemas.microsoft.com/office/drawing/2014/main" id="{BA0955C1-F649-4AD3-A43E-A21F77FFE4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12313" y="2460625"/>
              <a:ext cx="177800" cy="184150"/>
            </a:xfrm>
            <a:custGeom>
              <a:avLst/>
              <a:gdLst>
                <a:gd name="T0" fmla="*/ 10 w 112"/>
                <a:gd name="T1" fmla="*/ 14 h 116"/>
                <a:gd name="T2" fmla="*/ 102 w 112"/>
                <a:gd name="T3" fmla="*/ 69 h 116"/>
                <a:gd name="T4" fmla="*/ 102 w 112"/>
                <a:gd name="T5" fmla="*/ 99 h 116"/>
                <a:gd name="T6" fmla="*/ 10 w 112"/>
                <a:gd name="T7" fmla="*/ 45 h 116"/>
                <a:gd name="T8" fmla="*/ 10 w 112"/>
                <a:gd name="T9" fmla="*/ 14 h 116"/>
                <a:gd name="T10" fmla="*/ 0 w 112"/>
                <a:gd name="T11" fmla="*/ 0 h 116"/>
                <a:gd name="T12" fmla="*/ 0 w 112"/>
                <a:gd name="T13" fmla="*/ 14 h 116"/>
                <a:gd name="T14" fmla="*/ 0 w 112"/>
                <a:gd name="T15" fmla="*/ 45 h 116"/>
                <a:gd name="T16" fmla="*/ 0 w 112"/>
                <a:gd name="T17" fmla="*/ 52 h 116"/>
                <a:gd name="T18" fmla="*/ 5 w 112"/>
                <a:gd name="T19" fmla="*/ 54 h 116"/>
                <a:gd name="T20" fmla="*/ 98 w 112"/>
                <a:gd name="T21" fmla="*/ 109 h 116"/>
                <a:gd name="T22" fmla="*/ 112 w 112"/>
                <a:gd name="T23" fmla="*/ 116 h 116"/>
                <a:gd name="T24" fmla="*/ 112 w 112"/>
                <a:gd name="T25" fmla="*/ 99 h 116"/>
                <a:gd name="T26" fmla="*/ 112 w 112"/>
                <a:gd name="T27" fmla="*/ 69 h 116"/>
                <a:gd name="T28" fmla="*/ 112 w 112"/>
                <a:gd name="T29" fmla="*/ 64 h 116"/>
                <a:gd name="T30" fmla="*/ 107 w 112"/>
                <a:gd name="T31" fmla="*/ 62 h 116"/>
                <a:gd name="T32" fmla="*/ 14 w 112"/>
                <a:gd name="T33" fmla="*/ 7 h 116"/>
                <a:gd name="T34" fmla="*/ 0 w 112"/>
                <a:gd name="T35" fmla="*/ 0 h 116"/>
                <a:gd name="T36" fmla="*/ 0 w 112"/>
                <a:gd name="T3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116">
                  <a:moveTo>
                    <a:pt x="10" y="14"/>
                  </a:moveTo>
                  <a:lnTo>
                    <a:pt x="102" y="69"/>
                  </a:lnTo>
                  <a:lnTo>
                    <a:pt x="102" y="99"/>
                  </a:lnTo>
                  <a:lnTo>
                    <a:pt x="10" y="45"/>
                  </a:lnTo>
                  <a:lnTo>
                    <a:pt x="10" y="14"/>
                  </a:lnTo>
                  <a:moveTo>
                    <a:pt x="0" y="0"/>
                  </a:moveTo>
                  <a:lnTo>
                    <a:pt x="0" y="14"/>
                  </a:lnTo>
                  <a:lnTo>
                    <a:pt x="0" y="45"/>
                  </a:lnTo>
                  <a:lnTo>
                    <a:pt x="0" y="52"/>
                  </a:lnTo>
                  <a:lnTo>
                    <a:pt x="5" y="54"/>
                  </a:lnTo>
                  <a:lnTo>
                    <a:pt x="98" y="109"/>
                  </a:lnTo>
                  <a:lnTo>
                    <a:pt x="112" y="116"/>
                  </a:lnTo>
                  <a:lnTo>
                    <a:pt x="112" y="99"/>
                  </a:lnTo>
                  <a:lnTo>
                    <a:pt x="112" y="69"/>
                  </a:lnTo>
                  <a:lnTo>
                    <a:pt x="112" y="64"/>
                  </a:lnTo>
                  <a:lnTo>
                    <a:pt x="107" y="62"/>
                  </a:lnTo>
                  <a:lnTo>
                    <a:pt x="14" y="7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03" name="Freeform 26">
              <a:extLst>
                <a:ext uri="{FF2B5EF4-FFF2-40B4-BE49-F238E27FC236}">
                  <a16:creationId xmlns:a16="http://schemas.microsoft.com/office/drawing/2014/main" id="{4F0BF7E5-7351-4E28-9F07-360E5DEAA4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12313" y="2317750"/>
              <a:ext cx="177800" cy="184150"/>
            </a:xfrm>
            <a:custGeom>
              <a:avLst/>
              <a:gdLst>
                <a:gd name="T0" fmla="*/ 10 w 112"/>
                <a:gd name="T1" fmla="*/ 16 h 116"/>
                <a:gd name="T2" fmla="*/ 102 w 112"/>
                <a:gd name="T3" fmla="*/ 68 h 116"/>
                <a:gd name="T4" fmla="*/ 102 w 112"/>
                <a:gd name="T5" fmla="*/ 99 h 116"/>
                <a:gd name="T6" fmla="*/ 10 w 112"/>
                <a:gd name="T7" fmla="*/ 47 h 116"/>
                <a:gd name="T8" fmla="*/ 10 w 112"/>
                <a:gd name="T9" fmla="*/ 16 h 116"/>
                <a:gd name="T10" fmla="*/ 0 w 112"/>
                <a:gd name="T11" fmla="*/ 0 h 116"/>
                <a:gd name="T12" fmla="*/ 0 w 112"/>
                <a:gd name="T13" fmla="*/ 16 h 116"/>
                <a:gd name="T14" fmla="*/ 0 w 112"/>
                <a:gd name="T15" fmla="*/ 47 h 116"/>
                <a:gd name="T16" fmla="*/ 0 w 112"/>
                <a:gd name="T17" fmla="*/ 52 h 116"/>
                <a:gd name="T18" fmla="*/ 5 w 112"/>
                <a:gd name="T19" fmla="*/ 54 h 116"/>
                <a:gd name="T20" fmla="*/ 98 w 112"/>
                <a:gd name="T21" fmla="*/ 109 h 116"/>
                <a:gd name="T22" fmla="*/ 112 w 112"/>
                <a:gd name="T23" fmla="*/ 116 h 116"/>
                <a:gd name="T24" fmla="*/ 112 w 112"/>
                <a:gd name="T25" fmla="*/ 99 h 116"/>
                <a:gd name="T26" fmla="*/ 112 w 112"/>
                <a:gd name="T27" fmla="*/ 68 h 116"/>
                <a:gd name="T28" fmla="*/ 112 w 112"/>
                <a:gd name="T29" fmla="*/ 64 h 116"/>
                <a:gd name="T30" fmla="*/ 107 w 112"/>
                <a:gd name="T31" fmla="*/ 61 h 116"/>
                <a:gd name="T32" fmla="*/ 14 w 112"/>
                <a:gd name="T33" fmla="*/ 7 h 116"/>
                <a:gd name="T34" fmla="*/ 0 w 112"/>
                <a:gd name="T35" fmla="*/ 0 h 116"/>
                <a:gd name="T36" fmla="*/ 0 w 112"/>
                <a:gd name="T3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116">
                  <a:moveTo>
                    <a:pt x="10" y="16"/>
                  </a:moveTo>
                  <a:lnTo>
                    <a:pt x="102" y="68"/>
                  </a:lnTo>
                  <a:lnTo>
                    <a:pt x="102" y="99"/>
                  </a:lnTo>
                  <a:lnTo>
                    <a:pt x="10" y="47"/>
                  </a:lnTo>
                  <a:lnTo>
                    <a:pt x="10" y="16"/>
                  </a:lnTo>
                  <a:close/>
                  <a:moveTo>
                    <a:pt x="0" y="0"/>
                  </a:moveTo>
                  <a:lnTo>
                    <a:pt x="0" y="16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5" y="54"/>
                  </a:lnTo>
                  <a:lnTo>
                    <a:pt x="98" y="109"/>
                  </a:lnTo>
                  <a:lnTo>
                    <a:pt x="112" y="116"/>
                  </a:lnTo>
                  <a:lnTo>
                    <a:pt x="112" y="99"/>
                  </a:lnTo>
                  <a:lnTo>
                    <a:pt x="112" y="68"/>
                  </a:lnTo>
                  <a:lnTo>
                    <a:pt x="112" y="64"/>
                  </a:lnTo>
                  <a:lnTo>
                    <a:pt x="107" y="61"/>
                  </a:lnTo>
                  <a:lnTo>
                    <a:pt x="14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04" name="Freeform 27">
              <a:extLst>
                <a:ext uri="{FF2B5EF4-FFF2-40B4-BE49-F238E27FC236}">
                  <a16:creationId xmlns:a16="http://schemas.microsoft.com/office/drawing/2014/main" id="{AD16A99E-6D9E-4139-B060-025ABFA077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12313" y="2317750"/>
              <a:ext cx="177800" cy="184150"/>
            </a:xfrm>
            <a:custGeom>
              <a:avLst/>
              <a:gdLst>
                <a:gd name="T0" fmla="*/ 10 w 112"/>
                <a:gd name="T1" fmla="*/ 16 h 116"/>
                <a:gd name="T2" fmla="*/ 102 w 112"/>
                <a:gd name="T3" fmla="*/ 68 h 116"/>
                <a:gd name="T4" fmla="*/ 102 w 112"/>
                <a:gd name="T5" fmla="*/ 99 h 116"/>
                <a:gd name="T6" fmla="*/ 10 w 112"/>
                <a:gd name="T7" fmla="*/ 47 h 116"/>
                <a:gd name="T8" fmla="*/ 10 w 112"/>
                <a:gd name="T9" fmla="*/ 16 h 116"/>
                <a:gd name="T10" fmla="*/ 0 w 112"/>
                <a:gd name="T11" fmla="*/ 0 h 116"/>
                <a:gd name="T12" fmla="*/ 0 w 112"/>
                <a:gd name="T13" fmla="*/ 16 h 116"/>
                <a:gd name="T14" fmla="*/ 0 w 112"/>
                <a:gd name="T15" fmla="*/ 47 h 116"/>
                <a:gd name="T16" fmla="*/ 0 w 112"/>
                <a:gd name="T17" fmla="*/ 52 h 116"/>
                <a:gd name="T18" fmla="*/ 5 w 112"/>
                <a:gd name="T19" fmla="*/ 54 h 116"/>
                <a:gd name="T20" fmla="*/ 98 w 112"/>
                <a:gd name="T21" fmla="*/ 109 h 116"/>
                <a:gd name="T22" fmla="*/ 112 w 112"/>
                <a:gd name="T23" fmla="*/ 116 h 116"/>
                <a:gd name="T24" fmla="*/ 112 w 112"/>
                <a:gd name="T25" fmla="*/ 99 h 116"/>
                <a:gd name="T26" fmla="*/ 112 w 112"/>
                <a:gd name="T27" fmla="*/ 68 h 116"/>
                <a:gd name="T28" fmla="*/ 112 w 112"/>
                <a:gd name="T29" fmla="*/ 64 h 116"/>
                <a:gd name="T30" fmla="*/ 107 w 112"/>
                <a:gd name="T31" fmla="*/ 61 h 116"/>
                <a:gd name="T32" fmla="*/ 14 w 112"/>
                <a:gd name="T33" fmla="*/ 7 h 116"/>
                <a:gd name="T34" fmla="*/ 0 w 112"/>
                <a:gd name="T35" fmla="*/ 0 h 116"/>
                <a:gd name="T36" fmla="*/ 0 w 112"/>
                <a:gd name="T3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116">
                  <a:moveTo>
                    <a:pt x="10" y="16"/>
                  </a:moveTo>
                  <a:lnTo>
                    <a:pt x="102" y="68"/>
                  </a:lnTo>
                  <a:lnTo>
                    <a:pt x="102" y="99"/>
                  </a:lnTo>
                  <a:lnTo>
                    <a:pt x="10" y="47"/>
                  </a:lnTo>
                  <a:lnTo>
                    <a:pt x="10" y="16"/>
                  </a:lnTo>
                  <a:moveTo>
                    <a:pt x="0" y="0"/>
                  </a:moveTo>
                  <a:lnTo>
                    <a:pt x="0" y="16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5" y="54"/>
                  </a:lnTo>
                  <a:lnTo>
                    <a:pt x="98" y="109"/>
                  </a:lnTo>
                  <a:lnTo>
                    <a:pt x="112" y="116"/>
                  </a:lnTo>
                  <a:lnTo>
                    <a:pt x="112" y="99"/>
                  </a:lnTo>
                  <a:lnTo>
                    <a:pt x="112" y="68"/>
                  </a:lnTo>
                  <a:lnTo>
                    <a:pt x="112" y="64"/>
                  </a:lnTo>
                  <a:lnTo>
                    <a:pt x="107" y="61"/>
                  </a:lnTo>
                  <a:lnTo>
                    <a:pt x="14" y="7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05" name="Freeform 28">
              <a:extLst>
                <a:ext uri="{FF2B5EF4-FFF2-40B4-BE49-F238E27FC236}">
                  <a16:creationId xmlns:a16="http://schemas.microsoft.com/office/drawing/2014/main" id="{E9433AC7-364B-4FAB-B5C7-6DA805F579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12313" y="2174875"/>
              <a:ext cx="177800" cy="184150"/>
            </a:xfrm>
            <a:custGeom>
              <a:avLst/>
              <a:gdLst>
                <a:gd name="T0" fmla="*/ 10 w 112"/>
                <a:gd name="T1" fmla="*/ 16 h 116"/>
                <a:gd name="T2" fmla="*/ 102 w 112"/>
                <a:gd name="T3" fmla="*/ 68 h 116"/>
                <a:gd name="T4" fmla="*/ 102 w 112"/>
                <a:gd name="T5" fmla="*/ 99 h 116"/>
                <a:gd name="T6" fmla="*/ 10 w 112"/>
                <a:gd name="T7" fmla="*/ 47 h 116"/>
                <a:gd name="T8" fmla="*/ 10 w 112"/>
                <a:gd name="T9" fmla="*/ 16 h 116"/>
                <a:gd name="T10" fmla="*/ 0 w 112"/>
                <a:gd name="T11" fmla="*/ 0 h 116"/>
                <a:gd name="T12" fmla="*/ 0 w 112"/>
                <a:gd name="T13" fmla="*/ 16 h 116"/>
                <a:gd name="T14" fmla="*/ 0 w 112"/>
                <a:gd name="T15" fmla="*/ 47 h 116"/>
                <a:gd name="T16" fmla="*/ 0 w 112"/>
                <a:gd name="T17" fmla="*/ 52 h 116"/>
                <a:gd name="T18" fmla="*/ 5 w 112"/>
                <a:gd name="T19" fmla="*/ 54 h 116"/>
                <a:gd name="T20" fmla="*/ 98 w 112"/>
                <a:gd name="T21" fmla="*/ 109 h 116"/>
                <a:gd name="T22" fmla="*/ 112 w 112"/>
                <a:gd name="T23" fmla="*/ 116 h 116"/>
                <a:gd name="T24" fmla="*/ 112 w 112"/>
                <a:gd name="T25" fmla="*/ 99 h 116"/>
                <a:gd name="T26" fmla="*/ 112 w 112"/>
                <a:gd name="T27" fmla="*/ 68 h 116"/>
                <a:gd name="T28" fmla="*/ 112 w 112"/>
                <a:gd name="T29" fmla="*/ 64 h 116"/>
                <a:gd name="T30" fmla="*/ 107 w 112"/>
                <a:gd name="T31" fmla="*/ 61 h 116"/>
                <a:gd name="T32" fmla="*/ 14 w 112"/>
                <a:gd name="T33" fmla="*/ 7 h 116"/>
                <a:gd name="T34" fmla="*/ 0 w 112"/>
                <a:gd name="T35" fmla="*/ 0 h 116"/>
                <a:gd name="T36" fmla="*/ 0 w 112"/>
                <a:gd name="T3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116">
                  <a:moveTo>
                    <a:pt x="10" y="16"/>
                  </a:moveTo>
                  <a:lnTo>
                    <a:pt x="102" y="68"/>
                  </a:lnTo>
                  <a:lnTo>
                    <a:pt x="102" y="99"/>
                  </a:lnTo>
                  <a:lnTo>
                    <a:pt x="10" y="47"/>
                  </a:lnTo>
                  <a:lnTo>
                    <a:pt x="10" y="16"/>
                  </a:lnTo>
                  <a:close/>
                  <a:moveTo>
                    <a:pt x="0" y="0"/>
                  </a:moveTo>
                  <a:lnTo>
                    <a:pt x="0" y="16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5" y="54"/>
                  </a:lnTo>
                  <a:lnTo>
                    <a:pt x="98" y="109"/>
                  </a:lnTo>
                  <a:lnTo>
                    <a:pt x="112" y="116"/>
                  </a:lnTo>
                  <a:lnTo>
                    <a:pt x="112" y="99"/>
                  </a:lnTo>
                  <a:lnTo>
                    <a:pt x="112" y="68"/>
                  </a:lnTo>
                  <a:lnTo>
                    <a:pt x="112" y="64"/>
                  </a:lnTo>
                  <a:lnTo>
                    <a:pt x="107" y="61"/>
                  </a:lnTo>
                  <a:lnTo>
                    <a:pt x="14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06" name="Freeform 29">
              <a:extLst>
                <a:ext uri="{FF2B5EF4-FFF2-40B4-BE49-F238E27FC236}">
                  <a16:creationId xmlns:a16="http://schemas.microsoft.com/office/drawing/2014/main" id="{C3343EB9-ECD6-4D25-A40C-B0D50C4DE7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12313" y="2174875"/>
              <a:ext cx="177800" cy="184150"/>
            </a:xfrm>
            <a:custGeom>
              <a:avLst/>
              <a:gdLst>
                <a:gd name="T0" fmla="*/ 10 w 112"/>
                <a:gd name="T1" fmla="*/ 16 h 116"/>
                <a:gd name="T2" fmla="*/ 102 w 112"/>
                <a:gd name="T3" fmla="*/ 68 h 116"/>
                <a:gd name="T4" fmla="*/ 102 w 112"/>
                <a:gd name="T5" fmla="*/ 99 h 116"/>
                <a:gd name="T6" fmla="*/ 10 w 112"/>
                <a:gd name="T7" fmla="*/ 47 h 116"/>
                <a:gd name="T8" fmla="*/ 10 w 112"/>
                <a:gd name="T9" fmla="*/ 16 h 116"/>
                <a:gd name="T10" fmla="*/ 0 w 112"/>
                <a:gd name="T11" fmla="*/ 0 h 116"/>
                <a:gd name="T12" fmla="*/ 0 w 112"/>
                <a:gd name="T13" fmla="*/ 16 h 116"/>
                <a:gd name="T14" fmla="*/ 0 w 112"/>
                <a:gd name="T15" fmla="*/ 47 h 116"/>
                <a:gd name="T16" fmla="*/ 0 w 112"/>
                <a:gd name="T17" fmla="*/ 52 h 116"/>
                <a:gd name="T18" fmla="*/ 5 w 112"/>
                <a:gd name="T19" fmla="*/ 54 h 116"/>
                <a:gd name="T20" fmla="*/ 98 w 112"/>
                <a:gd name="T21" fmla="*/ 109 h 116"/>
                <a:gd name="T22" fmla="*/ 112 w 112"/>
                <a:gd name="T23" fmla="*/ 116 h 116"/>
                <a:gd name="T24" fmla="*/ 112 w 112"/>
                <a:gd name="T25" fmla="*/ 99 h 116"/>
                <a:gd name="T26" fmla="*/ 112 w 112"/>
                <a:gd name="T27" fmla="*/ 68 h 116"/>
                <a:gd name="T28" fmla="*/ 112 w 112"/>
                <a:gd name="T29" fmla="*/ 64 h 116"/>
                <a:gd name="T30" fmla="*/ 107 w 112"/>
                <a:gd name="T31" fmla="*/ 61 h 116"/>
                <a:gd name="T32" fmla="*/ 14 w 112"/>
                <a:gd name="T33" fmla="*/ 7 h 116"/>
                <a:gd name="T34" fmla="*/ 0 w 112"/>
                <a:gd name="T35" fmla="*/ 0 h 116"/>
                <a:gd name="T36" fmla="*/ 0 w 112"/>
                <a:gd name="T3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116">
                  <a:moveTo>
                    <a:pt x="10" y="16"/>
                  </a:moveTo>
                  <a:lnTo>
                    <a:pt x="102" y="68"/>
                  </a:lnTo>
                  <a:lnTo>
                    <a:pt x="102" y="99"/>
                  </a:lnTo>
                  <a:lnTo>
                    <a:pt x="10" y="47"/>
                  </a:lnTo>
                  <a:lnTo>
                    <a:pt x="10" y="16"/>
                  </a:lnTo>
                  <a:moveTo>
                    <a:pt x="0" y="0"/>
                  </a:moveTo>
                  <a:lnTo>
                    <a:pt x="0" y="16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5" y="54"/>
                  </a:lnTo>
                  <a:lnTo>
                    <a:pt x="98" y="109"/>
                  </a:lnTo>
                  <a:lnTo>
                    <a:pt x="112" y="116"/>
                  </a:lnTo>
                  <a:lnTo>
                    <a:pt x="112" y="99"/>
                  </a:lnTo>
                  <a:lnTo>
                    <a:pt x="112" y="68"/>
                  </a:lnTo>
                  <a:lnTo>
                    <a:pt x="112" y="64"/>
                  </a:lnTo>
                  <a:lnTo>
                    <a:pt x="107" y="61"/>
                  </a:lnTo>
                  <a:lnTo>
                    <a:pt x="14" y="7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07" name="Freeform 30">
              <a:extLst>
                <a:ext uri="{FF2B5EF4-FFF2-40B4-BE49-F238E27FC236}">
                  <a16:creationId xmlns:a16="http://schemas.microsoft.com/office/drawing/2014/main" id="{6F35E8AD-0A3D-41D0-9FCD-DAC0E6B3E7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71063" y="1797050"/>
              <a:ext cx="290513" cy="180975"/>
            </a:xfrm>
            <a:custGeom>
              <a:avLst/>
              <a:gdLst>
                <a:gd name="T0" fmla="*/ 72 w 77"/>
                <a:gd name="T1" fmla="*/ 5 h 48"/>
                <a:gd name="T2" fmla="*/ 73 w 77"/>
                <a:gd name="T3" fmla="*/ 19 h 48"/>
                <a:gd name="T4" fmla="*/ 44 w 77"/>
                <a:gd name="T5" fmla="*/ 28 h 48"/>
                <a:gd name="T6" fmla="*/ 29 w 77"/>
                <a:gd name="T7" fmla="*/ 44 h 48"/>
                <a:gd name="T8" fmla="*/ 5 w 77"/>
                <a:gd name="T9" fmla="*/ 44 h 48"/>
                <a:gd name="T10" fmla="*/ 27 w 77"/>
                <a:gd name="T11" fmla="*/ 18 h 48"/>
                <a:gd name="T12" fmla="*/ 72 w 77"/>
                <a:gd name="T13" fmla="*/ 5 h 48"/>
                <a:gd name="T14" fmla="*/ 76 w 77"/>
                <a:gd name="T15" fmla="*/ 0 h 48"/>
                <a:gd name="T16" fmla="*/ 72 w 77"/>
                <a:gd name="T17" fmla="*/ 1 h 48"/>
                <a:gd name="T18" fmla="*/ 25 w 77"/>
                <a:gd name="T19" fmla="*/ 14 h 48"/>
                <a:gd name="T20" fmla="*/ 1 w 77"/>
                <a:gd name="T21" fmla="*/ 43 h 48"/>
                <a:gd name="T22" fmla="*/ 0 w 77"/>
                <a:gd name="T23" fmla="*/ 48 h 48"/>
                <a:gd name="T24" fmla="*/ 5 w 77"/>
                <a:gd name="T25" fmla="*/ 48 h 48"/>
                <a:gd name="T26" fmla="*/ 29 w 77"/>
                <a:gd name="T27" fmla="*/ 48 h 48"/>
                <a:gd name="T28" fmla="*/ 32 w 77"/>
                <a:gd name="T29" fmla="*/ 48 h 48"/>
                <a:gd name="T30" fmla="*/ 33 w 77"/>
                <a:gd name="T31" fmla="*/ 45 h 48"/>
                <a:gd name="T32" fmla="*/ 46 w 77"/>
                <a:gd name="T33" fmla="*/ 31 h 48"/>
                <a:gd name="T34" fmla="*/ 73 w 77"/>
                <a:gd name="T35" fmla="*/ 23 h 48"/>
                <a:gd name="T36" fmla="*/ 77 w 77"/>
                <a:gd name="T37" fmla="*/ 23 h 48"/>
                <a:gd name="T38" fmla="*/ 77 w 77"/>
                <a:gd name="T39" fmla="*/ 19 h 48"/>
                <a:gd name="T40" fmla="*/ 76 w 77"/>
                <a:gd name="T41" fmla="*/ 5 h 48"/>
                <a:gd name="T42" fmla="*/ 76 w 77"/>
                <a:gd name="T4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" h="48">
                  <a:moveTo>
                    <a:pt x="72" y="5"/>
                  </a:moveTo>
                  <a:cubicBezTo>
                    <a:pt x="73" y="19"/>
                    <a:pt x="73" y="19"/>
                    <a:pt x="73" y="19"/>
                  </a:cubicBezTo>
                  <a:cubicBezTo>
                    <a:pt x="62" y="20"/>
                    <a:pt x="52" y="23"/>
                    <a:pt x="44" y="28"/>
                  </a:cubicBezTo>
                  <a:cubicBezTo>
                    <a:pt x="36" y="32"/>
                    <a:pt x="31" y="38"/>
                    <a:pt x="29" y="44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7" y="34"/>
                    <a:pt x="14" y="25"/>
                    <a:pt x="27" y="18"/>
                  </a:cubicBezTo>
                  <a:cubicBezTo>
                    <a:pt x="40" y="10"/>
                    <a:pt x="56" y="6"/>
                    <a:pt x="72" y="5"/>
                  </a:cubicBezTo>
                  <a:moveTo>
                    <a:pt x="76" y="0"/>
                  </a:moveTo>
                  <a:cubicBezTo>
                    <a:pt x="72" y="1"/>
                    <a:pt x="72" y="1"/>
                    <a:pt x="72" y="1"/>
                  </a:cubicBezTo>
                  <a:cubicBezTo>
                    <a:pt x="54" y="2"/>
                    <a:pt x="38" y="7"/>
                    <a:pt x="25" y="14"/>
                  </a:cubicBezTo>
                  <a:cubicBezTo>
                    <a:pt x="12" y="22"/>
                    <a:pt x="3" y="32"/>
                    <a:pt x="1" y="4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3" y="45"/>
                    <a:pt x="33" y="45"/>
                    <a:pt x="33" y="45"/>
                  </a:cubicBezTo>
                  <a:cubicBezTo>
                    <a:pt x="35" y="40"/>
                    <a:pt x="39" y="35"/>
                    <a:pt x="46" y="31"/>
                  </a:cubicBezTo>
                  <a:cubicBezTo>
                    <a:pt x="53" y="27"/>
                    <a:pt x="63" y="24"/>
                    <a:pt x="73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76" y="0"/>
                    <a:pt x="76" y="0"/>
                    <a:pt x="7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08" name="Freeform 31">
              <a:extLst>
                <a:ext uri="{FF2B5EF4-FFF2-40B4-BE49-F238E27FC236}">
                  <a16:creationId xmlns:a16="http://schemas.microsoft.com/office/drawing/2014/main" id="{97C751C4-BC4C-43E1-97EE-BFD7F6B61E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42501" y="2592388"/>
              <a:ext cx="177800" cy="184150"/>
            </a:xfrm>
            <a:custGeom>
              <a:avLst/>
              <a:gdLst>
                <a:gd name="T0" fmla="*/ 9 w 112"/>
                <a:gd name="T1" fmla="*/ 16 h 116"/>
                <a:gd name="T2" fmla="*/ 102 w 112"/>
                <a:gd name="T3" fmla="*/ 69 h 116"/>
                <a:gd name="T4" fmla="*/ 102 w 112"/>
                <a:gd name="T5" fmla="*/ 99 h 116"/>
                <a:gd name="T6" fmla="*/ 9 w 112"/>
                <a:gd name="T7" fmla="*/ 47 h 116"/>
                <a:gd name="T8" fmla="*/ 9 w 112"/>
                <a:gd name="T9" fmla="*/ 16 h 116"/>
                <a:gd name="T10" fmla="*/ 0 w 112"/>
                <a:gd name="T11" fmla="*/ 0 h 116"/>
                <a:gd name="T12" fmla="*/ 0 w 112"/>
                <a:gd name="T13" fmla="*/ 16 h 116"/>
                <a:gd name="T14" fmla="*/ 0 w 112"/>
                <a:gd name="T15" fmla="*/ 47 h 116"/>
                <a:gd name="T16" fmla="*/ 0 w 112"/>
                <a:gd name="T17" fmla="*/ 52 h 116"/>
                <a:gd name="T18" fmla="*/ 5 w 112"/>
                <a:gd name="T19" fmla="*/ 54 h 116"/>
                <a:gd name="T20" fmla="*/ 97 w 112"/>
                <a:gd name="T21" fmla="*/ 109 h 116"/>
                <a:gd name="T22" fmla="*/ 112 w 112"/>
                <a:gd name="T23" fmla="*/ 116 h 116"/>
                <a:gd name="T24" fmla="*/ 112 w 112"/>
                <a:gd name="T25" fmla="*/ 99 h 116"/>
                <a:gd name="T26" fmla="*/ 112 w 112"/>
                <a:gd name="T27" fmla="*/ 69 h 116"/>
                <a:gd name="T28" fmla="*/ 112 w 112"/>
                <a:gd name="T29" fmla="*/ 64 h 116"/>
                <a:gd name="T30" fmla="*/ 107 w 112"/>
                <a:gd name="T31" fmla="*/ 62 h 116"/>
                <a:gd name="T32" fmla="*/ 14 w 112"/>
                <a:gd name="T33" fmla="*/ 7 h 116"/>
                <a:gd name="T34" fmla="*/ 0 w 112"/>
                <a:gd name="T35" fmla="*/ 0 h 116"/>
                <a:gd name="T36" fmla="*/ 0 w 112"/>
                <a:gd name="T3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116">
                  <a:moveTo>
                    <a:pt x="9" y="16"/>
                  </a:moveTo>
                  <a:lnTo>
                    <a:pt x="102" y="69"/>
                  </a:lnTo>
                  <a:lnTo>
                    <a:pt x="102" y="99"/>
                  </a:lnTo>
                  <a:lnTo>
                    <a:pt x="9" y="47"/>
                  </a:lnTo>
                  <a:lnTo>
                    <a:pt x="9" y="16"/>
                  </a:lnTo>
                  <a:close/>
                  <a:moveTo>
                    <a:pt x="0" y="0"/>
                  </a:moveTo>
                  <a:lnTo>
                    <a:pt x="0" y="16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5" y="54"/>
                  </a:lnTo>
                  <a:lnTo>
                    <a:pt x="97" y="109"/>
                  </a:lnTo>
                  <a:lnTo>
                    <a:pt x="112" y="116"/>
                  </a:lnTo>
                  <a:lnTo>
                    <a:pt x="112" y="99"/>
                  </a:lnTo>
                  <a:lnTo>
                    <a:pt x="112" y="69"/>
                  </a:lnTo>
                  <a:lnTo>
                    <a:pt x="112" y="64"/>
                  </a:lnTo>
                  <a:lnTo>
                    <a:pt x="107" y="62"/>
                  </a:lnTo>
                  <a:lnTo>
                    <a:pt x="14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09" name="Freeform 32">
              <a:extLst>
                <a:ext uri="{FF2B5EF4-FFF2-40B4-BE49-F238E27FC236}">
                  <a16:creationId xmlns:a16="http://schemas.microsoft.com/office/drawing/2014/main" id="{C97A7EAB-FB1A-4EE8-AB4C-B9B6FC424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42501" y="2592388"/>
              <a:ext cx="177800" cy="184150"/>
            </a:xfrm>
            <a:custGeom>
              <a:avLst/>
              <a:gdLst>
                <a:gd name="T0" fmla="*/ 9 w 112"/>
                <a:gd name="T1" fmla="*/ 16 h 116"/>
                <a:gd name="T2" fmla="*/ 102 w 112"/>
                <a:gd name="T3" fmla="*/ 69 h 116"/>
                <a:gd name="T4" fmla="*/ 102 w 112"/>
                <a:gd name="T5" fmla="*/ 99 h 116"/>
                <a:gd name="T6" fmla="*/ 9 w 112"/>
                <a:gd name="T7" fmla="*/ 47 h 116"/>
                <a:gd name="T8" fmla="*/ 9 w 112"/>
                <a:gd name="T9" fmla="*/ 16 h 116"/>
                <a:gd name="T10" fmla="*/ 0 w 112"/>
                <a:gd name="T11" fmla="*/ 0 h 116"/>
                <a:gd name="T12" fmla="*/ 0 w 112"/>
                <a:gd name="T13" fmla="*/ 16 h 116"/>
                <a:gd name="T14" fmla="*/ 0 w 112"/>
                <a:gd name="T15" fmla="*/ 47 h 116"/>
                <a:gd name="T16" fmla="*/ 0 w 112"/>
                <a:gd name="T17" fmla="*/ 52 h 116"/>
                <a:gd name="T18" fmla="*/ 5 w 112"/>
                <a:gd name="T19" fmla="*/ 54 h 116"/>
                <a:gd name="T20" fmla="*/ 97 w 112"/>
                <a:gd name="T21" fmla="*/ 109 h 116"/>
                <a:gd name="T22" fmla="*/ 112 w 112"/>
                <a:gd name="T23" fmla="*/ 116 h 116"/>
                <a:gd name="T24" fmla="*/ 112 w 112"/>
                <a:gd name="T25" fmla="*/ 99 h 116"/>
                <a:gd name="T26" fmla="*/ 112 w 112"/>
                <a:gd name="T27" fmla="*/ 69 h 116"/>
                <a:gd name="T28" fmla="*/ 112 w 112"/>
                <a:gd name="T29" fmla="*/ 64 h 116"/>
                <a:gd name="T30" fmla="*/ 107 w 112"/>
                <a:gd name="T31" fmla="*/ 62 h 116"/>
                <a:gd name="T32" fmla="*/ 14 w 112"/>
                <a:gd name="T33" fmla="*/ 7 h 116"/>
                <a:gd name="T34" fmla="*/ 0 w 112"/>
                <a:gd name="T35" fmla="*/ 0 h 116"/>
                <a:gd name="T36" fmla="*/ 0 w 112"/>
                <a:gd name="T3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116">
                  <a:moveTo>
                    <a:pt x="9" y="16"/>
                  </a:moveTo>
                  <a:lnTo>
                    <a:pt x="102" y="69"/>
                  </a:lnTo>
                  <a:lnTo>
                    <a:pt x="102" y="99"/>
                  </a:lnTo>
                  <a:lnTo>
                    <a:pt x="9" y="47"/>
                  </a:lnTo>
                  <a:lnTo>
                    <a:pt x="9" y="16"/>
                  </a:lnTo>
                  <a:moveTo>
                    <a:pt x="0" y="0"/>
                  </a:moveTo>
                  <a:lnTo>
                    <a:pt x="0" y="16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5" y="54"/>
                  </a:lnTo>
                  <a:lnTo>
                    <a:pt x="97" y="109"/>
                  </a:lnTo>
                  <a:lnTo>
                    <a:pt x="112" y="116"/>
                  </a:lnTo>
                  <a:lnTo>
                    <a:pt x="112" y="99"/>
                  </a:lnTo>
                  <a:lnTo>
                    <a:pt x="112" y="69"/>
                  </a:lnTo>
                  <a:lnTo>
                    <a:pt x="112" y="64"/>
                  </a:lnTo>
                  <a:lnTo>
                    <a:pt x="107" y="62"/>
                  </a:lnTo>
                  <a:lnTo>
                    <a:pt x="14" y="7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10" name="Freeform 33">
              <a:extLst>
                <a:ext uri="{FF2B5EF4-FFF2-40B4-BE49-F238E27FC236}">
                  <a16:creationId xmlns:a16="http://schemas.microsoft.com/office/drawing/2014/main" id="{9E023F08-0ADA-4958-9159-FF21EAF3C6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42501" y="2449513"/>
              <a:ext cx="177800" cy="184150"/>
            </a:xfrm>
            <a:custGeom>
              <a:avLst/>
              <a:gdLst>
                <a:gd name="T0" fmla="*/ 9 w 112"/>
                <a:gd name="T1" fmla="*/ 16 h 116"/>
                <a:gd name="T2" fmla="*/ 102 w 112"/>
                <a:gd name="T3" fmla="*/ 71 h 116"/>
                <a:gd name="T4" fmla="*/ 102 w 112"/>
                <a:gd name="T5" fmla="*/ 102 h 116"/>
                <a:gd name="T6" fmla="*/ 9 w 112"/>
                <a:gd name="T7" fmla="*/ 47 h 116"/>
                <a:gd name="T8" fmla="*/ 9 w 112"/>
                <a:gd name="T9" fmla="*/ 16 h 116"/>
                <a:gd name="T10" fmla="*/ 0 w 112"/>
                <a:gd name="T11" fmla="*/ 0 h 116"/>
                <a:gd name="T12" fmla="*/ 0 w 112"/>
                <a:gd name="T13" fmla="*/ 16 h 116"/>
                <a:gd name="T14" fmla="*/ 0 w 112"/>
                <a:gd name="T15" fmla="*/ 47 h 116"/>
                <a:gd name="T16" fmla="*/ 0 w 112"/>
                <a:gd name="T17" fmla="*/ 52 h 116"/>
                <a:gd name="T18" fmla="*/ 5 w 112"/>
                <a:gd name="T19" fmla="*/ 54 h 116"/>
                <a:gd name="T20" fmla="*/ 97 w 112"/>
                <a:gd name="T21" fmla="*/ 109 h 116"/>
                <a:gd name="T22" fmla="*/ 112 w 112"/>
                <a:gd name="T23" fmla="*/ 116 h 116"/>
                <a:gd name="T24" fmla="*/ 112 w 112"/>
                <a:gd name="T25" fmla="*/ 102 h 116"/>
                <a:gd name="T26" fmla="*/ 112 w 112"/>
                <a:gd name="T27" fmla="*/ 71 h 116"/>
                <a:gd name="T28" fmla="*/ 112 w 112"/>
                <a:gd name="T29" fmla="*/ 64 h 116"/>
                <a:gd name="T30" fmla="*/ 107 w 112"/>
                <a:gd name="T31" fmla="*/ 61 h 116"/>
                <a:gd name="T32" fmla="*/ 14 w 112"/>
                <a:gd name="T33" fmla="*/ 7 h 116"/>
                <a:gd name="T34" fmla="*/ 0 w 112"/>
                <a:gd name="T35" fmla="*/ 0 h 116"/>
                <a:gd name="T36" fmla="*/ 0 w 112"/>
                <a:gd name="T3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116">
                  <a:moveTo>
                    <a:pt x="9" y="16"/>
                  </a:moveTo>
                  <a:lnTo>
                    <a:pt x="102" y="71"/>
                  </a:lnTo>
                  <a:lnTo>
                    <a:pt x="102" y="102"/>
                  </a:lnTo>
                  <a:lnTo>
                    <a:pt x="9" y="47"/>
                  </a:lnTo>
                  <a:lnTo>
                    <a:pt x="9" y="16"/>
                  </a:lnTo>
                  <a:close/>
                  <a:moveTo>
                    <a:pt x="0" y="0"/>
                  </a:moveTo>
                  <a:lnTo>
                    <a:pt x="0" y="16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5" y="54"/>
                  </a:lnTo>
                  <a:lnTo>
                    <a:pt x="97" y="109"/>
                  </a:lnTo>
                  <a:lnTo>
                    <a:pt x="112" y="116"/>
                  </a:lnTo>
                  <a:lnTo>
                    <a:pt x="112" y="102"/>
                  </a:lnTo>
                  <a:lnTo>
                    <a:pt x="112" y="71"/>
                  </a:lnTo>
                  <a:lnTo>
                    <a:pt x="112" y="64"/>
                  </a:lnTo>
                  <a:lnTo>
                    <a:pt x="107" y="61"/>
                  </a:lnTo>
                  <a:lnTo>
                    <a:pt x="14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11" name="Freeform 34">
              <a:extLst>
                <a:ext uri="{FF2B5EF4-FFF2-40B4-BE49-F238E27FC236}">
                  <a16:creationId xmlns:a16="http://schemas.microsoft.com/office/drawing/2014/main" id="{0D57D8D5-BB4F-4879-8454-F888013B16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42501" y="2449513"/>
              <a:ext cx="177800" cy="184150"/>
            </a:xfrm>
            <a:custGeom>
              <a:avLst/>
              <a:gdLst>
                <a:gd name="T0" fmla="*/ 9 w 112"/>
                <a:gd name="T1" fmla="*/ 16 h 116"/>
                <a:gd name="T2" fmla="*/ 102 w 112"/>
                <a:gd name="T3" fmla="*/ 71 h 116"/>
                <a:gd name="T4" fmla="*/ 102 w 112"/>
                <a:gd name="T5" fmla="*/ 102 h 116"/>
                <a:gd name="T6" fmla="*/ 9 w 112"/>
                <a:gd name="T7" fmla="*/ 47 h 116"/>
                <a:gd name="T8" fmla="*/ 9 w 112"/>
                <a:gd name="T9" fmla="*/ 16 h 116"/>
                <a:gd name="T10" fmla="*/ 0 w 112"/>
                <a:gd name="T11" fmla="*/ 0 h 116"/>
                <a:gd name="T12" fmla="*/ 0 w 112"/>
                <a:gd name="T13" fmla="*/ 16 h 116"/>
                <a:gd name="T14" fmla="*/ 0 w 112"/>
                <a:gd name="T15" fmla="*/ 47 h 116"/>
                <a:gd name="T16" fmla="*/ 0 w 112"/>
                <a:gd name="T17" fmla="*/ 52 h 116"/>
                <a:gd name="T18" fmla="*/ 5 w 112"/>
                <a:gd name="T19" fmla="*/ 54 h 116"/>
                <a:gd name="T20" fmla="*/ 97 w 112"/>
                <a:gd name="T21" fmla="*/ 109 h 116"/>
                <a:gd name="T22" fmla="*/ 112 w 112"/>
                <a:gd name="T23" fmla="*/ 116 h 116"/>
                <a:gd name="T24" fmla="*/ 112 w 112"/>
                <a:gd name="T25" fmla="*/ 102 h 116"/>
                <a:gd name="T26" fmla="*/ 112 w 112"/>
                <a:gd name="T27" fmla="*/ 71 h 116"/>
                <a:gd name="T28" fmla="*/ 112 w 112"/>
                <a:gd name="T29" fmla="*/ 64 h 116"/>
                <a:gd name="T30" fmla="*/ 107 w 112"/>
                <a:gd name="T31" fmla="*/ 61 h 116"/>
                <a:gd name="T32" fmla="*/ 14 w 112"/>
                <a:gd name="T33" fmla="*/ 7 h 116"/>
                <a:gd name="T34" fmla="*/ 0 w 112"/>
                <a:gd name="T35" fmla="*/ 0 h 116"/>
                <a:gd name="T36" fmla="*/ 0 w 112"/>
                <a:gd name="T3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116">
                  <a:moveTo>
                    <a:pt x="9" y="16"/>
                  </a:moveTo>
                  <a:lnTo>
                    <a:pt x="102" y="71"/>
                  </a:lnTo>
                  <a:lnTo>
                    <a:pt x="102" y="102"/>
                  </a:lnTo>
                  <a:lnTo>
                    <a:pt x="9" y="47"/>
                  </a:lnTo>
                  <a:lnTo>
                    <a:pt x="9" y="16"/>
                  </a:lnTo>
                  <a:moveTo>
                    <a:pt x="0" y="0"/>
                  </a:moveTo>
                  <a:lnTo>
                    <a:pt x="0" y="16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5" y="54"/>
                  </a:lnTo>
                  <a:lnTo>
                    <a:pt x="97" y="109"/>
                  </a:lnTo>
                  <a:lnTo>
                    <a:pt x="112" y="116"/>
                  </a:lnTo>
                  <a:lnTo>
                    <a:pt x="112" y="102"/>
                  </a:lnTo>
                  <a:lnTo>
                    <a:pt x="112" y="71"/>
                  </a:lnTo>
                  <a:lnTo>
                    <a:pt x="112" y="64"/>
                  </a:lnTo>
                  <a:lnTo>
                    <a:pt x="107" y="61"/>
                  </a:lnTo>
                  <a:lnTo>
                    <a:pt x="14" y="7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12" name="Freeform 35">
              <a:extLst>
                <a:ext uri="{FF2B5EF4-FFF2-40B4-BE49-F238E27FC236}">
                  <a16:creationId xmlns:a16="http://schemas.microsoft.com/office/drawing/2014/main" id="{F1C225F3-0452-46A8-A0CF-C59D501E51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42501" y="2306638"/>
              <a:ext cx="177800" cy="187325"/>
            </a:xfrm>
            <a:custGeom>
              <a:avLst/>
              <a:gdLst>
                <a:gd name="T0" fmla="*/ 9 w 112"/>
                <a:gd name="T1" fmla="*/ 16 h 118"/>
                <a:gd name="T2" fmla="*/ 102 w 112"/>
                <a:gd name="T3" fmla="*/ 71 h 118"/>
                <a:gd name="T4" fmla="*/ 102 w 112"/>
                <a:gd name="T5" fmla="*/ 102 h 118"/>
                <a:gd name="T6" fmla="*/ 9 w 112"/>
                <a:gd name="T7" fmla="*/ 47 h 118"/>
                <a:gd name="T8" fmla="*/ 9 w 112"/>
                <a:gd name="T9" fmla="*/ 16 h 118"/>
                <a:gd name="T10" fmla="*/ 0 w 112"/>
                <a:gd name="T11" fmla="*/ 0 h 118"/>
                <a:gd name="T12" fmla="*/ 0 w 112"/>
                <a:gd name="T13" fmla="*/ 16 h 118"/>
                <a:gd name="T14" fmla="*/ 0 w 112"/>
                <a:gd name="T15" fmla="*/ 47 h 118"/>
                <a:gd name="T16" fmla="*/ 0 w 112"/>
                <a:gd name="T17" fmla="*/ 52 h 118"/>
                <a:gd name="T18" fmla="*/ 5 w 112"/>
                <a:gd name="T19" fmla="*/ 54 h 118"/>
                <a:gd name="T20" fmla="*/ 97 w 112"/>
                <a:gd name="T21" fmla="*/ 109 h 118"/>
                <a:gd name="T22" fmla="*/ 112 w 112"/>
                <a:gd name="T23" fmla="*/ 118 h 118"/>
                <a:gd name="T24" fmla="*/ 112 w 112"/>
                <a:gd name="T25" fmla="*/ 102 h 118"/>
                <a:gd name="T26" fmla="*/ 112 w 112"/>
                <a:gd name="T27" fmla="*/ 71 h 118"/>
                <a:gd name="T28" fmla="*/ 112 w 112"/>
                <a:gd name="T29" fmla="*/ 64 h 118"/>
                <a:gd name="T30" fmla="*/ 107 w 112"/>
                <a:gd name="T31" fmla="*/ 61 h 118"/>
                <a:gd name="T32" fmla="*/ 14 w 112"/>
                <a:gd name="T33" fmla="*/ 7 h 118"/>
                <a:gd name="T34" fmla="*/ 0 w 112"/>
                <a:gd name="T35" fmla="*/ 0 h 118"/>
                <a:gd name="T36" fmla="*/ 0 w 112"/>
                <a:gd name="T3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118">
                  <a:moveTo>
                    <a:pt x="9" y="16"/>
                  </a:moveTo>
                  <a:lnTo>
                    <a:pt x="102" y="71"/>
                  </a:lnTo>
                  <a:lnTo>
                    <a:pt x="102" y="102"/>
                  </a:lnTo>
                  <a:lnTo>
                    <a:pt x="9" y="47"/>
                  </a:lnTo>
                  <a:lnTo>
                    <a:pt x="9" y="16"/>
                  </a:lnTo>
                  <a:close/>
                  <a:moveTo>
                    <a:pt x="0" y="0"/>
                  </a:moveTo>
                  <a:lnTo>
                    <a:pt x="0" y="16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5" y="54"/>
                  </a:lnTo>
                  <a:lnTo>
                    <a:pt x="97" y="109"/>
                  </a:lnTo>
                  <a:lnTo>
                    <a:pt x="112" y="118"/>
                  </a:lnTo>
                  <a:lnTo>
                    <a:pt x="112" y="102"/>
                  </a:lnTo>
                  <a:lnTo>
                    <a:pt x="112" y="71"/>
                  </a:lnTo>
                  <a:lnTo>
                    <a:pt x="112" y="64"/>
                  </a:lnTo>
                  <a:lnTo>
                    <a:pt x="107" y="61"/>
                  </a:lnTo>
                  <a:lnTo>
                    <a:pt x="14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13" name="Freeform 36">
              <a:extLst>
                <a:ext uri="{FF2B5EF4-FFF2-40B4-BE49-F238E27FC236}">
                  <a16:creationId xmlns:a16="http://schemas.microsoft.com/office/drawing/2014/main" id="{DF9E6FEA-3DD6-4BC9-8E92-AE84D5C496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42501" y="2306638"/>
              <a:ext cx="177800" cy="187325"/>
            </a:xfrm>
            <a:custGeom>
              <a:avLst/>
              <a:gdLst>
                <a:gd name="T0" fmla="*/ 9 w 112"/>
                <a:gd name="T1" fmla="*/ 16 h 118"/>
                <a:gd name="T2" fmla="*/ 102 w 112"/>
                <a:gd name="T3" fmla="*/ 71 h 118"/>
                <a:gd name="T4" fmla="*/ 102 w 112"/>
                <a:gd name="T5" fmla="*/ 102 h 118"/>
                <a:gd name="T6" fmla="*/ 9 w 112"/>
                <a:gd name="T7" fmla="*/ 47 h 118"/>
                <a:gd name="T8" fmla="*/ 9 w 112"/>
                <a:gd name="T9" fmla="*/ 16 h 118"/>
                <a:gd name="T10" fmla="*/ 0 w 112"/>
                <a:gd name="T11" fmla="*/ 0 h 118"/>
                <a:gd name="T12" fmla="*/ 0 w 112"/>
                <a:gd name="T13" fmla="*/ 16 h 118"/>
                <a:gd name="T14" fmla="*/ 0 w 112"/>
                <a:gd name="T15" fmla="*/ 47 h 118"/>
                <a:gd name="T16" fmla="*/ 0 w 112"/>
                <a:gd name="T17" fmla="*/ 52 h 118"/>
                <a:gd name="T18" fmla="*/ 5 w 112"/>
                <a:gd name="T19" fmla="*/ 54 h 118"/>
                <a:gd name="T20" fmla="*/ 97 w 112"/>
                <a:gd name="T21" fmla="*/ 109 h 118"/>
                <a:gd name="T22" fmla="*/ 112 w 112"/>
                <a:gd name="T23" fmla="*/ 118 h 118"/>
                <a:gd name="T24" fmla="*/ 112 w 112"/>
                <a:gd name="T25" fmla="*/ 102 h 118"/>
                <a:gd name="T26" fmla="*/ 112 w 112"/>
                <a:gd name="T27" fmla="*/ 71 h 118"/>
                <a:gd name="T28" fmla="*/ 112 w 112"/>
                <a:gd name="T29" fmla="*/ 64 h 118"/>
                <a:gd name="T30" fmla="*/ 107 w 112"/>
                <a:gd name="T31" fmla="*/ 61 h 118"/>
                <a:gd name="T32" fmla="*/ 14 w 112"/>
                <a:gd name="T33" fmla="*/ 7 h 118"/>
                <a:gd name="T34" fmla="*/ 0 w 112"/>
                <a:gd name="T35" fmla="*/ 0 h 118"/>
                <a:gd name="T36" fmla="*/ 0 w 112"/>
                <a:gd name="T3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118">
                  <a:moveTo>
                    <a:pt x="9" y="16"/>
                  </a:moveTo>
                  <a:lnTo>
                    <a:pt x="102" y="71"/>
                  </a:lnTo>
                  <a:lnTo>
                    <a:pt x="102" y="102"/>
                  </a:lnTo>
                  <a:lnTo>
                    <a:pt x="9" y="47"/>
                  </a:lnTo>
                  <a:lnTo>
                    <a:pt x="9" y="16"/>
                  </a:lnTo>
                  <a:moveTo>
                    <a:pt x="0" y="0"/>
                  </a:moveTo>
                  <a:lnTo>
                    <a:pt x="0" y="16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5" y="54"/>
                  </a:lnTo>
                  <a:lnTo>
                    <a:pt x="97" y="109"/>
                  </a:lnTo>
                  <a:lnTo>
                    <a:pt x="112" y="118"/>
                  </a:lnTo>
                  <a:lnTo>
                    <a:pt x="112" y="102"/>
                  </a:lnTo>
                  <a:lnTo>
                    <a:pt x="112" y="71"/>
                  </a:lnTo>
                  <a:lnTo>
                    <a:pt x="112" y="64"/>
                  </a:lnTo>
                  <a:lnTo>
                    <a:pt x="107" y="61"/>
                  </a:lnTo>
                  <a:lnTo>
                    <a:pt x="14" y="7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14" name="Freeform 37">
              <a:extLst>
                <a:ext uri="{FF2B5EF4-FFF2-40B4-BE49-F238E27FC236}">
                  <a16:creationId xmlns:a16="http://schemas.microsoft.com/office/drawing/2014/main" id="{B9B017CA-87B1-4645-868C-FEE230B548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71063" y="1989138"/>
              <a:ext cx="290513" cy="180975"/>
            </a:xfrm>
            <a:custGeom>
              <a:avLst/>
              <a:gdLst>
                <a:gd name="T0" fmla="*/ 29 w 77"/>
                <a:gd name="T1" fmla="*/ 4 h 48"/>
                <a:gd name="T2" fmla="*/ 44 w 77"/>
                <a:gd name="T3" fmla="*/ 21 h 48"/>
                <a:gd name="T4" fmla="*/ 73 w 77"/>
                <a:gd name="T5" fmla="*/ 29 h 48"/>
                <a:gd name="T6" fmla="*/ 73 w 77"/>
                <a:gd name="T7" fmla="*/ 44 h 48"/>
                <a:gd name="T8" fmla="*/ 27 w 77"/>
                <a:gd name="T9" fmla="*/ 31 h 48"/>
                <a:gd name="T10" fmla="*/ 5 w 77"/>
                <a:gd name="T11" fmla="*/ 4 h 48"/>
                <a:gd name="T12" fmla="*/ 29 w 77"/>
                <a:gd name="T13" fmla="*/ 4 h 48"/>
                <a:gd name="T14" fmla="*/ 32 w 77"/>
                <a:gd name="T15" fmla="*/ 0 h 48"/>
                <a:gd name="T16" fmla="*/ 29 w 77"/>
                <a:gd name="T17" fmla="*/ 0 h 48"/>
                <a:gd name="T18" fmla="*/ 5 w 77"/>
                <a:gd name="T19" fmla="*/ 0 h 48"/>
                <a:gd name="T20" fmla="*/ 0 w 77"/>
                <a:gd name="T21" fmla="*/ 0 h 48"/>
                <a:gd name="T22" fmla="*/ 1 w 77"/>
                <a:gd name="T23" fmla="*/ 5 h 48"/>
                <a:gd name="T24" fmla="*/ 25 w 77"/>
                <a:gd name="T25" fmla="*/ 34 h 48"/>
                <a:gd name="T26" fmla="*/ 73 w 77"/>
                <a:gd name="T27" fmla="*/ 48 h 48"/>
                <a:gd name="T28" fmla="*/ 77 w 77"/>
                <a:gd name="T29" fmla="*/ 48 h 48"/>
                <a:gd name="T30" fmla="*/ 77 w 77"/>
                <a:gd name="T31" fmla="*/ 44 h 48"/>
                <a:gd name="T32" fmla="*/ 77 w 77"/>
                <a:gd name="T33" fmla="*/ 29 h 48"/>
                <a:gd name="T34" fmla="*/ 77 w 77"/>
                <a:gd name="T35" fmla="*/ 26 h 48"/>
                <a:gd name="T36" fmla="*/ 73 w 77"/>
                <a:gd name="T37" fmla="*/ 25 h 48"/>
                <a:gd name="T38" fmla="*/ 46 w 77"/>
                <a:gd name="T39" fmla="*/ 17 h 48"/>
                <a:gd name="T40" fmla="*/ 33 w 77"/>
                <a:gd name="T41" fmla="*/ 3 h 48"/>
                <a:gd name="T42" fmla="*/ 32 w 77"/>
                <a:gd name="T4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" h="48">
                  <a:moveTo>
                    <a:pt x="29" y="4"/>
                  </a:moveTo>
                  <a:cubicBezTo>
                    <a:pt x="31" y="10"/>
                    <a:pt x="36" y="16"/>
                    <a:pt x="44" y="21"/>
                  </a:cubicBezTo>
                  <a:cubicBezTo>
                    <a:pt x="52" y="25"/>
                    <a:pt x="62" y="28"/>
                    <a:pt x="73" y="29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56" y="42"/>
                    <a:pt x="40" y="38"/>
                    <a:pt x="27" y="31"/>
                  </a:cubicBezTo>
                  <a:cubicBezTo>
                    <a:pt x="14" y="23"/>
                    <a:pt x="7" y="14"/>
                    <a:pt x="5" y="4"/>
                  </a:cubicBezTo>
                  <a:cubicBezTo>
                    <a:pt x="29" y="4"/>
                    <a:pt x="29" y="4"/>
                    <a:pt x="29" y="4"/>
                  </a:cubicBezTo>
                  <a:moveTo>
                    <a:pt x="32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16"/>
                    <a:pt x="12" y="26"/>
                    <a:pt x="25" y="34"/>
                  </a:cubicBezTo>
                  <a:cubicBezTo>
                    <a:pt x="38" y="42"/>
                    <a:pt x="55" y="46"/>
                    <a:pt x="73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63" y="24"/>
                    <a:pt x="54" y="21"/>
                    <a:pt x="46" y="17"/>
                  </a:cubicBezTo>
                  <a:cubicBezTo>
                    <a:pt x="40" y="13"/>
                    <a:pt x="35" y="8"/>
                    <a:pt x="33" y="3"/>
                  </a:cubicBezTo>
                  <a:cubicBezTo>
                    <a:pt x="32" y="0"/>
                    <a:pt x="32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15" name="Freeform 38">
              <a:extLst>
                <a:ext uri="{FF2B5EF4-FFF2-40B4-BE49-F238E27FC236}">
                  <a16:creationId xmlns:a16="http://schemas.microsoft.com/office/drawing/2014/main" id="{7382E85F-01C5-4631-A51E-E47EC54BE3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2851" y="1797050"/>
              <a:ext cx="290513" cy="180975"/>
            </a:xfrm>
            <a:custGeom>
              <a:avLst/>
              <a:gdLst>
                <a:gd name="T0" fmla="*/ 4 w 77"/>
                <a:gd name="T1" fmla="*/ 5 h 48"/>
                <a:gd name="T2" fmla="*/ 50 w 77"/>
                <a:gd name="T3" fmla="*/ 18 h 48"/>
                <a:gd name="T4" fmla="*/ 72 w 77"/>
                <a:gd name="T5" fmla="*/ 44 h 48"/>
                <a:gd name="T6" fmla="*/ 47 w 77"/>
                <a:gd name="T7" fmla="*/ 44 h 48"/>
                <a:gd name="T8" fmla="*/ 32 w 77"/>
                <a:gd name="T9" fmla="*/ 28 h 48"/>
                <a:gd name="T10" fmla="*/ 4 w 77"/>
                <a:gd name="T11" fmla="*/ 19 h 48"/>
                <a:gd name="T12" fmla="*/ 4 w 77"/>
                <a:gd name="T13" fmla="*/ 5 h 48"/>
                <a:gd name="T14" fmla="*/ 0 w 77"/>
                <a:gd name="T15" fmla="*/ 0 h 48"/>
                <a:gd name="T16" fmla="*/ 0 w 77"/>
                <a:gd name="T17" fmla="*/ 5 h 48"/>
                <a:gd name="T18" fmla="*/ 0 w 77"/>
                <a:gd name="T19" fmla="*/ 19 h 48"/>
                <a:gd name="T20" fmla="*/ 0 w 77"/>
                <a:gd name="T21" fmla="*/ 23 h 48"/>
                <a:gd name="T22" fmla="*/ 4 w 77"/>
                <a:gd name="T23" fmla="*/ 23 h 48"/>
                <a:gd name="T24" fmla="*/ 30 w 77"/>
                <a:gd name="T25" fmla="*/ 31 h 48"/>
                <a:gd name="T26" fmla="*/ 44 w 77"/>
                <a:gd name="T27" fmla="*/ 45 h 48"/>
                <a:gd name="T28" fmla="*/ 44 w 77"/>
                <a:gd name="T29" fmla="*/ 48 h 48"/>
                <a:gd name="T30" fmla="*/ 47 w 77"/>
                <a:gd name="T31" fmla="*/ 48 h 48"/>
                <a:gd name="T32" fmla="*/ 72 w 77"/>
                <a:gd name="T33" fmla="*/ 48 h 48"/>
                <a:gd name="T34" fmla="*/ 77 w 77"/>
                <a:gd name="T35" fmla="*/ 48 h 48"/>
                <a:gd name="T36" fmla="*/ 76 w 77"/>
                <a:gd name="T37" fmla="*/ 43 h 48"/>
                <a:gd name="T38" fmla="*/ 52 w 77"/>
                <a:gd name="T39" fmla="*/ 14 h 48"/>
                <a:gd name="T40" fmla="*/ 4 w 77"/>
                <a:gd name="T41" fmla="*/ 1 h 48"/>
                <a:gd name="T42" fmla="*/ 0 w 77"/>
                <a:gd name="T4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" h="48">
                  <a:moveTo>
                    <a:pt x="4" y="5"/>
                  </a:moveTo>
                  <a:cubicBezTo>
                    <a:pt x="21" y="6"/>
                    <a:pt x="37" y="10"/>
                    <a:pt x="50" y="18"/>
                  </a:cubicBezTo>
                  <a:cubicBezTo>
                    <a:pt x="62" y="25"/>
                    <a:pt x="70" y="34"/>
                    <a:pt x="72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5" y="38"/>
                    <a:pt x="40" y="32"/>
                    <a:pt x="32" y="28"/>
                  </a:cubicBezTo>
                  <a:cubicBezTo>
                    <a:pt x="24" y="23"/>
                    <a:pt x="14" y="20"/>
                    <a:pt x="4" y="19"/>
                  </a:cubicBezTo>
                  <a:cubicBezTo>
                    <a:pt x="4" y="5"/>
                    <a:pt x="4" y="5"/>
                    <a:pt x="4" y="5"/>
                  </a:cubicBezTo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14" y="24"/>
                    <a:pt x="23" y="27"/>
                    <a:pt x="30" y="31"/>
                  </a:cubicBezTo>
                  <a:cubicBezTo>
                    <a:pt x="37" y="35"/>
                    <a:pt x="42" y="40"/>
                    <a:pt x="44" y="45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3" y="32"/>
                    <a:pt x="65" y="22"/>
                    <a:pt x="52" y="14"/>
                  </a:cubicBezTo>
                  <a:cubicBezTo>
                    <a:pt x="39" y="7"/>
                    <a:pt x="22" y="2"/>
                    <a:pt x="4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16" name="Freeform 39">
              <a:extLst>
                <a:ext uri="{FF2B5EF4-FFF2-40B4-BE49-F238E27FC236}">
                  <a16:creationId xmlns:a16="http://schemas.microsoft.com/office/drawing/2014/main" id="{87F82123-5B41-49BD-A84F-CF22EDB288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2851" y="1895475"/>
              <a:ext cx="128588" cy="82550"/>
            </a:xfrm>
            <a:custGeom>
              <a:avLst/>
              <a:gdLst>
                <a:gd name="T0" fmla="*/ 4 w 34"/>
                <a:gd name="T1" fmla="*/ 5 h 22"/>
                <a:gd name="T2" fmla="*/ 19 w 34"/>
                <a:gd name="T3" fmla="*/ 10 h 22"/>
                <a:gd name="T4" fmla="*/ 27 w 34"/>
                <a:gd name="T5" fmla="*/ 18 h 22"/>
                <a:gd name="T6" fmla="*/ 4 w 34"/>
                <a:gd name="T7" fmla="*/ 18 h 22"/>
                <a:gd name="T8" fmla="*/ 4 w 34"/>
                <a:gd name="T9" fmla="*/ 5 h 22"/>
                <a:gd name="T10" fmla="*/ 0 w 34"/>
                <a:gd name="T11" fmla="*/ 0 h 22"/>
                <a:gd name="T12" fmla="*/ 0 w 34"/>
                <a:gd name="T13" fmla="*/ 5 h 22"/>
                <a:gd name="T14" fmla="*/ 0 w 34"/>
                <a:gd name="T15" fmla="*/ 18 h 22"/>
                <a:gd name="T16" fmla="*/ 0 w 34"/>
                <a:gd name="T17" fmla="*/ 22 h 22"/>
                <a:gd name="T18" fmla="*/ 4 w 34"/>
                <a:gd name="T19" fmla="*/ 22 h 22"/>
                <a:gd name="T20" fmla="*/ 27 w 34"/>
                <a:gd name="T21" fmla="*/ 22 h 22"/>
                <a:gd name="T22" fmla="*/ 34 w 34"/>
                <a:gd name="T23" fmla="*/ 22 h 22"/>
                <a:gd name="T24" fmla="*/ 31 w 34"/>
                <a:gd name="T25" fmla="*/ 16 h 22"/>
                <a:gd name="T26" fmla="*/ 21 w 34"/>
                <a:gd name="T27" fmla="*/ 6 h 22"/>
                <a:gd name="T28" fmla="*/ 5 w 34"/>
                <a:gd name="T29" fmla="*/ 1 h 22"/>
                <a:gd name="T30" fmla="*/ 0 w 34"/>
                <a:gd name="T3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22">
                  <a:moveTo>
                    <a:pt x="4" y="5"/>
                  </a:moveTo>
                  <a:cubicBezTo>
                    <a:pt x="9" y="5"/>
                    <a:pt x="14" y="7"/>
                    <a:pt x="19" y="10"/>
                  </a:cubicBezTo>
                  <a:cubicBezTo>
                    <a:pt x="23" y="12"/>
                    <a:pt x="26" y="15"/>
                    <a:pt x="27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5"/>
                    <a:pt x="4" y="5"/>
                    <a:pt x="4" y="5"/>
                  </a:cubicBezTo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29" y="12"/>
                    <a:pt x="25" y="9"/>
                    <a:pt x="21" y="6"/>
                  </a:cubicBezTo>
                  <a:cubicBezTo>
                    <a:pt x="16" y="3"/>
                    <a:pt x="11" y="2"/>
                    <a:pt x="5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17" name="Freeform 40">
              <a:extLst>
                <a:ext uri="{FF2B5EF4-FFF2-40B4-BE49-F238E27FC236}">
                  <a16:creationId xmlns:a16="http://schemas.microsoft.com/office/drawing/2014/main" id="{12EF08F8-2DE2-4A25-B9EA-2D455C1984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2851" y="1989138"/>
              <a:ext cx="128588" cy="82550"/>
            </a:xfrm>
            <a:custGeom>
              <a:avLst/>
              <a:gdLst>
                <a:gd name="T0" fmla="*/ 27 w 34"/>
                <a:gd name="T1" fmla="*/ 4 h 22"/>
                <a:gd name="T2" fmla="*/ 19 w 34"/>
                <a:gd name="T3" fmla="*/ 13 h 22"/>
                <a:gd name="T4" fmla="*/ 4 w 34"/>
                <a:gd name="T5" fmla="*/ 18 h 22"/>
                <a:gd name="T6" fmla="*/ 4 w 34"/>
                <a:gd name="T7" fmla="*/ 4 h 22"/>
                <a:gd name="T8" fmla="*/ 27 w 34"/>
                <a:gd name="T9" fmla="*/ 4 h 22"/>
                <a:gd name="T10" fmla="*/ 34 w 34"/>
                <a:gd name="T11" fmla="*/ 0 h 22"/>
                <a:gd name="T12" fmla="*/ 27 w 34"/>
                <a:gd name="T13" fmla="*/ 0 h 22"/>
                <a:gd name="T14" fmla="*/ 4 w 34"/>
                <a:gd name="T15" fmla="*/ 0 h 22"/>
                <a:gd name="T16" fmla="*/ 0 w 34"/>
                <a:gd name="T17" fmla="*/ 0 h 22"/>
                <a:gd name="T18" fmla="*/ 0 w 34"/>
                <a:gd name="T19" fmla="*/ 4 h 22"/>
                <a:gd name="T20" fmla="*/ 0 w 34"/>
                <a:gd name="T21" fmla="*/ 18 h 22"/>
                <a:gd name="T22" fmla="*/ 0 w 34"/>
                <a:gd name="T23" fmla="*/ 22 h 22"/>
                <a:gd name="T24" fmla="*/ 5 w 34"/>
                <a:gd name="T25" fmla="*/ 22 h 22"/>
                <a:gd name="T26" fmla="*/ 21 w 34"/>
                <a:gd name="T27" fmla="*/ 16 h 22"/>
                <a:gd name="T28" fmla="*/ 31 w 34"/>
                <a:gd name="T29" fmla="*/ 6 h 22"/>
                <a:gd name="T30" fmla="*/ 34 w 34"/>
                <a:gd name="T3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22">
                  <a:moveTo>
                    <a:pt x="27" y="4"/>
                  </a:moveTo>
                  <a:cubicBezTo>
                    <a:pt x="26" y="7"/>
                    <a:pt x="23" y="10"/>
                    <a:pt x="19" y="13"/>
                  </a:cubicBezTo>
                  <a:cubicBezTo>
                    <a:pt x="15" y="15"/>
                    <a:pt x="10" y="17"/>
                    <a:pt x="4" y="18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27" y="4"/>
                    <a:pt x="27" y="4"/>
                    <a:pt x="27" y="4"/>
                  </a:cubicBezTo>
                  <a:moveTo>
                    <a:pt x="34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11" y="21"/>
                    <a:pt x="16" y="19"/>
                    <a:pt x="21" y="16"/>
                  </a:cubicBezTo>
                  <a:cubicBezTo>
                    <a:pt x="26" y="13"/>
                    <a:pt x="29" y="10"/>
                    <a:pt x="31" y="6"/>
                  </a:cubicBez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318" name="Freeform 41">
              <a:extLst>
                <a:ext uri="{FF2B5EF4-FFF2-40B4-BE49-F238E27FC236}">
                  <a16:creationId xmlns:a16="http://schemas.microsoft.com/office/drawing/2014/main" id="{463BF668-DDB1-4317-83CB-12708F1D89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02851" y="1989138"/>
              <a:ext cx="290513" cy="180975"/>
            </a:xfrm>
            <a:custGeom>
              <a:avLst/>
              <a:gdLst>
                <a:gd name="T0" fmla="*/ 47 w 77"/>
                <a:gd name="T1" fmla="*/ 4 h 48"/>
                <a:gd name="T2" fmla="*/ 72 w 77"/>
                <a:gd name="T3" fmla="*/ 4 h 48"/>
                <a:gd name="T4" fmla="*/ 50 w 77"/>
                <a:gd name="T5" fmla="*/ 31 h 48"/>
                <a:gd name="T6" fmla="*/ 4 w 77"/>
                <a:gd name="T7" fmla="*/ 44 h 48"/>
                <a:gd name="T8" fmla="*/ 4 w 77"/>
                <a:gd name="T9" fmla="*/ 29 h 48"/>
                <a:gd name="T10" fmla="*/ 33 w 77"/>
                <a:gd name="T11" fmla="*/ 21 h 48"/>
                <a:gd name="T12" fmla="*/ 47 w 77"/>
                <a:gd name="T13" fmla="*/ 4 h 48"/>
                <a:gd name="T14" fmla="*/ 44 w 77"/>
                <a:gd name="T15" fmla="*/ 0 h 48"/>
                <a:gd name="T16" fmla="*/ 44 w 77"/>
                <a:gd name="T17" fmla="*/ 3 h 48"/>
                <a:gd name="T18" fmla="*/ 31 w 77"/>
                <a:gd name="T19" fmla="*/ 17 h 48"/>
                <a:gd name="T20" fmla="*/ 4 w 77"/>
                <a:gd name="T21" fmla="*/ 25 h 48"/>
                <a:gd name="T22" fmla="*/ 0 w 77"/>
                <a:gd name="T23" fmla="*/ 26 h 48"/>
                <a:gd name="T24" fmla="*/ 0 w 77"/>
                <a:gd name="T25" fmla="*/ 29 h 48"/>
                <a:gd name="T26" fmla="*/ 0 w 77"/>
                <a:gd name="T27" fmla="*/ 44 h 48"/>
                <a:gd name="T28" fmla="*/ 0 w 77"/>
                <a:gd name="T29" fmla="*/ 48 h 48"/>
                <a:gd name="T30" fmla="*/ 5 w 77"/>
                <a:gd name="T31" fmla="*/ 48 h 48"/>
                <a:gd name="T32" fmla="*/ 52 w 77"/>
                <a:gd name="T33" fmla="*/ 34 h 48"/>
                <a:gd name="T34" fmla="*/ 76 w 77"/>
                <a:gd name="T35" fmla="*/ 5 h 48"/>
                <a:gd name="T36" fmla="*/ 77 w 77"/>
                <a:gd name="T37" fmla="*/ 0 h 48"/>
                <a:gd name="T38" fmla="*/ 72 w 77"/>
                <a:gd name="T39" fmla="*/ 0 h 48"/>
                <a:gd name="T40" fmla="*/ 47 w 77"/>
                <a:gd name="T41" fmla="*/ 0 h 48"/>
                <a:gd name="T42" fmla="*/ 44 w 77"/>
                <a:gd name="T4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" h="48">
                  <a:moveTo>
                    <a:pt x="47" y="4"/>
                  </a:moveTo>
                  <a:cubicBezTo>
                    <a:pt x="72" y="4"/>
                    <a:pt x="72" y="4"/>
                    <a:pt x="72" y="4"/>
                  </a:cubicBezTo>
                  <a:cubicBezTo>
                    <a:pt x="70" y="14"/>
                    <a:pt x="63" y="23"/>
                    <a:pt x="50" y="31"/>
                  </a:cubicBezTo>
                  <a:cubicBezTo>
                    <a:pt x="37" y="38"/>
                    <a:pt x="21" y="42"/>
                    <a:pt x="4" y="44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15" y="28"/>
                    <a:pt x="25" y="25"/>
                    <a:pt x="33" y="21"/>
                  </a:cubicBezTo>
                  <a:cubicBezTo>
                    <a:pt x="41" y="16"/>
                    <a:pt x="46" y="10"/>
                    <a:pt x="47" y="4"/>
                  </a:cubicBezTo>
                  <a:moveTo>
                    <a:pt x="44" y="0"/>
                  </a:moveTo>
                  <a:cubicBezTo>
                    <a:pt x="44" y="3"/>
                    <a:pt x="44" y="3"/>
                    <a:pt x="44" y="3"/>
                  </a:cubicBezTo>
                  <a:cubicBezTo>
                    <a:pt x="42" y="8"/>
                    <a:pt x="37" y="13"/>
                    <a:pt x="31" y="17"/>
                  </a:cubicBezTo>
                  <a:cubicBezTo>
                    <a:pt x="23" y="21"/>
                    <a:pt x="14" y="24"/>
                    <a:pt x="4" y="2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23" y="46"/>
                    <a:pt x="39" y="42"/>
                    <a:pt x="52" y="34"/>
                  </a:cubicBezTo>
                  <a:cubicBezTo>
                    <a:pt x="65" y="26"/>
                    <a:pt x="74" y="16"/>
                    <a:pt x="76" y="5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4" y="0"/>
                    <a:pt x="44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ACD2907D-AE28-4064-A3B1-C71FA99B50BB}"/>
              </a:ext>
            </a:extLst>
          </p:cNvPr>
          <p:cNvGrpSpPr/>
          <p:nvPr/>
        </p:nvGrpSpPr>
        <p:grpSpPr>
          <a:xfrm>
            <a:off x="11181272" y="1502695"/>
            <a:ext cx="614718" cy="515289"/>
            <a:chOff x="9075738" y="3462338"/>
            <a:chExt cx="2581275" cy="2163762"/>
          </a:xfrm>
          <a:solidFill>
            <a:srgbClr val="58B6C0"/>
          </a:solidFill>
        </p:grpSpPr>
        <p:sp>
          <p:nvSpPr>
            <p:cNvPr id="293" name="Freeform 146">
              <a:extLst>
                <a:ext uri="{FF2B5EF4-FFF2-40B4-BE49-F238E27FC236}">
                  <a16:creationId xmlns:a16="http://schemas.microsoft.com/office/drawing/2014/main" id="{4642C249-6B8B-4E47-AA87-0DA7DCC302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75738" y="4510088"/>
              <a:ext cx="1114425" cy="1116012"/>
            </a:xfrm>
            <a:custGeom>
              <a:avLst/>
              <a:gdLst>
                <a:gd name="T0" fmla="*/ 148 w 296"/>
                <a:gd name="T1" fmla="*/ 296 h 296"/>
                <a:gd name="T2" fmla="*/ 277 w 296"/>
                <a:gd name="T3" fmla="*/ 148 h 296"/>
                <a:gd name="T4" fmla="*/ 166 w 296"/>
                <a:gd name="T5" fmla="*/ 148 h 296"/>
                <a:gd name="T6" fmla="*/ 277 w 296"/>
                <a:gd name="T7" fmla="*/ 148 h 296"/>
                <a:gd name="T8" fmla="*/ 129 w 296"/>
                <a:gd name="T9" fmla="*/ 147 h 296"/>
                <a:gd name="T10" fmla="*/ 20 w 296"/>
                <a:gd name="T11" fmla="*/ 167 h 296"/>
                <a:gd name="T12" fmla="*/ 271 w 296"/>
                <a:gd name="T13" fmla="*/ 111 h 296"/>
                <a:gd name="T14" fmla="*/ 165 w 296"/>
                <a:gd name="T15" fmla="*/ 143 h 296"/>
                <a:gd name="T16" fmla="*/ 257 w 296"/>
                <a:gd name="T17" fmla="*/ 79 h 296"/>
                <a:gd name="T18" fmla="*/ 156 w 296"/>
                <a:gd name="T19" fmla="*/ 131 h 296"/>
                <a:gd name="T20" fmla="*/ 159 w 296"/>
                <a:gd name="T21" fmla="*/ 134 h 296"/>
                <a:gd name="T22" fmla="*/ 151 w 296"/>
                <a:gd name="T23" fmla="*/ 130 h 296"/>
                <a:gd name="T24" fmla="*/ 155 w 296"/>
                <a:gd name="T25" fmla="*/ 131 h 296"/>
                <a:gd name="T26" fmla="*/ 130 w 296"/>
                <a:gd name="T27" fmla="*/ 20 h 296"/>
                <a:gd name="T28" fmla="*/ 140 w 296"/>
                <a:gd name="T29" fmla="*/ 131 h 296"/>
                <a:gd name="T30" fmla="*/ 96 w 296"/>
                <a:gd name="T31" fmla="*/ 30 h 296"/>
                <a:gd name="T32" fmla="*/ 29 w 296"/>
                <a:gd name="T33" fmla="*/ 98 h 296"/>
                <a:gd name="T34" fmla="*/ 131 w 296"/>
                <a:gd name="T35" fmla="*/ 141 h 296"/>
                <a:gd name="T36" fmla="*/ 20 w 296"/>
                <a:gd name="T37" fmla="*/ 132 h 296"/>
                <a:gd name="T38" fmla="*/ 130 w 296"/>
                <a:gd name="T39" fmla="*/ 152 h 296"/>
                <a:gd name="T40" fmla="*/ 21 w 296"/>
                <a:gd name="T41" fmla="*/ 174 h 296"/>
                <a:gd name="T42" fmla="*/ 134 w 296"/>
                <a:gd name="T43" fmla="*/ 160 h 296"/>
                <a:gd name="T44" fmla="*/ 131 w 296"/>
                <a:gd name="T45" fmla="*/ 156 h 296"/>
                <a:gd name="T46" fmla="*/ 81 w 296"/>
                <a:gd name="T47" fmla="*/ 258 h 296"/>
                <a:gd name="T48" fmla="*/ 143 w 296"/>
                <a:gd name="T49" fmla="*/ 166 h 296"/>
                <a:gd name="T50" fmla="*/ 113 w 296"/>
                <a:gd name="T51" fmla="*/ 272 h 296"/>
                <a:gd name="T52" fmla="*/ 148 w 296"/>
                <a:gd name="T53" fmla="*/ 167 h 296"/>
                <a:gd name="T54" fmla="*/ 148 w 296"/>
                <a:gd name="T55" fmla="*/ 277 h 296"/>
                <a:gd name="T56" fmla="*/ 155 w 296"/>
                <a:gd name="T57" fmla="*/ 165 h 296"/>
                <a:gd name="T58" fmla="*/ 156 w 296"/>
                <a:gd name="T59" fmla="*/ 164 h 296"/>
                <a:gd name="T60" fmla="*/ 153 w 296"/>
                <a:gd name="T61" fmla="*/ 166 h 296"/>
                <a:gd name="T62" fmla="*/ 238 w 296"/>
                <a:gd name="T63" fmla="*/ 241 h 296"/>
                <a:gd name="T64" fmla="*/ 166 w 296"/>
                <a:gd name="T65" fmla="*/ 153 h 296"/>
                <a:gd name="T66" fmla="*/ 164 w 296"/>
                <a:gd name="T67" fmla="*/ 156 h 296"/>
                <a:gd name="T68" fmla="*/ 163 w 296"/>
                <a:gd name="T69" fmla="*/ 137 h 296"/>
                <a:gd name="T70" fmla="*/ 253 w 296"/>
                <a:gd name="T71" fmla="*/ 73 h 296"/>
                <a:gd name="T72" fmla="*/ 148 w 296"/>
                <a:gd name="T73" fmla="*/ 130 h 296"/>
                <a:gd name="T74" fmla="*/ 148 w 296"/>
                <a:gd name="T75" fmla="*/ 19 h 296"/>
                <a:gd name="T76" fmla="*/ 136 w 296"/>
                <a:gd name="T77" fmla="*/ 134 h 296"/>
                <a:gd name="T78" fmla="*/ 66 w 296"/>
                <a:gd name="T79" fmla="*/ 48 h 296"/>
                <a:gd name="T80" fmla="*/ 137 w 296"/>
                <a:gd name="T81" fmla="*/ 163 h 296"/>
                <a:gd name="T82" fmla="*/ 242 w 296"/>
                <a:gd name="T83" fmla="*/ 236 h 296"/>
                <a:gd name="T84" fmla="*/ 259 w 296"/>
                <a:gd name="T85" fmla="*/ 213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6" h="296">
                  <a:moveTo>
                    <a:pt x="148" y="0"/>
                  </a:moveTo>
                  <a:cubicBezTo>
                    <a:pt x="66" y="0"/>
                    <a:pt x="0" y="67"/>
                    <a:pt x="0" y="148"/>
                  </a:cubicBezTo>
                  <a:cubicBezTo>
                    <a:pt x="0" y="230"/>
                    <a:pt x="66" y="296"/>
                    <a:pt x="148" y="296"/>
                  </a:cubicBezTo>
                  <a:cubicBezTo>
                    <a:pt x="229" y="296"/>
                    <a:pt x="296" y="230"/>
                    <a:pt x="296" y="148"/>
                  </a:cubicBezTo>
                  <a:cubicBezTo>
                    <a:pt x="296" y="67"/>
                    <a:pt x="229" y="0"/>
                    <a:pt x="148" y="0"/>
                  </a:cubicBezTo>
                  <a:close/>
                  <a:moveTo>
                    <a:pt x="277" y="148"/>
                  </a:moveTo>
                  <a:cubicBezTo>
                    <a:pt x="277" y="157"/>
                    <a:pt x="276" y="165"/>
                    <a:pt x="274" y="174"/>
                  </a:cubicBezTo>
                  <a:cubicBezTo>
                    <a:pt x="166" y="152"/>
                    <a:pt x="166" y="152"/>
                    <a:pt x="166" y="152"/>
                  </a:cubicBezTo>
                  <a:cubicBezTo>
                    <a:pt x="166" y="150"/>
                    <a:pt x="166" y="149"/>
                    <a:pt x="166" y="148"/>
                  </a:cubicBezTo>
                  <a:cubicBezTo>
                    <a:pt x="166" y="148"/>
                    <a:pt x="166" y="148"/>
                    <a:pt x="166" y="148"/>
                  </a:cubicBezTo>
                  <a:cubicBezTo>
                    <a:pt x="277" y="146"/>
                    <a:pt x="277" y="146"/>
                    <a:pt x="277" y="146"/>
                  </a:cubicBezTo>
                  <a:cubicBezTo>
                    <a:pt x="277" y="146"/>
                    <a:pt x="277" y="147"/>
                    <a:pt x="277" y="148"/>
                  </a:cubicBezTo>
                  <a:close/>
                  <a:moveTo>
                    <a:pt x="19" y="148"/>
                  </a:moveTo>
                  <a:cubicBezTo>
                    <a:pt x="19" y="145"/>
                    <a:pt x="19" y="142"/>
                    <a:pt x="19" y="139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29" y="147"/>
                    <a:pt x="129" y="148"/>
                    <a:pt x="129" y="148"/>
                  </a:cubicBezTo>
                  <a:cubicBezTo>
                    <a:pt x="129" y="149"/>
                    <a:pt x="129" y="150"/>
                    <a:pt x="130" y="151"/>
                  </a:cubicBezTo>
                  <a:cubicBezTo>
                    <a:pt x="20" y="167"/>
                    <a:pt x="20" y="167"/>
                    <a:pt x="20" y="167"/>
                  </a:cubicBezTo>
                  <a:cubicBezTo>
                    <a:pt x="19" y="161"/>
                    <a:pt x="19" y="155"/>
                    <a:pt x="19" y="148"/>
                  </a:cubicBezTo>
                  <a:close/>
                  <a:moveTo>
                    <a:pt x="165" y="143"/>
                  </a:moveTo>
                  <a:cubicBezTo>
                    <a:pt x="271" y="111"/>
                    <a:pt x="271" y="111"/>
                    <a:pt x="271" y="111"/>
                  </a:cubicBezTo>
                  <a:cubicBezTo>
                    <a:pt x="274" y="120"/>
                    <a:pt x="276" y="129"/>
                    <a:pt x="276" y="139"/>
                  </a:cubicBezTo>
                  <a:cubicBezTo>
                    <a:pt x="166" y="147"/>
                    <a:pt x="166" y="147"/>
                    <a:pt x="166" y="147"/>
                  </a:cubicBezTo>
                  <a:cubicBezTo>
                    <a:pt x="166" y="145"/>
                    <a:pt x="166" y="144"/>
                    <a:pt x="165" y="143"/>
                  </a:cubicBezTo>
                  <a:close/>
                  <a:moveTo>
                    <a:pt x="165" y="142"/>
                  </a:moveTo>
                  <a:cubicBezTo>
                    <a:pt x="165" y="140"/>
                    <a:pt x="164" y="139"/>
                    <a:pt x="163" y="138"/>
                  </a:cubicBezTo>
                  <a:cubicBezTo>
                    <a:pt x="257" y="79"/>
                    <a:pt x="257" y="79"/>
                    <a:pt x="257" y="79"/>
                  </a:cubicBezTo>
                  <a:cubicBezTo>
                    <a:pt x="262" y="87"/>
                    <a:pt x="266" y="95"/>
                    <a:pt x="269" y="104"/>
                  </a:cubicBezTo>
                  <a:lnTo>
                    <a:pt x="165" y="142"/>
                  </a:lnTo>
                  <a:close/>
                  <a:moveTo>
                    <a:pt x="156" y="131"/>
                  </a:moveTo>
                  <a:cubicBezTo>
                    <a:pt x="205" y="33"/>
                    <a:pt x="205" y="33"/>
                    <a:pt x="205" y="33"/>
                  </a:cubicBezTo>
                  <a:cubicBezTo>
                    <a:pt x="214" y="37"/>
                    <a:pt x="222" y="42"/>
                    <a:pt x="229" y="48"/>
                  </a:cubicBezTo>
                  <a:cubicBezTo>
                    <a:pt x="159" y="134"/>
                    <a:pt x="159" y="134"/>
                    <a:pt x="159" y="134"/>
                  </a:cubicBezTo>
                  <a:cubicBezTo>
                    <a:pt x="158" y="133"/>
                    <a:pt x="157" y="132"/>
                    <a:pt x="156" y="131"/>
                  </a:cubicBezTo>
                  <a:close/>
                  <a:moveTo>
                    <a:pt x="155" y="131"/>
                  </a:moveTo>
                  <a:cubicBezTo>
                    <a:pt x="154" y="131"/>
                    <a:pt x="152" y="130"/>
                    <a:pt x="151" y="130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81" y="23"/>
                    <a:pt x="190" y="26"/>
                    <a:pt x="199" y="30"/>
                  </a:cubicBezTo>
                  <a:lnTo>
                    <a:pt x="155" y="131"/>
                  </a:lnTo>
                  <a:close/>
                  <a:moveTo>
                    <a:pt x="142" y="131"/>
                  </a:moveTo>
                  <a:cubicBezTo>
                    <a:pt x="102" y="28"/>
                    <a:pt x="102" y="28"/>
                    <a:pt x="102" y="28"/>
                  </a:cubicBezTo>
                  <a:cubicBezTo>
                    <a:pt x="111" y="24"/>
                    <a:pt x="120" y="22"/>
                    <a:pt x="130" y="20"/>
                  </a:cubicBezTo>
                  <a:cubicBezTo>
                    <a:pt x="145" y="130"/>
                    <a:pt x="145" y="130"/>
                    <a:pt x="145" y="130"/>
                  </a:cubicBezTo>
                  <a:cubicBezTo>
                    <a:pt x="144" y="130"/>
                    <a:pt x="143" y="130"/>
                    <a:pt x="142" y="131"/>
                  </a:cubicBezTo>
                  <a:close/>
                  <a:moveTo>
                    <a:pt x="140" y="131"/>
                  </a:moveTo>
                  <a:cubicBezTo>
                    <a:pt x="139" y="132"/>
                    <a:pt x="138" y="133"/>
                    <a:pt x="137" y="133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9" y="39"/>
                    <a:pt x="88" y="34"/>
                    <a:pt x="96" y="30"/>
                  </a:cubicBezTo>
                  <a:lnTo>
                    <a:pt x="140" y="131"/>
                  </a:lnTo>
                  <a:close/>
                  <a:moveTo>
                    <a:pt x="131" y="141"/>
                  </a:moveTo>
                  <a:cubicBezTo>
                    <a:pt x="29" y="98"/>
                    <a:pt x="29" y="98"/>
                    <a:pt x="29" y="98"/>
                  </a:cubicBezTo>
                  <a:cubicBezTo>
                    <a:pt x="32" y="90"/>
                    <a:pt x="37" y="82"/>
                    <a:pt x="42" y="74"/>
                  </a:cubicBezTo>
                  <a:cubicBezTo>
                    <a:pt x="133" y="137"/>
                    <a:pt x="133" y="137"/>
                    <a:pt x="133" y="137"/>
                  </a:cubicBezTo>
                  <a:cubicBezTo>
                    <a:pt x="132" y="138"/>
                    <a:pt x="131" y="140"/>
                    <a:pt x="131" y="141"/>
                  </a:cubicBezTo>
                  <a:close/>
                  <a:moveTo>
                    <a:pt x="130" y="142"/>
                  </a:moveTo>
                  <a:cubicBezTo>
                    <a:pt x="130" y="143"/>
                    <a:pt x="130" y="144"/>
                    <a:pt x="130" y="146"/>
                  </a:cubicBezTo>
                  <a:cubicBezTo>
                    <a:pt x="20" y="132"/>
                    <a:pt x="20" y="132"/>
                    <a:pt x="20" y="132"/>
                  </a:cubicBezTo>
                  <a:cubicBezTo>
                    <a:pt x="21" y="123"/>
                    <a:pt x="23" y="113"/>
                    <a:pt x="26" y="105"/>
                  </a:cubicBezTo>
                  <a:lnTo>
                    <a:pt x="130" y="142"/>
                  </a:lnTo>
                  <a:close/>
                  <a:moveTo>
                    <a:pt x="130" y="152"/>
                  </a:moveTo>
                  <a:cubicBezTo>
                    <a:pt x="130" y="153"/>
                    <a:pt x="130" y="154"/>
                    <a:pt x="131" y="156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26" y="192"/>
                    <a:pt x="23" y="183"/>
                    <a:pt x="21" y="174"/>
                  </a:cubicBezTo>
                  <a:lnTo>
                    <a:pt x="130" y="152"/>
                  </a:lnTo>
                  <a:close/>
                  <a:moveTo>
                    <a:pt x="131" y="156"/>
                  </a:moveTo>
                  <a:cubicBezTo>
                    <a:pt x="132" y="158"/>
                    <a:pt x="133" y="159"/>
                    <a:pt x="134" y="160"/>
                  </a:cubicBezTo>
                  <a:cubicBezTo>
                    <a:pt x="49" y="231"/>
                    <a:pt x="49" y="231"/>
                    <a:pt x="49" y="231"/>
                  </a:cubicBezTo>
                  <a:cubicBezTo>
                    <a:pt x="43" y="224"/>
                    <a:pt x="38" y="216"/>
                    <a:pt x="33" y="207"/>
                  </a:cubicBezTo>
                  <a:lnTo>
                    <a:pt x="131" y="156"/>
                  </a:lnTo>
                  <a:close/>
                  <a:moveTo>
                    <a:pt x="142" y="166"/>
                  </a:moveTo>
                  <a:cubicBezTo>
                    <a:pt x="106" y="270"/>
                    <a:pt x="106" y="270"/>
                    <a:pt x="106" y="270"/>
                  </a:cubicBezTo>
                  <a:cubicBezTo>
                    <a:pt x="97" y="267"/>
                    <a:pt x="89" y="263"/>
                    <a:pt x="81" y="258"/>
                  </a:cubicBezTo>
                  <a:cubicBezTo>
                    <a:pt x="138" y="164"/>
                    <a:pt x="138" y="164"/>
                    <a:pt x="138" y="164"/>
                  </a:cubicBezTo>
                  <a:cubicBezTo>
                    <a:pt x="139" y="165"/>
                    <a:pt x="140" y="165"/>
                    <a:pt x="142" y="166"/>
                  </a:cubicBezTo>
                  <a:close/>
                  <a:moveTo>
                    <a:pt x="143" y="166"/>
                  </a:moveTo>
                  <a:cubicBezTo>
                    <a:pt x="144" y="166"/>
                    <a:pt x="145" y="166"/>
                    <a:pt x="147" y="167"/>
                  </a:cubicBezTo>
                  <a:cubicBezTo>
                    <a:pt x="141" y="277"/>
                    <a:pt x="141" y="277"/>
                    <a:pt x="141" y="277"/>
                  </a:cubicBezTo>
                  <a:cubicBezTo>
                    <a:pt x="131" y="276"/>
                    <a:pt x="122" y="275"/>
                    <a:pt x="113" y="272"/>
                  </a:cubicBezTo>
                  <a:lnTo>
                    <a:pt x="143" y="166"/>
                  </a:lnTo>
                  <a:close/>
                  <a:moveTo>
                    <a:pt x="148" y="167"/>
                  </a:moveTo>
                  <a:cubicBezTo>
                    <a:pt x="148" y="167"/>
                    <a:pt x="148" y="167"/>
                    <a:pt x="148" y="167"/>
                  </a:cubicBezTo>
                  <a:cubicBezTo>
                    <a:pt x="149" y="167"/>
                    <a:pt x="151" y="166"/>
                    <a:pt x="152" y="166"/>
                  </a:cubicBezTo>
                  <a:cubicBezTo>
                    <a:pt x="176" y="274"/>
                    <a:pt x="176" y="274"/>
                    <a:pt x="176" y="274"/>
                  </a:cubicBezTo>
                  <a:cubicBezTo>
                    <a:pt x="167" y="276"/>
                    <a:pt x="158" y="277"/>
                    <a:pt x="148" y="277"/>
                  </a:cubicBezTo>
                  <a:lnTo>
                    <a:pt x="148" y="167"/>
                  </a:lnTo>
                  <a:close/>
                  <a:moveTo>
                    <a:pt x="153" y="166"/>
                  </a:moveTo>
                  <a:cubicBezTo>
                    <a:pt x="153" y="166"/>
                    <a:pt x="154" y="166"/>
                    <a:pt x="155" y="165"/>
                  </a:cubicBezTo>
                  <a:cubicBezTo>
                    <a:pt x="157" y="171"/>
                    <a:pt x="157" y="171"/>
                    <a:pt x="157" y="171"/>
                  </a:cubicBezTo>
                  <a:cubicBezTo>
                    <a:pt x="155" y="165"/>
                    <a:pt x="155" y="165"/>
                    <a:pt x="155" y="165"/>
                  </a:cubicBezTo>
                  <a:cubicBezTo>
                    <a:pt x="155" y="165"/>
                    <a:pt x="156" y="165"/>
                    <a:pt x="156" y="164"/>
                  </a:cubicBezTo>
                  <a:cubicBezTo>
                    <a:pt x="209" y="261"/>
                    <a:pt x="209" y="261"/>
                    <a:pt x="209" y="261"/>
                  </a:cubicBezTo>
                  <a:cubicBezTo>
                    <a:pt x="201" y="266"/>
                    <a:pt x="192" y="269"/>
                    <a:pt x="183" y="272"/>
                  </a:cubicBezTo>
                  <a:lnTo>
                    <a:pt x="153" y="166"/>
                  </a:lnTo>
                  <a:close/>
                  <a:moveTo>
                    <a:pt x="157" y="164"/>
                  </a:moveTo>
                  <a:cubicBezTo>
                    <a:pt x="159" y="163"/>
                    <a:pt x="160" y="162"/>
                    <a:pt x="161" y="161"/>
                  </a:cubicBezTo>
                  <a:cubicBezTo>
                    <a:pt x="238" y="241"/>
                    <a:pt x="238" y="241"/>
                    <a:pt x="238" y="241"/>
                  </a:cubicBezTo>
                  <a:cubicBezTo>
                    <a:pt x="231" y="247"/>
                    <a:pt x="223" y="253"/>
                    <a:pt x="215" y="258"/>
                  </a:cubicBezTo>
                  <a:lnTo>
                    <a:pt x="157" y="164"/>
                  </a:lnTo>
                  <a:close/>
                  <a:moveTo>
                    <a:pt x="166" y="153"/>
                  </a:moveTo>
                  <a:cubicBezTo>
                    <a:pt x="273" y="180"/>
                    <a:pt x="273" y="180"/>
                    <a:pt x="273" y="180"/>
                  </a:cubicBezTo>
                  <a:cubicBezTo>
                    <a:pt x="270" y="190"/>
                    <a:pt x="267" y="199"/>
                    <a:pt x="263" y="207"/>
                  </a:cubicBezTo>
                  <a:cubicBezTo>
                    <a:pt x="164" y="156"/>
                    <a:pt x="164" y="156"/>
                    <a:pt x="164" y="156"/>
                  </a:cubicBezTo>
                  <a:cubicBezTo>
                    <a:pt x="165" y="155"/>
                    <a:pt x="165" y="154"/>
                    <a:pt x="166" y="153"/>
                  </a:cubicBezTo>
                  <a:close/>
                  <a:moveTo>
                    <a:pt x="253" y="73"/>
                  </a:moveTo>
                  <a:cubicBezTo>
                    <a:pt x="163" y="137"/>
                    <a:pt x="163" y="137"/>
                    <a:pt x="163" y="137"/>
                  </a:cubicBezTo>
                  <a:cubicBezTo>
                    <a:pt x="162" y="136"/>
                    <a:pt x="161" y="135"/>
                    <a:pt x="160" y="134"/>
                  </a:cubicBezTo>
                  <a:cubicBezTo>
                    <a:pt x="234" y="52"/>
                    <a:pt x="234" y="52"/>
                    <a:pt x="234" y="52"/>
                  </a:cubicBezTo>
                  <a:cubicBezTo>
                    <a:pt x="241" y="59"/>
                    <a:pt x="247" y="66"/>
                    <a:pt x="253" y="73"/>
                  </a:cubicBezTo>
                  <a:close/>
                  <a:moveTo>
                    <a:pt x="165" y="20"/>
                  </a:moveTo>
                  <a:cubicBezTo>
                    <a:pt x="150" y="130"/>
                    <a:pt x="150" y="130"/>
                    <a:pt x="150" y="130"/>
                  </a:cubicBezTo>
                  <a:cubicBezTo>
                    <a:pt x="149" y="130"/>
                    <a:pt x="149" y="130"/>
                    <a:pt x="148" y="130"/>
                  </a:cubicBezTo>
                  <a:cubicBezTo>
                    <a:pt x="147" y="130"/>
                    <a:pt x="147" y="130"/>
                    <a:pt x="146" y="130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41" y="19"/>
                    <a:pt x="144" y="19"/>
                    <a:pt x="148" y="19"/>
                  </a:cubicBezTo>
                  <a:cubicBezTo>
                    <a:pt x="154" y="19"/>
                    <a:pt x="159" y="20"/>
                    <a:pt x="165" y="20"/>
                  </a:cubicBezTo>
                  <a:close/>
                  <a:moveTo>
                    <a:pt x="66" y="48"/>
                  </a:moveTo>
                  <a:cubicBezTo>
                    <a:pt x="136" y="134"/>
                    <a:pt x="136" y="134"/>
                    <a:pt x="136" y="134"/>
                  </a:cubicBezTo>
                  <a:cubicBezTo>
                    <a:pt x="135" y="135"/>
                    <a:pt x="134" y="136"/>
                    <a:pt x="133" y="137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53" y="61"/>
                    <a:pt x="59" y="54"/>
                    <a:pt x="66" y="48"/>
                  </a:cubicBezTo>
                  <a:close/>
                  <a:moveTo>
                    <a:pt x="54" y="236"/>
                  </a:moveTo>
                  <a:cubicBezTo>
                    <a:pt x="134" y="161"/>
                    <a:pt x="134" y="161"/>
                    <a:pt x="134" y="161"/>
                  </a:cubicBezTo>
                  <a:cubicBezTo>
                    <a:pt x="135" y="162"/>
                    <a:pt x="136" y="162"/>
                    <a:pt x="137" y="163"/>
                  </a:cubicBezTo>
                  <a:cubicBezTo>
                    <a:pt x="75" y="254"/>
                    <a:pt x="75" y="254"/>
                    <a:pt x="75" y="254"/>
                  </a:cubicBezTo>
                  <a:cubicBezTo>
                    <a:pt x="67" y="249"/>
                    <a:pt x="60" y="243"/>
                    <a:pt x="54" y="236"/>
                  </a:cubicBezTo>
                  <a:close/>
                  <a:moveTo>
                    <a:pt x="242" y="236"/>
                  </a:moveTo>
                  <a:cubicBezTo>
                    <a:pt x="161" y="161"/>
                    <a:pt x="161" y="161"/>
                    <a:pt x="161" y="161"/>
                  </a:cubicBezTo>
                  <a:cubicBezTo>
                    <a:pt x="162" y="159"/>
                    <a:pt x="163" y="158"/>
                    <a:pt x="164" y="157"/>
                  </a:cubicBezTo>
                  <a:cubicBezTo>
                    <a:pt x="259" y="213"/>
                    <a:pt x="259" y="213"/>
                    <a:pt x="259" y="213"/>
                  </a:cubicBezTo>
                  <a:cubicBezTo>
                    <a:pt x="254" y="222"/>
                    <a:pt x="248" y="229"/>
                    <a:pt x="242" y="2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94" name="Freeform 147">
              <a:extLst>
                <a:ext uri="{FF2B5EF4-FFF2-40B4-BE49-F238E27FC236}">
                  <a16:creationId xmlns:a16="http://schemas.microsoft.com/office/drawing/2014/main" id="{88F2A545-72A1-4E2B-BB05-1FD8572601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42588" y="4510088"/>
              <a:ext cx="1114425" cy="1116012"/>
            </a:xfrm>
            <a:custGeom>
              <a:avLst/>
              <a:gdLst>
                <a:gd name="T0" fmla="*/ 148 w 296"/>
                <a:gd name="T1" fmla="*/ 296 h 296"/>
                <a:gd name="T2" fmla="*/ 277 w 296"/>
                <a:gd name="T3" fmla="*/ 148 h 296"/>
                <a:gd name="T4" fmla="*/ 167 w 296"/>
                <a:gd name="T5" fmla="*/ 148 h 296"/>
                <a:gd name="T6" fmla="*/ 277 w 296"/>
                <a:gd name="T7" fmla="*/ 148 h 296"/>
                <a:gd name="T8" fmla="*/ 130 w 296"/>
                <a:gd name="T9" fmla="*/ 147 h 296"/>
                <a:gd name="T10" fmla="*/ 21 w 296"/>
                <a:gd name="T11" fmla="*/ 167 h 296"/>
                <a:gd name="T12" fmla="*/ 272 w 296"/>
                <a:gd name="T13" fmla="*/ 111 h 296"/>
                <a:gd name="T14" fmla="*/ 166 w 296"/>
                <a:gd name="T15" fmla="*/ 143 h 296"/>
                <a:gd name="T16" fmla="*/ 257 w 296"/>
                <a:gd name="T17" fmla="*/ 79 h 296"/>
                <a:gd name="T18" fmla="*/ 156 w 296"/>
                <a:gd name="T19" fmla="*/ 131 h 296"/>
                <a:gd name="T20" fmla="*/ 159 w 296"/>
                <a:gd name="T21" fmla="*/ 134 h 296"/>
                <a:gd name="T22" fmla="*/ 151 w 296"/>
                <a:gd name="T23" fmla="*/ 130 h 296"/>
                <a:gd name="T24" fmla="*/ 155 w 296"/>
                <a:gd name="T25" fmla="*/ 131 h 296"/>
                <a:gd name="T26" fmla="*/ 130 w 296"/>
                <a:gd name="T27" fmla="*/ 20 h 296"/>
                <a:gd name="T28" fmla="*/ 140 w 296"/>
                <a:gd name="T29" fmla="*/ 131 h 296"/>
                <a:gd name="T30" fmla="*/ 96 w 296"/>
                <a:gd name="T31" fmla="*/ 30 h 296"/>
                <a:gd name="T32" fmla="*/ 29 w 296"/>
                <a:gd name="T33" fmla="*/ 98 h 296"/>
                <a:gd name="T34" fmla="*/ 131 w 296"/>
                <a:gd name="T35" fmla="*/ 141 h 296"/>
                <a:gd name="T36" fmla="*/ 20 w 296"/>
                <a:gd name="T37" fmla="*/ 132 h 296"/>
                <a:gd name="T38" fmla="*/ 130 w 296"/>
                <a:gd name="T39" fmla="*/ 152 h 296"/>
                <a:gd name="T40" fmla="*/ 22 w 296"/>
                <a:gd name="T41" fmla="*/ 174 h 296"/>
                <a:gd name="T42" fmla="*/ 134 w 296"/>
                <a:gd name="T43" fmla="*/ 160 h 296"/>
                <a:gd name="T44" fmla="*/ 131 w 296"/>
                <a:gd name="T45" fmla="*/ 156 h 296"/>
                <a:gd name="T46" fmla="*/ 81 w 296"/>
                <a:gd name="T47" fmla="*/ 258 h 296"/>
                <a:gd name="T48" fmla="*/ 143 w 296"/>
                <a:gd name="T49" fmla="*/ 166 h 296"/>
                <a:gd name="T50" fmla="*/ 113 w 296"/>
                <a:gd name="T51" fmla="*/ 272 h 296"/>
                <a:gd name="T52" fmla="*/ 148 w 296"/>
                <a:gd name="T53" fmla="*/ 167 h 296"/>
                <a:gd name="T54" fmla="*/ 148 w 296"/>
                <a:gd name="T55" fmla="*/ 277 h 296"/>
                <a:gd name="T56" fmla="*/ 155 w 296"/>
                <a:gd name="T57" fmla="*/ 165 h 296"/>
                <a:gd name="T58" fmla="*/ 157 w 296"/>
                <a:gd name="T59" fmla="*/ 164 h 296"/>
                <a:gd name="T60" fmla="*/ 153 w 296"/>
                <a:gd name="T61" fmla="*/ 166 h 296"/>
                <a:gd name="T62" fmla="*/ 238 w 296"/>
                <a:gd name="T63" fmla="*/ 241 h 296"/>
                <a:gd name="T64" fmla="*/ 166 w 296"/>
                <a:gd name="T65" fmla="*/ 153 h 296"/>
                <a:gd name="T66" fmla="*/ 165 w 296"/>
                <a:gd name="T67" fmla="*/ 156 h 296"/>
                <a:gd name="T68" fmla="*/ 163 w 296"/>
                <a:gd name="T69" fmla="*/ 137 h 296"/>
                <a:gd name="T70" fmla="*/ 253 w 296"/>
                <a:gd name="T71" fmla="*/ 73 h 296"/>
                <a:gd name="T72" fmla="*/ 148 w 296"/>
                <a:gd name="T73" fmla="*/ 130 h 296"/>
                <a:gd name="T74" fmla="*/ 148 w 296"/>
                <a:gd name="T75" fmla="*/ 19 h 296"/>
                <a:gd name="T76" fmla="*/ 136 w 296"/>
                <a:gd name="T77" fmla="*/ 134 h 296"/>
                <a:gd name="T78" fmla="*/ 67 w 296"/>
                <a:gd name="T79" fmla="*/ 48 h 296"/>
                <a:gd name="T80" fmla="*/ 137 w 296"/>
                <a:gd name="T81" fmla="*/ 163 h 296"/>
                <a:gd name="T82" fmla="*/ 242 w 296"/>
                <a:gd name="T83" fmla="*/ 236 h 296"/>
                <a:gd name="T84" fmla="*/ 259 w 296"/>
                <a:gd name="T85" fmla="*/ 213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6" h="296">
                  <a:moveTo>
                    <a:pt x="148" y="0"/>
                  </a:moveTo>
                  <a:cubicBezTo>
                    <a:pt x="67" y="0"/>
                    <a:pt x="0" y="67"/>
                    <a:pt x="0" y="148"/>
                  </a:cubicBezTo>
                  <a:cubicBezTo>
                    <a:pt x="0" y="230"/>
                    <a:pt x="67" y="296"/>
                    <a:pt x="148" y="296"/>
                  </a:cubicBezTo>
                  <a:cubicBezTo>
                    <a:pt x="230" y="296"/>
                    <a:pt x="296" y="230"/>
                    <a:pt x="296" y="148"/>
                  </a:cubicBezTo>
                  <a:cubicBezTo>
                    <a:pt x="296" y="67"/>
                    <a:pt x="230" y="0"/>
                    <a:pt x="148" y="0"/>
                  </a:cubicBezTo>
                  <a:close/>
                  <a:moveTo>
                    <a:pt x="277" y="148"/>
                  </a:moveTo>
                  <a:cubicBezTo>
                    <a:pt x="277" y="157"/>
                    <a:pt x="276" y="165"/>
                    <a:pt x="274" y="174"/>
                  </a:cubicBezTo>
                  <a:cubicBezTo>
                    <a:pt x="166" y="152"/>
                    <a:pt x="166" y="152"/>
                    <a:pt x="166" y="152"/>
                  </a:cubicBezTo>
                  <a:cubicBezTo>
                    <a:pt x="166" y="150"/>
                    <a:pt x="167" y="149"/>
                    <a:pt x="167" y="148"/>
                  </a:cubicBezTo>
                  <a:cubicBezTo>
                    <a:pt x="167" y="148"/>
                    <a:pt x="167" y="148"/>
                    <a:pt x="167" y="148"/>
                  </a:cubicBezTo>
                  <a:cubicBezTo>
                    <a:pt x="277" y="146"/>
                    <a:pt x="277" y="146"/>
                    <a:pt x="277" y="146"/>
                  </a:cubicBezTo>
                  <a:cubicBezTo>
                    <a:pt x="277" y="146"/>
                    <a:pt x="277" y="147"/>
                    <a:pt x="277" y="148"/>
                  </a:cubicBezTo>
                  <a:close/>
                  <a:moveTo>
                    <a:pt x="19" y="148"/>
                  </a:moveTo>
                  <a:cubicBezTo>
                    <a:pt x="19" y="145"/>
                    <a:pt x="19" y="142"/>
                    <a:pt x="19" y="139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30" y="147"/>
                    <a:pt x="130" y="148"/>
                    <a:pt x="130" y="148"/>
                  </a:cubicBezTo>
                  <a:cubicBezTo>
                    <a:pt x="130" y="149"/>
                    <a:pt x="130" y="150"/>
                    <a:pt x="130" y="151"/>
                  </a:cubicBezTo>
                  <a:cubicBezTo>
                    <a:pt x="21" y="167"/>
                    <a:pt x="21" y="167"/>
                    <a:pt x="21" y="167"/>
                  </a:cubicBezTo>
                  <a:cubicBezTo>
                    <a:pt x="20" y="161"/>
                    <a:pt x="19" y="155"/>
                    <a:pt x="19" y="148"/>
                  </a:cubicBezTo>
                  <a:close/>
                  <a:moveTo>
                    <a:pt x="166" y="143"/>
                  </a:moveTo>
                  <a:cubicBezTo>
                    <a:pt x="272" y="111"/>
                    <a:pt x="272" y="111"/>
                    <a:pt x="272" y="111"/>
                  </a:cubicBezTo>
                  <a:cubicBezTo>
                    <a:pt x="274" y="120"/>
                    <a:pt x="276" y="129"/>
                    <a:pt x="277" y="139"/>
                  </a:cubicBezTo>
                  <a:cubicBezTo>
                    <a:pt x="166" y="147"/>
                    <a:pt x="166" y="147"/>
                    <a:pt x="166" y="147"/>
                  </a:cubicBezTo>
                  <a:cubicBezTo>
                    <a:pt x="166" y="145"/>
                    <a:pt x="166" y="144"/>
                    <a:pt x="166" y="143"/>
                  </a:cubicBezTo>
                  <a:close/>
                  <a:moveTo>
                    <a:pt x="165" y="142"/>
                  </a:moveTo>
                  <a:cubicBezTo>
                    <a:pt x="165" y="140"/>
                    <a:pt x="164" y="139"/>
                    <a:pt x="164" y="138"/>
                  </a:cubicBezTo>
                  <a:cubicBezTo>
                    <a:pt x="257" y="79"/>
                    <a:pt x="257" y="79"/>
                    <a:pt x="257" y="79"/>
                  </a:cubicBezTo>
                  <a:cubicBezTo>
                    <a:pt x="262" y="87"/>
                    <a:pt x="266" y="95"/>
                    <a:pt x="269" y="104"/>
                  </a:cubicBezTo>
                  <a:lnTo>
                    <a:pt x="165" y="142"/>
                  </a:lnTo>
                  <a:close/>
                  <a:moveTo>
                    <a:pt x="156" y="131"/>
                  </a:moveTo>
                  <a:cubicBezTo>
                    <a:pt x="206" y="33"/>
                    <a:pt x="206" y="33"/>
                    <a:pt x="206" y="33"/>
                  </a:cubicBezTo>
                  <a:cubicBezTo>
                    <a:pt x="214" y="37"/>
                    <a:pt x="222" y="42"/>
                    <a:pt x="229" y="48"/>
                  </a:cubicBezTo>
                  <a:cubicBezTo>
                    <a:pt x="159" y="134"/>
                    <a:pt x="159" y="134"/>
                    <a:pt x="159" y="134"/>
                  </a:cubicBezTo>
                  <a:cubicBezTo>
                    <a:pt x="158" y="133"/>
                    <a:pt x="157" y="132"/>
                    <a:pt x="156" y="131"/>
                  </a:cubicBezTo>
                  <a:close/>
                  <a:moveTo>
                    <a:pt x="155" y="131"/>
                  </a:moveTo>
                  <a:cubicBezTo>
                    <a:pt x="154" y="131"/>
                    <a:pt x="153" y="130"/>
                    <a:pt x="151" y="130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82" y="23"/>
                    <a:pt x="191" y="26"/>
                    <a:pt x="199" y="30"/>
                  </a:cubicBezTo>
                  <a:lnTo>
                    <a:pt x="155" y="131"/>
                  </a:lnTo>
                  <a:close/>
                  <a:moveTo>
                    <a:pt x="142" y="131"/>
                  </a:moveTo>
                  <a:cubicBezTo>
                    <a:pt x="102" y="28"/>
                    <a:pt x="102" y="28"/>
                    <a:pt x="102" y="28"/>
                  </a:cubicBezTo>
                  <a:cubicBezTo>
                    <a:pt x="111" y="24"/>
                    <a:pt x="121" y="22"/>
                    <a:pt x="130" y="20"/>
                  </a:cubicBezTo>
                  <a:cubicBezTo>
                    <a:pt x="145" y="130"/>
                    <a:pt x="145" y="130"/>
                    <a:pt x="145" y="130"/>
                  </a:cubicBezTo>
                  <a:cubicBezTo>
                    <a:pt x="144" y="130"/>
                    <a:pt x="143" y="130"/>
                    <a:pt x="142" y="131"/>
                  </a:cubicBezTo>
                  <a:close/>
                  <a:moveTo>
                    <a:pt x="140" y="131"/>
                  </a:moveTo>
                  <a:cubicBezTo>
                    <a:pt x="139" y="132"/>
                    <a:pt x="138" y="133"/>
                    <a:pt x="137" y="133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80" y="39"/>
                    <a:pt x="88" y="34"/>
                    <a:pt x="96" y="30"/>
                  </a:cubicBezTo>
                  <a:lnTo>
                    <a:pt x="140" y="131"/>
                  </a:lnTo>
                  <a:close/>
                  <a:moveTo>
                    <a:pt x="131" y="141"/>
                  </a:moveTo>
                  <a:cubicBezTo>
                    <a:pt x="29" y="98"/>
                    <a:pt x="29" y="98"/>
                    <a:pt x="29" y="98"/>
                  </a:cubicBezTo>
                  <a:cubicBezTo>
                    <a:pt x="33" y="90"/>
                    <a:pt x="37" y="82"/>
                    <a:pt x="43" y="74"/>
                  </a:cubicBezTo>
                  <a:cubicBezTo>
                    <a:pt x="133" y="137"/>
                    <a:pt x="133" y="137"/>
                    <a:pt x="133" y="137"/>
                  </a:cubicBezTo>
                  <a:cubicBezTo>
                    <a:pt x="132" y="138"/>
                    <a:pt x="132" y="140"/>
                    <a:pt x="131" y="141"/>
                  </a:cubicBezTo>
                  <a:close/>
                  <a:moveTo>
                    <a:pt x="131" y="142"/>
                  </a:moveTo>
                  <a:cubicBezTo>
                    <a:pt x="130" y="143"/>
                    <a:pt x="130" y="144"/>
                    <a:pt x="130" y="146"/>
                  </a:cubicBezTo>
                  <a:cubicBezTo>
                    <a:pt x="20" y="132"/>
                    <a:pt x="20" y="132"/>
                    <a:pt x="20" y="132"/>
                  </a:cubicBezTo>
                  <a:cubicBezTo>
                    <a:pt x="21" y="123"/>
                    <a:pt x="24" y="113"/>
                    <a:pt x="27" y="105"/>
                  </a:cubicBezTo>
                  <a:lnTo>
                    <a:pt x="131" y="142"/>
                  </a:lnTo>
                  <a:close/>
                  <a:moveTo>
                    <a:pt x="130" y="152"/>
                  </a:moveTo>
                  <a:cubicBezTo>
                    <a:pt x="130" y="153"/>
                    <a:pt x="131" y="154"/>
                    <a:pt x="131" y="156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27" y="192"/>
                    <a:pt x="24" y="183"/>
                    <a:pt x="22" y="174"/>
                  </a:cubicBezTo>
                  <a:lnTo>
                    <a:pt x="130" y="152"/>
                  </a:lnTo>
                  <a:close/>
                  <a:moveTo>
                    <a:pt x="131" y="156"/>
                  </a:moveTo>
                  <a:cubicBezTo>
                    <a:pt x="132" y="158"/>
                    <a:pt x="133" y="159"/>
                    <a:pt x="134" y="160"/>
                  </a:cubicBezTo>
                  <a:cubicBezTo>
                    <a:pt x="49" y="231"/>
                    <a:pt x="49" y="231"/>
                    <a:pt x="49" y="231"/>
                  </a:cubicBezTo>
                  <a:cubicBezTo>
                    <a:pt x="43" y="224"/>
                    <a:pt x="38" y="216"/>
                    <a:pt x="34" y="207"/>
                  </a:cubicBezTo>
                  <a:lnTo>
                    <a:pt x="131" y="156"/>
                  </a:lnTo>
                  <a:close/>
                  <a:moveTo>
                    <a:pt x="142" y="166"/>
                  </a:moveTo>
                  <a:cubicBezTo>
                    <a:pt x="106" y="270"/>
                    <a:pt x="106" y="270"/>
                    <a:pt x="106" y="270"/>
                  </a:cubicBezTo>
                  <a:cubicBezTo>
                    <a:pt x="97" y="267"/>
                    <a:pt x="89" y="263"/>
                    <a:pt x="81" y="258"/>
                  </a:cubicBezTo>
                  <a:cubicBezTo>
                    <a:pt x="138" y="164"/>
                    <a:pt x="138" y="164"/>
                    <a:pt x="138" y="164"/>
                  </a:cubicBezTo>
                  <a:cubicBezTo>
                    <a:pt x="139" y="165"/>
                    <a:pt x="141" y="165"/>
                    <a:pt x="142" y="166"/>
                  </a:cubicBezTo>
                  <a:close/>
                  <a:moveTo>
                    <a:pt x="143" y="166"/>
                  </a:moveTo>
                  <a:cubicBezTo>
                    <a:pt x="144" y="166"/>
                    <a:pt x="146" y="166"/>
                    <a:pt x="147" y="167"/>
                  </a:cubicBezTo>
                  <a:cubicBezTo>
                    <a:pt x="141" y="277"/>
                    <a:pt x="141" y="277"/>
                    <a:pt x="141" y="277"/>
                  </a:cubicBezTo>
                  <a:cubicBezTo>
                    <a:pt x="131" y="276"/>
                    <a:pt x="122" y="275"/>
                    <a:pt x="113" y="272"/>
                  </a:cubicBezTo>
                  <a:lnTo>
                    <a:pt x="143" y="166"/>
                  </a:lnTo>
                  <a:close/>
                  <a:moveTo>
                    <a:pt x="148" y="167"/>
                  </a:moveTo>
                  <a:cubicBezTo>
                    <a:pt x="148" y="167"/>
                    <a:pt x="148" y="167"/>
                    <a:pt x="148" y="167"/>
                  </a:cubicBezTo>
                  <a:cubicBezTo>
                    <a:pt x="149" y="167"/>
                    <a:pt x="151" y="166"/>
                    <a:pt x="152" y="166"/>
                  </a:cubicBezTo>
                  <a:cubicBezTo>
                    <a:pt x="176" y="274"/>
                    <a:pt x="176" y="274"/>
                    <a:pt x="176" y="274"/>
                  </a:cubicBezTo>
                  <a:cubicBezTo>
                    <a:pt x="167" y="276"/>
                    <a:pt x="158" y="277"/>
                    <a:pt x="148" y="277"/>
                  </a:cubicBezTo>
                  <a:lnTo>
                    <a:pt x="148" y="167"/>
                  </a:lnTo>
                  <a:close/>
                  <a:moveTo>
                    <a:pt x="153" y="166"/>
                  </a:moveTo>
                  <a:cubicBezTo>
                    <a:pt x="154" y="166"/>
                    <a:pt x="154" y="166"/>
                    <a:pt x="155" y="165"/>
                  </a:cubicBezTo>
                  <a:cubicBezTo>
                    <a:pt x="157" y="171"/>
                    <a:pt x="157" y="171"/>
                    <a:pt x="157" y="171"/>
                  </a:cubicBezTo>
                  <a:cubicBezTo>
                    <a:pt x="155" y="165"/>
                    <a:pt x="155" y="165"/>
                    <a:pt x="155" y="165"/>
                  </a:cubicBezTo>
                  <a:cubicBezTo>
                    <a:pt x="156" y="165"/>
                    <a:pt x="156" y="165"/>
                    <a:pt x="157" y="164"/>
                  </a:cubicBezTo>
                  <a:cubicBezTo>
                    <a:pt x="210" y="261"/>
                    <a:pt x="210" y="261"/>
                    <a:pt x="210" y="261"/>
                  </a:cubicBezTo>
                  <a:cubicBezTo>
                    <a:pt x="201" y="266"/>
                    <a:pt x="193" y="269"/>
                    <a:pt x="183" y="272"/>
                  </a:cubicBezTo>
                  <a:lnTo>
                    <a:pt x="153" y="166"/>
                  </a:lnTo>
                  <a:close/>
                  <a:moveTo>
                    <a:pt x="158" y="164"/>
                  </a:moveTo>
                  <a:cubicBezTo>
                    <a:pt x="159" y="163"/>
                    <a:pt x="160" y="162"/>
                    <a:pt x="161" y="161"/>
                  </a:cubicBezTo>
                  <a:cubicBezTo>
                    <a:pt x="238" y="241"/>
                    <a:pt x="238" y="241"/>
                    <a:pt x="238" y="241"/>
                  </a:cubicBezTo>
                  <a:cubicBezTo>
                    <a:pt x="231" y="247"/>
                    <a:pt x="224" y="253"/>
                    <a:pt x="215" y="258"/>
                  </a:cubicBezTo>
                  <a:lnTo>
                    <a:pt x="158" y="164"/>
                  </a:lnTo>
                  <a:close/>
                  <a:moveTo>
                    <a:pt x="166" y="153"/>
                  </a:moveTo>
                  <a:cubicBezTo>
                    <a:pt x="273" y="180"/>
                    <a:pt x="273" y="180"/>
                    <a:pt x="273" y="180"/>
                  </a:cubicBezTo>
                  <a:cubicBezTo>
                    <a:pt x="270" y="190"/>
                    <a:pt x="267" y="199"/>
                    <a:pt x="263" y="207"/>
                  </a:cubicBezTo>
                  <a:cubicBezTo>
                    <a:pt x="165" y="156"/>
                    <a:pt x="165" y="156"/>
                    <a:pt x="165" y="156"/>
                  </a:cubicBezTo>
                  <a:cubicBezTo>
                    <a:pt x="165" y="155"/>
                    <a:pt x="166" y="154"/>
                    <a:pt x="166" y="153"/>
                  </a:cubicBezTo>
                  <a:close/>
                  <a:moveTo>
                    <a:pt x="253" y="73"/>
                  </a:moveTo>
                  <a:cubicBezTo>
                    <a:pt x="163" y="137"/>
                    <a:pt x="163" y="137"/>
                    <a:pt x="163" y="137"/>
                  </a:cubicBezTo>
                  <a:cubicBezTo>
                    <a:pt x="162" y="136"/>
                    <a:pt x="161" y="135"/>
                    <a:pt x="160" y="134"/>
                  </a:cubicBezTo>
                  <a:cubicBezTo>
                    <a:pt x="234" y="52"/>
                    <a:pt x="234" y="52"/>
                    <a:pt x="234" y="52"/>
                  </a:cubicBezTo>
                  <a:cubicBezTo>
                    <a:pt x="241" y="59"/>
                    <a:pt x="247" y="66"/>
                    <a:pt x="253" y="73"/>
                  </a:cubicBezTo>
                  <a:close/>
                  <a:moveTo>
                    <a:pt x="165" y="20"/>
                  </a:moveTo>
                  <a:cubicBezTo>
                    <a:pt x="150" y="130"/>
                    <a:pt x="150" y="130"/>
                    <a:pt x="150" y="130"/>
                  </a:cubicBezTo>
                  <a:cubicBezTo>
                    <a:pt x="150" y="130"/>
                    <a:pt x="149" y="130"/>
                    <a:pt x="148" y="130"/>
                  </a:cubicBezTo>
                  <a:cubicBezTo>
                    <a:pt x="148" y="130"/>
                    <a:pt x="147" y="130"/>
                    <a:pt x="147" y="130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41" y="19"/>
                    <a:pt x="144" y="19"/>
                    <a:pt x="148" y="19"/>
                  </a:cubicBezTo>
                  <a:cubicBezTo>
                    <a:pt x="154" y="19"/>
                    <a:pt x="160" y="20"/>
                    <a:pt x="165" y="20"/>
                  </a:cubicBezTo>
                  <a:close/>
                  <a:moveTo>
                    <a:pt x="67" y="48"/>
                  </a:moveTo>
                  <a:cubicBezTo>
                    <a:pt x="136" y="134"/>
                    <a:pt x="136" y="134"/>
                    <a:pt x="136" y="134"/>
                  </a:cubicBezTo>
                  <a:cubicBezTo>
                    <a:pt x="135" y="135"/>
                    <a:pt x="134" y="136"/>
                    <a:pt x="134" y="137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53" y="61"/>
                    <a:pt x="59" y="54"/>
                    <a:pt x="67" y="48"/>
                  </a:cubicBezTo>
                  <a:close/>
                  <a:moveTo>
                    <a:pt x="54" y="236"/>
                  </a:moveTo>
                  <a:cubicBezTo>
                    <a:pt x="134" y="161"/>
                    <a:pt x="134" y="161"/>
                    <a:pt x="134" y="161"/>
                  </a:cubicBezTo>
                  <a:cubicBezTo>
                    <a:pt x="135" y="162"/>
                    <a:pt x="136" y="162"/>
                    <a:pt x="137" y="163"/>
                  </a:cubicBezTo>
                  <a:cubicBezTo>
                    <a:pt x="75" y="254"/>
                    <a:pt x="75" y="254"/>
                    <a:pt x="75" y="254"/>
                  </a:cubicBezTo>
                  <a:cubicBezTo>
                    <a:pt x="67" y="249"/>
                    <a:pt x="60" y="243"/>
                    <a:pt x="54" y="236"/>
                  </a:cubicBezTo>
                  <a:close/>
                  <a:moveTo>
                    <a:pt x="242" y="236"/>
                  </a:moveTo>
                  <a:cubicBezTo>
                    <a:pt x="162" y="161"/>
                    <a:pt x="162" y="161"/>
                    <a:pt x="162" y="161"/>
                  </a:cubicBezTo>
                  <a:cubicBezTo>
                    <a:pt x="163" y="159"/>
                    <a:pt x="163" y="158"/>
                    <a:pt x="164" y="157"/>
                  </a:cubicBezTo>
                  <a:cubicBezTo>
                    <a:pt x="259" y="213"/>
                    <a:pt x="259" y="213"/>
                    <a:pt x="259" y="213"/>
                  </a:cubicBezTo>
                  <a:cubicBezTo>
                    <a:pt x="254" y="222"/>
                    <a:pt x="249" y="229"/>
                    <a:pt x="242" y="2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95" name="Freeform 148">
              <a:extLst>
                <a:ext uri="{FF2B5EF4-FFF2-40B4-BE49-F238E27FC236}">
                  <a16:creationId xmlns:a16="http://schemas.microsoft.com/office/drawing/2014/main" id="{B5D4B75F-8C74-4680-A381-4B51FDFFA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7888" y="3752850"/>
              <a:ext cx="1268413" cy="1447800"/>
            </a:xfrm>
            <a:custGeom>
              <a:avLst/>
              <a:gdLst>
                <a:gd name="T0" fmla="*/ 237 w 337"/>
                <a:gd name="T1" fmla="*/ 136 h 384"/>
                <a:gd name="T2" fmla="*/ 319 w 337"/>
                <a:gd name="T3" fmla="*/ 136 h 384"/>
                <a:gd name="T4" fmla="*/ 337 w 337"/>
                <a:gd name="T5" fmla="*/ 118 h 384"/>
                <a:gd name="T6" fmla="*/ 337 w 337"/>
                <a:gd name="T7" fmla="*/ 118 h 384"/>
                <a:gd name="T8" fmla="*/ 319 w 337"/>
                <a:gd name="T9" fmla="*/ 100 h 384"/>
                <a:gd name="T10" fmla="*/ 263 w 337"/>
                <a:gd name="T11" fmla="*/ 100 h 384"/>
                <a:gd name="T12" fmla="*/ 251 w 337"/>
                <a:gd name="T13" fmla="*/ 95 h 384"/>
                <a:gd name="T14" fmla="*/ 172 w 337"/>
                <a:gd name="T15" fmla="*/ 16 h 384"/>
                <a:gd name="T16" fmla="*/ 115 w 337"/>
                <a:gd name="T17" fmla="*/ 16 h 384"/>
                <a:gd name="T18" fmla="*/ 17 w 337"/>
                <a:gd name="T19" fmla="*/ 114 h 384"/>
                <a:gd name="T20" fmla="*/ 25 w 337"/>
                <a:gd name="T21" fmla="*/ 174 h 384"/>
                <a:gd name="T22" fmla="*/ 118 w 337"/>
                <a:gd name="T23" fmla="*/ 228 h 384"/>
                <a:gd name="T24" fmla="*/ 134 w 337"/>
                <a:gd name="T25" fmla="*/ 256 h 384"/>
                <a:gd name="T26" fmla="*/ 134 w 337"/>
                <a:gd name="T27" fmla="*/ 357 h 384"/>
                <a:gd name="T28" fmla="*/ 161 w 337"/>
                <a:gd name="T29" fmla="*/ 384 h 384"/>
                <a:gd name="T30" fmla="*/ 161 w 337"/>
                <a:gd name="T31" fmla="*/ 384 h 384"/>
                <a:gd name="T32" fmla="*/ 188 w 337"/>
                <a:gd name="T33" fmla="*/ 357 h 384"/>
                <a:gd name="T34" fmla="*/ 188 w 337"/>
                <a:gd name="T35" fmla="*/ 220 h 384"/>
                <a:gd name="T36" fmla="*/ 166 w 337"/>
                <a:gd name="T37" fmla="*/ 178 h 384"/>
                <a:gd name="T38" fmla="*/ 129 w 337"/>
                <a:gd name="T39" fmla="*/ 154 h 384"/>
                <a:gd name="T40" fmla="*/ 126 w 337"/>
                <a:gd name="T41" fmla="*/ 126 h 384"/>
                <a:gd name="T42" fmla="*/ 160 w 337"/>
                <a:gd name="T43" fmla="*/ 92 h 384"/>
                <a:gd name="T44" fmla="*/ 185 w 337"/>
                <a:gd name="T45" fmla="*/ 92 h 384"/>
                <a:gd name="T46" fmla="*/ 224 w 337"/>
                <a:gd name="T47" fmla="*/ 131 h 384"/>
                <a:gd name="T48" fmla="*/ 237 w 337"/>
                <a:gd name="T49" fmla="*/ 13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37" h="384">
                  <a:moveTo>
                    <a:pt x="237" y="136"/>
                  </a:moveTo>
                  <a:cubicBezTo>
                    <a:pt x="319" y="136"/>
                    <a:pt x="319" y="136"/>
                    <a:pt x="319" y="136"/>
                  </a:cubicBezTo>
                  <a:cubicBezTo>
                    <a:pt x="329" y="136"/>
                    <a:pt x="337" y="128"/>
                    <a:pt x="337" y="118"/>
                  </a:cubicBezTo>
                  <a:cubicBezTo>
                    <a:pt x="337" y="118"/>
                    <a:pt x="337" y="118"/>
                    <a:pt x="337" y="118"/>
                  </a:cubicBezTo>
                  <a:cubicBezTo>
                    <a:pt x="337" y="108"/>
                    <a:pt x="329" y="100"/>
                    <a:pt x="319" y="100"/>
                  </a:cubicBezTo>
                  <a:cubicBezTo>
                    <a:pt x="263" y="100"/>
                    <a:pt x="263" y="100"/>
                    <a:pt x="263" y="100"/>
                  </a:cubicBezTo>
                  <a:cubicBezTo>
                    <a:pt x="258" y="100"/>
                    <a:pt x="254" y="98"/>
                    <a:pt x="251" y="95"/>
                  </a:cubicBezTo>
                  <a:cubicBezTo>
                    <a:pt x="172" y="16"/>
                    <a:pt x="172" y="16"/>
                    <a:pt x="172" y="16"/>
                  </a:cubicBezTo>
                  <a:cubicBezTo>
                    <a:pt x="157" y="0"/>
                    <a:pt x="131" y="0"/>
                    <a:pt x="115" y="16"/>
                  </a:cubicBezTo>
                  <a:cubicBezTo>
                    <a:pt x="17" y="114"/>
                    <a:pt x="17" y="114"/>
                    <a:pt x="17" y="114"/>
                  </a:cubicBezTo>
                  <a:cubicBezTo>
                    <a:pt x="0" y="132"/>
                    <a:pt x="4" y="162"/>
                    <a:pt x="25" y="174"/>
                  </a:cubicBezTo>
                  <a:cubicBezTo>
                    <a:pt x="118" y="228"/>
                    <a:pt x="118" y="228"/>
                    <a:pt x="118" y="228"/>
                  </a:cubicBezTo>
                  <a:cubicBezTo>
                    <a:pt x="128" y="233"/>
                    <a:pt x="134" y="244"/>
                    <a:pt x="134" y="256"/>
                  </a:cubicBezTo>
                  <a:cubicBezTo>
                    <a:pt x="134" y="357"/>
                    <a:pt x="134" y="357"/>
                    <a:pt x="134" y="357"/>
                  </a:cubicBezTo>
                  <a:cubicBezTo>
                    <a:pt x="134" y="372"/>
                    <a:pt x="146" y="384"/>
                    <a:pt x="161" y="384"/>
                  </a:cubicBezTo>
                  <a:cubicBezTo>
                    <a:pt x="161" y="384"/>
                    <a:pt x="161" y="384"/>
                    <a:pt x="161" y="384"/>
                  </a:cubicBezTo>
                  <a:cubicBezTo>
                    <a:pt x="176" y="384"/>
                    <a:pt x="188" y="372"/>
                    <a:pt x="188" y="357"/>
                  </a:cubicBezTo>
                  <a:cubicBezTo>
                    <a:pt x="188" y="220"/>
                    <a:pt x="188" y="220"/>
                    <a:pt x="188" y="220"/>
                  </a:cubicBezTo>
                  <a:cubicBezTo>
                    <a:pt x="188" y="203"/>
                    <a:pt x="180" y="187"/>
                    <a:pt x="166" y="178"/>
                  </a:cubicBezTo>
                  <a:cubicBezTo>
                    <a:pt x="129" y="154"/>
                    <a:pt x="129" y="154"/>
                    <a:pt x="129" y="154"/>
                  </a:cubicBezTo>
                  <a:cubicBezTo>
                    <a:pt x="119" y="147"/>
                    <a:pt x="118" y="134"/>
                    <a:pt x="126" y="126"/>
                  </a:cubicBezTo>
                  <a:cubicBezTo>
                    <a:pt x="160" y="92"/>
                    <a:pt x="160" y="92"/>
                    <a:pt x="160" y="92"/>
                  </a:cubicBezTo>
                  <a:cubicBezTo>
                    <a:pt x="167" y="85"/>
                    <a:pt x="178" y="85"/>
                    <a:pt x="185" y="92"/>
                  </a:cubicBezTo>
                  <a:cubicBezTo>
                    <a:pt x="224" y="131"/>
                    <a:pt x="224" y="131"/>
                    <a:pt x="224" y="131"/>
                  </a:cubicBezTo>
                  <a:cubicBezTo>
                    <a:pt x="228" y="134"/>
                    <a:pt x="232" y="136"/>
                    <a:pt x="237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96" name="Oval 149">
              <a:extLst>
                <a:ext uri="{FF2B5EF4-FFF2-40B4-BE49-F238E27FC236}">
                  <a16:creationId xmlns:a16="http://schemas.microsoft.com/office/drawing/2014/main" id="{8FF137FF-C82E-4C06-B0F2-30D6A08C9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26701" y="3462338"/>
              <a:ext cx="349250" cy="3508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51E138A-F40C-451C-A9BE-D19CB0FD3CFD}"/>
              </a:ext>
            </a:extLst>
          </p:cNvPr>
          <p:cNvGrpSpPr/>
          <p:nvPr/>
        </p:nvGrpSpPr>
        <p:grpSpPr>
          <a:xfrm>
            <a:off x="11231592" y="2625234"/>
            <a:ext cx="442543" cy="567656"/>
            <a:chOff x="7929563" y="4467226"/>
            <a:chExt cx="982663" cy="1260475"/>
          </a:xfrm>
          <a:solidFill>
            <a:srgbClr val="58B6C0"/>
          </a:solidFill>
        </p:grpSpPr>
        <p:sp>
          <p:nvSpPr>
            <p:cNvPr id="276" name="Freeform 263">
              <a:extLst>
                <a:ext uri="{FF2B5EF4-FFF2-40B4-BE49-F238E27FC236}">
                  <a16:creationId xmlns:a16="http://schemas.microsoft.com/office/drawing/2014/main" id="{007964B6-ED82-49C2-A588-FE978495C3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86813" y="4894263"/>
              <a:ext cx="125413" cy="682625"/>
            </a:xfrm>
            <a:custGeom>
              <a:avLst/>
              <a:gdLst>
                <a:gd name="T0" fmla="*/ 17 w 33"/>
                <a:gd name="T1" fmla="*/ 181 h 181"/>
                <a:gd name="T2" fmla="*/ 0 w 33"/>
                <a:gd name="T3" fmla="*/ 164 h 181"/>
                <a:gd name="T4" fmla="*/ 0 w 33"/>
                <a:gd name="T5" fmla="*/ 16 h 181"/>
                <a:gd name="T6" fmla="*/ 17 w 33"/>
                <a:gd name="T7" fmla="*/ 0 h 181"/>
                <a:gd name="T8" fmla="*/ 33 w 33"/>
                <a:gd name="T9" fmla="*/ 16 h 181"/>
                <a:gd name="T10" fmla="*/ 33 w 33"/>
                <a:gd name="T11" fmla="*/ 164 h 181"/>
                <a:gd name="T12" fmla="*/ 17 w 33"/>
                <a:gd name="T13" fmla="*/ 181 h 181"/>
                <a:gd name="T14" fmla="*/ 17 w 33"/>
                <a:gd name="T15" fmla="*/ 8 h 181"/>
                <a:gd name="T16" fmla="*/ 8 w 33"/>
                <a:gd name="T17" fmla="*/ 16 h 181"/>
                <a:gd name="T18" fmla="*/ 8 w 33"/>
                <a:gd name="T19" fmla="*/ 164 h 181"/>
                <a:gd name="T20" fmla="*/ 17 w 33"/>
                <a:gd name="T21" fmla="*/ 173 h 181"/>
                <a:gd name="T22" fmla="*/ 25 w 33"/>
                <a:gd name="T23" fmla="*/ 164 h 181"/>
                <a:gd name="T24" fmla="*/ 25 w 33"/>
                <a:gd name="T25" fmla="*/ 16 h 181"/>
                <a:gd name="T26" fmla="*/ 17 w 33"/>
                <a:gd name="T27" fmla="*/ 8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181">
                  <a:moveTo>
                    <a:pt x="17" y="181"/>
                  </a:moveTo>
                  <a:cubicBezTo>
                    <a:pt x="8" y="181"/>
                    <a:pt x="0" y="174"/>
                    <a:pt x="0" y="16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164"/>
                    <a:pt x="33" y="164"/>
                    <a:pt x="33" y="164"/>
                  </a:cubicBezTo>
                  <a:cubicBezTo>
                    <a:pt x="33" y="174"/>
                    <a:pt x="26" y="181"/>
                    <a:pt x="17" y="181"/>
                  </a:cubicBezTo>
                  <a:close/>
                  <a:moveTo>
                    <a:pt x="17" y="8"/>
                  </a:moveTo>
                  <a:cubicBezTo>
                    <a:pt x="12" y="8"/>
                    <a:pt x="8" y="12"/>
                    <a:pt x="8" y="16"/>
                  </a:cubicBezTo>
                  <a:cubicBezTo>
                    <a:pt x="8" y="164"/>
                    <a:pt x="8" y="164"/>
                    <a:pt x="8" y="164"/>
                  </a:cubicBezTo>
                  <a:cubicBezTo>
                    <a:pt x="8" y="169"/>
                    <a:pt x="12" y="173"/>
                    <a:pt x="17" y="173"/>
                  </a:cubicBezTo>
                  <a:cubicBezTo>
                    <a:pt x="22" y="173"/>
                    <a:pt x="25" y="169"/>
                    <a:pt x="25" y="164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2"/>
                    <a:pt x="22" y="8"/>
                    <a:pt x="1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77" name="Oval 264">
              <a:extLst>
                <a:ext uri="{FF2B5EF4-FFF2-40B4-BE49-F238E27FC236}">
                  <a16:creationId xmlns:a16="http://schemas.microsoft.com/office/drawing/2014/main" id="{02CC4D08-0C35-4B7F-A771-FA7ED48E4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0538" y="546735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78" name="Oval 265">
              <a:extLst>
                <a:ext uri="{FF2B5EF4-FFF2-40B4-BE49-F238E27FC236}">
                  <a16:creationId xmlns:a16="http://schemas.microsoft.com/office/drawing/2014/main" id="{BA7168F0-F528-4E19-A04B-0520F185C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0538" y="531971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79" name="Oval 266">
              <a:extLst>
                <a:ext uri="{FF2B5EF4-FFF2-40B4-BE49-F238E27FC236}">
                  <a16:creationId xmlns:a16="http://schemas.microsoft.com/office/drawing/2014/main" id="{F9CF64B3-E836-4ADB-99D6-C00501BAE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0538" y="517366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80" name="Oval 267">
              <a:extLst>
                <a:ext uri="{FF2B5EF4-FFF2-40B4-BE49-F238E27FC236}">
                  <a16:creationId xmlns:a16="http://schemas.microsoft.com/office/drawing/2014/main" id="{AFF41E9C-F6AD-4257-9E84-202369EE4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3413" y="546735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81" name="Oval 268">
              <a:extLst>
                <a:ext uri="{FF2B5EF4-FFF2-40B4-BE49-F238E27FC236}">
                  <a16:creationId xmlns:a16="http://schemas.microsoft.com/office/drawing/2014/main" id="{1334C840-7C31-4A96-BEBC-5C6F973DC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3413" y="531971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82" name="Oval 269">
              <a:extLst>
                <a:ext uri="{FF2B5EF4-FFF2-40B4-BE49-F238E27FC236}">
                  <a16:creationId xmlns:a16="http://schemas.microsoft.com/office/drawing/2014/main" id="{53FAB38B-0068-4F9F-9125-EB796B0ACF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3413" y="517366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83" name="Oval 270">
              <a:extLst>
                <a:ext uri="{FF2B5EF4-FFF2-40B4-BE49-F238E27FC236}">
                  <a16:creationId xmlns:a16="http://schemas.microsoft.com/office/drawing/2014/main" id="{40487BB8-69AD-48C4-9F90-8732BB1A8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6288" y="546735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84" name="Oval 271">
              <a:extLst>
                <a:ext uri="{FF2B5EF4-FFF2-40B4-BE49-F238E27FC236}">
                  <a16:creationId xmlns:a16="http://schemas.microsoft.com/office/drawing/2014/main" id="{66E4B982-D5F8-4B1A-BB1A-4EE454034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6288" y="531971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85" name="Oval 272">
              <a:extLst>
                <a:ext uri="{FF2B5EF4-FFF2-40B4-BE49-F238E27FC236}">
                  <a16:creationId xmlns:a16="http://schemas.microsoft.com/office/drawing/2014/main" id="{40291C0A-52D8-4C33-8290-E854CE4408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6288" y="517366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86" name="Oval 273">
              <a:extLst>
                <a:ext uri="{FF2B5EF4-FFF2-40B4-BE49-F238E27FC236}">
                  <a16:creationId xmlns:a16="http://schemas.microsoft.com/office/drawing/2014/main" id="{51024DC4-4D3D-4148-8340-4FE4A314D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9163" y="5467351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87" name="Oval 274">
              <a:extLst>
                <a:ext uri="{FF2B5EF4-FFF2-40B4-BE49-F238E27FC236}">
                  <a16:creationId xmlns:a16="http://schemas.microsoft.com/office/drawing/2014/main" id="{A52AE7A6-2AE9-48E8-843E-0FCF2EEDB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9163" y="531971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88" name="Rectangle 275">
              <a:extLst>
                <a:ext uri="{FF2B5EF4-FFF2-40B4-BE49-F238E27FC236}">
                  <a16:creationId xmlns:a16="http://schemas.microsoft.com/office/drawing/2014/main" id="{D7AE89B4-3928-4CE7-81AB-3EA62E13A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0700" y="4916488"/>
              <a:ext cx="428625" cy="87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89" name="Rectangle 276">
              <a:extLst>
                <a:ext uri="{FF2B5EF4-FFF2-40B4-BE49-F238E27FC236}">
                  <a16:creationId xmlns:a16="http://schemas.microsoft.com/office/drawing/2014/main" id="{14CB6DAC-319A-44B5-87EB-42195F798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61350" y="4618038"/>
              <a:ext cx="187325" cy="1174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90" name="Freeform 277">
              <a:extLst>
                <a:ext uri="{FF2B5EF4-FFF2-40B4-BE49-F238E27FC236}">
                  <a16:creationId xmlns:a16="http://schemas.microsoft.com/office/drawing/2014/main" id="{4D87A945-2786-4357-9CBE-DE8C1B35F7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74013" y="4513263"/>
              <a:ext cx="757238" cy="1168400"/>
            </a:xfrm>
            <a:custGeom>
              <a:avLst/>
              <a:gdLst>
                <a:gd name="T0" fmla="*/ 153 w 201"/>
                <a:gd name="T1" fmla="*/ 55 h 310"/>
                <a:gd name="T2" fmla="*/ 49 w 201"/>
                <a:gd name="T3" fmla="*/ 0 h 310"/>
                <a:gd name="T4" fmla="*/ 30 w 201"/>
                <a:gd name="T5" fmla="*/ 55 h 310"/>
                <a:gd name="T6" fmla="*/ 0 w 201"/>
                <a:gd name="T7" fmla="*/ 281 h 310"/>
                <a:gd name="T8" fmla="*/ 172 w 201"/>
                <a:gd name="T9" fmla="*/ 310 h 310"/>
                <a:gd name="T10" fmla="*/ 201 w 201"/>
                <a:gd name="T11" fmla="*/ 85 h 310"/>
                <a:gd name="T12" fmla="*/ 64 w 201"/>
                <a:gd name="T13" fmla="*/ 16 h 310"/>
                <a:gd name="T14" fmla="*/ 138 w 201"/>
                <a:gd name="T15" fmla="*/ 71 h 310"/>
                <a:gd name="T16" fmla="*/ 64 w 201"/>
                <a:gd name="T17" fmla="*/ 16 h 310"/>
                <a:gd name="T18" fmla="*/ 170 w 201"/>
                <a:gd name="T19" fmla="*/ 95 h 310"/>
                <a:gd name="T20" fmla="*/ 32 w 201"/>
                <a:gd name="T21" fmla="*/ 142 h 310"/>
                <a:gd name="T22" fmla="*/ 44 w 201"/>
                <a:gd name="T23" fmla="*/ 277 h 310"/>
                <a:gd name="T24" fmla="*/ 44 w 201"/>
                <a:gd name="T25" fmla="*/ 245 h 310"/>
                <a:gd name="T26" fmla="*/ 44 w 201"/>
                <a:gd name="T27" fmla="*/ 277 h 310"/>
                <a:gd name="T28" fmla="*/ 28 w 201"/>
                <a:gd name="T29" fmla="*/ 222 h 310"/>
                <a:gd name="T30" fmla="*/ 60 w 201"/>
                <a:gd name="T31" fmla="*/ 222 h 310"/>
                <a:gd name="T32" fmla="*/ 44 w 201"/>
                <a:gd name="T33" fmla="*/ 199 h 310"/>
                <a:gd name="T34" fmla="*/ 44 w 201"/>
                <a:gd name="T35" fmla="*/ 167 h 310"/>
                <a:gd name="T36" fmla="*/ 44 w 201"/>
                <a:gd name="T37" fmla="*/ 199 h 310"/>
                <a:gd name="T38" fmla="*/ 66 w 201"/>
                <a:gd name="T39" fmla="*/ 261 h 310"/>
                <a:gd name="T40" fmla="*/ 98 w 201"/>
                <a:gd name="T41" fmla="*/ 261 h 310"/>
                <a:gd name="T42" fmla="*/ 82 w 201"/>
                <a:gd name="T43" fmla="*/ 238 h 310"/>
                <a:gd name="T44" fmla="*/ 82 w 201"/>
                <a:gd name="T45" fmla="*/ 206 h 310"/>
                <a:gd name="T46" fmla="*/ 82 w 201"/>
                <a:gd name="T47" fmla="*/ 238 h 310"/>
                <a:gd name="T48" fmla="*/ 66 w 201"/>
                <a:gd name="T49" fmla="*/ 183 h 310"/>
                <a:gd name="T50" fmla="*/ 98 w 201"/>
                <a:gd name="T51" fmla="*/ 183 h 310"/>
                <a:gd name="T52" fmla="*/ 120 w 201"/>
                <a:gd name="T53" fmla="*/ 277 h 310"/>
                <a:gd name="T54" fmla="*/ 120 w 201"/>
                <a:gd name="T55" fmla="*/ 245 h 310"/>
                <a:gd name="T56" fmla="*/ 120 w 201"/>
                <a:gd name="T57" fmla="*/ 277 h 310"/>
                <a:gd name="T58" fmla="*/ 104 w 201"/>
                <a:gd name="T59" fmla="*/ 222 h 310"/>
                <a:gd name="T60" fmla="*/ 136 w 201"/>
                <a:gd name="T61" fmla="*/ 222 h 310"/>
                <a:gd name="T62" fmla="*/ 120 w 201"/>
                <a:gd name="T63" fmla="*/ 199 h 310"/>
                <a:gd name="T64" fmla="*/ 120 w 201"/>
                <a:gd name="T65" fmla="*/ 167 h 310"/>
                <a:gd name="T66" fmla="*/ 120 w 201"/>
                <a:gd name="T67" fmla="*/ 199 h 310"/>
                <a:gd name="T68" fmla="*/ 142 w 201"/>
                <a:gd name="T69" fmla="*/ 261 h 310"/>
                <a:gd name="T70" fmla="*/ 174 w 201"/>
                <a:gd name="T71" fmla="*/ 261 h 310"/>
                <a:gd name="T72" fmla="*/ 158 w 201"/>
                <a:gd name="T73" fmla="*/ 238 h 310"/>
                <a:gd name="T74" fmla="*/ 158 w 201"/>
                <a:gd name="T75" fmla="*/ 206 h 310"/>
                <a:gd name="T76" fmla="*/ 158 w 201"/>
                <a:gd name="T77" fmla="*/ 238 h 310"/>
                <a:gd name="T78" fmla="*/ 142 w 201"/>
                <a:gd name="T79" fmla="*/ 183 h 310"/>
                <a:gd name="T80" fmla="*/ 174 w 201"/>
                <a:gd name="T81" fmla="*/ 183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1" h="310">
                  <a:moveTo>
                    <a:pt x="172" y="55"/>
                  </a:moveTo>
                  <a:cubicBezTo>
                    <a:pt x="153" y="55"/>
                    <a:pt x="153" y="55"/>
                    <a:pt x="153" y="55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14" y="55"/>
                    <a:pt x="0" y="69"/>
                    <a:pt x="0" y="85"/>
                  </a:cubicBezTo>
                  <a:cubicBezTo>
                    <a:pt x="0" y="281"/>
                    <a:pt x="0" y="281"/>
                    <a:pt x="0" y="281"/>
                  </a:cubicBezTo>
                  <a:cubicBezTo>
                    <a:pt x="0" y="297"/>
                    <a:pt x="14" y="310"/>
                    <a:pt x="30" y="310"/>
                  </a:cubicBezTo>
                  <a:cubicBezTo>
                    <a:pt x="172" y="310"/>
                    <a:pt x="172" y="310"/>
                    <a:pt x="172" y="310"/>
                  </a:cubicBezTo>
                  <a:cubicBezTo>
                    <a:pt x="188" y="310"/>
                    <a:pt x="201" y="297"/>
                    <a:pt x="201" y="281"/>
                  </a:cubicBezTo>
                  <a:cubicBezTo>
                    <a:pt x="201" y="85"/>
                    <a:pt x="201" y="85"/>
                    <a:pt x="201" y="85"/>
                  </a:cubicBezTo>
                  <a:cubicBezTo>
                    <a:pt x="201" y="69"/>
                    <a:pt x="188" y="55"/>
                    <a:pt x="172" y="55"/>
                  </a:cubicBezTo>
                  <a:close/>
                  <a:moveTo>
                    <a:pt x="64" y="16"/>
                  </a:moveTo>
                  <a:cubicBezTo>
                    <a:pt x="138" y="16"/>
                    <a:pt x="138" y="16"/>
                    <a:pt x="138" y="16"/>
                  </a:cubicBezTo>
                  <a:cubicBezTo>
                    <a:pt x="138" y="71"/>
                    <a:pt x="138" y="71"/>
                    <a:pt x="138" y="71"/>
                  </a:cubicBezTo>
                  <a:cubicBezTo>
                    <a:pt x="64" y="71"/>
                    <a:pt x="64" y="71"/>
                    <a:pt x="64" y="71"/>
                  </a:cubicBezTo>
                  <a:lnTo>
                    <a:pt x="64" y="16"/>
                  </a:lnTo>
                  <a:close/>
                  <a:moveTo>
                    <a:pt x="32" y="95"/>
                  </a:moveTo>
                  <a:cubicBezTo>
                    <a:pt x="170" y="95"/>
                    <a:pt x="170" y="95"/>
                    <a:pt x="170" y="95"/>
                  </a:cubicBezTo>
                  <a:cubicBezTo>
                    <a:pt x="170" y="142"/>
                    <a:pt x="170" y="142"/>
                    <a:pt x="170" y="142"/>
                  </a:cubicBezTo>
                  <a:cubicBezTo>
                    <a:pt x="32" y="142"/>
                    <a:pt x="32" y="142"/>
                    <a:pt x="32" y="142"/>
                  </a:cubicBezTo>
                  <a:lnTo>
                    <a:pt x="32" y="95"/>
                  </a:lnTo>
                  <a:close/>
                  <a:moveTo>
                    <a:pt x="44" y="277"/>
                  </a:moveTo>
                  <a:cubicBezTo>
                    <a:pt x="35" y="277"/>
                    <a:pt x="28" y="270"/>
                    <a:pt x="28" y="261"/>
                  </a:cubicBezTo>
                  <a:cubicBezTo>
                    <a:pt x="28" y="253"/>
                    <a:pt x="35" y="245"/>
                    <a:pt x="44" y="245"/>
                  </a:cubicBezTo>
                  <a:cubicBezTo>
                    <a:pt x="53" y="245"/>
                    <a:pt x="60" y="253"/>
                    <a:pt x="60" y="261"/>
                  </a:cubicBezTo>
                  <a:cubicBezTo>
                    <a:pt x="60" y="270"/>
                    <a:pt x="53" y="277"/>
                    <a:pt x="44" y="277"/>
                  </a:cubicBezTo>
                  <a:close/>
                  <a:moveTo>
                    <a:pt x="44" y="238"/>
                  </a:moveTo>
                  <a:cubicBezTo>
                    <a:pt x="35" y="238"/>
                    <a:pt x="28" y="231"/>
                    <a:pt x="28" y="222"/>
                  </a:cubicBezTo>
                  <a:cubicBezTo>
                    <a:pt x="28" y="214"/>
                    <a:pt x="35" y="206"/>
                    <a:pt x="44" y="206"/>
                  </a:cubicBezTo>
                  <a:cubicBezTo>
                    <a:pt x="53" y="206"/>
                    <a:pt x="60" y="214"/>
                    <a:pt x="60" y="222"/>
                  </a:cubicBezTo>
                  <a:cubicBezTo>
                    <a:pt x="60" y="231"/>
                    <a:pt x="53" y="238"/>
                    <a:pt x="44" y="238"/>
                  </a:cubicBezTo>
                  <a:close/>
                  <a:moveTo>
                    <a:pt x="44" y="199"/>
                  </a:moveTo>
                  <a:cubicBezTo>
                    <a:pt x="35" y="199"/>
                    <a:pt x="28" y="192"/>
                    <a:pt x="28" y="183"/>
                  </a:cubicBezTo>
                  <a:cubicBezTo>
                    <a:pt x="28" y="175"/>
                    <a:pt x="35" y="167"/>
                    <a:pt x="44" y="167"/>
                  </a:cubicBezTo>
                  <a:cubicBezTo>
                    <a:pt x="53" y="167"/>
                    <a:pt x="60" y="175"/>
                    <a:pt x="60" y="183"/>
                  </a:cubicBezTo>
                  <a:cubicBezTo>
                    <a:pt x="60" y="192"/>
                    <a:pt x="53" y="199"/>
                    <a:pt x="44" y="199"/>
                  </a:cubicBezTo>
                  <a:close/>
                  <a:moveTo>
                    <a:pt x="82" y="277"/>
                  </a:moveTo>
                  <a:cubicBezTo>
                    <a:pt x="73" y="277"/>
                    <a:pt x="66" y="270"/>
                    <a:pt x="66" y="261"/>
                  </a:cubicBezTo>
                  <a:cubicBezTo>
                    <a:pt x="66" y="253"/>
                    <a:pt x="73" y="245"/>
                    <a:pt x="82" y="245"/>
                  </a:cubicBezTo>
                  <a:cubicBezTo>
                    <a:pt x="91" y="245"/>
                    <a:pt x="98" y="253"/>
                    <a:pt x="98" y="261"/>
                  </a:cubicBezTo>
                  <a:cubicBezTo>
                    <a:pt x="98" y="270"/>
                    <a:pt x="91" y="277"/>
                    <a:pt x="82" y="277"/>
                  </a:cubicBezTo>
                  <a:close/>
                  <a:moveTo>
                    <a:pt x="82" y="238"/>
                  </a:moveTo>
                  <a:cubicBezTo>
                    <a:pt x="73" y="238"/>
                    <a:pt x="66" y="231"/>
                    <a:pt x="66" y="222"/>
                  </a:cubicBezTo>
                  <a:cubicBezTo>
                    <a:pt x="66" y="214"/>
                    <a:pt x="73" y="206"/>
                    <a:pt x="82" y="206"/>
                  </a:cubicBezTo>
                  <a:cubicBezTo>
                    <a:pt x="91" y="206"/>
                    <a:pt x="98" y="214"/>
                    <a:pt x="98" y="222"/>
                  </a:cubicBezTo>
                  <a:cubicBezTo>
                    <a:pt x="98" y="231"/>
                    <a:pt x="91" y="238"/>
                    <a:pt x="82" y="238"/>
                  </a:cubicBezTo>
                  <a:close/>
                  <a:moveTo>
                    <a:pt x="82" y="199"/>
                  </a:moveTo>
                  <a:cubicBezTo>
                    <a:pt x="73" y="199"/>
                    <a:pt x="66" y="192"/>
                    <a:pt x="66" y="183"/>
                  </a:cubicBezTo>
                  <a:cubicBezTo>
                    <a:pt x="66" y="175"/>
                    <a:pt x="73" y="167"/>
                    <a:pt x="82" y="167"/>
                  </a:cubicBezTo>
                  <a:cubicBezTo>
                    <a:pt x="91" y="167"/>
                    <a:pt x="98" y="175"/>
                    <a:pt x="98" y="183"/>
                  </a:cubicBezTo>
                  <a:cubicBezTo>
                    <a:pt x="98" y="192"/>
                    <a:pt x="91" y="199"/>
                    <a:pt x="82" y="199"/>
                  </a:cubicBezTo>
                  <a:close/>
                  <a:moveTo>
                    <a:pt x="120" y="277"/>
                  </a:moveTo>
                  <a:cubicBezTo>
                    <a:pt x="111" y="277"/>
                    <a:pt x="104" y="270"/>
                    <a:pt x="104" y="261"/>
                  </a:cubicBezTo>
                  <a:cubicBezTo>
                    <a:pt x="104" y="253"/>
                    <a:pt x="111" y="245"/>
                    <a:pt x="120" y="245"/>
                  </a:cubicBezTo>
                  <a:cubicBezTo>
                    <a:pt x="129" y="245"/>
                    <a:pt x="136" y="253"/>
                    <a:pt x="136" y="261"/>
                  </a:cubicBezTo>
                  <a:cubicBezTo>
                    <a:pt x="136" y="270"/>
                    <a:pt x="129" y="277"/>
                    <a:pt x="120" y="277"/>
                  </a:cubicBezTo>
                  <a:close/>
                  <a:moveTo>
                    <a:pt x="120" y="238"/>
                  </a:moveTo>
                  <a:cubicBezTo>
                    <a:pt x="111" y="238"/>
                    <a:pt x="104" y="231"/>
                    <a:pt x="104" y="222"/>
                  </a:cubicBezTo>
                  <a:cubicBezTo>
                    <a:pt x="104" y="214"/>
                    <a:pt x="111" y="206"/>
                    <a:pt x="120" y="206"/>
                  </a:cubicBezTo>
                  <a:cubicBezTo>
                    <a:pt x="129" y="206"/>
                    <a:pt x="136" y="214"/>
                    <a:pt x="136" y="222"/>
                  </a:cubicBezTo>
                  <a:cubicBezTo>
                    <a:pt x="136" y="231"/>
                    <a:pt x="129" y="238"/>
                    <a:pt x="120" y="238"/>
                  </a:cubicBezTo>
                  <a:close/>
                  <a:moveTo>
                    <a:pt x="120" y="199"/>
                  </a:moveTo>
                  <a:cubicBezTo>
                    <a:pt x="111" y="199"/>
                    <a:pt x="104" y="192"/>
                    <a:pt x="104" y="183"/>
                  </a:cubicBezTo>
                  <a:cubicBezTo>
                    <a:pt x="104" y="175"/>
                    <a:pt x="111" y="167"/>
                    <a:pt x="120" y="167"/>
                  </a:cubicBezTo>
                  <a:cubicBezTo>
                    <a:pt x="129" y="167"/>
                    <a:pt x="136" y="175"/>
                    <a:pt x="136" y="183"/>
                  </a:cubicBezTo>
                  <a:cubicBezTo>
                    <a:pt x="136" y="192"/>
                    <a:pt x="129" y="199"/>
                    <a:pt x="120" y="199"/>
                  </a:cubicBezTo>
                  <a:close/>
                  <a:moveTo>
                    <a:pt x="158" y="277"/>
                  </a:moveTo>
                  <a:cubicBezTo>
                    <a:pt x="149" y="277"/>
                    <a:pt x="142" y="270"/>
                    <a:pt x="142" y="261"/>
                  </a:cubicBezTo>
                  <a:cubicBezTo>
                    <a:pt x="142" y="253"/>
                    <a:pt x="149" y="245"/>
                    <a:pt x="158" y="245"/>
                  </a:cubicBezTo>
                  <a:cubicBezTo>
                    <a:pt x="167" y="245"/>
                    <a:pt x="174" y="253"/>
                    <a:pt x="174" y="261"/>
                  </a:cubicBezTo>
                  <a:cubicBezTo>
                    <a:pt x="174" y="270"/>
                    <a:pt x="167" y="277"/>
                    <a:pt x="158" y="277"/>
                  </a:cubicBezTo>
                  <a:close/>
                  <a:moveTo>
                    <a:pt x="158" y="238"/>
                  </a:moveTo>
                  <a:cubicBezTo>
                    <a:pt x="149" y="238"/>
                    <a:pt x="142" y="231"/>
                    <a:pt x="142" y="222"/>
                  </a:cubicBezTo>
                  <a:cubicBezTo>
                    <a:pt x="142" y="214"/>
                    <a:pt x="149" y="206"/>
                    <a:pt x="158" y="206"/>
                  </a:cubicBezTo>
                  <a:cubicBezTo>
                    <a:pt x="167" y="206"/>
                    <a:pt x="174" y="214"/>
                    <a:pt x="174" y="222"/>
                  </a:cubicBezTo>
                  <a:cubicBezTo>
                    <a:pt x="174" y="231"/>
                    <a:pt x="167" y="238"/>
                    <a:pt x="158" y="238"/>
                  </a:cubicBezTo>
                  <a:close/>
                  <a:moveTo>
                    <a:pt x="158" y="199"/>
                  </a:moveTo>
                  <a:cubicBezTo>
                    <a:pt x="149" y="199"/>
                    <a:pt x="142" y="192"/>
                    <a:pt x="142" y="183"/>
                  </a:cubicBezTo>
                  <a:cubicBezTo>
                    <a:pt x="142" y="175"/>
                    <a:pt x="149" y="167"/>
                    <a:pt x="158" y="167"/>
                  </a:cubicBezTo>
                  <a:cubicBezTo>
                    <a:pt x="167" y="167"/>
                    <a:pt x="174" y="175"/>
                    <a:pt x="174" y="183"/>
                  </a:cubicBezTo>
                  <a:cubicBezTo>
                    <a:pt x="174" y="192"/>
                    <a:pt x="167" y="199"/>
                    <a:pt x="158" y="1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91" name="Oval 278">
              <a:extLst>
                <a:ext uri="{FF2B5EF4-FFF2-40B4-BE49-F238E27FC236}">
                  <a16:creationId xmlns:a16="http://schemas.microsoft.com/office/drawing/2014/main" id="{7D77CD8D-FC3B-416B-BF1E-95E8A9434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9163" y="517366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92" name="Freeform 279">
              <a:extLst>
                <a:ext uri="{FF2B5EF4-FFF2-40B4-BE49-F238E27FC236}">
                  <a16:creationId xmlns:a16="http://schemas.microsoft.com/office/drawing/2014/main" id="{99163749-8FAB-4A06-895C-BC2195CF70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29563" y="4467226"/>
              <a:ext cx="846138" cy="1260475"/>
            </a:xfrm>
            <a:custGeom>
              <a:avLst/>
              <a:gdLst>
                <a:gd name="T0" fmla="*/ 177 w 225"/>
                <a:gd name="T1" fmla="*/ 0 h 334"/>
                <a:gd name="T2" fmla="*/ 165 w 225"/>
                <a:gd name="T3" fmla="*/ 0 h 334"/>
                <a:gd name="T4" fmla="*/ 61 w 225"/>
                <a:gd name="T5" fmla="*/ 0 h 334"/>
                <a:gd name="T6" fmla="*/ 49 w 225"/>
                <a:gd name="T7" fmla="*/ 0 h 334"/>
                <a:gd name="T8" fmla="*/ 49 w 225"/>
                <a:gd name="T9" fmla="*/ 12 h 334"/>
                <a:gd name="T10" fmla="*/ 49 w 225"/>
                <a:gd name="T11" fmla="*/ 55 h 334"/>
                <a:gd name="T12" fmla="*/ 42 w 225"/>
                <a:gd name="T13" fmla="*/ 55 h 334"/>
                <a:gd name="T14" fmla="*/ 0 w 225"/>
                <a:gd name="T15" fmla="*/ 97 h 334"/>
                <a:gd name="T16" fmla="*/ 0 w 225"/>
                <a:gd name="T17" fmla="*/ 293 h 334"/>
                <a:gd name="T18" fmla="*/ 42 w 225"/>
                <a:gd name="T19" fmla="*/ 334 h 334"/>
                <a:gd name="T20" fmla="*/ 184 w 225"/>
                <a:gd name="T21" fmla="*/ 334 h 334"/>
                <a:gd name="T22" fmla="*/ 225 w 225"/>
                <a:gd name="T23" fmla="*/ 293 h 334"/>
                <a:gd name="T24" fmla="*/ 225 w 225"/>
                <a:gd name="T25" fmla="*/ 97 h 334"/>
                <a:gd name="T26" fmla="*/ 184 w 225"/>
                <a:gd name="T27" fmla="*/ 55 h 334"/>
                <a:gd name="T28" fmla="*/ 177 w 225"/>
                <a:gd name="T29" fmla="*/ 55 h 334"/>
                <a:gd name="T30" fmla="*/ 177 w 225"/>
                <a:gd name="T31" fmla="*/ 12 h 334"/>
                <a:gd name="T32" fmla="*/ 177 w 225"/>
                <a:gd name="T33" fmla="*/ 0 h 334"/>
                <a:gd name="T34" fmla="*/ 184 w 225"/>
                <a:gd name="T35" fmla="*/ 328 h 334"/>
                <a:gd name="T36" fmla="*/ 42 w 225"/>
                <a:gd name="T37" fmla="*/ 328 h 334"/>
                <a:gd name="T38" fmla="*/ 6 w 225"/>
                <a:gd name="T39" fmla="*/ 293 h 334"/>
                <a:gd name="T40" fmla="*/ 6 w 225"/>
                <a:gd name="T41" fmla="*/ 97 h 334"/>
                <a:gd name="T42" fmla="*/ 42 w 225"/>
                <a:gd name="T43" fmla="*/ 61 h 334"/>
                <a:gd name="T44" fmla="*/ 55 w 225"/>
                <a:gd name="T45" fmla="*/ 61 h 334"/>
                <a:gd name="T46" fmla="*/ 55 w 225"/>
                <a:gd name="T47" fmla="*/ 6 h 334"/>
                <a:gd name="T48" fmla="*/ 171 w 225"/>
                <a:gd name="T49" fmla="*/ 6 h 334"/>
                <a:gd name="T50" fmla="*/ 171 w 225"/>
                <a:gd name="T51" fmla="*/ 61 h 334"/>
                <a:gd name="T52" fmla="*/ 184 w 225"/>
                <a:gd name="T53" fmla="*/ 61 h 334"/>
                <a:gd name="T54" fmla="*/ 219 w 225"/>
                <a:gd name="T55" fmla="*/ 97 h 334"/>
                <a:gd name="T56" fmla="*/ 219 w 225"/>
                <a:gd name="T57" fmla="*/ 293 h 334"/>
                <a:gd name="T58" fmla="*/ 184 w 225"/>
                <a:gd name="T59" fmla="*/ 328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5" h="334">
                  <a:moveTo>
                    <a:pt x="177" y="0"/>
                  </a:moveTo>
                  <a:cubicBezTo>
                    <a:pt x="165" y="0"/>
                    <a:pt x="165" y="0"/>
                    <a:pt x="16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2" y="55"/>
                    <a:pt x="42" y="55"/>
                    <a:pt x="42" y="55"/>
                  </a:cubicBezTo>
                  <a:cubicBezTo>
                    <a:pt x="19" y="55"/>
                    <a:pt x="0" y="74"/>
                    <a:pt x="0" y="97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6"/>
                    <a:pt x="19" y="334"/>
                    <a:pt x="42" y="334"/>
                  </a:cubicBezTo>
                  <a:cubicBezTo>
                    <a:pt x="184" y="334"/>
                    <a:pt x="184" y="334"/>
                    <a:pt x="184" y="334"/>
                  </a:cubicBezTo>
                  <a:cubicBezTo>
                    <a:pt x="207" y="334"/>
                    <a:pt x="225" y="316"/>
                    <a:pt x="225" y="293"/>
                  </a:cubicBezTo>
                  <a:cubicBezTo>
                    <a:pt x="225" y="97"/>
                    <a:pt x="225" y="97"/>
                    <a:pt x="225" y="97"/>
                  </a:cubicBezTo>
                  <a:cubicBezTo>
                    <a:pt x="225" y="74"/>
                    <a:pt x="207" y="55"/>
                    <a:pt x="184" y="55"/>
                  </a:cubicBezTo>
                  <a:cubicBezTo>
                    <a:pt x="177" y="55"/>
                    <a:pt x="177" y="55"/>
                    <a:pt x="177" y="55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7" y="0"/>
                    <a:pt x="177" y="0"/>
                    <a:pt x="177" y="0"/>
                  </a:cubicBezTo>
                  <a:close/>
                  <a:moveTo>
                    <a:pt x="184" y="328"/>
                  </a:moveTo>
                  <a:cubicBezTo>
                    <a:pt x="42" y="328"/>
                    <a:pt x="42" y="328"/>
                    <a:pt x="42" y="328"/>
                  </a:cubicBezTo>
                  <a:cubicBezTo>
                    <a:pt x="23" y="328"/>
                    <a:pt x="6" y="312"/>
                    <a:pt x="6" y="293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6" y="77"/>
                    <a:pt x="23" y="61"/>
                    <a:pt x="42" y="61"/>
                  </a:cubicBezTo>
                  <a:cubicBezTo>
                    <a:pt x="55" y="61"/>
                    <a:pt x="55" y="61"/>
                    <a:pt x="55" y="61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171" y="6"/>
                    <a:pt x="171" y="6"/>
                    <a:pt x="171" y="6"/>
                  </a:cubicBezTo>
                  <a:cubicBezTo>
                    <a:pt x="171" y="61"/>
                    <a:pt x="171" y="61"/>
                    <a:pt x="171" y="61"/>
                  </a:cubicBezTo>
                  <a:cubicBezTo>
                    <a:pt x="184" y="61"/>
                    <a:pt x="184" y="61"/>
                    <a:pt x="184" y="61"/>
                  </a:cubicBezTo>
                  <a:cubicBezTo>
                    <a:pt x="203" y="61"/>
                    <a:pt x="219" y="77"/>
                    <a:pt x="219" y="97"/>
                  </a:cubicBezTo>
                  <a:cubicBezTo>
                    <a:pt x="219" y="293"/>
                    <a:pt x="219" y="293"/>
                    <a:pt x="219" y="293"/>
                  </a:cubicBezTo>
                  <a:cubicBezTo>
                    <a:pt x="219" y="312"/>
                    <a:pt x="203" y="328"/>
                    <a:pt x="184" y="3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93115F4-E618-4523-8DEC-B498A08CD446}"/>
              </a:ext>
            </a:extLst>
          </p:cNvPr>
          <p:cNvGrpSpPr/>
          <p:nvPr/>
        </p:nvGrpSpPr>
        <p:grpSpPr>
          <a:xfrm>
            <a:off x="402383" y="2656703"/>
            <a:ext cx="585170" cy="575796"/>
            <a:chOff x="1108076" y="1814513"/>
            <a:chExt cx="1585913" cy="1560512"/>
          </a:xfrm>
        </p:grpSpPr>
        <p:sp>
          <p:nvSpPr>
            <p:cNvPr id="274" name="Freeform 300">
              <a:extLst>
                <a:ext uri="{FF2B5EF4-FFF2-40B4-BE49-F238E27FC236}">
                  <a16:creationId xmlns:a16="http://schemas.microsoft.com/office/drawing/2014/main" id="{CBEC402A-ABBC-487E-9469-A320FA098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8076" y="1814513"/>
              <a:ext cx="1585913" cy="1560512"/>
            </a:xfrm>
            <a:custGeom>
              <a:avLst/>
              <a:gdLst>
                <a:gd name="T0" fmla="*/ 307 w 420"/>
                <a:gd name="T1" fmla="*/ 12 h 413"/>
                <a:gd name="T2" fmla="*/ 318 w 420"/>
                <a:gd name="T3" fmla="*/ 13 h 413"/>
                <a:gd name="T4" fmla="*/ 403 w 420"/>
                <a:gd name="T5" fmla="*/ 98 h 413"/>
                <a:gd name="T6" fmla="*/ 361 w 420"/>
                <a:gd name="T7" fmla="*/ 190 h 413"/>
                <a:gd name="T8" fmla="*/ 353 w 420"/>
                <a:gd name="T9" fmla="*/ 206 h 413"/>
                <a:gd name="T10" fmla="*/ 353 w 420"/>
                <a:gd name="T11" fmla="*/ 207 h 413"/>
                <a:gd name="T12" fmla="*/ 361 w 420"/>
                <a:gd name="T13" fmla="*/ 223 h 413"/>
                <a:gd name="T14" fmla="*/ 403 w 420"/>
                <a:gd name="T15" fmla="*/ 315 h 413"/>
                <a:gd name="T16" fmla="*/ 318 w 420"/>
                <a:gd name="T17" fmla="*/ 400 h 413"/>
                <a:gd name="T18" fmla="*/ 307 w 420"/>
                <a:gd name="T19" fmla="*/ 401 h 413"/>
                <a:gd name="T20" fmla="*/ 226 w 420"/>
                <a:gd name="T21" fmla="*/ 357 h 413"/>
                <a:gd name="T22" fmla="*/ 210 w 420"/>
                <a:gd name="T23" fmla="*/ 349 h 413"/>
                <a:gd name="T24" fmla="*/ 210 w 420"/>
                <a:gd name="T25" fmla="*/ 341 h 413"/>
                <a:gd name="T26" fmla="*/ 210 w 420"/>
                <a:gd name="T27" fmla="*/ 349 h 413"/>
                <a:gd name="T28" fmla="*/ 194 w 420"/>
                <a:gd name="T29" fmla="*/ 357 h 413"/>
                <a:gd name="T30" fmla="*/ 113 w 420"/>
                <a:gd name="T31" fmla="*/ 401 h 413"/>
                <a:gd name="T32" fmla="*/ 101 w 420"/>
                <a:gd name="T33" fmla="*/ 400 h 413"/>
                <a:gd name="T34" fmla="*/ 16 w 420"/>
                <a:gd name="T35" fmla="*/ 315 h 413"/>
                <a:gd name="T36" fmla="*/ 59 w 420"/>
                <a:gd name="T37" fmla="*/ 223 h 413"/>
                <a:gd name="T38" fmla="*/ 67 w 420"/>
                <a:gd name="T39" fmla="*/ 207 h 413"/>
                <a:gd name="T40" fmla="*/ 67 w 420"/>
                <a:gd name="T41" fmla="*/ 206 h 413"/>
                <a:gd name="T42" fmla="*/ 59 w 420"/>
                <a:gd name="T43" fmla="*/ 190 h 413"/>
                <a:gd name="T44" fmla="*/ 16 w 420"/>
                <a:gd name="T45" fmla="*/ 98 h 413"/>
                <a:gd name="T46" fmla="*/ 101 w 420"/>
                <a:gd name="T47" fmla="*/ 13 h 413"/>
                <a:gd name="T48" fmla="*/ 113 w 420"/>
                <a:gd name="T49" fmla="*/ 12 h 413"/>
                <a:gd name="T50" fmla="*/ 194 w 420"/>
                <a:gd name="T51" fmla="*/ 56 h 413"/>
                <a:gd name="T52" fmla="*/ 210 w 420"/>
                <a:gd name="T53" fmla="*/ 64 h 413"/>
                <a:gd name="T54" fmla="*/ 210 w 420"/>
                <a:gd name="T55" fmla="*/ 72 h 413"/>
                <a:gd name="T56" fmla="*/ 210 w 420"/>
                <a:gd name="T57" fmla="*/ 64 h 413"/>
                <a:gd name="T58" fmla="*/ 226 w 420"/>
                <a:gd name="T59" fmla="*/ 56 h 413"/>
                <a:gd name="T60" fmla="*/ 307 w 420"/>
                <a:gd name="T61" fmla="*/ 12 h 413"/>
                <a:gd name="T62" fmla="*/ 307 w 420"/>
                <a:gd name="T63" fmla="*/ 0 h 413"/>
                <a:gd name="T64" fmla="*/ 216 w 420"/>
                <a:gd name="T65" fmla="*/ 49 h 413"/>
                <a:gd name="T66" fmla="*/ 210 w 420"/>
                <a:gd name="T67" fmla="*/ 52 h 413"/>
                <a:gd name="T68" fmla="*/ 210 w 420"/>
                <a:gd name="T69" fmla="*/ 52 h 413"/>
                <a:gd name="T70" fmla="*/ 204 w 420"/>
                <a:gd name="T71" fmla="*/ 49 h 413"/>
                <a:gd name="T72" fmla="*/ 113 w 420"/>
                <a:gd name="T73" fmla="*/ 0 h 413"/>
                <a:gd name="T74" fmla="*/ 100 w 420"/>
                <a:gd name="T75" fmla="*/ 1 h 413"/>
                <a:gd name="T76" fmla="*/ 4 w 420"/>
                <a:gd name="T77" fmla="*/ 97 h 413"/>
                <a:gd name="T78" fmla="*/ 52 w 420"/>
                <a:gd name="T79" fmla="*/ 200 h 413"/>
                <a:gd name="T80" fmla="*/ 55 w 420"/>
                <a:gd name="T81" fmla="*/ 206 h 413"/>
                <a:gd name="T82" fmla="*/ 55 w 420"/>
                <a:gd name="T83" fmla="*/ 207 h 413"/>
                <a:gd name="T84" fmla="*/ 52 w 420"/>
                <a:gd name="T85" fmla="*/ 213 h 413"/>
                <a:gd name="T86" fmla="*/ 4 w 420"/>
                <a:gd name="T87" fmla="*/ 316 h 413"/>
                <a:gd name="T88" fmla="*/ 100 w 420"/>
                <a:gd name="T89" fmla="*/ 412 h 413"/>
                <a:gd name="T90" fmla="*/ 113 w 420"/>
                <a:gd name="T91" fmla="*/ 413 h 413"/>
                <a:gd name="T92" fmla="*/ 204 w 420"/>
                <a:gd name="T93" fmla="*/ 364 h 413"/>
                <a:gd name="T94" fmla="*/ 210 w 420"/>
                <a:gd name="T95" fmla="*/ 361 h 413"/>
                <a:gd name="T96" fmla="*/ 210 w 420"/>
                <a:gd name="T97" fmla="*/ 361 h 413"/>
                <a:gd name="T98" fmla="*/ 216 w 420"/>
                <a:gd name="T99" fmla="*/ 364 h 413"/>
                <a:gd name="T100" fmla="*/ 307 w 420"/>
                <a:gd name="T101" fmla="*/ 413 h 413"/>
                <a:gd name="T102" fmla="*/ 320 w 420"/>
                <a:gd name="T103" fmla="*/ 412 h 413"/>
                <a:gd name="T104" fmla="*/ 415 w 420"/>
                <a:gd name="T105" fmla="*/ 316 h 413"/>
                <a:gd name="T106" fmla="*/ 367 w 420"/>
                <a:gd name="T107" fmla="*/ 213 h 413"/>
                <a:gd name="T108" fmla="*/ 365 w 420"/>
                <a:gd name="T109" fmla="*/ 207 h 413"/>
                <a:gd name="T110" fmla="*/ 365 w 420"/>
                <a:gd name="T111" fmla="*/ 206 h 413"/>
                <a:gd name="T112" fmla="*/ 367 w 420"/>
                <a:gd name="T113" fmla="*/ 200 h 413"/>
                <a:gd name="T114" fmla="*/ 415 w 420"/>
                <a:gd name="T115" fmla="*/ 97 h 413"/>
                <a:gd name="T116" fmla="*/ 320 w 420"/>
                <a:gd name="T117" fmla="*/ 1 h 413"/>
                <a:gd name="T118" fmla="*/ 307 w 420"/>
                <a:gd name="T119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0" h="413">
                  <a:moveTo>
                    <a:pt x="307" y="12"/>
                  </a:moveTo>
                  <a:cubicBezTo>
                    <a:pt x="311" y="12"/>
                    <a:pt x="314" y="12"/>
                    <a:pt x="318" y="13"/>
                  </a:cubicBezTo>
                  <a:cubicBezTo>
                    <a:pt x="363" y="18"/>
                    <a:pt x="398" y="54"/>
                    <a:pt x="403" y="98"/>
                  </a:cubicBezTo>
                  <a:cubicBezTo>
                    <a:pt x="408" y="135"/>
                    <a:pt x="391" y="170"/>
                    <a:pt x="361" y="190"/>
                  </a:cubicBezTo>
                  <a:cubicBezTo>
                    <a:pt x="356" y="194"/>
                    <a:pt x="352" y="200"/>
                    <a:pt x="353" y="206"/>
                  </a:cubicBezTo>
                  <a:cubicBezTo>
                    <a:pt x="353" y="207"/>
                    <a:pt x="353" y="207"/>
                    <a:pt x="353" y="207"/>
                  </a:cubicBezTo>
                  <a:cubicBezTo>
                    <a:pt x="352" y="213"/>
                    <a:pt x="356" y="219"/>
                    <a:pt x="361" y="223"/>
                  </a:cubicBezTo>
                  <a:cubicBezTo>
                    <a:pt x="391" y="243"/>
                    <a:pt x="408" y="278"/>
                    <a:pt x="403" y="315"/>
                  </a:cubicBezTo>
                  <a:cubicBezTo>
                    <a:pt x="398" y="359"/>
                    <a:pt x="363" y="395"/>
                    <a:pt x="318" y="400"/>
                  </a:cubicBezTo>
                  <a:cubicBezTo>
                    <a:pt x="314" y="400"/>
                    <a:pt x="311" y="401"/>
                    <a:pt x="307" y="401"/>
                  </a:cubicBezTo>
                  <a:cubicBezTo>
                    <a:pt x="274" y="401"/>
                    <a:pt x="244" y="384"/>
                    <a:pt x="226" y="357"/>
                  </a:cubicBezTo>
                  <a:cubicBezTo>
                    <a:pt x="223" y="352"/>
                    <a:pt x="217" y="349"/>
                    <a:pt x="210" y="349"/>
                  </a:cubicBezTo>
                  <a:cubicBezTo>
                    <a:pt x="210" y="341"/>
                    <a:pt x="210" y="341"/>
                    <a:pt x="210" y="341"/>
                  </a:cubicBezTo>
                  <a:cubicBezTo>
                    <a:pt x="210" y="349"/>
                    <a:pt x="210" y="349"/>
                    <a:pt x="210" y="349"/>
                  </a:cubicBezTo>
                  <a:cubicBezTo>
                    <a:pt x="203" y="349"/>
                    <a:pt x="197" y="352"/>
                    <a:pt x="194" y="357"/>
                  </a:cubicBezTo>
                  <a:cubicBezTo>
                    <a:pt x="176" y="384"/>
                    <a:pt x="145" y="401"/>
                    <a:pt x="113" y="401"/>
                  </a:cubicBezTo>
                  <a:cubicBezTo>
                    <a:pt x="109" y="401"/>
                    <a:pt x="105" y="400"/>
                    <a:pt x="101" y="400"/>
                  </a:cubicBezTo>
                  <a:cubicBezTo>
                    <a:pt x="57" y="395"/>
                    <a:pt x="21" y="359"/>
                    <a:pt x="16" y="315"/>
                  </a:cubicBezTo>
                  <a:cubicBezTo>
                    <a:pt x="12" y="278"/>
                    <a:pt x="29" y="243"/>
                    <a:pt x="59" y="223"/>
                  </a:cubicBezTo>
                  <a:cubicBezTo>
                    <a:pt x="64" y="219"/>
                    <a:pt x="67" y="213"/>
                    <a:pt x="67" y="207"/>
                  </a:cubicBezTo>
                  <a:cubicBezTo>
                    <a:pt x="67" y="206"/>
                    <a:pt x="67" y="206"/>
                    <a:pt x="67" y="206"/>
                  </a:cubicBezTo>
                  <a:cubicBezTo>
                    <a:pt x="67" y="200"/>
                    <a:pt x="64" y="194"/>
                    <a:pt x="59" y="190"/>
                  </a:cubicBezTo>
                  <a:cubicBezTo>
                    <a:pt x="29" y="170"/>
                    <a:pt x="12" y="135"/>
                    <a:pt x="16" y="98"/>
                  </a:cubicBezTo>
                  <a:cubicBezTo>
                    <a:pt x="21" y="54"/>
                    <a:pt x="57" y="18"/>
                    <a:pt x="101" y="13"/>
                  </a:cubicBezTo>
                  <a:cubicBezTo>
                    <a:pt x="105" y="12"/>
                    <a:pt x="109" y="12"/>
                    <a:pt x="113" y="12"/>
                  </a:cubicBezTo>
                  <a:cubicBezTo>
                    <a:pt x="145" y="12"/>
                    <a:pt x="176" y="28"/>
                    <a:pt x="194" y="56"/>
                  </a:cubicBezTo>
                  <a:cubicBezTo>
                    <a:pt x="197" y="61"/>
                    <a:pt x="203" y="64"/>
                    <a:pt x="210" y="64"/>
                  </a:cubicBezTo>
                  <a:cubicBezTo>
                    <a:pt x="210" y="72"/>
                    <a:pt x="210" y="72"/>
                    <a:pt x="210" y="72"/>
                  </a:cubicBezTo>
                  <a:cubicBezTo>
                    <a:pt x="210" y="64"/>
                    <a:pt x="210" y="64"/>
                    <a:pt x="210" y="64"/>
                  </a:cubicBezTo>
                  <a:cubicBezTo>
                    <a:pt x="217" y="64"/>
                    <a:pt x="223" y="61"/>
                    <a:pt x="226" y="56"/>
                  </a:cubicBezTo>
                  <a:cubicBezTo>
                    <a:pt x="244" y="28"/>
                    <a:pt x="274" y="12"/>
                    <a:pt x="307" y="12"/>
                  </a:cubicBezTo>
                  <a:moveTo>
                    <a:pt x="307" y="0"/>
                  </a:moveTo>
                  <a:cubicBezTo>
                    <a:pt x="270" y="0"/>
                    <a:pt x="236" y="18"/>
                    <a:pt x="216" y="49"/>
                  </a:cubicBezTo>
                  <a:cubicBezTo>
                    <a:pt x="215" y="51"/>
                    <a:pt x="213" y="52"/>
                    <a:pt x="210" y="52"/>
                  </a:cubicBezTo>
                  <a:cubicBezTo>
                    <a:pt x="210" y="52"/>
                    <a:pt x="210" y="52"/>
                    <a:pt x="210" y="52"/>
                  </a:cubicBezTo>
                  <a:cubicBezTo>
                    <a:pt x="207" y="52"/>
                    <a:pt x="205" y="51"/>
                    <a:pt x="204" y="49"/>
                  </a:cubicBezTo>
                  <a:cubicBezTo>
                    <a:pt x="183" y="18"/>
                    <a:pt x="149" y="0"/>
                    <a:pt x="113" y="0"/>
                  </a:cubicBezTo>
                  <a:cubicBezTo>
                    <a:pt x="109" y="0"/>
                    <a:pt x="104" y="0"/>
                    <a:pt x="100" y="1"/>
                  </a:cubicBezTo>
                  <a:cubicBezTo>
                    <a:pt x="50" y="7"/>
                    <a:pt x="10" y="47"/>
                    <a:pt x="4" y="97"/>
                  </a:cubicBezTo>
                  <a:cubicBezTo>
                    <a:pt x="0" y="138"/>
                    <a:pt x="18" y="177"/>
                    <a:pt x="52" y="200"/>
                  </a:cubicBezTo>
                  <a:cubicBezTo>
                    <a:pt x="54" y="201"/>
                    <a:pt x="55" y="204"/>
                    <a:pt x="55" y="206"/>
                  </a:cubicBezTo>
                  <a:cubicBezTo>
                    <a:pt x="55" y="207"/>
                    <a:pt x="55" y="207"/>
                    <a:pt x="55" y="207"/>
                  </a:cubicBezTo>
                  <a:cubicBezTo>
                    <a:pt x="55" y="209"/>
                    <a:pt x="54" y="212"/>
                    <a:pt x="52" y="213"/>
                  </a:cubicBezTo>
                  <a:cubicBezTo>
                    <a:pt x="18" y="235"/>
                    <a:pt x="0" y="275"/>
                    <a:pt x="4" y="316"/>
                  </a:cubicBezTo>
                  <a:cubicBezTo>
                    <a:pt x="10" y="366"/>
                    <a:pt x="50" y="406"/>
                    <a:pt x="100" y="412"/>
                  </a:cubicBezTo>
                  <a:cubicBezTo>
                    <a:pt x="104" y="412"/>
                    <a:pt x="109" y="413"/>
                    <a:pt x="113" y="413"/>
                  </a:cubicBezTo>
                  <a:cubicBezTo>
                    <a:pt x="149" y="413"/>
                    <a:pt x="183" y="394"/>
                    <a:pt x="204" y="364"/>
                  </a:cubicBezTo>
                  <a:cubicBezTo>
                    <a:pt x="205" y="362"/>
                    <a:pt x="207" y="361"/>
                    <a:pt x="210" y="361"/>
                  </a:cubicBezTo>
                  <a:cubicBezTo>
                    <a:pt x="210" y="361"/>
                    <a:pt x="210" y="361"/>
                    <a:pt x="210" y="361"/>
                  </a:cubicBezTo>
                  <a:cubicBezTo>
                    <a:pt x="213" y="361"/>
                    <a:pt x="215" y="362"/>
                    <a:pt x="216" y="364"/>
                  </a:cubicBezTo>
                  <a:cubicBezTo>
                    <a:pt x="236" y="394"/>
                    <a:pt x="270" y="413"/>
                    <a:pt x="307" y="413"/>
                  </a:cubicBezTo>
                  <a:cubicBezTo>
                    <a:pt x="311" y="413"/>
                    <a:pt x="315" y="412"/>
                    <a:pt x="320" y="412"/>
                  </a:cubicBezTo>
                  <a:cubicBezTo>
                    <a:pt x="369" y="406"/>
                    <a:pt x="410" y="366"/>
                    <a:pt x="415" y="316"/>
                  </a:cubicBezTo>
                  <a:cubicBezTo>
                    <a:pt x="420" y="275"/>
                    <a:pt x="402" y="235"/>
                    <a:pt x="367" y="213"/>
                  </a:cubicBezTo>
                  <a:cubicBezTo>
                    <a:pt x="366" y="212"/>
                    <a:pt x="365" y="209"/>
                    <a:pt x="365" y="207"/>
                  </a:cubicBezTo>
                  <a:cubicBezTo>
                    <a:pt x="365" y="206"/>
                    <a:pt x="365" y="206"/>
                    <a:pt x="365" y="206"/>
                  </a:cubicBezTo>
                  <a:cubicBezTo>
                    <a:pt x="365" y="204"/>
                    <a:pt x="366" y="201"/>
                    <a:pt x="367" y="200"/>
                  </a:cubicBezTo>
                  <a:cubicBezTo>
                    <a:pt x="402" y="177"/>
                    <a:pt x="420" y="138"/>
                    <a:pt x="415" y="97"/>
                  </a:cubicBezTo>
                  <a:cubicBezTo>
                    <a:pt x="410" y="47"/>
                    <a:pt x="369" y="7"/>
                    <a:pt x="320" y="1"/>
                  </a:cubicBezTo>
                  <a:cubicBezTo>
                    <a:pt x="315" y="0"/>
                    <a:pt x="311" y="0"/>
                    <a:pt x="307" y="0"/>
                  </a:cubicBezTo>
                  <a:close/>
                </a:path>
              </a:pathLst>
            </a:custGeom>
            <a:solidFill>
              <a:srgbClr val="58B6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75" name="Freeform 301">
              <a:extLst>
                <a:ext uri="{FF2B5EF4-FFF2-40B4-BE49-F238E27FC236}">
                  <a16:creationId xmlns:a16="http://schemas.microsoft.com/office/drawing/2014/main" id="{3B86AA1F-0336-4271-B39F-0F0E7B7F4C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2688" y="1890713"/>
              <a:ext cx="1431925" cy="1408112"/>
            </a:xfrm>
            <a:custGeom>
              <a:avLst/>
              <a:gdLst>
                <a:gd name="T0" fmla="*/ 325 w 379"/>
                <a:gd name="T1" fmla="*/ 187 h 373"/>
                <a:gd name="T2" fmla="*/ 325 w 379"/>
                <a:gd name="T3" fmla="*/ 186 h 373"/>
                <a:gd name="T4" fmla="*/ 375 w 379"/>
                <a:gd name="T5" fmla="*/ 79 h 373"/>
                <a:gd name="T6" fmla="*/ 287 w 379"/>
                <a:gd name="T7" fmla="*/ 0 h 373"/>
                <a:gd name="T8" fmla="*/ 190 w 379"/>
                <a:gd name="T9" fmla="*/ 52 h 373"/>
                <a:gd name="T10" fmla="*/ 190 w 379"/>
                <a:gd name="T11" fmla="*/ 52 h 373"/>
                <a:gd name="T12" fmla="*/ 190 w 379"/>
                <a:gd name="T13" fmla="*/ 52 h 373"/>
                <a:gd name="T14" fmla="*/ 93 w 379"/>
                <a:gd name="T15" fmla="*/ 0 h 373"/>
                <a:gd name="T16" fmla="*/ 4 w 379"/>
                <a:gd name="T17" fmla="*/ 79 h 373"/>
                <a:gd name="T18" fmla="*/ 55 w 379"/>
                <a:gd name="T19" fmla="*/ 186 h 373"/>
                <a:gd name="T20" fmla="*/ 55 w 379"/>
                <a:gd name="T21" fmla="*/ 187 h 373"/>
                <a:gd name="T22" fmla="*/ 4 w 379"/>
                <a:gd name="T23" fmla="*/ 294 h 373"/>
                <a:gd name="T24" fmla="*/ 93 w 379"/>
                <a:gd name="T25" fmla="*/ 373 h 373"/>
                <a:gd name="T26" fmla="*/ 190 w 379"/>
                <a:gd name="T27" fmla="*/ 321 h 373"/>
                <a:gd name="T28" fmla="*/ 190 w 379"/>
                <a:gd name="T29" fmla="*/ 321 h 373"/>
                <a:gd name="T30" fmla="*/ 190 w 379"/>
                <a:gd name="T31" fmla="*/ 321 h 373"/>
                <a:gd name="T32" fmla="*/ 287 w 379"/>
                <a:gd name="T33" fmla="*/ 373 h 373"/>
                <a:gd name="T34" fmla="*/ 375 w 379"/>
                <a:gd name="T35" fmla="*/ 294 h 373"/>
                <a:gd name="T36" fmla="*/ 157 w 379"/>
                <a:gd name="T37" fmla="*/ 317 h 373"/>
                <a:gd name="T38" fmla="*/ 21 w 379"/>
                <a:gd name="T39" fmla="*/ 283 h 373"/>
                <a:gd name="T40" fmla="*/ 93 w 379"/>
                <a:gd name="T41" fmla="*/ 211 h 373"/>
                <a:gd name="T42" fmla="*/ 117 w 379"/>
                <a:gd name="T43" fmla="*/ 246 h 373"/>
                <a:gd name="T44" fmla="*/ 66 w 379"/>
                <a:gd name="T45" fmla="*/ 227 h 373"/>
                <a:gd name="T46" fmla="*/ 61 w 379"/>
                <a:gd name="T47" fmla="*/ 243 h 373"/>
                <a:gd name="T48" fmla="*/ 89 w 379"/>
                <a:gd name="T49" fmla="*/ 285 h 373"/>
                <a:gd name="T50" fmla="*/ 123 w 379"/>
                <a:gd name="T51" fmla="*/ 335 h 373"/>
                <a:gd name="T52" fmla="*/ 128 w 379"/>
                <a:gd name="T53" fmla="*/ 319 h 373"/>
                <a:gd name="T54" fmla="*/ 128 w 379"/>
                <a:gd name="T55" fmla="*/ 257 h 373"/>
                <a:gd name="T56" fmla="*/ 165 w 379"/>
                <a:gd name="T57" fmla="*/ 283 h 373"/>
                <a:gd name="T58" fmla="*/ 149 w 379"/>
                <a:gd name="T59" fmla="*/ 134 h 373"/>
                <a:gd name="T60" fmla="*/ 100 w 379"/>
                <a:gd name="T61" fmla="*/ 90 h 373"/>
                <a:gd name="T62" fmla="*/ 127 w 379"/>
                <a:gd name="T63" fmla="*/ 38 h 373"/>
                <a:gd name="T64" fmla="*/ 95 w 379"/>
                <a:gd name="T65" fmla="*/ 87 h 373"/>
                <a:gd name="T66" fmla="*/ 89 w 379"/>
                <a:gd name="T67" fmla="*/ 94 h 373"/>
                <a:gd name="T68" fmla="*/ 62 w 379"/>
                <a:gd name="T69" fmla="*/ 146 h 373"/>
                <a:gd name="T70" fmla="*/ 93 w 379"/>
                <a:gd name="T71" fmla="*/ 99 h 373"/>
                <a:gd name="T72" fmla="*/ 136 w 379"/>
                <a:gd name="T73" fmla="*/ 147 h 373"/>
                <a:gd name="T74" fmla="*/ 59 w 379"/>
                <a:gd name="T75" fmla="*/ 153 h 373"/>
                <a:gd name="T76" fmla="*/ 93 w 379"/>
                <a:gd name="T77" fmla="*/ 17 h 373"/>
                <a:gd name="T78" fmla="*/ 165 w 379"/>
                <a:gd name="T79" fmla="*/ 89 h 373"/>
                <a:gd name="T80" fmla="*/ 223 w 379"/>
                <a:gd name="T81" fmla="*/ 56 h 373"/>
                <a:gd name="T82" fmla="*/ 359 w 379"/>
                <a:gd name="T83" fmla="*/ 89 h 373"/>
                <a:gd name="T84" fmla="*/ 287 w 379"/>
                <a:gd name="T85" fmla="*/ 161 h 373"/>
                <a:gd name="T86" fmla="*/ 261 w 379"/>
                <a:gd name="T87" fmla="*/ 125 h 373"/>
                <a:gd name="T88" fmla="*/ 312 w 379"/>
                <a:gd name="T89" fmla="*/ 145 h 373"/>
                <a:gd name="T90" fmla="*/ 317 w 379"/>
                <a:gd name="T91" fmla="*/ 129 h 373"/>
                <a:gd name="T92" fmla="*/ 289 w 379"/>
                <a:gd name="T93" fmla="*/ 86 h 373"/>
                <a:gd name="T94" fmla="*/ 255 w 379"/>
                <a:gd name="T95" fmla="*/ 36 h 373"/>
                <a:gd name="T96" fmla="*/ 250 w 379"/>
                <a:gd name="T97" fmla="*/ 53 h 373"/>
                <a:gd name="T98" fmla="*/ 250 w 379"/>
                <a:gd name="T99" fmla="*/ 114 h 373"/>
                <a:gd name="T100" fmla="*/ 215 w 379"/>
                <a:gd name="T101" fmla="*/ 89 h 373"/>
                <a:gd name="T102" fmla="*/ 287 w 379"/>
                <a:gd name="T103" fmla="*/ 356 h 373"/>
                <a:gd name="T104" fmla="*/ 215 w 379"/>
                <a:gd name="T105" fmla="*/ 283 h 373"/>
                <a:gd name="T106" fmla="*/ 250 w 379"/>
                <a:gd name="T107" fmla="*/ 259 h 373"/>
                <a:gd name="T108" fmla="*/ 250 w 379"/>
                <a:gd name="T109" fmla="*/ 320 h 373"/>
                <a:gd name="T110" fmla="*/ 256 w 379"/>
                <a:gd name="T111" fmla="*/ 336 h 373"/>
                <a:gd name="T112" fmla="*/ 289 w 379"/>
                <a:gd name="T113" fmla="*/ 287 h 373"/>
                <a:gd name="T114" fmla="*/ 318 w 379"/>
                <a:gd name="T115" fmla="*/ 244 h 373"/>
                <a:gd name="T116" fmla="*/ 312 w 379"/>
                <a:gd name="T117" fmla="*/ 228 h 373"/>
                <a:gd name="T118" fmla="*/ 261 w 379"/>
                <a:gd name="T119" fmla="*/ 248 h 373"/>
                <a:gd name="T120" fmla="*/ 287 w 379"/>
                <a:gd name="T121" fmla="*/ 211 h 373"/>
                <a:gd name="T122" fmla="*/ 359 w 379"/>
                <a:gd name="T123" fmla="*/ 28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9" h="373">
                  <a:moveTo>
                    <a:pt x="336" y="209"/>
                  </a:moveTo>
                  <a:cubicBezTo>
                    <a:pt x="329" y="204"/>
                    <a:pt x="324" y="196"/>
                    <a:pt x="325" y="187"/>
                  </a:cubicBezTo>
                  <a:cubicBezTo>
                    <a:pt x="325" y="187"/>
                    <a:pt x="325" y="186"/>
                    <a:pt x="325" y="186"/>
                  </a:cubicBezTo>
                  <a:cubicBezTo>
                    <a:pt x="325" y="186"/>
                    <a:pt x="325" y="186"/>
                    <a:pt x="325" y="186"/>
                  </a:cubicBezTo>
                  <a:cubicBezTo>
                    <a:pt x="324" y="177"/>
                    <a:pt x="329" y="169"/>
                    <a:pt x="336" y="163"/>
                  </a:cubicBezTo>
                  <a:cubicBezTo>
                    <a:pt x="363" y="146"/>
                    <a:pt x="379" y="114"/>
                    <a:pt x="375" y="79"/>
                  </a:cubicBezTo>
                  <a:cubicBezTo>
                    <a:pt x="371" y="38"/>
                    <a:pt x="338" y="5"/>
                    <a:pt x="297" y="1"/>
                  </a:cubicBezTo>
                  <a:cubicBezTo>
                    <a:pt x="294" y="0"/>
                    <a:pt x="290" y="0"/>
                    <a:pt x="287" y="0"/>
                  </a:cubicBezTo>
                  <a:cubicBezTo>
                    <a:pt x="256" y="0"/>
                    <a:pt x="229" y="16"/>
                    <a:pt x="213" y="40"/>
                  </a:cubicBezTo>
                  <a:cubicBezTo>
                    <a:pt x="208" y="48"/>
                    <a:pt x="199" y="52"/>
                    <a:pt x="190" y="52"/>
                  </a:cubicBezTo>
                  <a:cubicBezTo>
                    <a:pt x="190" y="52"/>
                    <a:pt x="190" y="52"/>
                    <a:pt x="190" y="52"/>
                  </a:cubicBezTo>
                  <a:cubicBezTo>
                    <a:pt x="190" y="52"/>
                    <a:pt x="190" y="52"/>
                    <a:pt x="190" y="52"/>
                  </a:cubicBezTo>
                  <a:cubicBezTo>
                    <a:pt x="190" y="52"/>
                    <a:pt x="190" y="52"/>
                    <a:pt x="190" y="52"/>
                  </a:cubicBezTo>
                  <a:cubicBezTo>
                    <a:pt x="190" y="52"/>
                    <a:pt x="190" y="52"/>
                    <a:pt x="190" y="52"/>
                  </a:cubicBezTo>
                  <a:cubicBezTo>
                    <a:pt x="181" y="52"/>
                    <a:pt x="172" y="48"/>
                    <a:pt x="167" y="40"/>
                  </a:cubicBezTo>
                  <a:cubicBezTo>
                    <a:pt x="151" y="16"/>
                    <a:pt x="124" y="0"/>
                    <a:pt x="93" y="0"/>
                  </a:cubicBezTo>
                  <a:cubicBezTo>
                    <a:pt x="89" y="0"/>
                    <a:pt x="86" y="0"/>
                    <a:pt x="82" y="1"/>
                  </a:cubicBezTo>
                  <a:cubicBezTo>
                    <a:pt x="42" y="5"/>
                    <a:pt x="9" y="38"/>
                    <a:pt x="4" y="79"/>
                  </a:cubicBezTo>
                  <a:cubicBezTo>
                    <a:pt x="0" y="114"/>
                    <a:pt x="17" y="146"/>
                    <a:pt x="43" y="163"/>
                  </a:cubicBezTo>
                  <a:cubicBezTo>
                    <a:pt x="51" y="169"/>
                    <a:pt x="55" y="177"/>
                    <a:pt x="55" y="186"/>
                  </a:cubicBezTo>
                  <a:cubicBezTo>
                    <a:pt x="55" y="186"/>
                    <a:pt x="55" y="186"/>
                    <a:pt x="55" y="186"/>
                  </a:cubicBezTo>
                  <a:cubicBezTo>
                    <a:pt x="55" y="186"/>
                    <a:pt x="55" y="187"/>
                    <a:pt x="55" y="187"/>
                  </a:cubicBezTo>
                  <a:cubicBezTo>
                    <a:pt x="55" y="196"/>
                    <a:pt x="51" y="204"/>
                    <a:pt x="43" y="209"/>
                  </a:cubicBezTo>
                  <a:cubicBezTo>
                    <a:pt x="17" y="227"/>
                    <a:pt x="0" y="259"/>
                    <a:pt x="4" y="294"/>
                  </a:cubicBezTo>
                  <a:cubicBezTo>
                    <a:pt x="9" y="335"/>
                    <a:pt x="42" y="367"/>
                    <a:pt x="82" y="372"/>
                  </a:cubicBezTo>
                  <a:cubicBezTo>
                    <a:pt x="86" y="372"/>
                    <a:pt x="89" y="373"/>
                    <a:pt x="93" y="373"/>
                  </a:cubicBezTo>
                  <a:cubicBezTo>
                    <a:pt x="124" y="373"/>
                    <a:pt x="151" y="357"/>
                    <a:pt x="167" y="333"/>
                  </a:cubicBezTo>
                  <a:cubicBezTo>
                    <a:pt x="172" y="325"/>
                    <a:pt x="181" y="321"/>
                    <a:pt x="190" y="321"/>
                  </a:cubicBezTo>
                  <a:cubicBezTo>
                    <a:pt x="190" y="321"/>
                    <a:pt x="190" y="321"/>
                    <a:pt x="190" y="321"/>
                  </a:cubicBezTo>
                  <a:cubicBezTo>
                    <a:pt x="190" y="321"/>
                    <a:pt x="190" y="321"/>
                    <a:pt x="190" y="321"/>
                  </a:cubicBezTo>
                  <a:cubicBezTo>
                    <a:pt x="190" y="321"/>
                    <a:pt x="190" y="321"/>
                    <a:pt x="190" y="321"/>
                  </a:cubicBezTo>
                  <a:cubicBezTo>
                    <a:pt x="190" y="321"/>
                    <a:pt x="190" y="321"/>
                    <a:pt x="190" y="321"/>
                  </a:cubicBezTo>
                  <a:cubicBezTo>
                    <a:pt x="199" y="321"/>
                    <a:pt x="208" y="325"/>
                    <a:pt x="213" y="333"/>
                  </a:cubicBezTo>
                  <a:cubicBezTo>
                    <a:pt x="229" y="357"/>
                    <a:pt x="256" y="373"/>
                    <a:pt x="287" y="373"/>
                  </a:cubicBezTo>
                  <a:cubicBezTo>
                    <a:pt x="290" y="373"/>
                    <a:pt x="294" y="372"/>
                    <a:pt x="297" y="372"/>
                  </a:cubicBezTo>
                  <a:cubicBezTo>
                    <a:pt x="338" y="367"/>
                    <a:pt x="371" y="335"/>
                    <a:pt x="375" y="294"/>
                  </a:cubicBezTo>
                  <a:cubicBezTo>
                    <a:pt x="379" y="259"/>
                    <a:pt x="363" y="227"/>
                    <a:pt x="336" y="209"/>
                  </a:cubicBezTo>
                  <a:close/>
                  <a:moveTo>
                    <a:pt x="157" y="317"/>
                  </a:moveTo>
                  <a:cubicBezTo>
                    <a:pt x="144" y="340"/>
                    <a:pt x="120" y="356"/>
                    <a:pt x="93" y="356"/>
                  </a:cubicBezTo>
                  <a:cubicBezTo>
                    <a:pt x="53" y="356"/>
                    <a:pt x="21" y="323"/>
                    <a:pt x="21" y="283"/>
                  </a:cubicBezTo>
                  <a:cubicBezTo>
                    <a:pt x="21" y="256"/>
                    <a:pt x="36" y="232"/>
                    <a:pt x="59" y="220"/>
                  </a:cubicBezTo>
                  <a:cubicBezTo>
                    <a:pt x="69" y="214"/>
                    <a:pt x="81" y="211"/>
                    <a:pt x="93" y="211"/>
                  </a:cubicBezTo>
                  <a:cubicBezTo>
                    <a:pt x="109" y="211"/>
                    <a:pt x="124" y="217"/>
                    <a:pt x="136" y="226"/>
                  </a:cubicBezTo>
                  <a:cubicBezTo>
                    <a:pt x="129" y="233"/>
                    <a:pt x="123" y="240"/>
                    <a:pt x="117" y="246"/>
                  </a:cubicBezTo>
                  <a:cubicBezTo>
                    <a:pt x="106" y="258"/>
                    <a:pt x="98" y="268"/>
                    <a:pt x="93" y="273"/>
                  </a:cubicBezTo>
                  <a:cubicBezTo>
                    <a:pt x="66" y="227"/>
                    <a:pt x="66" y="227"/>
                    <a:pt x="66" y="227"/>
                  </a:cubicBezTo>
                  <a:cubicBezTo>
                    <a:pt x="65" y="225"/>
                    <a:pt x="63" y="225"/>
                    <a:pt x="62" y="227"/>
                  </a:cubicBezTo>
                  <a:cubicBezTo>
                    <a:pt x="60" y="230"/>
                    <a:pt x="58" y="236"/>
                    <a:pt x="61" y="243"/>
                  </a:cubicBezTo>
                  <a:cubicBezTo>
                    <a:pt x="66" y="253"/>
                    <a:pt x="72" y="262"/>
                    <a:pt x="89" y="279"/>
                  </a:cubicBezTo>
                  <a:cubicBezTo>
                    <a:pt x="87" y="280"/>
                    <a:pt x="87" y="283"/>
                    <a:pt x="89" y="285"/>
                  </a:cubicBezTo>
                  <a:cubicBezTo>
                    <a:pt x="90" y="287"/>
                    <a:pt x="93" y="287"/>
                    <a:pt x="95" y="286"/>
                  </a:cubicBezTo>
                  <a:cubicBezTo>
                    <a:pt x="123" y="335"/>
                    <a:pt x="123" y="335"/>
                    <a:pt x="123" y="335"/>
                  </a:cubicBezTo>
                  <a:cubicBezTo>
                    <a:pt x="124" y="337"/>
                    <a:pt x="126" y="337"/>
                    <a:pt x="127" y="335"/>
                  </a:cubicBezTo>
                  <a:cubicBezTo>
                    <a:pt x="129" y="331"/>
                    <a:pt x="131" y="326"/>
                    <a:pt x="128" y="319"/>
                  </a:cubicBezTo>
                  <a:cubicBezTo>
                    <a:pt x="123" y="309"/>
                    <a:pt x="117" y="300"/>
                    <a:pt x="100" y="283"/>
                  </a:cubicBezTo>
                  <a:cubicBezTo>
                    <a:pt x="105" y="278"/>
                    <a:pt x="115" y="269"/>
                    <a:pt x="128" y="257"/>
                  </a:cubicBezTo>
                  <a:cubicBezTo>
                    <a:pt x="135" y="252"/>
                    <a:pt x="142" y="245"/>
                    <a:pt x="149" y="238"/>
                  </a:cubicBezTo>
                  <a:cubicBezTo>
                    <a:pt x="159" y="251"/>
                    <a:pt x="165" y="266"/>
                    <a:pt x="165" y="283"/>
                  </a:cubicBezTo>
                  <a:cubicBezTo>
                    <a:pt x="165" y="296"/>
                    <a:pt x="162" y="307"/>
                    <a:pt x="157" y="317"/>
                  </a:cubicBezTo>
                  <a:close/>
                  <a:moveTo>
                    <a:pt x="149" y="134"/>
                  </a:moveTo>
                  <a:cubicBezTo>
                    <a:pt x="142" y="128"/>
                    <a:pt x="135" y="121"/>
                    <a:pt x="128" y="116"/>
                  </a:cubicBezTo>
                  <a:cubicBezTo>
                    <a:pt x="115" y="104"/>
                    <a:pt x="105" y="95"/>
                    <a:pt x="100" y="90"/>
                  </a:cubicBezTo>
                  <a:cubicBezTo>
                    <a:pt x="117" y="73"/>
                    <a:pt x="123" y="64"/>
                    <a:pt x="128" y="54"/>
                  </a:cubicBezTo>
                  <a:cubicBezTo>
                    <a:pt x="131" y="47"/>
                    <a:pt x="129" y="41"/>
                    <a:pt x="127" y="38"/>
                  </a:cubicBezTo>
                  <a:cubicBezTo>
                    <a:pt x="126" y="36"/>
                    <a:pt x="124" y="36"/>
                    <a:pt x="123" y="38"/>
                  </a:cubicBezTo>
                  <a:cubicBezTo>
                    <a:pt x="95" y="87"/>
                    <a:pt x="95" y="87"/>
                    <a:pt x="95" y="87"/>
                  </a:cubicBezTo>
                  <a:cubicBezTo>
                    <a:pt x="93" y="86"/>
                    <a:pt x="91" y="86"/>
                    <a:pt x="90" y="87"/>
                  </a:cubicBezTo>
                  <a:cubicBezTo>
                    <a:pt x="88" y="89"/>
                    <a:pt x="87" y="92"/>
                    <a:pt x="89" y="94"/>
                  </a:cubicBezTo>
                  <a:cubicBezTo>
                    <a:pt x="72" y="111"/>
                    <a:pt x="66" y="120"/>
                    <a:pt x="61" y="130"/>
                  </a:cubicBezTo>
                  <a:cubicBezTo>
                    <a:pt x="58" y="137"/>
                    <a:pt x="60" y="142"/>
                    <a:pt x="62" y="146"/>
                  </a:cubicBezTo>
                  <a:cubicBezTo>
                    <a:pt x="63" y="148"/>
                    <a:pt x="65" y="148"/>
                    <a:pt x="66" y="146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98" y="105"/>
                    <a:pt x="106" y="115"/>
                    <a:pt x="117" y="127"/>
                  </a:cubicBezTo>
                  <a:cubicBezTo>
                    <a:pt x="123" y="133"/>
                    <a:pt x="129" y="140"/>
                    <a:pt x="136" y="147"/>
                  </a:cubicBezTo>
                  <a:cubicBezTo>
                    <a:pt x="124" y="156"/>
                    <a:pt x="109" y="161"/>
                    <a:pt x="93" y="161"/>
                  </a:cubicBezTo>
                  <a:cubicBezTo>
                    <a:pt x="81" y="161"/>
                    <a:pt x="69" y="158"/>
                    <a:pt x="59" y="153"/>
                  </a:cubicBezTo>
                  <a:cubicBezTo>
                    <a:pt x="36" y="141"/>
                    <a:pt x="21" y="117"/>
                    <a:pt x="21" y="89"/>
                  </a:cubicBezTo>
                  <a:cubicBezTo>
                    <a:pt x="21" y="50"/>
                    <a:pt x="53" y="17"/>
                    <a:pt x="93" y="17"/>
                  </a:cubicBezTo>
                  <a:cubicBezTo>
                    <a:pt x="120" y="17"/>
                    <a:pt x="144" y="33"/>
                    <a:pt x="157" y="56"/>
                  </a:cubicBezTo>
                  <a:cubicBezTo>
                    <a:pt x="162" y="66"/>
                    <a:pt x="165" y="77"/>
                    <a:pt x="165" y="89"/>
                  </a:cubicBezTo>
                  <a:cubicBezTo>
                    <a:pt x="165" y="106"/>
                    <a:pt x="159" y="122"/>
                    <a:pt x="149" y="134"/>
                  </a:cubicBezTo>
                  <a:close/>
                  <a:moveTo>
                    <a:pt x="223" y="56"/>
                  </a:moveTo>
                  <a:cubicBezTo>
                    <a:pt x="235" y="33"/>
                    <a:pt x="259" y="17"/>
                    <a:pt x="287" y="17"/>
                  </a:cubicBezTo>
                  <a:cubicBezTo>
                    <a:pt x="327" y="17"/>
                    <a:pt x="359" y="50"/>
                    <a:pt x="359" y="89"/>
                  </a:cubicBezTo>
                  <a:cubicBezTo>
                    <a:pt x="359" y="117"/>
                    <a:pt x="343" y="141"/>
                    <a:pt x="320" y="153"/>
                  </a:cubicBezTo>
                  <a:cubicBezTo>
                    <a:pt x="310" y="158"/>
                    <a:pt x="299" y="161"/>
                    <a:pt x="287" y="161"/>
                  </a:cubicBezTo>
                  <a:cubicBezTo>
                    <a:pt x="270" y="161"/>
                    <a:pt x="255" y="155"/>
                    <a:pt x="242" y="146"/>
                  </a:cubicBezTo>
                  <a:cubicBezTo>
                    <a:pt x="249" y="138"/>
                    <a:pt x="255" y="132"/>
                    <a:pt x="261" y="125"/>
                  </a:cubicBezTo>
                  <a:cubicBezTo>
                    <a:pt x="272" y="113"/>
                    <a:pt x="281" y="103"/>
                    <a:pt x="285" y="98"/>
                  </a:cubicBezTo>
                  <a:cubicBezTo>
                    <a:pt x="312" y="145"/>
                    <a:pt x="312" y="145"/>
                    <a:pt x="312" y="145"/>
                  </a:cubicBezTo>
                  <a:cubicBezTo>
                    <a:pt x="313" y="146"/>
                    <a:pt x="316" y="146"/>
                    <a:pt x="317" y="145"/>
                  </a:cubicBezTo>
                  <a:cubicBezTo>
                    <a:pt x="319" y="141"/>
                    <a:pt x="321" y="135"/>
                    <a:pt x="317" y="129"/>
                  </a:cubicBezTo>
                  <a:cubicBezTo>
                    <a:pt x="313" y="118"/>
                    <a:pt x="306" y="109"/>
                    <a:pt x="289" y="93"/>
                  </a:cubicBezTo>
                  <a:cubicBezTo>
                    <a:pt x="291" y="91"/>
                    <a:pt x="291" y="88"/>
                    <a:pt x="289" y="86"/>
                  </a:cubicBezTo>
                  <a:cubicBezTo>
                    <a:pt x="288" y="85"/>
                    <a:pt x="286" y="84"/>
                    <a:pt x="284" y="85"/>
                  </a:cubicBezTo>
                  <a:cubicBezTo>
                    <a:pt x="255" y="36"/>
                    <a:pt x="255" y="36"/>
                    <a:pt x="255" y="36"/>
                  </a:cubicBezTo>
                  <a:cubicBezTo>
                    <a:pt x="254" y="35"/>
                    <a:pt x="252" y="35"/>
                    <a:pt x="251" y="36"/>
                  </a:cubicBezTo>
                  <a:cubicBezTo>
                    <a:pt x="249" y="40"/>
                    <a:pt x="247" y="46"/>
                    <a:pt x="250" y="53"/>
                  </a:cubicBezTo>
                  <a:cubicBezTo>
                    <a:pt x="255" y="63"/>
                    <a:pt x="262" y="72"/>
                    <a:pt x="279" y="89"/>
                  </a:cubicBezTo>
                  <a:cubicBezTo>
                    <a:pt x="274" y="93"/>
                    <a:pt x="263" y="102"/>
                    <a:pt x="250" y="114"/>
                  </a:cubicBezTo>
                  <a:cubicBezTo>
                    <a:pt x="244" y="120"/>
                    <a:pt x="237" y="126"/>
                    <a:pt x="230" y="133"/>
                  </a:cubicBezTo>
                  <a:cubicBezTo>
                    <a:pt x="220" y="121"/>
                    <a:pt x="215" y="106"/>
                    <a:pt x="215" y="89"/>
                  </a:cubicBezTo>
                  <a:cubicBezTo>
                    <a:pt x="215" y="77"/>
                    <a:pt x="218" y="66"/>
                    <a:pt x="223" y="56"/>
                  </a:cubicBezTo>
                  <a:close/>
                  <a:moveTo>
                    <a:pt x="287" y="356"/>
                  </a:moveTo>
                  <a:cubicBezTo>
                    <a:pt x="259" y="356"/>
                    <a:pt x="235" y="340"/>
                    <a:pt x="223" y="317"/>
                  </a:cubicBezTo>
                  <a:cubicBezTo>
                    <a:pt x="218" y="307"/>
                    <a:pt x="215" y="296"/>
                    <a:pt x="215" y="283"/>
                  </a:cubicBezTo>
                  <a:cubicBezTo>
                    <a:pt x="215" y="267"/>
                    <a:pt x="220" y="252"/>
                    <a:pt x="230" y="240"/>
                  </a:cubicBezTo>
                  <a:cubicBezTo>
                    <a:pt x="237" y="247"/>
                    <a:pt x="244" y="253"/>
                    <a:pt x="250" y="259"/>
                  </a:cubicBezTo>
                  <a:cubicBezTo>
                    <a:pt x="263" y="271"/>
                    <a:pt x="274" y="280"/>
                    <a:pt x="279" y="284"/>
                  </a:cubicBezTo>
                  <a:cubicBezTo>
                    <a:pt x="262" y="301"/>
                    <a:pt x="255" y="310"/>
                    <a:pt x="250" y="320"/>
                  </a:cubicBezTo>
                  <a:cubicBezTo>
                    <a:pt x="247" y="327"/>
                    <a:pt x="249" y="333"/>
                    <a:pt x="251" y="336"/>
                  </a:cubicBezTo>
                  <a:cubicBezTo>
                    <a:pt x="252" y="338"/>
                    <a:pt x="255" y="338"/>
                    <a:pt x="256" y="336"/>
                  </a:cubicBezTo>
                  <a:cubicBezTo>
                    <a:pt x="284" y="288"/>
                    <a:pt x="284" y="288"/>
                    <a:pt x="284" y="288"/>
                  </a:cubicBezTo>
                  <a:cubicBezTo>
                    <a:pt x="285" y="288"/>
                    <a:pt x="287" y="288"/>
                    <a:pt x="289" y="287"/>
                  </a:cubicBezTo>
                  <a:cubicBezTo>
                    <a:pt x="291" y="285"/>
                    <a:pt x="291" y="282"/>
                    <a:pt x="290" y="280"/>
                  </a:cubicBezTo>
                  <a:cubicBezTo>
                    <a:pt x="306" y="263"/>
                    <a:pt x="313" y="254"/>
                    <a:pt x="318" y="244"/>
                  </a:cubicBezTo>
                  <a:cubicBezTo>
                    <a:pt x="321" y="238"/>
                    <a:pt x="319" y="232"/>
                    <a:pt x="317" y="228"/>
                  </a:cubicBezTo>
                  <a:cubicBezTo>
                    <a:pt x="316" y="226"/>
                    <a:pt x="313" y="226"/>
                    <a:pt x="312" y="228"/>
                  </a:cubicBezTo>
                  <a:cubicBezTo>
                    <a:pt x="285" y="275"/>
                    <a:pt x="285" y="275"/>
                    <a:pt x="285" y="275"/>
                  </a:cubicBezTo>
                  <a:cubicBezTo>
                    <a:pt x="281" y="269"/>
                    <a:pt x="272" y="260"/>
                    <a:pt x="261" y="248"/>
                  </a:cubicBezTo>
                  <a:cubicBezTo>
                    <a:pt x="255" y="241"/>
                    <a:pt x="249" y="234"/>
                    <a:pt x="242" y="227"/>
                  </a:cubicBezTo>
                  <a:cubicBezTo>
                    <a:pt x="255" y="217"/>
                    <a:pt x="270" y="211"/>
                    <a:pt x="287" y="211"/>
                  </a:cubicBezTo>
                  <a:cubicBezTo>
                    <a:pt x="299" y="211"/>
                    <a:pt x="310" y="214"/>
                    <a:pt x="320" y="220"/>
                  </a:cubicBezTo>
                  <a:cubicBezTo>
                    <a:pt x="343" y="232"/>
                    <a:pt x="359" y="256"/>
                    <a:pt x="359" y="283"/>
                  </a:cubicBezTo>
                  <a:cubicBezTo>
                    <a:pt x="359" y="323"/>
                    <a:pt x="327" y="356"/>
                    <a:pt x="287" y="356"/>
                  </a:cubicBezTo>
                  <a:close/>
                </a:path>
              </a:pathLst>
            </a:custGeom>
            <a:solidFill>
              <a:srgbClr val="58B6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36131D7F-41D2-4FDB-BB5C-4C1B403133FA}"/>
              </a:ext>
            </a:extLst>
          </p:cNvPr>
          <p:cNvGrpSpPr/>
          <p:nvPr/>
        </p:nvGrpSpPr>
        <p:grpSpPr>
          <a:xfrm>
            <a:off x="2734055" y="2682631"/>
            <a:ext cx="712619" cy="646109"/>
            <a:chOff x="9610725" y="2120900"/>
            <a:chExt cx="1190625" cy="1079500"/>
          </a:xfrm>
          <a:solidFill>
            <a:srgbClr val="58B6C0"/>
          </a:solidFill>
        </p:grpSpPr>
        <p:sp>
          <p:nvSpPr>
            <p:cNvPr id="259" name="Freeform 62">
              <a:extLst>
                <a:ext uri="{FF2B5EF4-FFF2-40B4-BE49-F238E27FC236}">
                  <a16:creationId xmlns:a16="http://schemas.microsoft.com/office/drawing/2014/main" id="{ADDACAF9-C17F-4048-BA33-B271E56BC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64800" y="2328863"/>
              <a:ext cx="101600" cy="98425"/>
            </a:xfrm>
            <a:custGeom>
              <a:avLst/>
              <a:gdLst>
                <a:gd name="T0" fmla="*/ 13 w 27"/>
                <a:gd name="T1" fmla="*/ 26 h 26"/>
                <a:gd name="T2" fmla="*/ 9 w 27"/>
                <a:gd name="T3" fmla="*/ 26 h 26"/>
                <a:gd name="T4" fmla="*/ 7 w 27"/>
                <a:gd name="T5" fmla="*/ 25 h 26"/>
                <a:gd name="T6" fmla="*/ 8 w 27"/>
                <a:gd name="T7" fmla="*/ 21 h 26"/>
                <a:gd name="T8" fmla="*/ 10 w 27"/>
                <a:gd name="T9" fmla="*/ 22 h 26"/>
                <a:gd name="T10" fmla="*/ 16 w 27"/>
                <a:gd name="T11" fmla="*/ 22 h 26"/>
                <a:gd name="T12" fmla="*/ 18 w 27"/>
                <a:gd name="T13" fmla="*/ 21 h 26"/>
                <a:gd name="T14" fmla="*/ 19 w 27"/>
                <a:gd name="T15" fmla="*/ 25 h 26"/>
                <a:gd name="T16" fmla="*/ 17 w 27"/>
                <a:gd name="T17" fmla="*/ 26 h 26"/>
                <a:gd name="T18" fmla="*/ 13 w 27"/>
                <a:gd name="T19" fmla="*/ 26 h 26"/>
                <a:gd name="T20" fmla="*/ 4 w 27"/>
                <a:gd name="T21" fmla="*/ 23 h 26"/>
                <a:gd name="T22" fmla="*/ 2 w 27"/>
                <a:gd name="T23" fmla="*/ 21 h 26"/>
                <a:gd name="T24" fmla="*/ 0 w 27"/>
                <a:gd name="T25" fmla="*/ 13 h 26"/>
                <a:gd name="T26" fmla="*/ 0 w 27"/>
                <a:gd name="T27" fmla="*/ 11 h 26"/>
                <a:gd name="T28" fmla="*/ 4 w 27"/>
                <a:gd name="T29" fmla="*/ 11 h 26"/>
                <a:gd name="T30" fmla="*/ 4 w 27"/>
                <a:gd name="T31" fmla="*/ 13 h 26"/>
                <a:gd name="T32" fmla="*/ 6 w 27"/>
                <a:gd name="T33" fmla="*/ 19 h 26"/>
                <a:gd name="T34" fmla="*/ 7 w 27"/>
                <a:gd name="T35" fmla="*/ 20 h 26"/>
                <a:gd name="T36" fmla="*/ 4 w 27"/>
                <a:gd name="T37" fmla="*/ 23 h 26"/>
                <a:gd name="T38" fmla="*/ 23 w 27"/>
                <a:gd name="T39" fmla="*/ 23 h 26"/>
                <a:gd name="T40" fmla="*/ 20 w 27"/>
                <a:gd name="T41" fmla="*/ 20 h 26"/>
                <a:gd name="T42" fmla="*/ 21 w 27"/>
                <a:gd name="T43" fmla="*/ 19 h 26"/>
                <a:gd name="T44" fmla="*/ 23 w 27"/>
                <a:gd name="T45" fmla="*/ 13 h 26"/>
                <a:gd name="T46" fmla="*/ 23 w 27"/>
                <a:gd name="T47" fmla="*/ 11 h 26"/>
                <a:gd name="T48" fmla="*/ 27 w 27"/>
                <a:gd name="T49" fmla="*/ 11 h 26"/>
                <a:gd name="T50" fmla="*/ 27 w 27"/>
                <a:gd name="T51" fmla="*/ 13 h 26"/>
                <a:gd name="T52" fmla="*/ 25 w 27"/>
                <a:gd name="T53" fmla="*/ 13 h 26"/>
                <a:gd name="T54" fmla="*/ 27 w 27"/>
                <a:gd name="T55" fmla="*/ 13 h 26"/>
                <a:gd name="T56" fmla="*/ 24 w 27"/>
                <a:gd name="T57" fmla="*/ 21 h 26"/>
                <a:gd name="T58" fmla="*/ 23 w 27"/>
                <a:gd name="T59" fmla="*/ 23 h 26"/>
                <a:gd name="T60" fmla="*/ 4 w 27"/>
                <a:gd name="T61" fmla="*/ 9 h 26"/>
                <a:gd name="T62" fmla="*/ 1 w 27"/>
                <a:gd name="T63" fmla="*/ 7 h 26"/>
                <a:gd name="T64" fmla="*/ 2 w 27"/>
                <a:gd name="T65" fmla="*/ 5 h 26"/>
                <a:gd name="T66" fmla="*/ 9 w 27"/>
                <a:gd name="T67" fmla="*/ 0 h 26"/>
                <a:gd name="T68" fmla="*/ 11 w 27"/>
                <a:gd name="T69" fmla="*/ 0 h 26"/>
                <a:gd name="T70" fmla="*/ 12 w 27"/>
                <a:gd name="T71" fmla="*/ 3 h 26"/>
                <a:gd name="T72" fmla="*/ 10 w 27"/>
                <a:gd name="T73" fmla="*/ 4 h 26"/>
                <a:gd name="T74" fmla="*/ 6 w 27"/>
                <a:gd name="T75" fmla="*/ 7 h 26"/>
                <a:gd name="T76" fmla="*/ 4 w 27"/>
                <a:gd name="T77" fmla="*/ 9 h 26"/>
                <a:gd name="T78" fmla="*/ 22 w 27"/>
                <a:gd name="T79" fmla="*/ 9 h 26"/>
                <a:gd name="T80" fmla="*/ 21 w 27"/>
                <a:gd name="T81" fmla="*/ 7 h 26"/>
                <a:gd name="T82" fmla="*/ 16 w 27"/>
                <a:gd name="T83" fmla="*/ 4 h 26"/>
                <a:gd name="T84" fmla="*/ 14 w 27"/>
                <a:gd name="T85" fmla="*/ 3 h 26"/>
                <a:gd name="T86" fmla="*/ 15 w 27"/>
                <a:gd name="T87" fmla="*/ 0 h 26"/>
                <a:gd name="T88" fmla="*/ 17 w 27"/>
                <a:gd name="T89" fmla="*/ 0 h 26"/>
                <a:gd name="T90" fmla="*/ 24 w 27"/>
                <a:gd name="T91" fmla="*/ 5 h 26"/>
                <a:gd name="T92" fmla="*/ 25 w 27"/>
                <a:gd name="T93" fmla="*/ 7 h 26"/>
                <a:gd name="T94" fmla="*/ 22 w 27"/>
                <a:gd name="T95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" h="26">
                  <a:moveTo>
                    <a:pt x="13" y="26"/>
                  </a:moveTo>
                  <a:cubicBezTo>
                    <a:pt x="12" y="26"/>
                    <a:pt x="10" y="26"/>
                    <a:pt x="9" y="26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2" y="23"/>
                    <a:pt x="14" y="23"/>
                    <a:pt x="16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6"/>
                    <a:pt x="15" y="26"/>
                    <a:pt x="13" y="26"/>
                  </a:cubicBezTo>
                  <a:close/>
                  <a:moveTo>
                    <a:pt x="4" y="23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1" y="19"/>
                    <a:pt x="0" y="16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5"/>
                    <a:pt x="4" y="17"/>
                    <a:pt x="6" y="19"/>
                  </a:cubicBezTo>
                  <a:cubicBezTo>
                    <a:pt x="7" y="20"/>
                    <a:pt x="7" y="20"/>
                    <a:pt x="7" y="20"/>
                  </a:cubicBezTo>
                  <a:lnTo>
                    <a:pt x="4" y="23"/>
                  </a:lnTo>
                  <a:close/>
                  <a:moveTo>
                    <a:pt x="23" y="23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7"/>
                    <a:pt x="23" y="15"/>
                    <a:pt x="23" y="13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6"/>
                    <a:pt x="26" y="19"/>
                    <a:pt x="24" y="21"/>
                  </a:cubicBezTo>
                  <a:lnTo>
                    <a:pt x="23" y="23"/>
                  </a:lnTo>
                  <a:close/>
                  <a:moveTo>
                    <a:pt x="4" y="9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3"/>
                    <a:pt x="6" y="1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5"/>
                    <a:pt x="7" y="6"/>
                    <a:pt x="6" y="7"/>
                  </a:cubicBezTo>
                  <a:lnTo>
                    <a:pt x="4" y="9"/>
                  </a:lnTo>
                  <a:close/>
                  <a:moveTo>
                    <a:pt x="22" y="9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0" y="6"/>
                    <a:pt x="18" y="5"/>
                    <a:pt x="16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1"/>
                    <a:pt x="22" y="3"/>
                    <a:pt x="24" y="5"/>
                  </a:cubicBezTo>
                  <a:cubicBezTo>
                    <a:pt x="25" y="7"/>
                    <a:pt x="25" y="7"/>
                    <a:pt x="25" y="7"/>
                  </a:cubicBezTo>
                  <a:lnTo>
                    <a:pt x="2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60" name="Freeform 63">
              <a:extLst>
                <a:ext uri="{FF2B5EF4-FFF2-40B4-BE49-F238E27FC236}">
                  <a16:creationId xmlns:a16="http://schemas.microsoft.com/office/drawing/2014/main" id="{3EADC977-E767-4B96-A861-EC0CC6774E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2275" y="2392363"/>
              <a:ext cx="101600" cy="103188"/>
            </a:xfrm>
            <a:custGeom>
              <a:avLst/>
              <a:gdLst>
                <a:gd name="T0" fmla="*/ 15 w 27"/>
                <a:gd name="T1" fmla="*/ 27 h 27"/>
                <a:gd name="T2" fmla="*/ 13 w 27"/>
                <a:gd name="T3" fmla="*/ 27 h 27"/>
                <a:gd name="T4" fmla="*/ 5 w 27"/>
                <a:gd name="T5" fmla="*/ 25 h 27"/>
                <a:gd name="T6" fmla="*/ 4 w 27"/>
                <a:gd name="T7" fmla="*/ 24 h 27"/>
                <a:gd name="T8" fmla="*/ 6 w 27"/>
                <a:gd name="T9" fmla="*/ 20 h 27"/>
                <a:gd name="T10" fmla="*/ 8 w 27"/>
                <a:gd name="T11" fmla="*/ 22 h 27"/>
                <a:gd name="T12" fmla="*/ 13 w 27"/>
                <a:gd name="T13" fmla="*/ 23 h 27"/>
                <a:gd name="T14" fmla="*/ 15 w 27"/>
                <a:gd name="T15" fmla="*/ 23 h 27"/>
                <a:gd name="T16" fmla="*/ 15 w 27"/>
                <a:gd name="T17" fmla="*/ 27 h 27"/>
                <a:gd name="T18" fmla="*/ 20 w 27"/>
                <a:gd name="T19" fmla="*/ 26 h 27"/>
                <a:gd name="T20" fmla="*/ 17 w 27"/>
                <a:gd name="T21" fmla="*/ 23 h 27"/>
                <a:gd name="T22" fmla="*/ 19 w 27"/>
                <a:gd name="T23" fmla="*/ 22 h 27"/>
                <a:gd name="T24" fmla="*/ 22 w 27"/>
                <a:gd name="T25" fmla="*/ 17 h 27"/>
                <a:gd name="T26" fmla="*/ 23 w 27"/>
                <a:gd name="T27" fmla="*/ 15 h 27"/>
                <a:gd name="T28" fmla="*/ 27 w 27"/>
                <a:gd name="T29" fmla="*/ 16 h 27"/>
                <a:gd name="T30" fmla="*/ 26 w 27"/>
                <a:gd name="T31" fmla="*/ 18 h 27"/>
                <a:gd name="T32" fmla="*/ 21 w 27"/>
                <a:gd name="T33" fmla="*/ 25 h 27"/>
                <a:gd name="T34" fmla="*/ 20 w 27"/>
                <a:gd name="T35" fmla="*/ 26 h 27"/>
                <a:gd name="T36" fmla="*/ 1 w 27"/>
                <a:gd name="T37" fmla="*/ 20 h 27"/>
                <a:gd name="T38" fmla="*/ 0 w 27"/>
                <a:gd name="T39" fmla="*/ 18 h 27"/>
                <a:gd name="T40" fmla="*/ 0 w 27"/>
                <a:gd name="T41" fmla="*/ 14 h 27"/>
                <a:gd name="T42" fmla="*/ 0 w 27"/>
                <a:gd name="T43" fmla="*/ 10 h 27"/>
                <a:gd name="T44" fmla="*/ 1 w 27"/>
                <a:gd name="T45" fmla="*/ 8 h 27"/>
                <a:gd name="T46" fmla="*/ 5 w 27"/>
                <a:gd name="T47" fmla="*/ 9 h 27"/>
                <a:gd name="T48" fmla="*/ 4 w 27"/>
                <a:gd name="T49" fmla="*/ 11 h 27"/>
                <a:gd name="T50" fmla="*/ 4 w 27"/>
                <a:gd name="T51" fmla="*/ 14 h 27"/>
                <a:gd name="T52" fmla="*/ 4 w 27"/>
                <a:gd name="T53" fmla="*/ 17 h 27"/>
                <a:gd name="T54" fmla="*/ 5 w 27"/>
                <a:gd name="T55" fmla="*/ 19 h 27"/>
                <a:gd name="T56" fmla="*/ 1 w 27"/>
                <a:gd name="T57" fmla="*/ 20 h 27"/>
                <a:gd name="T58" fmla="*/ 23 w 27"/>
                <a:gd name="T59" fmla="*/ 13 h 27"/>
                <a:gd name="T60" fmla="*/ 22 w 27"/>
                <a:gd name="T61" fmla="*/ 11 h 27"/>
                <a:gd name="T62" fmla="*/ 19 w 27"/>
                <a:gd name="T63" fmla="*/ 6 h 27"/>
                <a:gd name="T64" fmla="*/ 17 w 27"/>
                <a:gd name="T65" fmla="*/ 5 h 27"/>
                <a:gd name="T66" fmla="*/ 20 w 27"/>
                <a:gd name="T67" fmla="*/ 2 h 27"/>
                <a:gd name="T68" fmla="*/ 21 w 27"/>
                <a:gd name="T69" fmla="*/ 3 h 27"/>
                <a:gd name="T70" fmla="*/ 26 w 27"/>
                <a:gd name="T71" fmla="*/ 10 h 27"/>
                <a:gd name="T72" fmla="*/ 27 w 27"/>
                <a:gd name="T73" fmla="*/ 12 h 27"/>
                <a:gd name="T74" fmla="*/ 23 w 27"/>
                <a:gd name="T75" fmla="*/ 13 h 27"/>
                <a:gd name="T76" fmla="*/ 6 w 27"/>
                <a:gd name="T77" fmla="*/ 7 h 27"/>
                <a:gd name="T78" fmla="*/ 4 w 27"/>
                <a:gd name="T79" fmla="*/ 4 h 27"/>
                <a:gd name="T80" fmla="*/ 5 w 27"/>
                <a:gd name="T81" fmla="*/ 3 h 27"/>
                <a:gd name="T82" fmla="*/ 13 w 27"/>
                <a:gd name="T83" fmla="*/ 0 h 27"/>
                <a:gd name="T84" fmla="*/ 15 w 27"/>
                <a:gd name="T85" fmla="*/ 0 h 27"/>
                <a:gd name="T86" fmla="*/ 15 w 27"/>
                <a:gd name="T87" fmla="*/ 4 h 27"/>
                <a:gd name="T88" fmla="*/ 13 w 27"/>
                <a:gd name="T89" fmla="*/ 4 h 27"/>
                <a:gd name="T90" fmla="*/ 8 w 27"/>
                <a:gd name="T91" fmla="*/ 6 h 27"/>
                <a:gd name="T92" fmla="*/ 6 w 27"/>
                <a:gd name="T93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" h="27">
                  <a:moveTo>
                    <a:pt x="15" y="27"/>
                  </a:moveTo>
                  <a:cubicBezTo>
                    <a:pt x="13" y="27"/>
                    <a:pt x="13" y="27"/>
                    <a:pt x="13" y="27"/>
                  </a:cubicBezTo>
                  <a:cubicBezTo>
                    <a:pt x="10" y="27"/>
                    <a:pt x="8" y="26"/>
                    <a:pt x="5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3"/>
                    <a:pt x="11" y="23"/>
                    <a:pt x="13" y="23"/>
                  </a:cubicBezTo>
                  <a:cubicBezTo>
                    <a:pt x="15" y="23"/>
                    <a:pt x="15" y="23"/>
                    <a:pt x="15" y="23"/>
                  </a:cubicBezTo>
                  <a:lnTo>
                    <a:pt x="15" y="27"/>
                  </a:lnTo>
                  <a:close/>
                  <a:moveTo>
                    <a:pt x="20" y="26"/>
                  </a:moveTo>
                  <a:cubicBezTo>
                    <a:pt x="17" y="23"/>
                    <a:pt x="17" y="23"/>
                    <a:pt x="17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0"/>
                    <a:pt x="22" y="19"/>
                    <a:pt x="22" y="17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5" y="21"/>
                    <a:pt x="23" y="23"/>
                    <a:pt x="21" y="25"/>
                  </a:cubicBezTo>
                  <a:lnTo>
                    <a:pt x="20" y="26"/>
                  </a:lnTo>
                  <a:close/>
                  <a:moveTo>
                    <a:pt x="1" y="2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4" y="14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5" y="19"/>
                    <a:pt x="5" y="19"/>
                    <a:pt x="5" y="19"/>
                  </a:cubicBezTo>
                  <a:lnTo>
                    <a:pt x="1" y="20"/>
                  </a:lnTo>
                  <a:close/>
                  <a:moveTo>
                    <a:pt x="23" y="13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2" y="9"/>
                    <a:pt x="21" y="7"/>
                    <a:pt x="19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4" y="5"/>
                    <a:pt x="25" y="7"/>
                    <a:pt x="26" y="10"/>
                  </a:cubicBezTo>
                  <a:cubicBezTo>
                    <a:pt x="27" y="12"/>
                    <a:pt x="27" y="12"/>
                    <a:pt x="27" y="12"/>
                  </a:cubicBezTo>
                  <a:lnTo>
                    <a:pt x="23" y="13"/>
                  </a:lnTo>
                  <a:close/>
                  <a:moveTo>
                    <a:pt x="6" y="7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8" y="1"/>
                    <a:pt x="10" y="0"/>
                    <a:pt x="1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1" y="4"/>
                    <a:pt x="9" y="5"/>
                    <a:pt x="8" y="6"/>
                  </a:cubicBezTo>
                  <a:lnTo>
                    <a:pt x="6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61" name="Freeform 64">
              <a:extLst>
                <a:ext uri="{FF2B5EF4-FFF2-40B4-BE49-F238E27FC236}">
                  <a16:creationId xmlns:a16="http://schemas.microsoft.com/office/drawing/2014/main" id="{D001E358-55A9-4A88-BDD8-5346B687D1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99750" y="2460625"/>
              <a:ext cx="101600" cy="103188"/>
            </a:xfrm>
            <a:custGeom>
              <a:avLst/>
              <a:gdLst>
                <a:gd name="T0" fmla="*/ 15 w 27"/>
                <a:gd name="T1" fmla="*/ 27 h 27"/>
                <a:gd name="T2" fmla="*/ 13 w 27"/>
                <a:gd name="T3" fmla="*/ 27 h 27"/>
                <a:gd name="T4" fmla="*/ 5 w 27"/>
                <a:gd name="T5" fmla="*/ 25 h 27"/>
                <a:gd name="T6" fmla="*/ 4 w 27"/>
                <a:gd name="T7" fmla="*/ 24 h 27"/>
                <a:gd name="T8" fmla="*/ 6 w 27"/>
                <a:gd name="T9" fmla="*/ 20 h 27"/>
                <a:gd name="T10" fmla="*/ 8 w 27"/>
                <a:gd name="T11" fmla="*/ 22 h 27"/>
                <a:gd name="T12" fmla="*/ 13 w 27"/>
                <a:gd name="T13" fmla="*/ 23 h 27"/>
                <a:gd name="T14" fmla="*/ 15 w 27"/>
                <a:gd name="T15" fmla="*/ 23 h 27"/>
                <a:gd name="T16" fmla="*/ 15 w 27"/>
                <a:gd name="T17" fmla="*/ 27 h 27"/>
                <a:gd name="T18" fmla="*/ 20 w 27"/>
                <a:gd name="T19" fmla="*/ 26 h 27"/>
                <a:gd name="T20" fmla="*/ 17 w 27"/>
                <a:gd name="T21" fmla="*/ 23 h 27"/>
                <a:gd name="T22" fmla="*/ 19 w 27"/>
                <a:gd name="T23" fmla="*/ 22 h 27"/>
                <a:gd name="T24" fmla="*/ 22 w 27"/>
                <a:gd name="T25" fmla="*/ 17 h 27"/>
                <a:gd name="T26" fmla="*/ 23 w 27"/>
                <a:gd name="T27" fmla="*/ 15 h 27"/>
                <a:gd name="T28" fmla="*/ 27 w 27"/>
                <a:gd name="T29" fmla="*/ 16 h 27"/>
                <a:gd name="T30" fmla="*/ 26 w 27"/>
                <a:gd name="T31" fmla="*/ 18 h 27"/>
                <a:gd name="T32" fmla="*/ 21 w 27"/>
                <a:gd name="T33" fmla="*/ 25 h 27"/>
                <a:gd name="T34" fmla="*/ 20 w 27"/>
                <a:gd name="T35" fmla="*/ 26 h 27"/>
                <a:gd name="T36" fmla="*/ 1 w 27"/>
                <a:gd name="T37" fmla="*/ 20 h 27"/>
                <a:gd name="T38" fmla="*/ 0 w 27"/>
                <a:gd name="T39" fmla="*/ 18 h 27"/>
                <a:gd name="T40" fmla="*/ 0 w 27"/>
                <a:gd name="T41" fmla="*/ 14 h 27"/>
                <a:gd name="T42" fmla="*/ 0 w 27"/>
                <a:gd name="T43" fmla="*/ 10 h 27"/>
                <a:gd name="T44" fmla="*/ 1 w 27"/>
                <a:gd name="T45" fmla="*/ 8 h 27"/>
                <a:gd name="T46" fmla="*/ 5 w 27"/>
                <a:gd name="T47" fmla="*/ 9 h 27"/>
                <a:gd name="T48" fmla="*/ 4 w 27"/>
                <a:gd name="T49" fmla="*/ 11 h 27"/>
                <a:gd name="T50" fmla="*/ 4 w 27"/>
                <a:gd name="T51" fmla="*/ 14 h 27"/>
                <a:gd name="T52" fmla="*/ 4 w 27"/>
                <a:gd name="T53" fmla="*/ 17 h 27"/>
                <a:gd name="T54" fmla="*/ 5 w 27"/>
                <a:gd name="T55" fmla="*/ 19 h 27"/>
                <a:gd name="T56" fmla="*/ 1 w 27"/>
                <a:gd name="T57" fmla="*/ 20 h 27"/>
                <a:gd name="T58" fmla="*/ 23 w 27"/>
                <a:gd name="T59" fmla="*/ 13 h 27"/>
                <a:gd name="T60" fmla="*/ 22 w 27"/>
                <a:gd name="T61" fmla="*/ 11 h 27"/>
                <a:gd name="T62" fmla="*/ 19 w 27"/>
                <a:gd name="T63" fmla="*/ 6 h 27"/>
                <a:gd name="T64" fmla="*/ 17 w 27"/>
                <a:gd name="T65" fmla="*/ 5 h 27"/>
                <a:gd name="T66" fmla="*/ 20 w 27"/>
                <a:gd name="T67" fmla="*/ 2 h 27"/>
                <a:gd name="T68" fmla="*/ 21 w 27"/>
                <a:gd name="T69" fmla="*/ 3 h 27"/>
                <a:gd name="T70" fmla="*/ 26 w 27"/>
                <a:gd name="T71" fmla="*/ 10 h 27"/>
                <a:gd name="T72" fmla="*/ 27 w 27"/>
                <a:gd name="T73" fmla="*/ 12 h 27"/>
                <a:gd name="T74" fmla="*/ 23 w 27"/>
                <a:gd name="T75" fmla="*/ 13 h 27"/>
                <a:gd name="T76" fmla="*/ 6 w 27"/>
                <a:gd name="T77" fmla="*/ 7 h 27"/>
                <a:gd name="T78" fmla="*/ 4 w 27"/>
                <a:gd name="T79" fmla="*/ 4 h 27"/>
                <a:gd name="T80" fmla="*/ 5 w 27"/>
                <a:gd name="T81" fmla="*/ 3 h 27"/>
                <a:gd name="T82" fmla="*/ 13 w 27"/>
                <a:gd name="T83" fmla="*/ 0 h 27"/>
                <a:gd name="T84" fmla="*/ 15 w 27"/>
                <a:gd name="T85" fmla="*/ 0 h 27"/>
                <a:gd name="T86" fmla="*/ 15 w 27"/>
                <a:gd name="T87" fmla="*/ 4 h 27"/>
                <a:gd name="T88" fmla="*/ 13 w 27"/>
                <a:gd name="T89" fmla="*/ 4 h 27"/>
                <a:gd name="T90" fmla="*/ 8 w 27"/>
                <a:gd name="T91" fmla="*/ 6 h 27"/>
                <a:gd name="T92" fmla="*/ 6 w 27"/>
                <a:gd name="T93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" h="27">
                  <a:moveTo>
                    <a:pt x="15" y="27"/>
                  </a:moveTo>
                  <a:cubicBezTo>
                    <a:pt x="13" y="27"/>
                    <a:pt x="13" y="27"/>
                    <a:pt x="13" y="27"/>
                  </a:cubicBezTo>
                  <a:cubicBezTo>
                    <a:pt x="10" y="27"/>
                    <a:pt x="8" y="26"/>
                    <a:pt x="5" y="25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3"/>
                    <a:pt x="11" y="23"/>
                    <a:pt x="13" y="23"/>
                  </a:cubicBezTo>
                  <a:cubicBezTo>
                    <a:pt x="15" y="23"/>
                    <a:pt x="15" y="23"/>
                    <a:pt x="15" y="23"/>
                  </a:cubicBezTo>
                  <a:lnTo>
                    <a:pt x="15" y="27"/>
                  </a:lnTo>
                  <a:close/>
                  <a:moveTo>
                    <a:pt x="20" y="26"/>
                  </a:moveTo>
                  <a:cubicBezTo>
                    <a:pt x="17" y="23"/>
                    <a:pt x="17" y="23"/>
                    <a:pt x="17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0"/>
                    <a:pt x="22" y="19"/>
                    <a:pt x="22" y="17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5" y="21"/>
                    <a:pt x="24" y="23"/>
                    <a:pt x="21" y="25"/>
                  </a:cubicBezTo>
                  <a:lnTo>
                    <a:pt x="20" y="26"/>
                  </a:lnTo>
                  <a:close/>
                  <a:moveTo>
                    <a:pt x="1" y="2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5"/>
                    <a:pt x="0" y="14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4" y="14"/>
                  </a:cubicBezTo>
                  <a:cubicBezTo>
                    <a:pt x="4" y="15"/>
                    <a:pt x="4" y="16"/>
                    <a:pt x="4" y="17"/>
                  </a:cubicBezTo>
                  <a:cubicBezTo>
                    <a:pt x="5" y="19"/>
                    <a:pt x="5" y="19"/>
                    <a:pt x="5" y="19"/>
                  </a:cubicBezTo>
                  <a:lnTo>
                    <a:pt x="1" y="20"/>
                  </a:lnTo>
                  <a:close/>
                  <a:moveTo>
                    <a:pt x="23" y="13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2" y="9"/>
                    <a:pt x="21" y="7"/>
                    <a:pt x="19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4" y="5"/>
                    <a:pt x="25" y="7"/>
                    <a:pt x="26" y="10"/>
                  </a:cubicBezTo>
                  <a:cubicBezTo>
                    <a:pt x="27" y="12"/>
                    <a:pt x="27" y="12"/>
                    <a:pt x="27" y="12"/>
                  </a:cubicBezTo>
                  <a:lnTo>
                    <a:pt x="23" y="13"/>
                  </a:lnTo>
                  <a:close/>
                  <a:moveTo>
                    <a:pt x="6" y="7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8" y="1"/>
                    <a:pt x="10" y="0"/>
                    <a:pt x="1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1" y="4"/>
                    <a:pt x="9" y="5"/>
                    <a:pt x="8" y="6"/>
                  </a:cubicBezTo>
                  <a:lnTo>
                    <a:pt x="6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62" name="Freeform 65">
              <a:extLst>
                <a:ext uri="{FF2B5EF4-FFF2-40B4-BE49-F238E27FC236}">
                  <a16:creationId xmlns:a16="http://schemas.microsoft.com/office/drawing/2014/main" id="{2FC7E8BA-ECFC-44DC-9E4D-081BAADD34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99750" y="2325688"/>
              <a:ext cx="101600" cy="101600"/>
            </a:xfrm>
            <a:custGeom>
              <a:avLst/>
              <a:gdLst>
                <a:gd name="T0" fmla="*/ 15 w 27"/>
                <a:gd name="T1" fmla="*/ 27 h 27"/>
                <a:gd name="T2" fmla="*/ 13 w 27"/>
                <a:gd name="T3" fmla="*/ 27 h 27"/>
                <a:gd name="T4" fmla="*/ 5 w 27"/>
                <a:gd name="T5" fmla="*/ 24 h 27"/>
                <a:gd name="T6" fmla="*/ 4 w 27"/>
                <a:gd name="T7" fmla="*/ 23 h 27"/>
                <a:gd name="T8" fmla="*/ 6 w 27"/>
                <a:gd name="T9" fmla="*/ 20 h 27"/>
                <a:gd name="T10" fmla="*/ 8 w 27"/>
                <a:gd name="T11" fmla="*/ 21 h 27"/>
                <a:gd name="T12" fmla="*/ 13 w 27"/>
                <a:gd name="T13" fmla="*/ 23 h 27"/>
                <a:gd name="T14" fmla="*/ 15 w 27"/>
                <a:gd name="T15" fmla="*/ 23 h 27"/>
                <a:gd name="T16" fmla="*/ 15 w 27"/>
                <a:gd name="T17" fmla="*/ 27 h 27"/>
                <a:gd name="T18" fmla="*/ 20 w 27"/>
                <a:gd name="T19" fmla="*/ 26 h 27"/>
                <a:gd name="T20" fmla="*/ 17 w 27"/>
                <a:gd name="T21" fmla="*/ 22 h 27"/>
                <a:gd name="T22" fmla="*/ 19 w 27"/>
                <a:gd name="T23" fmla="*/ 21 h 27"/>
                <a:gd name="T24" fmla="*/ 22 w 27"/>
                <a:gd name="T25" fmla="*/ 16 h 27"/>
                <a:gd name="T26" fmla="*/ 23 w 27"/>
                <a:gd name="T27" fmla="*/ 15 h 27"/>
                <a:gd name="T28" fmla="*/ 27 w 27"/>
                <a:gd name="T29" fmla="*/ 16 h 27"/>
                <a:gd name="T30" fmla="*/ 26 w 27"/>
                <a:gd name="T31" fmla="*/ 18 h 27"/>
                <a:gd name="T32" fmla="*/ 21 w 27"/>
                <a:gd name="T33" fmla="*/ 24 h 27"/>
                <a:gd name="T34" fmla="*/ 20 w 27"/>
                <a:gd name="T35" fmla="*/ 26 h 27"/>
                <a:gd name="T36" fmla="*/ 1 w 27"/>
                <a:gd name="T37" fmla="*/ 19 h 27"/>
                <a:gd name="T38" fmla="*/ 0 w 27"/>
                <a:gd name="T39" fmla="*/ 18 h 27"/>
                <a:gd name="T40" fmla="*/ 0 w 27"/>
                <a:gd name="T41" fmla="*/ 13 h 27"/>
                <a:gd name="T42" fmla="*/ 0 w 27"/>
                <a:gd name="T43" fmla="*/ 9 h 27"/>
                <a:gd name="T44" fmla="*/ 1 w 27"/>
                <a:gd name="T45" fmla="*/ 7 h 27"/>
                <a:gd name="T46" fmla="*/ 5 w 27"/>
                <a:gd name="T47" fmla="*/ 9 h 27"/>
                <a:gd name="T48" fmla="*/ 4 w 27"/>
                <a:gd name="T49" fmla="*/ 10 h 27"/>
                <a:gd name="T50" fmla="*/ 4 w 27"/>
                <a:gd name="T51" fmla="*/ 13 h 27"/>
                <a:gd name="T52" fmla="*/ 4 w 27"/>
                <a:gd name="T53" fmla="*/ 16 h 27"/>
                <a:gd name="T54" fmla="*/ 5 w 27"/>
                <a:gd name="T55" fmla="*/ 18 h 27"/>
                <a:gd name="T56" fmla="*/ 1 w 27"/>
                <a:gd name="T57" fmla="*/ 19 h 27"/>
                <a:gd name="T58" fmla="*/ 23 w 27"/>
                <a:gd name="T59" fmla="*/ 13 h 27"/>
                <a:gd name="T60" fmla="*/ 22 w 27"/>
                <a:gd name="T61" fmla="*/ 11 h 27"/>
                <a:gd name="T62" fmla="*/ 19 w 27"/>
                <a:gd name="T63" fmla="*/ 6 h 27"/>
                <a:gd name="T64" fmla="*/ 17 w 27"/>
                <a:gd name="T65" fmla="*/ 5 h 27"/>
                <a:gd name="T66" fmla="*/ 20 w 27"/>
                <a:gd name="T67" fmla="*/ 1 h 27"/>
                <a:gd name="T68" fmla="*/ 21 w 27"/>
                <a:gd name="T69" fmla="*/ 3 h 27"/>
                <a:gd name="T70" fmla="*/ 26 w 27"/>
                <a:gd name="T71" fmla="*/ 9 h 27"/>
                <a:gd name="T72" fmla="*/ 27 w 27"/>
                <a:gd name="T73" fmla="*/ 11 h 27"/>
                <a:gd name="T74" fmla="*/ 23 w 27"/>
                <a:gd name="T75" fmla="*/ 13 h 27"/>
                <a:gd name="T76" fmla="*/ 6 w 27"/>
                <a:gd name="T77" fmla="*/ 7 h 27"/>
                <a:gd name="T78" fmla="*/ 4 w 27"/>
                <a:gd name="T79" fmla="*/ 4 h 27"/>
                <a:gd name="T80" fmla="*/ 5 w 27"/>
                <a:gd name="T81" fmla="*/ 3 h 27"/>
                <a:gd name="T82" fmla="*/ 13 w 27"/>
                <a:gd name="T83" fmla="*/ 0 h 27"/>
                <a:gd name="T84" fmla="*/ 15 w 27"/>
                <a:gd name="T85" fmla="*/ 0 h 27"/>
                <a:gd name="T86" fmla="*/ 15 w 27"/>
                <a:gd name="T87" fmla="*/ 4 h 27"/>
                <a:gd name="T88" fmla="*/ 13 w 27"/>
                <a:gd name="T89" fmla="*/ 4 h 27"/>
                <a:gd name="T90" fmla="*/ 8 w 27"/>
                <a:gd name="T91" fmla="*/ 6 h 27"/>
                <a:gd name="T92" fmla="*/ 6 w 27"/>
                <a:gd name="T93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" h="27">
                  <a:moveTo>
                    <a:pt x="15" y="27"/>
                  </a:moveTo>
                  <a:cubicBezTo>
                    <a:pt x="13" y="27"/>
                    <a:pt x="13" y="27"/>
                    <a:pt x="13" y="27"/>
                  </a:cubicBezTo>
                  <a:cubicBezTo>
                    <a:pt x="10" y="27"/>
                    <a:pt x="8" y="26"/>
                    <a:pt x="5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2"/>
                    <a:pt x="11" y="23"/>
                    <a:pt x="13" y="23"/>
                  </a:cubicBezTo>
                  <a:cubicBezTo>
                    <a:pt x="15" y="23"/>
                    <a:pt x="15" y="23"/>
                    <a:pt x="15" y="23"/>
                  </a:cubicBezTo>
                  <a:lnTo>
                    <a:pt x="15" y="27"/>
                  </a:lnTo>
                  <a:close/>
                  <a:moveTo>
                    <a:pt x="20" y="26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0" y="20"/>
                    <a:pt x="22" y="18"/>
                    <a:pt x="22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5" y="20"/>
                    <a:pt x="24" y="23"/>
                    <a:pt x="21" y="24"/>
                  </a:cubicBezTo>
                  <a:lnTo>
                    <a:pt x="20" y="26"/>
                  </a:lnTo>
                  <a:close/>
                  <a:moveTo>
                    <a:pt x="1" y="19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6"/>
                    <a:pt x="0" y="15"/>
                    <a:pt x="0" y="13"/>
                  </a:cubicBezTo>
                  <a:cubicBezTo>
                    <a:pt x="0" y="12"/>
                    <a:pt x="0" y="11"/>
                    <a:pt x="0" y="9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4"/>
                    <a:pt x="4" y="15"/>
                    <a:pt x="4" y="16"/>
                  </a:cubicBezTo>
                  <a:cubicBezTo>
                    <a:pt x="5" y="18"/>
                    <a:pt x="5" y="18"/>
                    <a:pt x="5" y="18"/>
                  </a:cubicBezTo>
                  <a:lnTo>
                    <a:pt x="1" y="19"/>
                  </a:lnTo>
                  <a:close/>
                  <a:moveTo>
                    <a:pt x="23" y="13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2" y="9"/>
                    <a:pt x="21" y="7"/>
                    <a:pt x="19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4" y="4"/>
                    <a:pt x="25" y="7"/>
                    <a:pt x="26" y="9"/>
                  </a:cubicBezTo>
                  <a:cubicBezTo>
                    <a:pt x="27" y="11"/>
                    <a:pt x="27" y="11"/>
                    <a:pt x="27" y="11"/>
                  </a:cubicBezTo>
                  <a:lnTo>
                    <a:pt x="23" y="13"/>
                  </a:lnTo>
                  <a:close/>
                  <a:moveTo>
                    <a:pt x="6" y="7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8" y="1"/>
                    <a:pt x="10" y="0"/>
                    <a:pt x="1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1" y="4"/>
                    <a:pt x="9" y="5"/>
                    <a:pt x="8" y="6"/>
                  </a:cubicBezTo>
                  <a:lnTo>
                    <a:pt x="6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63" name="Freeform 66">
              <a:extLst>
                <a:ext uri="{FF2B5EF4-FFF2-40B4-BE49-F238E27FC236}">
                  <a16:creationId xmlns:a16="http://schemas.microsoft.com/office/drawing/2014/main" id="{496D4088-F387-4C74-B7E6-A234F5A4FE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2275" y="2260600"/>
              <a:ext cx="101600" cy="101600"/>
            </a:xfrm>
            <a:custGeom>
              <a:avLst/>
              <a:gdLst>
                <a:gd name="T0" fmla="*/ 15 w 27"/>
                <a:gd name="T1" fmla="*/ 27 h 27"/>
                <a:gd name="T2" fmla="*/ 13 w 27"/>
                <a:gd name="T3" fmla="*/ 27 h 27"/>
                <a:gd name="T4" fmla="*/ 5 w 27"/>
                <a:gd name="T5" fmla="*/ 24 h 27"/>
                <a:gd name="T6" fmla="*/ 4 w 27"/>
                <a:gd name="T7" fmla="*/ 23 h 27"/>
                <a:gd name="T8" fmla="*/ 6 w 27"/>
                <a:gd name="T9" fmla="*/ 20 h 27"/>
                <a:gd name="T10" fmla="*/ 8 w 27"/>
                <a:gd name="T11" fmla="*/ 21 h 27"/>
                <a:gd name="T12" fmla="*/ 13 w 27"/>
                <a:gd name="T13" fmla="*/ 23 h 27"/>
                <a:gd name="T14" fmla="*/ 15 w 27"/>
                <a:gd name="T15" fmla="*/ 23 h 27"/>
                <a:gd name="T16" fmla="*/ 15 w 27"/>
                <a:gd name="T17" fmla="*/ 27 h 27"/>
                <a:gd name="T18" fmla="*/ 20 w 27"/>
                <a:gd name="T19" fmla="*/ 25 h 27"/>
                <a:gd name="T20" fmla="*/ 17 w 27"/>
                <a:gd name="T21" fmla="*/ 22 h 27"/>
                <a:gd name="T22" fmla="*/ 19 w 27"/>
                <a:gd name="T23" fmla="*/ 21 h 27"/>
                <a:gd name="T24" fmla="*/ 22 w 27"/>
                <a:gd name="T25" fmla="*/ 16 h 27"/>
                <a:gd name="T26" fmla="*/ 23 w 27"/>
                <a:gd name="T27" fmla="*/ 14 h 27"/>
                <a:gd name="T28" fmla="*/ 27 w 27"/>
                <a:gd name="T29" fmla="*/ 15 h 27"/>
                <a:gd name="T30" fmla="*/ 26 w 27"/>
                <a:gd name="T31" fmla="*/ 17 h 27"/>
                <a:gd name="T32" fmla="*/ 21 w 27"/>
                <a:gd name="T33" fmla="*/ 24 h 27"/>
                <a:gd name="T34" fmla="*/ 20 w 27"/>
                <a:gd name="T35" fmla="*/ 25 h 27"/>
                <a:gd name="T36" fmla="*/ 1 w 27"/>
                <a:gd name="T37" fmla="*/ 19 h 27"/>
                <a:gd name="T38" fmla="*/ 0 w 27"/>
                <a:gd name="T39" fmla="*/ 17 h 27"/>
                <a:gd name="T40" fmla="*/ 0 w 27"/>
                <a:gd name="T41" fmla="*/ 13 h 27"/>
                <a:gd name="T42" fmla="*/ 0 w 27"/>
                <a:gd name="T43" fmla="*/ 9 h 27"/>
                <a:gd name="T44" fmla="*/ 1 w 27"/>
                <a:gd name="T45" fmla="*/ 7 h 27"/>
                <a:gd name="T46" fmla="*/ 5 w 27"/>
                <a:gd name="T47" fmla="*/ 8 h 27"/>
                <a:gd name="T48" fmla="*/ 4 w 27"/>
                <a:gd name="T49" fmla="*/ 10 h 27"/>
                <a:gd name="T50" fmla="*/ 4 w 27"/>
                <a:gd name="T51" fmla="*/ 13 h 27"/>
                <a:gd name="T52" fmla="*/ 4 w 27"/>
                <a:gd name="T53" fmla="*/ 16 h 27"/>
                <a:gd name="T54" fmla="*/ 5 w 27"/>
                <a:gd name="T55" fmla="*/ 18 h 27"/>
                <a:gd name="T56" fmla="*/ 1 w 27"/>
                <a:gd name="T57" fmla="*/ 19 h 27"/>
                <a:gd name="T58" fmla="*/ 23 w 27"/>
                <a:gd name="T59" fmla="*/ 12 h 27"/>
                <a:gd name="T60" fmla="*/ 22 w 27"/>
                <a:gd name="T61" fmla="*/ 10 h 27"/>
                <a:gd name="T62" fmla="*/ 19 w 27"/>
                <a:gd name="T63" fmla="*/ 5 h 27"/>
                <a:gd name="T64" fmla="*/ 17 w 27"/>
                <a:gd name="T65" fmla="*/ 4 h 27"/>
                <a:gd name="T66" fmla="*/ 20 w 27"/>
                <a:gd name="T67" fmla="*/ 1 h 27"/>
                <a:gd name="T68" fmla="*/ 21 w 27"/>
                <a:gd name="T69" fmla="*/ 2 h 27"/>
                <a:gd name="T70" fmla="*/ 26 w 27"/>
                <a:gd name="T71" fmla="*/ 9 h 27"/>
                <a:gd name="T72" fmla="*/ 27 w 27"/>
                <a:gd name="T73" fmla="*/ 11 h 27"/>
                <a:gd name="T74" fmla="*/ 23 w 27"/>
                <a:gd name="T75" fmla="*/ 12 h 27"/>
                <a:gd name="T76" fmla="*/ 6 w 27"/>
                <a:gd name="T77" fmla="*/ 7 h 27"/>
                <a:gd name="T78" fmla="*/ 4 w 27"/>
                <a:gd name="T79" fmla="*/ 3 h 27"/>
                <a:gd name="T80" fmla="*/ 5 w 27"/>
                <a:gd name="T81" fmla="*/ 2 h 27"/>
                <a:gd name="T82" fmla="*/ 13 w 27"/>
                <a:gd name="T83" fmla="*/ 0 h 27"/>
                <a:gd name="T84" fmla="*/ 15 w 27"/>
                <a:gd name="T85" fmla="*/ 0 h 27"/>
                <a:gd name="T86" fmla="*/ 15 w 27"/>
                <a:gd name="T87" fmla="*/ 4 h 27"/>
                <a:gd name="T88" fmla="*/ 13 w 27"/>
                <a:gd name="T89" fmla="*/ 4 h 27"/>
                <a:gd name="T90" fmla="*/ 8 w 27"/>
                <a:gd name="T91" fmla="*/ 5 h 27"/>
                <a:gd name="T92" fmla="*/ 6 w 27"/>
                <a:gd name="T93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" h="27">
                  <a:moveTo>
                    <a:pt x="15" y="27"/>
                  </a:moveTo>
                  <a:cubicBezTo>
                    <a:pt x="13" y="27"/>
                    <a:pt x="13" y="27"/>
                    <a:pt x="13" y="27"/>
                  </a:cubicBezTo>
                  <a:cubicBezTo>
                    <a:pt x="10" y="27"/>
                    <a:pt x="8" y="26"/>
                    <a:pt x="5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2"/>
                    <a:pt x="11" y="23"/>
                    <a:pt x="13" y="23"/>
                  </a:cubicBezTo>
                  <a:cubicBezTo>
                    <a:pt x="15" y="23"/>
                    <a:pt x="15" y="23"/>
                    <a:pt x="15" y="23"/>
                  </a:cubicBezTo>
                  <a:lnTo>
                    <a:pt x="15" y="27"/>
                  </a:lnTo>
                  <a:close/>
                  <a:moveTo>
                    <a:pt x="20" y="25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0" y="20"/>
                    <a:pt x="22" y="18"/>
                    <a:pt x="22" y="16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20"/>
                    <a:pt x="23" y="22"/>
                    <a:pt x="21" y="24"/>
                  </a:cubicBezTo>
                  <a:lnTo>
                    <a:pt x="20" y="25"/>
                  </a:lnTo>
                  <a:close/>
                  <a:moveTo>
                    <a:pt x="1" y="19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6"/>
                    <a:pt x="0" y="14"/>
                    <a:pt x="0" y="13"/>
                  </a:cubicBezTo>
                  <a:cubicBezTo>
                    <a:pt x="0" y="12"/>
                    <a:pt x="0" y="10"/>
                    <a:pt x="0" y="9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4"/>
                    <a:pt x="4" y="15"/>
                    <a:pt x="4" y="16"/>
                  </a:cubicBezTo>
                  <a:cubicBezTo>
                    <a:pt x="5" y="18"/>
                    <a:pt x="5" y="18"/>
                    <a:pt x="5" y="18"/>
                  </a:cubicBezTo>
                  <a:lnTo>
                    <a:pt x="1" y="19"/>
                  </a:lnTo>
                  <a:close/>
                  <a:moveTo>
                    <a:pt x="23" y="12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22" y="8"/>
                    <a:pt x="21" y="7"/>
                    <a:pt x="19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4" y="4"/>
                    <a:pt x="25" y="6"/>
                    <a:pt x="26" y="9"/>
                  </a:cubicBezTo>
                  <a:cubicBezTo>
                    <a:pt x="27" y="11"/>
                    <a:pt x="27" y="11"/>
                    <a:pt x="27" y="11"/>
                  </a:cubicBezTo>
                  <a:lnTo>
                    <a:pt x="23" y="12"/>
                  </a:lnTo>
                  <a:close/>
                  <a:moveTo>
                    <a:pt x="6" y="7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8" y="0"/>
                    <a:pt x="10" y="0"/>
                    <a:pt x="1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1" y="4"/>
                    <a:pt x="9" y="4"/>
                    <a:pt x="8" y="5"/>
                  </a:cubicBezTo>
                  <a:lnTo>
                    <a:pt x="6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64" name="Freeform 67">
              <a:extLst>
                <a:ext uri="{FF2B5EF4-FFF2-40B4-BE49-F238E27FC236}">
                  <a16:creationId xmlns:a16="http://schemas.microsoft.com/office/drawing/2014/main" id="{23E1BABD-BF9B-4BDA-9E1A-A50CD36935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99750" y="2192338"/>
              <a:ext cx="101600" cy="101600"/>
            </a:xfrm>
            <a:custGeom>
              <a:avLst/>
              <a:gdLst>
                <a:gd name="T0" fmla="*/ 15 w 27"/>
                <a:gd name="T1" fmla="*/ 27 h 27"/>
                <a:gd name="T2" fmla="*/ 13 w 27"/>
                <a:gd name="T3" fmla="*/ 27 h 27"/>
                <a:gd name="T4" fmla="*/ 5 w 27"/>
                <a:gd name="T5" fmla="*/ 24 h 27"/>
                <a:gd name="T6" fmla="*/ 4 w 27"/>
                <a:gd name="T7" fmla="*/ 23 h 27"/>
                <a:gd name="T8" fmla="*/ 6 w 27"/>
                <a:gd name="T9" fmla="*/ 20 h 27"/>
                <a:gd name="T10" fmla="*/ 8 w 27"/>
                <a:gd name="T11" fmla="*/ 21 h 27"/>
                <a:gd name="T12" fmla="*/ 13 w 27"/>
                <a:gd name="T13" fmla="*/ 23 h 27"/>
                <a:gd name="T14" fmla="*/ 15 w 27"/>
                <a:gd name="T15" fmla="*/ 23 h 27"/>
                <a:gd name="T16" fmla="*/ 15 w 27"/>
                <a:gd name="T17" fmla="*/ 27 h 27"/>
                <a:gd name="T18" fmla="*/ 20 w 27"/>
                <a:gd name="T19" fmla="*/ 25 h 27"/>
                <a:gd name="T20" fmla="*/ 17 w 27"/>
                <a:gd name="T21" fmla="*/ 22 h 27"/>
                <a:gd name="T22" fmla="*/ 19 w 27"/>
                <a:gd name="T23" fmla="*/ 21 h 27"/>
                <a:gd name="T24" fmla="*/ 22 w 27"/>
                <a:gd name="T25" fmla="*/ 16 h 27"/>
                <a:gd name="T26" fmla="*/ 23 w 27"/>
                <a:gd name="T27" fmla="*/ 14 h 27"/>
                <a:gd name="T28" fmla="*/ 27 w 27"/>
                <a:gd name="T29" fmla="*/ 16 h 27"/>
                <a:gd name="T30" fmla="*/ 26 w 27"/>
                <a:gd name="T31" fmla="*/ 17 h 27"/>
                <a:gd name="T32" fmla="*/ 21 w 27"/>
                <a:gd name="T33" fmla="*/ 24 h 27"/>
                <a:gd name="T34" fmla="*/ 20 w 27"/>
                <a:gd name="T35" fmla="*/ 25 h 27"/>
                <a:gd name="T36" fmla="*/ 1 w 27"/>
                <a:gd name="T37" fmla="*/ 19 h 27"/>
                <a:gd name="T38" fmla="*/ 0 w 27"/>
                <a:gd name="T39" fmla="*/ 17 h 27"/>
                <a:gd name="T40" fmla="*/ 0 w 27"/>
                <a:gd name="T41" fmla="*/ 13 h 27"/>
                <a:gd name="T42" fmla="*/ 0 w 27"/>
                <a:gd name="T43" fmla="*/ 9 h 27"/>
                <a:gd name="T44" fmla="*/ 1 w 27"/>
                <a:gd name="T45" fmla="*/ 7 h 27"/>
                <a:gd name="T46" fmla="*/ 5 w 27"/>
                <a:gd name="T47" fmla="*/ 8 h 27"/>
                <a:gd name="T48" fmla="*/ 4 w 27"/>
                <a:gd name="T49" fmla="*/ 10 h 27"/>
                <a:gd name="T50" fmla="*/ 4 w 27"/>
                <a:gd name="T51" fmla="*/ 13 h 27"/>
                <a:gd name="T52" fmla="*/ 4 w 27"/>
                <a:gd name="T53" fmla="*/ 16 h 27"/>
                <a:gd name="T54" fmla="*/ 5 w 27"/>
                <a:gd name="T55" fmla="*/ 18 h 27"/>
                <a:gd name="T56" fmla="*/ 1 w 27"/>
                <a:gd name="T57" fmla="*/ 19 h 27"/>
                <a:gd name="T58" fmla="*/ 23 w 27"/>
                <a:gd name="T59" fmla="*/ 12 h 27"/>
                <a:gd name="T60" fmla="*/ 22 w 27"/>
                <a:gd name="T61" fmla="*/ 10 h 27"/>
                <a:gd name="T62" fmla="*/ 19 w 27"/>
                <a:gd name="T63" fmla="*/ 6 h 27"/>
                <a:gd name="T64" fmla="*/ 17 w 27"/>
                <a:gd name="T65" fmla="*/ 4 h 27"/>
                <a:gd name="T66" fmla="*/ 20 w 27"/>
                <a:gd name="T67" fmla="*/ 1 h 27"/>
                <a:gd name="T68" fmla="*/ 21 w 27"/>
                <a:gd name="T69" fmla="*/ 2 h 27"/>
                <a:gd name="T70" fmla="*/ 26 w 27"/>
                <a:gd name="T71" fmla="*/ 9 h 27"/>
                <a:gd name="T72" fmla="*/ 27 w 27"/>
                <a:gd name="T73" fmla="*/ 11 h 27"/>
                <a:gd name="T74" fmla="*/ 23 w 27"/>
                <a:gd name="T75" fmla="*/ 12 h 27"/>
                <a:gd name="T76" fmla="*/ 6 w 27"/>
                <a:gd name="T77" fmla="*/ 7 h 27"/>
                <a:gd name="T78" fmla="*/ 4 w 27"/>
                <a:gd name="T79" fmla="*/ 3 h 27"/>
                <a:gd name="T80" fmla="*/ 5 w 27"/>
                <a:gd name="T81" fmla="*/ 2 h 27"/>
                <a:gd name="T82" fmla="*/ 13 w 27"/>
                <a:gd name="T83" fmla="*/ 0 h 27"/>
                <a:gd name="T84" fmla="*/ 15 w 27"/>
                <a:gd name="T85" fmla="*/ 0 h 27"/>
                <a:gd name="T86" fmla="*/ 15 w 27"/>
                <a:gd name="T87" fmla="*/ 4 h 27"/>
                <a:gd name="T88" fmla="*/ 13 w 27"/>
                <a:gd name="T89" fmla="*/ 4 h 27"/>
                <a:gd name="T90" fmla="*/ 8 w 27"/>
                <a:gd name="T91" fmla="*/ 5 h 27"/>
                <a:gd name="T92" fmla="*/ 6 w 27"/>
                <a:gd name="T93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" h="27">
                  <a:moveTo>
                    <a:pt x="15" y="27"/>
                  </a:moveTo>
                  <a:cubicBezTo>
                    <a:pt x="13" y="27"/>
                    <a:pt x="13" y="27"/>
                    <a:pt x="13" y="27"/>
                  </a:cubicBezTo>
                  <a:cubicBezTo>
                    <a:pt x="10" y="27"/>
                    <a:pt x="8" y="26"/>
                    <a:pt x="5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9" y="22"/>
                    <a:pt x="11" y="23"/>
                    <a:pt x="13" y="23"/>
                  </a:cubicBezTo>
                  <a:cubicBezTo>
                    <a:pt x="15" y="23"/>
                    <a:pt x="15" y="23"/>
                    <a:pt x="15" y="23"/>
                  </a:cubicBezTo>
                  <a:lnTo>
                    <a:pt x="15" y="27"/>
                  </a:lnTo>
                  <a:close/>
                  <a:moveTo>
                    <a:pt x="20" y="25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0" y="20"/>
                    <a:pt x="22" y="18"/>
                    <a:pt x="22" y="16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20"/>
                    <a:pt x="24" y="22"/>
                    <a:pt x="21" y="24"/>
                  </a:cubicBezTo>
                  <a:lnTo>
                    <a:pt x="20" y="25"/>
                  </a:lnTo>
                  <a:close/>
                  <a:moveTo>
                    <a:pt x="1" y="19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6"/>
                    <a:pt x="0" y="15"/>
                    <a:pt x="0" y="13"/>
                  </a:cubicBezTo>
                  <a:cubicBezTo>
                    <a:pt x="0" y="12"/>
                    <a:pt x="0" y="10"/>
                    <a:pt x="0" y="9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4"/>
                    <a:pt x="4" y="15"/>
                    <a:pt x="4" y="16"/>
                  </a:cubicBezTo>
                  <a:cubicBezTo>
                    <a:pt x="5" y="18"/>
                    <a:pt x="5" y="18"/>
                    <a:pt x="5" y="18"/>
                  </a:cubicBezTo>
                  <a:lnTo>
                    <a:pt x="1" y="19"/>
                  </a:lnTo>
                  <a:close/>
                  <a:moveTo>
                    <a:pt x="23" y="12"/>
                  </a:moveTo>
                  <a:cubicBezTo>
                    <a:pt x="22" y="10"/>
                    <a:pt x="22" y="10"/>
                    <a:pt x="22" y="10"/>
                  </a:cubicBezTo>
                  <a:cubicBezTo>
                    <a:pt x="22" y="8"/>
                    <a:pt x="21" y="7"/>
                    <a:pt x="19" y="6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4" y="4"/>
                    <a:pt x="25" y="6"/>
                    <a:pt x="26" y="9"/>
                  </a:cubicBezTo>
                  <a:cubicBezTo>
                    <a:pt x="27" y="11"/>
                    <a:pt x="27" y="11"/>
                    <a:pt x="27" y="11"/>
                  </a:cubicBezTo>
                  <a:lnTo>
                    <a:pt x="23" y="12"/>
                  </a:lnTo>
                  <a:close/>
                  <a:moveTo>
                    <a:pt x="6" y="7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8" y="1"/>
                    <a:pt x="10" y="0"/>
                    <a:pt x="13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1" y="4"/>
                    <a:pt x="9" y="4"/>
                    <a:pt x="8" y="5"/>
                  </a:cubicBezTo>
                  <a:lnTo>
                    <a:pt x="6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65" name="Freeform 68">
              <a:extLst>
                <a:ext uri="{FF2B5EF4-FFF2-40B4-BE49-F238E27FC236}">
                  <a16:creationId xmlns:a16="http://schemas.microsoft.com/office/drawing/2014/main" id="{40132045-B54F-4DD5-8C74-067792B0B3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45675" y="2325688"/>
              <a:ext cx="103188" cy="104775"/>
            </a:xfrm>
            <a:custGeom>
              <a:avLst/>
              <a:gdLst>
                <a:gd name="T0" fmla="*/ 12 w 27"/>
                <a:gd name="T1" fmla="*/ 28 h 28"/>
                <a:gd name="T2" fmla="*/ 12 w 27"/>
                <a:gd name="T3" fmla="*/ 24 h 28"/>
                <a:gd name="T4" fmla="*/ 14 w 27"/>
                <a:gd name="T5" fmla="*/ 23 h 28"/>
                <a:gd name="T6" fmla="*/ 19 w 27"/>
                <a:gd name="T7" fmla="*/ 22 h 28"/>
                <a:gd name="T8" fmla="*/ 21 w 27"/>
                <a:gd name="T9" fmla="*/ 20 h 28"/>
                <a:gd name="T10" fmla="*/ 23 w 27"/>
                <a:gd name="T11" fmla="*/ 24 h 28"/>
                <a:gd name="T12" fmla="*/ 22 w 27"/>
                <a:gd name="T13" fmla="*/ 25 h 28"/>
                <a:gd name="T14" fmla="*/ 14 w 27"/>
                <a:gd name="T15" fmla="*/ 27 h 28"/>
                <a:gd name="T16" fmla="*/ 12 w 27"/>
                <a:gd name="T17" fmla="*/ 28 h 28"/>
                <a:gd name="T18" fmla="*/ 8 w 27"/>
                <a:gd name="T19" fmla="*/ 26 h 28"/>
                <a:gd name="T20" fmla="*/ 6 w 27"/>
                <a:gd name="T21" fmla="*/ 25 h 28"/>
                <a:gd name="T22" fmla="*/ 1 w 27"/>
                <a:gd name="T23" fmla="*/ 18 h 28"/>
                <a:gd name="T24" fmla="*/ 0 w 27"/>
                <a:gd name="T25" fmla="*/ 16 h 28"/>
                <a:gd name="T26" fmla="*/ 4 w 27"/>
                <a:gd name="T27" fmla="*/ 15 h 28"/>
                <a:gd name="T28" fmla="*/ 5 w 27"/>
                <a:gd name="T29" fmla="*/ 17 h 28"/>
                <a:gd name="T30" fmla="*/ 8 w 27"/>
                <a:gd name="T31" fmla="*/ 22 h 28"/>
                <a:gd name="T32" fmla="*/ 10 w 27"/>
                <a:gd name="T33" fmla="*/ 23 h 28"/>
                <a:gd name="T34" fmla="*/ 8 w 27"/>
                <a:gd name="T35" fmla="*/ 26 h 28"/>
                <a:gd name="T36" fmla="*/ 26 w 27"/>
                <a:gd name="T37" fmla="*/ 20 h 28"/>
                <a:gd name="T38" fmla="*/ 22 w 27"/>
                <a:gd name="T39" fmla="*/ 19 h 28"/>
                <a:gd name="T40" fmla="*/ 23 w 27"/>
                <a:gd name="T41" fmla="*/ 17 h 28"/>
                <a:gd name="T42" fmla="*/ 23 w 27"/>
                <a:gd name="T43" fmla="*/ 14 h 28"/>
                <a:gd name="T44" fmla="*/ 23 w 27"/>
                <a:gd name="T45" fmla="*/ 11 h 28"/>
                <a:gd name="T46" fmla="*/ 22 w 27"/>
                <a:gd name="T47" fmla="*/ 9 h 28"/>
                <a:gd name="T48" fmla="*/ 26 w 27"/>
                <a:gd name="T49" fmla="*/ 8 h 28"/>
                <a:gd name="T50" fmla="*/ 27 w 27"/>
                <a:gd name="T51" fmla="*/ 10 h 28"/>
                <a:gd name="T52" fmla="*/ 27 w 27"/>
                <a:gd name="T53" fmla="*/ 14 h 28"/>
                <a:gd name="T54" fmla="*/ 27 w 27"/>
                <a:gd name="T55" fmla="*/ 18 h 28"/>
                <a:gd name="T56" fmla="*/ 26 w 27"/>
                <a:gd name="T57" fmla="*/ 20 h 28"/>
                <a:gd name="T58" fmla="*/ 4 w 27"/>
                <a:gd name="T59" fmla="*/ 13 h 28"/>
                <a:gd name="T60" fmla="*/ 0 w 27"/>
                <a:gd name="T61" fmla="*/ 12 h 28"/>
                <a:gd name="T62" fmla="*/ 1 w 27"/>
                <a:gd name="T63" fmla="*/ 10 h 28"/>
                <a:gd name="T64" fmla="*/ 6 w 27"/>
                <a:gd name="T65" fmla="*/ 3 h 28"/>
                <a:gd name="T66" fmla="*/ 7 w 27"/>
                <a:gd name="T67" fmla="*/ 2 h 28"/>
                <a:gd name="T68" fmla="*/ 10 w 27"/>
                <a:gd name="T69" fmla="*/ 5 h 28"/>
                <a:gd name="T70" fmla="*/ 8 w 27"/>
                <a:gd name="T71" fmla="*/ 6 h 28"/>
                <a:gd name="T72" fmla="*/ 5 w 27"/>
                <a:gd name="T73" fmla="*/ 11 h 28"/>
                <a:gd name="T74" fmla="*/ 4 w 27"/>
                <a:gd name="T75" fmla="*/ 13 h 28"/>
                <a:gd name="T76" fmla="*/ 21 w 27"/>
                <a:gd name="T77" fmla="*/ 7 h 28"/>
                <a:gd name="T78" fmla="*/ 19 w 27"/>
                <a:gd name="T79" fmla="*/ 6 h 28"/>
                <a:gd name="T80" fmla="*/ 14 w 27"/>
                <a:gd name="T81" fmla="*/ 4 h 28"/>
                <a:gd name="T82" fmla="*/ 12 w 27"/>
                <a:gd name="T83" fmla="*/ 4 h 28"/>
                <a:gd name="T84" fmla="*/ 12 w 27"/>
                <a:gd name="T85" fmla="*/ 0 h 28"/>
                <a:gd name="T86" fmla="*/ 14 w 27"/>
                <a:gd name="T87" fmla="*/ 0 h 28"/>
                <a:gd name="T88" fmla="*/ 22 w 27"/>
                <a:gd name="T89" fmla="*/ 3 h 28"/>
                <a:gd name="T90" fmla="*/ 23 w 27"/>
                <a:gd name="T91" fmla="*/ 4 h 28"/>
                <a:gd name="T92" fmla="*/ 21 w 27"/>
                <a:gd name="T93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7" h="28">
                  <a:moveTo>
                    <a:pt x="12" y="28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6" y="23"/>
                    <a:pt x="18" y="23"/>
                    <a:pt x="19" y="22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19" y="27"/>
                    <a:pt x="17" y="27"/>
                    <a:pt x="14" y="27"/>
                  </a:cubicBezTo>
                  <a:lnTo>
                    <a:pt x="12" y="28"/>
                  </a:lnTo>
                  <a:close/>
                  <a:moveTo>
                    <a:pt x="8" y="26"/>
                  </a:moveTo>
                  <a:cubicBezTo>
                    <a:pt x="6" y="25"/>
                    <a:pt x="6" y="25"/>
                    <a:pt x="6" y="25"/>
                  </a:cubicBezTo>
                  <a:cubicBezTo>
                    <a:pt x="4" y="23"/>
                    <a:pt x="2" y="21"/>
                    <a:pt x="1" y="1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9"/>
                    <a:pt x="7" y="21"/>
                    <a:pt x="8" y="22"/>
                  </a:cubicBezTo>
                  <a:cubicBezTo>
                    <a:pt x="10" y="23"/>
                    <a:pt x="10" y="23"/>
                    <a:pt x="10" y="23"/>
                  </a:cubicBezTo>
                  <a:lnTo>
                    <a:pt x="8" y="26"/>
                  </a:lnTo>
                  <a:close/>
                  <a:moveTo>
                    <a:pt x="26" y="20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6"/>
                    <a:pt x="23" y="15"/>
                    <a:pt x="23" y="14"/>
                  </a:cubicBezTo>
                  <a:cubicBezTo>
                    <a:pt x="23" y="13"/>
                    <a:pt x="23" y="12"/>
                    <a:pt x="23" y="11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1"/>
                    <a:pt x="27" y="13"/>
                    <a:pt x="27" y="14"/>
                  </a:cubicBezTo>
                  <a:cubicBezTo>
                    <a:pt x="27" y="15"/>
                    <a:pt x="27" y="17"/>
                    <a:pt x="27" y="18"/>
                  </a:cubicBezTo>
                  <a:lnTo>
                    <a:pt x="26" y="20"/>
                  </a:lnTo>
                  <a:close/>
                  <a:moveTo>
                    <a:pt x="4" y="13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7"/>
                    <a:pt x="3" y="5"/>
                    <a:pt x="6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8"/>
                    <a:pt x="5" y="9"/>
                    <a:pt x="5" y="11"/>
                  </a:cubicBezTo>
                  <a:lnTo>
                    <a:pt x="4" y="13"/>
                  </a:lnTo>
                  <a:close/>
                  <a:moveTo>
                    <a:pt x="21" y="7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8" y="5"/>
                    <a:pt x="16" y="4"/>
                    <a:pt x="14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0"/>
                    <a:pt x="19" y="1"/>
                    <a:pt x="22" y="3"/>
                  </a:cubicBezTo>
                  <a:cubicBezTo>
                    <a:pt x="23" y="4"/>
                    <a:pt x="23" y="4"/>
                    <a:pt x="23" y="4"/>
                  </a:cubicBezTo>
                  <a:lnTo>
                    <a:pt x="21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66" name="Freeform 69">
              <a:extLst>
                <a:ext uri="{FF2B5EF4-FFF2-40B4-BE49-F238E27FC236}">
                  <a16:creationId xmlns:a16="http://schemas.microsoft.com/office/drawing/2014/main" id="{F8F4153A-E4CA-4598-BFD4-CD62564542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28200" y="2392363"/>
              <a:ext cx="103188" cy="103188"/>
            </a:xfrm>
            <a:custGeom>
              <a:avLst/>
              <a:gdLst>
                <a:gd name="T0" fmla="*/ 14 w 27"/>
                <a:gd name="T1" fmla="*/ 27 h 27"/>
                <a:gd name="T2" fmla="*/ 10 w 27"/>
                <a:gd name="T3" fmla="*/ 27 h 27"/>
                <a:gd name="T4" fmla="*/ 8 w 27"/>
                <a:gd name="T5" fmla="*/ 26 h 27"/>
                <a:gd name="T6" fmla="*/ 9 w 27"/>
                <a:gd name="T7" fmla="*/ 22 h 27"/>
                <a:gd name="T8" fmla="*/ 11 w 27"/>
                <a:gd name="T9" fmla="*/ 23 h 27"/>
                <a:gd name="T10" fmla="*/ 17 w 27"/>
                <a:gd name="T11" fmla="*/ 23 h 27"/>
                <a:gd name="T12" fmla="*/ 19 w 27"/>
                <a:gd name="T13" fmla="*/ 22 h 27"/>
                <a:gd name="T14" fmla="*/ 20 w 27"/>
                <a:gd name="T15" fmla="*/ 26 h 27"/>
                <a:gd name="T16" fmla="*/ 18 w 27"/>
                <a:gd name="T17" fmla="*/ 27 h 27"/>
                <a:gd name="T18" fmla="*/ 14 w 27"/>
                <a:gd name="T19" fmla="*/ 27 h 27"/>
                <a:gd name="T20" fmla="*/ 23 w 27"/>
                <a:gd name="T21" fmla="*/ 24 h 27"/>
                <a:gd name="T22" fmla="*/ 20 w 27"/>
                <a:gd name="T23" fmla="*/ 21 h 27"/>
                <a:gd name="T24" fmla="*/ 21 w 27"/>
                <a:gd name="T25" fmla="*/ 20 h 27"/>
                <a:gd name="T26" fmla="*/ 23 w 27"/>
                <a:gd name="T27" fmla="*/ 14 h 27"/>
                <a:gd name="T28" fmla="*/ 23 w 27"/>
                <a:gd name="T29" fmla="*/ 12 h 27"/>
                <a:gd name="T30" fmla="*/ 27 w 27"/>
                <a:gd name="T31" fmla="*/ 12 h 27"/>
                <a:gd name="T32" fmla="*/ 27 w 27"/>
                <a:gd name="T33" fmla="*/ 14 h 27"/>
                <a:gd name="T34" fmla="*/ 25 w 27"/>
                <a:gd name="T35" fmla="*/ 22 h 27"/>
                <a:gd name="T36" fmla="*/ 23 w 27"/>
                <a:gd name="T37" fmla="*/ 24 h 27"/>
                <a:gd name="T38" fmla="*/ 4 w 27"/>
                <a:gd name="T39" fmla="*/ 23 h 27"/>
                <a:gd name="T40" fmla="*/ 3 w 27"/>
                <a:gd name="T41" fmla="*/ 22 h 27"/>
                <a:gd name="T42" fmla="*/ 0 w 27"/>
                <a:gd name="T43" fmla="*/ 14 h 27"/>
                <a:gd name="T44" fmla="*/ 0 w 27"/>
                <a:gd name="T45" fmla="*/ 12 h 27"/>
                <a:gd name="T46" fmla="*/ 4 w 27"/>
                <a:gd name="T47" fmla="*/ 12 h 27"/>
                <a:gd name="T48" fmla="*/ 4 w 27"/>
                <a:gd name="T49" fmla="*/ 14 h 27"/>
                <a:gd name="T50" fmla="*/ 6 w 27"/>
                <a:gd name="T51" fmla="*/ 19 h 27"/>
                <a:gd name="T52" fmla="*/ 7 w 27"/>
                <a:gd name="T53" fmla="*/ 21 h 27"/>
                <a:gd name="T54" fmla="*/ 4 w 27"/>
                <a:gd name="T55" fmla="*/ 23 h 27"/>
                <a:gd name="T56" fmla="*/ 23 w 27"/>
                <a:gd name="T57" fmla="*/ 10 h 27"/>
                <a:gd name="T58" fmla="*/ 22 w 27"/>
                <a:gd name="T59" fmla="*/ 8 h 27"/>
                <a:gd name="T60" fmla="*/ 17 w 27"/>
                <a:gd name="T61" fmla="*/ 5 h 27"/>
                <a:gd name="T62" fmla="*/ 15 w 27"/>
                <a:gd name="T63" fmla="*/ 4 h 27"/>
                <a:gd name="T64" fmla="*/ 16 w 27"/>
                <a:gd name="T65" fmla="*/ 0 h 27"/>
                <a:gd name="T66" fmla="*/ 18 w 27"/>
                <a:gd name="T67" fmla="*/ 1 h 27"/>
                <a:gd name="T68" fmla="*/ 25 w 27"/>
                <a:gd name="T69" fmla="*/ 6 h 27"/>
                <a:gd name="T70" fmla="*/ 26 w 27"/>
                <a:gd name="T71" fmla="*/ 8 h 27"/>
                <a:gd name="T72" fmla="*/ 23 w 27"/>
                <a:gd name="T73" fmla="*/ 10 h 27"/>
                <a:gd name="T74" fmla="*/ 5 w 27"/>
                <a:gd name="T75" fmla="*/ 10 h 27"/>
                <a:gd name="T76" fmla="*/ 2 w 27"/>
                <a:gd name="T77" fmla="*/ 7 h 27"/>
                <a:gd name="T78" fmla="*/ 3 w 27"/>
                <a:gd name="T79" fmla="*/ 6 h 27"/>
                <a:gd name="T80" fmla="*/ 10 w 27"/>
                <a:gd name="T81" fmla="*/ 1 h 27"/>
                <a:gd name="T82" fmla="*/ 12 w 27"/>
                <a:gd name="T83" fmla="*/ 0 h 27"/>
                <a:gd name="T84" fmla="*/ 13 w 27"/>
                <a:gd name="T85" fmla="*/ 4 h 27"/>
                <a:gd name="T86" fmla="*/ 11 w 27"/>
                <a:gd name="T87" fmla="*/ 5 h 27"/>
                <a:gd name="T88" fmla="*/ 6 w 27"/>
                <a:gd name="T89" fmla="*/ 8 h 27"/>
                <a:gd name="T90" fmla="*/ 5 w 27"/>
                <a:gd name="T91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" h="27">
                  <a:moveTo>
                    <a:pt x="14" y="27"/>
                  </a:moveTo>
                  <a:cubicBezTo>
                    <a:pt x="12" y="27"/>
                    <a:pt x="11" y="27"/>
                    <a:pt x="10" y="27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3" y="24"/>
                    <a:pt x="15" y="24"/>
                    <a:pt x="17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7"/>
                    <a:pt x="15" y="27"/>
                    <a:pt x="14" y="27"/>
                  </a:cubicBezTo>
                  <a:close/>
                  <a:moveTo>
                    <a:pt x="23" y="24"/>
                  </a:moveTo>
                  <a:cubicBezTo>
                    <a:pt x="20" y="21"/>
                    <a:pt x="20" y="21"/>
                    <a:pt x="20" y="21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3" y="18"/>
                    <a:pt x="23" y="16"/>
                    <a:pt x="23" y="14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7"/>
                    <a:pt x="26" y="20"/>
                    <a:pt x="25" y="22"/>
                  </a:cubicBezTo>
                  <a:lnTo>
                    <a:pt x="23" y="24"/>
                  </a:lnTo>
                  <a:close/>
                  <a:moveTo>
                    <a:pt x="4" y="23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1" y="20"/>
                    <a:pt x="0" y="17"/>
                    <a:pt x="0" y="1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5" y="18"/>
                    <a:pt x="6" y="19"/>
                  </a:cubicBezTo>
                  <a:cubicBezTo>
                    <a:pt x="7" y="21"/>
                    <a:pt x="7" y="21"/>
                    <a:pt x="7" y="21"/>
                  </a:cubicBezTo>
                  <a:lnTo>
                    <a:pt x="4" y="23"/>
                  </a:lnTo>
                  <a:close/>
                  <a:moveTo>
                    <a:pt x="23" y="10"/>
                  </a:moveTo>
                  <a:cubicBezTo>
                    <a:pt x="22" y="8"/>
                    <a:pt x="22" y="8"/>
                    <a:pt x="22" y="8"/>
                  </a:cubicBezTo>
                  <a:cubicBezTo>
                    <a:pt x="20" y="7"/>
                    <a:pt x="19" y="6"/>
                    <a:pt x="17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1" y="2"/>
                    <a:pt x="23" y="4"/>
                    <a:pt x="25" y="6"/>
                  </a:cubicBezTo>
                  <a:cubicBezTo>
                    <a:pt x="26" y="8"/>
                    <a:pt x="26" y="8"/>
                    <a:pt x="26" y="8"/>
                  </a:cubicBezTo>
                  <a:lnTo>
                    <a:pt x="23" y="10"/>
                  </a:lnTo>
                  <a:close/>
                  <a:moveTo>
                    <a:pt x="5" y="10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4"/>
                    <a:pt x="7" y="2"/>
                    <a:pt x="10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5"/>
                    <a:pt x="7" y="7"/>
                    <a:pt x="6" y="8"/>
                  </a:cubicBezTo>
                  <a:lnTo>
                    <a:pt x="5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67" name="Freeform 70">
              <a:extLst>
                <a:ext uri="{FF2B5EF4-FFF2-40B4-BE49-F238E27FC236}">
                  <a16:creationId xmlns:a16="http://schemas.microsoft.com/office/drawing/2014/main" id="{838E6AFB-E660-47EE-B9B4-0E537CE96A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10725" y="2460625"/>
              <a:ext cx="103188" cy="103188"/>
            </a:xfrm>
            <a:custGeom>
              <a:avLst/>
              <a:gdLst>
                <a:gd name="T0" fmla="*/ 14 w 27"/>
                <a:gd name="T1" fmla="*/ 27 h 27"/>
                <a:gd name="T2" fmla="*/ 10 w 27"/>
                <a:gd name="T3" fmla="*/ 27 h 27"/>
                <a:gd name="T4" fmla="*/ 8 w 27"/>
                <a:gd name="T5" fmla="*/ 26 h 27"/>
                <a:gd name="T6" fmla="*/ 9 w 27"/>
                <a:gd name="T7" fmla="*/ 22 h 27"/>
                <a:gd name="T8" fmla="*/ 11 w 27"/>
                <a:gd name="T9" fmla="*/ 23 h 27"/>
                <a:gd name="T10" fmla="*/ 14 w 27"/>
                <a:gd name="T11" fmla="*/ 23 h 27"/>
                <a:gd name="T12" fmla="*/ 14 w 27"/>
                <a:gd name="T13" fmla="*/ 23 h 27"/>
                <a:gd name="T14" fmla="*/ 17 w 27"/>
                <a:gd name="T15" fmla="*/ 23 h 27"/>
                <a:gd name="T16" fmla="*/ 19 w 27"/>
                <a:gd name="T17" fmla="*/ 22 h 27"/>
                <a:gd name="T18" fmla="*/ 20 w 27"/>
                <a:gd name="T19" fmla="*/ 26 h 27"/>
                <a:gd name="T20" fmla="*/ 18 w 27"/>
                <a:gd name="T21" fmla="*/ 27 h 27"/>
                <a:gd name="T22" fmla="*/ 14 w 27"/>
                <a:gd name="T23" fmla="*/ 27 h 27"/>
                <a:gd name="T24" fmla="*/ 14 w 27"/>
                <a:gd name="T25" fmla="*/ 27 h 27"/>
                <a:gd name="T26" fmla="*/ 23 w 27"/>
                <a:gd name="T27" fmla="*/ 23 h 27"/>
                <a:gd name="T28" fmla="*/ 20 w 27"/>
                <a:gd name="T29" fmla="*/ 21 h 27"/>
                <a:gd name="T30" fmla="*/ 21 w 27"/>
                <a:gd name="T31" fmla="*/ 19 h 27"/>
                <a:gd name="T32" fmla="*/ 23 w 27"/>
                <a:gd name="T33" fmla="*/ 14 h 27"/>
                <a:gd name="T34" fmla="*/ 23 w 27"/>
                <a:gd name="T35" fmla="*/ 12 h 27"/>
                <a:gd name="T36" fmla="*/ 27 w 27"/>
                <a:gd name="T37" fmla="*/ 12 h 27"/>
                <a:gd name="T38" fmla="*/ 27 w 27"/>
                <a:gd name="T39" fmla="*/ 14 h 27"/>
                <a:gd name="T40" fmla="*/ 25 w 27"/>
                <a:gd name="T41" fmla="*/ 22 h 27"/>
                <a:gd name="T42" fmla="*/ 23 w 27"/>
                <a:gd name="T43" fmla="*/ 23 h 27"/>
                <a:gd name="T44" fmla="*/ 4 w 27"/>
                <a:gd name="T45" fmla="*/ 23 h 27"/>
                <a:gd name="T46" fmla="*/ 3 w 27"/>
                <a:gd name="T47" fmla="*/ 22 h 27"/>
                <a:gd name="T48" fmla="*/ 0 w 27"/>
                <a:gd name="T49" fmla="*/ 14 h 27"/>
                <a:gd name="T50" fmla="*/ 0 w 27"/>
                <a:gd name="T51" fmla="*/ 12 h 27"/>
                <a:gd name="T52" fmla="*/ 4 w 27"/>
                <a:gd name="T53" fmla="*/ 12 h 27"/>
                <a:gd name="T54" fmla="*/ 4 w 27"/>
                <a:gd name="T55" fmla="*/ 14 h 27"/>
                <a:gd name="T56" fmla="*/ 6 w 27"/>
                <a:gd name="T57" fmla="*/ 19 h 27"/>
                <a:gd name="T58" fmla="*/ 7 w 27"/>
                <a:gd name="T59" fmla="*/ 21 h 27"/>
                <a:gd name="T60" fmla="*/ 4 w 27"/>
                <a:gd name="T61" fmla="*/ 23 h 27"/>
                <a:gd name="T62" fmla="*/ 23 w 27"/>
                <a:gd name="T63" fmla="*/ 10 h 27"/>
                <a:gd name="T64" fmla="*/ 21 w 27"/>
                <a:gd name="T65" fmla="*/ 8 h 27"/>
                <a:gd name="T66" fmla="*/ 17 w 27"/>
                <a:gd name="T67" fmla="*/ 5 h 27"/>
                <a:gd name="T68" fmla="*/ 15 w 27"/>
                <a:gd name="T69" fmla="*/ 4 h 27"/>
                <a:gd name="T70" fmla="*/ 16 w 27"/>
                <a:gd name="T71" fmla="*/ 0 h 27"/>
                <a:gd name="T72" fmla="*/ 18 w 27"/>
                <a:gd name="T73" fmla="*/ 1 h 27"/>
                <a:gd name="T74" fmla="*/ 25 w 27"/>
                <a:gd name="T75" fmla="*/ 6 h 27"/>
                <a:gd name="T76" fmla="*/ 26 w 27"/>
                <a:gd name="T77" fmla="*/ 8 h 27"/>
                <a:gd name="T78" fmla="*/ 23 w 27"/>
                <a:gd name="T79" fmla="*/ 10 h 27"/>
                <a:gd name="T80" fmla="*/ 5 w 27"/>
                <a:gd name="T81" fmla="*/ 10 h 27"/>
                <a:gd name="T82" fmla="*/ 2 w 27"/>
                <a:gd name="T83" fmla="*/ 7 h 27"/>
                <a:gd name="T84" fmla="*/ 3 w 27"/>
                <a:gd name="T85" fmla="*/ 6 h 27"/>
                <a:gd name="T86" fmla="*/ 10 w 27"/>
                <a:gd name="T87" fmla="*/ 1 h 27"/>
                <a:gd name="T88" fmla="*/ 12 w 27"/>
                <a:gd name="T89" fmla="*/ 0 h 27"/>
                <a:gd name="T90" fmla="*/ 13 w 27"/>
                <a:gd name="T91" fmla="*/ 4 h 27"/>
                <a:gd name="T92" fmla="*/ 11 w 27"/>
                <a:gd name="T93" fmla="*/ 5 h 27"/>
                <a:gd name="T94" fmla="*/ 6 w 27"/>
                <a:gd name="T95" fmla="*/ 8 h 27"/>
                <a:gd name="T96" fmla="*/ 5 w 27"/>
                <a:gd name="T97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" h="27">
                  <a:moveTo>
                    <a:pt x="14" y="27"/>
                  </a:moveTo>
                  <a:cubicBezTo>
                    <a:pt x="12" y="27"/>
                    <a:pt x="11" y="27"/>
                    <a:pt x="10" y="27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3"/>
                    <a:pt x="13" y="23"/>
                    <a:pt x="14" y="2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3"/>
                    <a:pt x="16" y="23"/>
                    <a:pt x="17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7" y="27"/>
                    <a:pt x="15" y="27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lose/>
                  <a:moveTo>
                    <a:pt x="23" y="23"/>
                  </a:moveTo>
                  <a:cubicBezTo>
                    <a:pt x="20" y="21"/>
                    <a:pt x="20" y="21"/>
                    <a:pt x="20" y="21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3" y="18"/>
                    <a:pt x="23" y="16"/>
                    <a:pt x="23" y="14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7"/>
                    <a:pt x="26" y="20"/>
                    <a:pt x="25" y="22"/>
                  </a:cubicBezTo>
                  <a:lnTo>
                    <a:pt x="23" y="23"/>
                  </a:lnTo>
                  <a:close/>
                  <a:moveTo>
                    <a:pt x="4" y="23"/>
                  </a:moveTo>
                  <a:cubicBezTo>
                    <a:pt x="3" y="22"/>
                    <a:pt x="3" y="22"/>
                    <a:pt x="3" y="22"/>
                  </a:cubicBezTo>
                  <a:cubicBezTo>
                    <a:pt x="1" y="19"/>
                    <a:pt x="0" y="17"/>
                    <a:pt x="0" y="1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5" y="18"/>
                    <a:pt x="6" y="19"/>
                  </a:cubicBezTo>
                  <a:cubicBezTo>
                    <a:pt x="7" y="21"/>
                    <a:pt x="7" y="21"/>
                    <a:pt x="7" y="21"/>
                  </a:cubicBezTo>
                  <a:lnTo>
                    <a:pt x="4" y="23"/>
                  </a:lnTo>
                  <a:close/>
                  <a:moveTo>
                    <a:pt x="23" y="10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0" y="7"/>
                    <a:pt x="19" y="5"/>
                    <a:pt x="17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1" y="2"/>
                    <a:pt x="23" y="4"/>
                    <a:pt x="25" y="6"/>
                  </a:cubicBezTo>
                  <a:cubicBezTo>
                    <a:pt x="26" y="8"/>
                    <a:pt x="26" y="8"/>
                    <a:pt x="26" y="8"/>
                  </a:cubicBezTo>
                  <a:lnTo>
                    <a:pt x="23" y="10"/>
                  </a:lnTo>
                  <a:close/>
                  <a:moveTo>
                    <a:pt x="5" y="10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5" y="4"/>
                    <a:pt x="7" y="2"/>
                    <a:pt x="10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5"/>
                    <a:pt x="7" y="7"/>
                    <a:pt x="6" y="8"/>
                  </a:cubicBezTo>
                  <a:lnTo>
                    <a:pt x="5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68" name="Freeform 71">
              <a:extLst>
                <a:ext uri="{FF2B5EF4-FFF2-40B4-BE49-F238E27FC236}">
                  <a16:creationId xmlns:a16="http://schemas.microsoft.com/office/drawing/2014/main" id="{F82D14A3-CD83-499D-8DB0-DF56021EFC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10725" y="2325688"/>
              <a:ext cx="103188" cy="101600"/>
            </a:xfrm>
            <a:custGeom>
              <a:avLst/>
              <a:gdLst>
                <a:gd name="T0" fmla="*/ 14 w 27"/>
                <a:gd name="T1" fmla="*/ 27 h 27"/>
                <a:gd name="T2" fmla="*/ 10 w 27"/>
                <a:gd name="T3" fmla="*/ 26 h 27"/>
                <a:gd name="T4" fmla="*/ 8 w 27"/>
                <a:gd name="T5" fmla="*/ 26 h 27"/>
                <a:gd name="T6" fmla="*/ 9 w 27"/>
                <a:gd name="T7" fmla="*/ 22 h 27"/>
                <a:gd name="T8" fmla="*/ 11 w 27"/>
                <a:gd name="T9" fmla="*/ 22 h 27"/>
                <a:gd name="T10" fmla="*/ 17 w 27"/>
                <a:gd name="T11" fmla="*/ 23 h 27"/>
                <a:gd name="T12" fmla="*/ 19 w 27"/>
                <a:gd name="T13" fmla="*/ 22 h 27"/>
                <a:gd name="T14" fmla="*/ 20 w 27"/>
                <a:gd name="T15" fmla="*/ 26 h 27"/>
                <a:gd name="T16" fmla="*/ 18 w 27"/>
                <a:gd name="T17" fmla="*/ 26 h 27"/>
                <a:gd name="T18" fmla="*/ 14 w 27"/>
                <a:gd name="T19" fmla="*/ 27 h 27"/>
                <a:gd name="T20" fmla="*/ 23 w 27"/>
                <a:gd name="T21" fmla="*/ 23 h 27"/>
                <a:gd name="T22" fmla="*/ 20 w 27"/>
                <a:gd name="T23" fmla="*/ 21 h 27"/>
                <a:gd name="T24" fmla="*/ 21 w 27"/>
                <a:gd name="T25" fmla="*/ 19 h 27"/>
                <a:gd name="T26" fmla="*/ 23 w 27"/>
                <a:gd name="T27" fmla="*/ 14 h 27"/>
                <a:gd name="T28" fmla="*/ 23 w 27"/>
                <a:gd name="T29" fmla="*/ 12 h 27"/>
                <a:gd name="T30" fmla="*/ 27 w 27"/>
                <a:gd name="T31" fmla="*/ 12 h 27"/>
                <a:gd name="T32" fmla="*/ 27 w 27"/>
                <a:gd name="T33" fmla="*/ 14 h 27"/>
                <a:gd name="T34" fmla="*/ 25 w 27"/>
                <a:gd name="T35" fmla="*/ 21 h 27"/>
                <a:gd name="T36" fmla="*/ 23 w 27"/>
                <a:gd name="T37" fmla="*/ 23 h 27"/>
                <a:gd name="T38" fmla="*/ 4 w 27"/>
                <a:gd name="T39" fmla="*/ 23 h 27"/>
                <a:gd name="T40" fmla="*/ 3 w 27"/>
                <a:gd name="T41" fmla="*/ 21 h 27"/>
                <a:gd name="T42" fmla="*/ 0 w 27"/>
                <a:gd name="T43" fmla="*/ 13 h 27"/>
                <a:gd name="T44" fmla="*/ 0 w 27"/>
                <a:gd name="T45" fmla="*/ 11 h 27"/>
                <a:gd name="T46" fmla="*/ 4 w 27"/>
                <a:gd name="T47" fmla="*/ 11 h 27"/>
                <a:gd name="T48" fmla="*/ 4 w 27"/>
                <a:gd name="T49" fmla="*/ 14 h 27"/>
                <a:gd name="T50" fmla="*/ 6 w 27"/>
                <a:gd name="T51" fmla="*/ 19 h 27"/>
                <a:gd name="T52" fmla="*/ 7 w 27"/>
                <a:gd name="T53" fmla="*/ 21 h 27"/>
                <a:gd name="T54" fmla="*/ 4 w 27"/>
                <a:gd name="T55" fmla="*/ 23 h 27"/>
                <a:gd name="T56" fmla="*/ 23 w 27"/>
                <a:gd name="T57" fmla="*/ 10 h 27"/>
                <a:gd name="T58" fmla="*/ 21 w 27"/>
                <a:gd name="T59" fmla="*/ 8 h 27"/>
                <a:gd name="T60" fmla="*/ 17 w 27"/>
                <a:gd name="T61" fmla="*/ 4 h 27"/>
                <a:gd name="T62" fmla="*/ 15 w 27"/>
                <a:gd name="T63" fmla="*/ 4 h 27"/>
                <a:gd name="T64" fmla="*/ 16 w 27"/>
                <a:gd name="T65" fmla="*/ 0 h 27"/>
                <a:gd name="T66" fmla="*/ 18 w 27"/>
                <a:gd name="T67" fmla="*/ 1 h 27"/>
                <a:gd name="T68" fmla="*/ 25 w 27"/>
                <a:gd name="T69" fmla="*/ 6 h 27"/>
                <a:gd name="T70" fmla="*/ 26 w 27"/>
                <a:gd name="T71" fmla="*/ 7 h 27"/>
                <a:gd name="T72" fmla="*/ 23 w 27"/>
                <a:gd name="T73" fmla="*/ 10 h 27"/>
                <a:gd name="T74" fmla="*/ 5 w 27"/>
                <a:gd name="T75" fmla="*/ 9 h 27"/>
                <a:gd name="T76" fmla="*/ 2 w 27"/>
                <a:gd name="T77" fmla="*/ 7 h 27"/>
                <a:gd name="T78" fmla="*/ 3 w 27"/>
                <a:gd name="T79" fmla="*/ 5 h 27"/>
                <a:gd name="T80" fmla="*/ 10 w 27"/>
                <a:gd name="T81" fmla="*/ 1 h 27"/>
                <a:gd name="T82" fmla="*/ 12 w 27"/>
                <a:gd name="T83" fmla="*/ 0 h 27"/>
                <a:gd name="T84" fmla="*/ 13 w 27"/>
                <a:gd name="T85" fmla="*/ 4 h 27"/>
                <a:gd name="T86" fmla="*/ 11 w 27"/>
                <a:gd name="T87" fmla="*/ 4 h 27"/>
                <a:gd name="T88" fmla="*/ 6 w 27"/>
                <a:gd name="T89" fmla="*/ 8 h 27"/>
                <a:gd name="T90" fmla="*/ 5 w 27"/>
                <a:gd name="T91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" h="27">
                  <a:moveTo>
                    <a:pt x="14" y="27"/>
                  </a:moveTo>
                  <a:cubicBezTo>
                    <a:pt x="12" y="27"/>
                    <a:pt x="11" y="27"/>
                    <a:pt x="10" y="26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3" y="23"/>
                    <a:pt x="15" y="23"/>
                    <a:pt x="17" y="23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7" y="27"/>
                    <a:pt x="15" y="27"/>
                    <a:pt x="14" y="27"/>
                  </a:cubicBezTo>
                  <a:close/>
                  <a:moveTo>
                    <a:pt x="23" y="23"/>
                  </a:moveTo>
                  <a:cubicBezTo>
                    <a:pt x="20" y="21"/>
                    <a:pt x="20" y="21"/>
                    <a:pt x="20" y="21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3" y="17"/>
                    <a:pt x="23" y="16"/>
                    <a:pt x="23" y="14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6"/>
                    <a:pt x="26" y="19"/>
                    <a:pt x="25" y="21"/>
                  </a:cubicBezTo>
                  <a:lnTo>
                    <a:pt x="23" y="23"/>
                  </a:lnTo>
                  <a:close/>
                  <a:moveTo>
                    <a:pt x="4" y="23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1" y="19"/>
                    <a:pt x="0" y="16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5" y="17"/>
                    <a:pt x="6" y="19"/>
                  </a:cubicBezTo>
                  <a:cubicBezTo>
                    <a:pt x="7" y="21"/>
                    <a:pt x="7" y="21"/>
                    <a:pt x="7" y="21"/>
                  </a:cubicBezTo>
                  <a:lnTo>
                    <a:pt x="4" y="23"/>
                  </a:lnTo>
                  <a:close/>
                  <a:moveTo>
                    <a:pt x="23" y="10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0" y="6"/>
                    <a:pt x="19" y="5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1" y="2"/>
                    <a:pt x="23" y="3"/>
                    <a:pt x="25" y="6"/>
                  </a:cubicBezTo>
                  <a:cubicBezTo>
                    <a:pt x="26" y="7"/>
                    <a:pt x="26" y="7"/>
                    <a:pt x="26" y="7"/>
                  </a:cubicBezTo>
                  <a:lnTo>
                    <a:pt x="23" y="10"/>
                  </a:lnTo>
                  <a:close/>
                  <a:moveTo>
                    <a:pt x="5" y="9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3"/>
                    <a:pt x="7" y="1"/>
                    <a:pt x="10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9" y="5"/>
                    <a:pt x="7" y="6"/>
                    <a:pt x="6" y="8"/>
                  </a:cubicBezTo>
                  <a:lnTo>
                    <a:pt x="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69" name="Freeform 72">
              <a:extLst>
                <a:ext uri="{FF2B5EF4-FFF2-40B4-BE49-F238E27FC236}">
                  <a16:creationId xmlns:a16="http://schemas.microsoft.com/office/drawing/2014/main" id="{CB7D42BA-68D2-42E9-876F-6F0B6B1796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28200" y="2260600"/>
              <a:ext cx="103188" cy="101600"/>
            </a:xfrm>
            <a:custGeom>
              <a:avLst/>
              <a:gdLst>
                <a:gd name="T0" fmla="*/ 14 w 27"/>
                <a:gd name="T1" fmla="*/ 27 h 27"/>
                <a:gd name="T2" fmla="*/ 10 w 27"/>
                <a:gd name="T3" fmla="*/ 26 h 27"/>
                <a:gd name="T4" fmla="*/ 8 w 27"/>
                <a:gd name="T5" fmla="*/ 25 h 27"/>
                <a:gd name="T6" fmla="*/ 9 w 27"/>
                <a:gd name="T7" fmla="*/ 21 h 27"/>
                <a:gd name="T8" fmla="*/ 11 w 27"/>
                <a:gd name="T9" fmla="*/ 22 h 27"/>
                <a:gd name="T10" fmla="*/ 17 w 27"/>
                <a:gd name="T11" fmla="*/ 22 h 27"/>
                <a:gd name="T12" fmla="*/ 19 w 27"/>
                <a:gd name="T13" fmla="*/ 22 h 27"/>
                <a:gd name="T14" fmla="*/ 20 w 27"/>
                <a:gd name="T15" fmla="*/ 25 h 27"/>
                <a:gd name="T16" fmla="*/ 18 w 27"/>
                <a:gd name="T17" fmla="*/ 26 h 27"/>
                <a:gd name="T18" fmla="*/ 14 w 27"/>
                <a:gd name="T19" fmla="*/ 27 h 27"/>
                <a:gd name="T20" fmla="*/ 23 w 27"/>
                <a:gd name="T21" fmla="*/ 23 h 27"/>
                <a:gd name="T22" fmla="*/ 20 w 27"/>
                <a:gd name="T23" fmla="*/ 20 h 27"/>
                <a:gd name="T24" fmla="*/ 21 w 27"/>
                <a:gd name="T25" fmla="*/ 19 h 27"/>
                <a:gd name="T26" fmla="*/ 23 w 27"/>
                <a:gd name="T27" fmla="*/ 13 h 27"/>
                <a:gd name="T28" fmla="*/ 23 w 27"/>
                <a:gd name="T29" fmla="*/ 11 h 27"/>
                <a:gd name="T30" fmla="*/ 27 w 27"/>
                <a:gd name="T31" fmla="*/ 11 h 27"/>
                <a:gd name="T32" fmla="*/ 27 w 27"/>
                <a:gd name="T33" fmla="*/ 13 h 27"/>
                <a:gd name="T34" fmla="*/ 25 w 27"/>
                <a:gd name="T35" fmla="*/ 21 h 27"/>
                <a:gd name="T36" fmla="*/ 23 w 27"/>
                <a:gd name="T37" fmla="*/ 23 h 27"/>
                <a:gd name="T38" fmla="*/ 4 w 27"/>
                <a:gd name="T39" fmla="*/ 23 h 27"/>
                <a:gd name="T40" fmla="*/ 3 w 27"/>
                <a:gd name="T41" fmla="*/ 21 h 27"/>
                <a:gd name="T42" fmla="*/ 0 w 27"/>
                <a:gd name="T43" fmla="*/ 13 h 27"/>
                <a:gd name="T44" fmla="*/ 0 w 27"/>
                <a:gd name="T45" fmla="*/ 11 h 27"/>
                <a:gd name="T46" fmla="*/ 4 w 27"/>
                <a:gd name="T47" fmla="*/ 11 h 27"/>
                <a:gd name="T48" fmla="*/ 4 w 27"/>
                <a:gd name="T49" fmla="*/ 13 h 27"/>
                <a:gd name="T50" fmla="*/ 6 w 27"/>
                <a:gd name="T51" fmla="*/ 19 h 27"/>
                <a:gd name="T52" fmla="*/ 7 w 27"/>
                <a:gd name="T53" fmla="*/ 20 h 27"/>
                <a:gd name="T54" fmla="*/ 4 w 27"/>
                <a:gd name="T55" fmla="*/ 23 h 27"/>
                <a:gd name="T56" fmla="*/ 23 w 27"/>
                <a:gd name="T57" fmla="*/ 9 h 27"/>
                <a:gd name="T58" fmla="*/ 22 w 27"/>
                <a:gd name="T59" fmla="*/ 8 h 27"/>
                <a:gd name="T60" fmla="*/ 17 w 27"/>
                <a:gd name="T61" fmla="*/ 4 h 27"/>
                <a:gd name="T62" fmla="*/ 15 w 27"/>
                <a:gd name="T63" fmla="*/ 3 h 27"/>
                <a:gd name="T64" fmla="*/ 16 w 27"/>
                <a:gd name="T65" fmla="*/ 0 h 27"/>
                <a:gd name="T66" fmla="*/ 18 w 27"/>
                <a:gd name="T67" fmla="*/ 0 h 27"/>
                <a:gd name="T68" fmla="*/ 25 w 27"/>
                <a:gd name="T69" fmla="*/ 5 h 27"/>
                <a:gd name="T70" fmla="*/ 26 w 27"/>
                <a:gd name="T71" fmla="*/ 7 h 27"/>
                <a:gd name="T72" fmla="*/ 23 w 27"/>
                <a:gd name="T73" fmla="*/ 9 h 27"/>
                <a:gd name="T74" fmla="*/ 5 w 27"/>
                <a:gd name="T75" fmla="*/ 9 h 27"/>
                <a:gd name="T76" fmla="*/ 2 w 27"/>
                <a:gd name="T77" fmla="*/ 7 h 27"/>
                <a:gd name="T78" fmla="*/ 3 w 27"/>
                <a:gd name="T79" fmla="*/ 5 h 27"/>
                <a:gd name="T80" fmla="*/ 10 w 27"/>
                <a:gd name="T81" fmla="*/ 0 h 27"/>
                <a:gd name="T82" fmla="*/ 12 w 27"/>
                <a:gd name="T83" fmla="*/ 0 h 27"/>
                <a:gd name="T84" fmla="*/ 13 w 27"/>
                <a:gd name="T85" fmla="*/ 3 h 27"/>
                <a:gd name="T86" fmla="*/ 11 w 27"/>
                <a:gd name="T87" fmla="*/ 4 h 27"/>
                <a:gd name="T88" fmla="*/ 6 w 27"/>
                <a:gd name="T89" fmla="*/ 7 h 27"/>
                <a:gd name="T90" fmla="*/ 5 w 27"/>
                <a:gd name="T91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" h="27">
                  <a:moveTo>
                    <a:pt x="14" y="27"/>
                  </a:moveTo>
                  <a:cubicBezTo>
                    <a:pt x="12" y="27"/>
                    <a:pt x="11" y="26"/>
                    <a:pt x="10" y="26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3" y="23"/>
                    <a:pt x="15" y="23"/>
                    <a:pt x="17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7" y="26"/>
                    <a:pt x="15" y="27"/>
                    <a:pt x="14" y="27"/>
                  </a:cubicBezTo>
                  <a:close/>
                  <a:moveTo>
                    <a:pt x="23" y="23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3" y="17"/>
                    <a:pt x="23" y="15"/>
                    <a:pt x="23" y="13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6"/>
                    <a:pt x="26" y="19"/>
                    <a:pt x="25" y="21"/>
                  </a:cubicBezTo>
                  <a:lnTo>
                    <a:pt x="23" y="23"/>
                  </a:lnTo>
                  <a:close/>
                  <a:moveTo>
                    <a:pt x="4" y="23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1" y="19"/>
                    <a:pt x="0" y="16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5"/>
                    <a:pt x="5" y="17"/>
                    <a:pt x="6" y="19"/>
                  </a:cubicBezTo>
                  <a:cubicBezTo>
                    <a:pt x="7" y="20"/>
                    <a:pt x="7" y="20"/>
                    <a:pt x="7" y="20"/>
                  </a:cubicBezTo>
                  <a:lnTo>
                    <a:pt x="4" y="23"/>
                  </a:lnTo>
                  <a:close/>
                  <a:moveTo>
                    <a:pt x="23" y="9"/>
                  </a:moveTo>
                  <a:cubicBezTo>
                    <a:pt x="22" y="8"/>
                    <a:pt x="22" y="8"/>
                    <a:pt x="22" y="8"/>
                  </a:cubicBezTo>
                  <a:cubicBezTo>
                    <a:pt x="20" y="6"/>
                    <a:pt x="19" y="5"/>
                    <a:pt x="17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1"/>
                    <a:pt x="23" y="3"/>
                    <a:pt x="25" y="5"/>
                  </a:cubicBezTo>
                  <a:cubicBezTo>
                    <a:pt x="26" y="7"/>
                    <a:pt x="26" y="7"/>
                    <a:pt x="26" y="7"/>
                  </a:cubicBezTo>
                  <a:lnTo>
                    <a:pt x="23" y="9"/>
                  </a:lnTo>
                  <a:close/>
                  <a:moveTo>
                    <a:pt x="5" y="9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3"/>
                    <a:pt x="7" y="1"/>
                    <a:pt x="1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9" y="5"/>
                    <a:pt x="7" y="6"/>
                    <a:pt x="6" y="7"/>
                  </a:cubicBezTo>
                  <a:lnTo>
                    <a:pt x="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70" name="Freeform 73">
              <a:extLst>
                <a:ext uri="{FF2B5EF4-FFF2-40B4-BE49-F238E27FC236}">
                  <a16:creationId xmlns:a16="http://schemas.microsoft.com/office/drawing/2014/main" id="{D581C39E-320C-4CA2-A2AC-26036EEAB4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10725" y="2192338"/>
              <a:ext cx="103188" cy="101600"/>
            </a:xfrm>
            <a:custGeom>
              <a:avLst/>
              <a:gdLst>
                <a:gd name="T0" fmla="*/ 14 w 27"/>
                <a:gd name="T1" fmla="*/ 27 h 27"/>
                <a:gd name="T2" fmla="*/ 10 w 27"/>
                <a:gd name="T3" fmla="*/ 26 h 27"/>
                <a:gd name="T4" fmla="*/ 8 w 27"/>
                <a:gd name="T5" fmla="*/ 25 h 27"/>
                <a:gd name="T6" fmla="*/ 9 w 27"/>
                <a:gd name="T7" fmla="*/ 22 h 27"/>
                <a:gd name="T8" fmla="*/ 11 w 27"/>
                <a:gd name="T9" fmla="*/ 22 h 27"/>
                <a:gd name="T10" fmla="*/ 17 w 27"/>
                <a:gd name="T11" fmla="*/ 22 h 27"/>
                <a:gd name="T12" fmla="*/ 19 w 27"/>
                <a:gd name="T13" fmla="*/ 22 h 27"/>
                <a:gd name="T14" fmla="*/ 20 w 27"/>
                <a:gd name="T15" fmla="*/ 25 h 27"/>
                <a:gd name="T16" fmla="*/ 18 w 27"/>
                <a:gd name="T17" fmla="*/ 26 h 27"/>
                <a:gd name="T18" fmla="*/ 14 w 27"/>
                <a:gd name="T19" fmla="*/ 27 h 27"/>
                <a:gd name="T20" fmla="*/ 23 w 27"/>
                <a:gd name="T21" fmla="*/ 23 h 27"/>
                <a:gd name="T22" fmla="*/ 20 w 27"/>
                <a:gd name="T23" fmla="*/ 20 h 27"/>
                <a:gd name="T24" fmla="*/ 21 w 27"/>
                <a:gd name="T25" fmla="*/ 19 h 27"/>
                <a:gd name="T26" fmla="*/ 23 w 27"/>
                <a:gd name="T27" fmla="*/ 13 h 27"/>
                <a:gd name="T28" fmla="*/ 23 w 27"/>
                <a:gd name="T29" fmla="*/ 11 h 27"/>
                <a:gd name="T30" fmla="*/ 27 w 27"/>
                <a:gd name="T31" fmla="*/ 11 h 27"/>
                <a:gd name="T32" fmla="*/ 27 w 27"/>
                <a:gd name="T33" fmla="*/ 13 h 27"/>
                <a:gd name="T34" fmla="*/ 25 w 27"/>
                <a:gd name="T35" fmla="*/ 21 h 27"/>
                <a:gd name="T36" fmla="*/ 23 w 27"/>
                <a:gd name="T37" fmla="*/ 23 h 27"/>
                <a:gd name="T38" fmla="*/ 4 w 27"/>
                <a:gd name="T39" fmla="*/ 23 h 27"/>
                <a:gd name="T40" fmla="*/ 3 w 27"/>
                <a:gd name="T41" fmla="*/ 21 h 27"/>
                <a:gd name="T42" fmla="*/ 0 w 27"/>
                <a:gd name="T43" fmla="*/ 13 h 27"/>
                <a:gd name="T44" fmla="*/ 0 w 27"/>
                <a:gd name="T45" fmla="*/ 11 h 27"/>
                <a:gd name="T46" fmla="*/ 4 w 27"/>
                <a:gd name="T47" fmla="*/ 11 h 27"/>
                <a:gd name="T48" fmla="*/ 4 w 27"/>
                <a:gd name="T49" fmla="*/ 13 h 27"/>
                <a:gd name="T50" fmla="*/ 6 w 27"/>
                <a:gd name="T51" fmla="*/ 19 h 27"/>
                <a:gd name="T52" fmla="*/ 7 w 27"/>
                <a:gd name="T53" fmla="*/ 20 h 27"/>
                <a:gd name="T54" fmla="*/ 4 w 27"/>
                <a:gd name="T55" fmla="*/ 23 h 27"/>
                <a:gd name="T56" fmla="*/ 23 w 27"/>
                <a:gd name="T57" fmla="*/ 9 h 27"/>
                <a:gd name="T58" fmla="*/ 21 w 27"/>
                <a:gd name="T59" fmla="*/ 8 h 27"/>
                <a:gd name="T60" fmla="*/ 17 w 27"/>
                <a:gd name="T61" fmla="*/ 4 h 27"/>
                <a:gd name="T62" fmla="*/ 15 w 27"/>
                <a:gd name="T63" fmla="*/ 4 h 27"/>
                <a:gd name="T64" fmla="*/ 16 w 27"/>
                <a:gd name="T65" fmla="*/ 0 h 27"/>
                <a:gd name="T66" fmla="*/ 18 w 27"/>
                <a:gd name="T67" fmla="*/ 0 h 27"/>
                <a:gd name="T68" fmla="*/ 25 w 27"/>
                <a:gd name="T69" fmla="*/ 5 h 27"/>
                <a:gd name="T70" fmla="*/ 26 w 27"/>
                <a:gd name="T71" fmla="*/ 7 h 27"/>
                <a:gd name="T72" fmla="*/ 23 w 27"/>
                <a:gd name="T73" fmla="*/ 9 h 27"/>
                <a:gd name="T74" fmla="*/ 5 w 27"/>
                <a:gd name="T75" fmla="*/ 9 h 27"/>
                <a:gd name="T76" fmla="*/ 2 w 27"/>
                <a:gd name="T77" fmla="*/ 7 h 27"/>
                <a:gd name="T78" fmla="*/ 3 w 27"/>
                <a:gd name="T79" fmla="*/ 5 h 27"/>
                <a:gd name="T80" fmla="*/ 10 w 27"/>
                <a:gd name="T81" fmla="*/ 0 h 27"/>
                <a:gd name="T82" fmla="*/ 12 w 27"/>
                <a:gd name="T83" fmla="*/ 0 h 27"/>
                <a:gd name="T84" fmla="*/ 13 w 27"/>
                <a:gd name="T85" fmla="*/ 3 h 27"/>
                <a:gd name="T86" fmla="*/ 11 w 27"/>
                <a:gd name="T87" fmla="*/ 4 h 27"/>
                <a:gd name="T88" fmla="*/ 6 w 27"/>
                <a:gd name="T89" fmla="*/ 7 h 27"/>
                <a:gd name="T90" fmla="*/ 5 w 27"/>
                <a:gd name="T91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" h="27">
                  <a:moveTo>
                    <a:pt x="14" y="27"/>
                  </a:moveTo>
                  <a:cubicBezTo>
                    <a:pt x="12" y="27"/>
                    <a:pt x="11" y="26"/>
                    <a:pt x="10" y="26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3" y="23"/>
                    <a:pt x="15" y="23"/>
                    <a:pt x="17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7" y="26"/>
                    <a:pt x="15" y="27"/>
                    <a:pt x="14" y="27"/>
                  </a:cubicBezTo>
                  <a:close/>
                  <a:moveTo>
                    <a:pt x="23" y="23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3" y="17"/>
                    <a:pt x="23" y="15"/>
                    <a:pt x="23" y="13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6"/>
                    <a:pt x="26" y="19"/>
                    <a:pt x="25" y="21"/>
                  </a:cubicBezTo>
                  <a:lnTo>
                    <a:pt x="23" y="23"/>
                  </a:lnTo>
                  <a:close/>
                  <a:moveTo>
                    <a:pt x="4" y="23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1" y="19"/>
                    <a:pt x="0" y="16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5"/>
                    <a:pt x="5" y="17"/>
                    <a:pt x="6" y="19"/>
                  </a:cubicBezTo>
                  <a:cubicBezTo>
                    <a:pt x="7" y="20"/>
                    <a:pt x="7" y="20"/>
                    <a:pt x="7" y="20"/>
                  </a:cubicBezTo>
                  <a:lnTo>
                    <a:pt x="4" y="23"/>
                  </a:lnTo>
                  <a:close/>
                  <a:moveTo>
                    <a:pt x="23" y="9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0" y="6"/>
                    <a:pt x="19" y="5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1"/>
                    <a:pt x="23" y="3"/>
                    <a:pt x="25" y="5"/>
                  </a:cubicBezTo>
                  <a:cubicBezTo>
                    <a:pt x="26" y="7"/>
                    <a:pt x="26" y="7"/>
                    <a:pt x="26" y="7"/>
                  </a:cubicBezTo>
                  <a:lnTo>
                    <a:pt x="23" y="9"/>
                  </a:lnTo>
                  <a:close/>
                  <a:moveTo>
                    <a:pt x="5" y="9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3"/>
                    <a:pt x="7" y="1"/>
                    <a:pt x="1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9" y="5"/>
                    <a:pt x="7" y="6"/>
                    <a:pt x="6" y="7"/>
                  </a:cubicBezTo>
                  <a:lnTo>
                    <a:pt x="5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71" name="Freeform 74">
              <a:extLst>
                <a:ext uri="{FF2B5EF4-FFF2-40B4-BE49-F238E27FC236}">
                  <a16:creationId xmlns:a16="http://schemas.microsoft.com/office/drawing/2014/main" id="{4C68E366-E1A9-4AE1-97D8-A9C016213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3125" y="2908300"/>
              <a:ext cx="355600" cy="292100"/>
            </a:xfrm>
            <a:custGeom>
              <a:avLst/>
              <a:gdLst>
                <a:gd name="T0" fmla="*/ 10 w 94"/>
                <a:gd name="T1" fmla="*/ 77 h 77"/>
                <a:gd name="T2" fmla="*/ 0 w 94"/>
                <a:gd name="T3" fmla="*/ 0 h 77"/>
                <a:gd name="T4" fmla="*/ 37 w 94"/>
                <a:gd name="T5" fmla="*/ 57 h 77"/>
                <a:gd name="T6" fmla="*/ 72 w 94"/>
                <a:gd name="T7" fmla="*/ 14 h 77"/>
                <a:gd name="T8" fmla="*/ 68 w 94"/>
                <a:gd name="T9" fmla="*/ 64 h 77"/>
                <a:gd name="T10" fmla="*/ 88 w 94"/>
                <a:gd name="T11" fmla="*/ 48 h 77"/>
                <a:gd name="T12" fmla="*/ 88 w 94"/>
                <a:gd name="T13" fmla="*/ 77 h 77"/>
                <a:gd name="T14" fmla="*/ 10 w 94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77">
                  <a:moveTo>
                    <a:pt x="10" y="77"/>
                  </a:moveTo>
                  <a:cubicBezTo>
                    <a:pt x="10" y="77"/>
                    <a:pt x="16" y="36"/>
                    <a:pt x="0" y="0"/>
                  </a:cubicBezTo>
                  <a:cubicBezTo>
                    <a:pt x="0" y="0"/>
                    <a:pt x="38" y="10"/>
                    <a:pt x="37" y="57"/>
                  </a:cubicBezTo>
                  <a:cubicBezTo>
                    <a:pt x="37" y="57"/>
                    <a:pt x="44" y="26"/>
                    <a:pt x="72" y="14"/>
                  </a:cubicBezTo>
                  <a:cubicBezTo>
                    <a:pt x="72" y="14"/>
                    <a:pt x="60" y="37"/>
                    <a:pt x="68" y="64"/>
                  </a:cubicBezTo>
                  <a:cubicBezTo>
                    <a:pt x="68" y="64"/>
                    <a:pt x="85" y="60"/>
                    <a:pt x="88" y="48"/>
                  </a:cubicBezTo>
                  <a:cubicBezTo>
                    <a:pt x="88" y="48"/>
                    <a:pt x="94" y="62"/>
                    <a:pt x="88" y="77"/>
                  </a:cubicBezTo>
                  <a:lnTo>
                    <a:pt x="1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72" name="Freeform 75">
              <a:extLst>
                <a:ext uri="{FF2B5EF4-FFF2-40B4-BE49-F238E27FC236}">
                  <a16:creationId xmlns:a16="http://schemas.microsoft.com/office/drawing/2014/main" id="{D9B74896-4085-4894-B6D2-8D3BEAB1F6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06013" y="2120900"/>
              <a:ext cx="412750" cy="1079500"/>
            </a:xfrm>
            <a:custGeom>
              <a:avLst/>
              <a:gdLst>
                <a:gd name="T0" fmla="*/ 33 w 109"/>
                <a:gd name="T1" fmla="*/ 285 h 285"/>
                <a:gd name="T2" fmla="*/ 29 w 109"/>
                <a:gd name="T3" fmla="*/ 230 h 285"/>
                <a:gd name="T4" fmla="*/ 13 w 109"/>
                <a:gd name="T5" fmla="*/ 251 h 285"/>
                <a:gd name="T6" fmla="*/ 37 w 109"/>
                <a:gd name="T7" fmla="*/ 190 h 285"/>
                <a:gd name="T8" fmla="*/ 0 w 109"/>
                <a:gd name="T9" fmla="*/ 211 h 285"/>
                <a:gd name="T10" fmla="*/ 0 w 109"/>
                <a:gd name="T11" fmla="*/ 86 h 285"/>
                <a:gd name="T12" fmla="*/ 18 w 109"/>
                <a:gd name="T13" fmla="*/ 86 h 285"/>
                <a:gd name="T14" fmla="*/ 18 w 109"/>
                <a:gd name="T15" fmla="*/ 54 h 285"/>
                <a:gd name="T16" fmla="*/ 0 w 109"/>
                <a:gd name="T17" fmla="*/ 54 h 285"/>
                <a:gd name="T18" fmla="*/ 0 w 109"/>
                <a:gd name="T19" fmla="*/ 26 h 285"/>
                <a:gd name="T20" fmla="*/ 55 w 109"/>
                <a:gd name="T21" fmla="*/ 0 h 285"/>
                <a:gd name="T22" fmla="*/ 109 w 109"/>
                <a:gd name="T23" fmla="*/ 26 h 285"/>
                <a:gd name="T24" fmla="*/ 109 w 109"/>
                <a:gd name="T25" fmla="*/ 54 h 285"/>
                <a:gd name="T26" fmla="*/ 91 w 109"/>
                <a:gd name="T27" fmla="*/ 54 h 285"/>
                <a:gd name="T28" fmla="*/ 91 w 109"/>
                <a:gd name="T29" fmla="*/ 86 h 285"/>
                <a:gd name="T30" fmla="*/ 109 w 109"/>
                <a:gd name="T31" fmla="*/ 86 h 285"/>
                <a:gd name="T32" fmla="*/ 109 w 109"/>
                <a:gd name="T33" fmla="*/ 285 h 285"/>
                <a:gd name="T34" fmla="*/ 33 w 109"/>
                <a:gd name="T35" fmla="*/ 285 h 285"/>
                <a:gd name="T36" fmla="*/ 103 w 109"/>
                <a:gd name="T37" fmla="*/ 92 h 285"/>
                <a:gd name="T38" fmla="*/ 85 w 109"/>
                <a:gd name="T39" fmla="*/ 92 h 285"/>
                <a:gd name="T40" fmla="*/ 85 w 109"/>
                <a:gd name="T41" fmla="*/ 48 h 285"/>
                <a:gd name="T42" fmla="*/ 103 w 109"/>
                <a:gd name="T43" fmla="*/ 48 h 285"/>
                <a:gd name="T44" fmla="*/ 103 w 109"/>
                <a:gd name="T45" fmla="*/ 26 h 285"/>
                <a:gd name="T46" fmla="*/ 55 w 109"/>
                <a:gd name="T47" fmla="*/ 6 h 285"/>
                <a:gd name="T48" fmla="*/ 6 w 109"/>
                <a:gd name="T49" fmla="*/ 26 h 285"/>
                <a:gd name="T50" fmla="*/ 6 w 109"/>
                <a:gd name="T51" fmla="*/ 48 h 285"/>
                <a:gd name="T52" fmla="*/ 24 w 109"/>
                <a:gd name="T53" fmla="*/ 48 h 285"/>
                <a:gd name="T54" fmla="*/ 24 w 109"/>
                <a:gd name="T55" fmla="*/ 92 h 285"/>
                <a:gd name="T56" fmla="*/ 6 w 109"/>
                <a:gd name="T57" fmla="*/ 92 h 285"/>
                <a:gd name="T58" fmla="*/ 6 w 109"/>
                <a:gd name="T59" fmla="*/ 198 h 285"/>
                <a:gd name="T60" fmla="*/ 9 w 109"/>
                <a:gd name="T61" fmla="*/ 196 h 285"/>
                <a:gd name="T62" fmla="*/ 36 w 109"/>
                <a:gd name="T63" fmla="*/ 185 h 285"/>
                <a:gd name="T64" fmla="*/ 50 w 109"/>
                <a:gd name="T65" fmla="*/ 183 h 285"/>
                <a:gd name="T66" fmla="*/ 41 w 109"/>
                <a:gd name="T67" fmla="*/ 194 h 285"/>
                <a:gd name="T68" fmla="*/ 27 w 109"/>
                <a:gd name="T69" fmla="*/ 216 h 285"/>
                <a:gd name="T70" fmla="*/ 27 w 109"/>
                <a:gd name="T71" fmla="*/ 217 h 285"/>
                <a:gd name="T72" fmla="*/ 34 w 109"/>
                <a:gd name="T73" fmla="*/ 227 h 285"/>
                <a:gd name="T74" fmla="*/ 43 w 109"/>
                <a:gd name="T75" fmla="*/ 276 h 285"/>
                <a:gd name="T76" fmla="*/ 42 w 109"/>
                <a:gd name="T77" fmla="*/ 279 h 285"/>
                <a:gd name="T78" fmla="*/ 103 w 109"/>
                <a:gd name="T79" fmla="*/ 279 h 285"/>
                <a:gd name="T80" fmla="*/ 103 w 109"/>
                <a:gd name="T81" fmla="*/ 9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9" h="285">
                  <a:moveTo>
                    <a:pt x="33" y="285"/>
                  </a:moveTo>
                  <a:cubicBezTo>
                    <a:pt x="48" y="256"/>
                    <a:pt x="29" y="230"/>
                    <a:pt x="29" y="230"/>
                  </a:cubicBezTo>
                  <a:cubicBezTo>
                    <a:pt x="25" y="247"/>
                    <a:pt x="13" y="251"/>
                    <a:pt x="13" y="251"/>
                  </a:cubicBezTo>
                  <a:cubicBezTo>
                    <a:pt x="9" y="225"/>
                    <a:pt x="37" y="190"/>
                    <a:pt x="37" y="190"/>
                  </a:cubicBezTo>
                  <a:cubicBezTo>
                    <a:pt x="18" y="192"/>
                    <a:pt x="0" y="211"/>
                    <a:pt x="0" y="211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4"/>
                    <a:pt x="25" y="0"/>
                    <a:pt x="55" y="0"/>
                  </a:cubicBezTo>
                  <a:cubicBezTo>
                    <a:pt x="85" y="0"/>
                    <a:pt x="109" y="14"/>
                    <a:pt x="109" y="26"/>
                  </a:cubicBezTo>
                  <a:cubicBezTo>
                    <a:pt x="109" y="54"/>
                    <a:pt x="109" y="54"/>
                    <a:pt x="109" y="54"/>
                  </a:cubicBezTo>
                  <a:cubicBezTo>
                    <a:pt x="91" y="54"/>
                    <a:pt x="91" y="54"/>
                    <a:pt x="91" y="54"/>
                  </a:cubicBezTo>
                  <a:cubicBezTo>
                    <a:pt x="91" y="86"/>
                    <a:pt x="91" y="86"/>
                    <a:pt x="91" y="86"/>
                  </a:cubicBezTo>
                  <a:cubicBezTo>
                    <a:pt x="109" y="86"/>
                    <a:pt x="109" y="86"/>
                    <a:pt x="109" y="86"/>
                  </a:cubicBezTo>
                  <a:cubicBezTo>
                    <a:pt x="109" y="285"/>
                    <a:pt x="109" y="285"/>
                    <a:pt x="109" y="285"/>
                  </a:cubicBezTo>
                  <a:lnTo>
                    <a:pt x="33" y="285"/>
                  </a:lnTo>
                  <a:close/>
                  <a:moveTo>
                    <a:pt x="103" y="92"/>
                  </a:moveTo>
                  <a:cubicBezTo>
                    <a:pt x="85" y="92"/>
                    <a:pt x="85" y="92"/>
                    <a:pt x="85" y="92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103" y="48"/>
                    <a:pt x="103" y="48"/>
                    <a:pt x="103" y="48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3" y="19"/>
                    <a:pt x="83" y="6"/>
                    <a:pt x="55" y="6"/>
                  </a:cubicBezTo>
                  <a:cubicBezTo>
                    <a:pt x="27" y="6"/>
                    <a:pt x="6" y="19"/>
                    <a:pt x="6" y="26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6" y="92"/>
                    <a:pt x="6" y="92"/>
                    <a:pt x="6" y="92"/>
                  </a:cubicBezTo>
                  <a:cubicBezTo>
                    <a:pt x="6" y="198"/>
                    <a:pt x="6" y="198"/>
                    <a:pt x="6" y="198"/>
                  </a:cubicBezTo>
                  <a:cubicBezTo>
                    <a:pt x="9" y="196"/>
                    <a:pt x="9" y="196"/>
                    <a:pt x="9" y="196"/>
                  </a:cubicBezTo>
                  <a:cubicBezTo>
                    <a:pt x="19" y="189"/>
                    <a:pt x="28" y="185"/>
                    <a:pt x="36" y="185"/>
                  </a:cubicBezTo>
                  <a:cubicBezTo>
                    <a:pt x="50" y="183"/>
                    <a:pt x="50" y="183"/>
                    <a:pt x="50" y="183"/>
                  </a:cubicBezTo>
                  <a:cubicBezTo>
                    <a:pt x="41" y="194"/>
                    <a:pt x="41" y="194"/>
                    <a:pt x="41" y="194"/>
                  </a:cubicBezTo>
                  <a:cubicBezTo>
                    <a:pt x="38" y="199"/>
                    <a:pt x="32" y="207"/>
                    <a:pt x="27" y="216"/>
                  </a:cubicBezTo>
                  <a:cubicBezTo>
                    <a:pt x="27" y="217"/>
                    <a:pt x="27" y="217"/>
                    <a:pt x="27" y="217"/>
                  </a:cubicBezTo>
                  <a:cubicBezTo>
                    <a:pt x="34" y="227"/>
                    <a:pt x="34" y="227"/>
                    <a:pt x="34" y="227"/>
                  </a:cubicBezTo>
                  <a:cubicBezTo>
                    <a:pt x="34" y="228"/>
                    <a:pt x="50" y="250"/>
                    <a:pt x="43" y="276"/>
                  </a:cubicBezTo>
                  <a:cubicBezTo>
                    <a:pt x="42" y="279"/>
                    <a:pt x="42" y="279"/>
                    <a:pt x="42" y="279"/>
                  </a:cubicBezTo>
                  <a:cubicBezTo>
                    <a:pt x="103" y="279"/>
                    <a:pt x="103" y="279"/>
                    <a:pt x="103" y="279"/>
                  </a:cubicBezTo>
                  <a:lnTo>
                    <a:pt x="103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73" name="Freeform 76">
              <a:extLst>
                <a:ext uri="{FF2B5EF4-FFF2-40B4-BE49-F238E27FC236}">
                  <a16:creationId xmlns:a16="http://schemas.microsoft.com/office/drawing/2014/main" id="{65F29764-6E13-4DFE-8D35-35014C73B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4113" y="2159000"/>
              <a:ext cx="336550" cy="1003300"/>
            </a:xfrm>
            <a:custGeom>
              <a:avLst/>
              <a:gdLst>
                <a:gd name="T0" fmla="*/ 37 w 89"/>
                <a:gd name="T1" fmla="*/ 265 h 265"/>
                <a:gd name="T2" fmla="*/ 89 w 89"/>
                <a:gd name="T3" fmla="*/ 265 h 265"/>
                <a:gd name="T4" fmla="*/ 89 w 89"/>
                <a:gd name="T5" fmla="*/ 86 h 265"/>
                <a:gd name="T6" fmla="*/ 71 w 89"/>
                <a:gd name="T7" fmla="*/ 86 h 265"/>
                <a:gd name="T8" fmla="*/ 71 w 89"/>
                <a:gd name="T9" fmla="*/ 34 h 265"/>
                <a:gd name="T10" fmla="*/ 89 w 89"/>
                <a:gd name="T11" fmla="*/ 34 h 265"/>
                <a:gd name="T12" fmla="*/ 89 w 89"/>
                <a:gd name="T13" fmla="*/ 16 h 265"/>
                <a:gd name="T14" fmla="*/ 45 w 89"/>
                <a:gd name="T15" fmla="*/ 0 h 265"/>
                <a:gd name="T16" fmla="*/ 0 w 89"/>
                <a:gd name="T17" fmla="*/ 16 h 265"/>
                <a:gd name="T18" fmla="*/ 0 w 89"/>
                <a:gd name="T19" fmla="*/ 34 h 265"/>
                <a:gd name="T20" fmla="*/ 18 w 89"/>
                <a:gd name="T21" fmla="*/ 34 h 265"/>
                <a:gd name="T22" fmla="*/ 18 w 89"/>
                <a:gd name="T23" fmla="*/ 86 h 265"/>
                <a:gd name="T24" fmla="*/ 0 w 89"/>
                <a:gd name="T25" fmla="*/ 86 h 265"/>
                <a:gd name="T26" fmla="*/ 0 w 89"/>
                <a:gd name="T27" fmla="*/ 180 h 265"/>
                <a:gd name="T28" fmla="*/ 26 w 89"/>
                <a:gd name="T29" fmla="*/ 171 h 265"/>
                <a:gd name="T30" fmla="*/ 49 w 89"/>
                <a:gd name="T31" fmla="*/ 169 h 265"/>
                <a:gd name="T32" fmla="*/ 34 w 89"/>
                <a:gd name="T33" fmla="*/ 187 h 265"/>
                <a:gd name="T34" fmla="*/ 21 w 89"/>
                <a:gd name="T35" fmla="*/ 207 h 265"/>
                <a:gd name="T36" fmla="*/ 27 w 89"/>
                <a:gd name="T37" fmla="*/ 215 h 265"/>
                <a:gd name="T38" fmla="*/ 37 w 89"/>
                <a:gd name="T39" fmla="*/ 26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9" h="265">
                  <a:moveTo>
                    <a:pt x="37" y="265"/>
                  </a:moveTo>
                  <a:cubicBezTo>
                    <a:pt x="89" y="265"/>
                    <a:pt x="89" y="265"/>
                    <a:pt x="89" y="265"/>
                  </a:cubicBezTo>
                  <a:cubicBezTo>
                    <a:pt x="89" y="86"/>
                    <a:pt x="89" y="86"/>
                    <a:pt x="89" y="86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89" y="13"/>
                    <a:pt x="73" y="0"/>
                    <a:pt x="45" y="0"/>
                  </a:cubicBezTo>
                  <a:cubicBezTo>
                    <a:pt x="16" y="0"/>
                    <a:pt x="0" y="13"/>
                    <a:pt x="0" y="1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9" y="174"/>
                    <a:pt x="18" y="171"/>
                    <a:pt x="26" y="171"/>
                  </a:cubicBezTo>
                  <a:cubicBezTo>
                    <a:pt x="49" y="169"/>
                    <a:pt x="49" y="169"/>
                    <a:pt x="49" y="169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31" y="191"/>
                    <a:pt x="26" y="199"/>
                    <a:pt x="21" y="207"/>
                  </a:cubicBezTo>
                  <a:cubicBezTo>
                    <a:pt x="27" y="215"/>
                    <a:pt x="27" y="215"/>
                    <a:pt x="27" y="215"/>
                  </a:cubicBezTo>
                  <a:cubicBezTo>
                    <a:pt x="28" y="216"/>
                    <a:pt x="43" y="238"/>
                    <a:pt x="37" y="2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941271F-1769-479A-8F38-B28F6DA15553}"/>
              </a:ext>
            </a:extLst>
          </p:cNvPr>
          <p:cNvGrpSpPr/>
          <p:nvPr/>
        </p:nvGrpSpPr>
        <p:grpSpPr>
          <a:xfrm>
            <a:off x="3327156" y="3388043"/>
            <a:ext cx="603144" cy="706120"/>
            <a:chOff x="5743575" y="3932238"/>
            <a:chExt cx="1562100" cy="1828800"/>
          </a:xfrm>
          <a:solidFill>
            <a:srgbClr val="58B6C0"/>
          </a:solidFill>
        </p:grpSpPr>
        <p:sp>
          <p:nvSpPr>
            <p:cNvPr id="205" name="Freeform 209">
              <a:extLst>
                <a:ext uri="{FF2B5EF4-FFF2-40B4-BE49-F238E27FC236}">
                  <a16:creationId xmlns:a16="http://schemas.microsoft.com/office/drawing/2014/main" id="{7C9C172D-062E-4DE7-85BD-7F73729185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43575" y="3932238"/>
              <a:ext cx="1562100" cy="1828800"/>
            </a:xfrm>
            <a:custGeom>
              <a:avLst/>
              <a:gdLst>
                <a:gd name="T0" fmla="*/ 399 w 415"/>
                <a:gd name="T1" fmla="*/ 201 h 485"/>
                <a:gd name="T2" fmla="*/ 246 w 415"/>
                <a:gd name="T3" fmla="*/ 194 h 485"/>
                <a:gd name="T4" fmla="*/ 245 w 415"/>
                <a:gd name="T5" fmla="*/ 201 h 485"/>
                <a:gd name="T6" fmla="*/ 199 w 415"/>
                <a:gd name="T7" fmla="*/ 191 h 485"/>
                <a:gd name="T8" fmla="*/ 203 w 415"/>
                <a:gd name="T9" fmla="*/ 163 h 485"/>
                <a:gd name="T10" fmla="*/ 194 w 415"/>
                <a:gd name="T11" fmla="*/ 158 h 485"/>
                <a:gd name="T12" fmla="*/ 170 w 415"/>
                <a:gd name="T13" fmla="*/ 11 h 485"/>
                <a:gd name="T14" fmla="*/ 139 w 415"/>
                <a:gd name="T15" fmla="*/ 5 h 485"/>
                <a:gd name="T16" fmla="*/ 136 w 415"/>
                <a:gd name="T17" fmla="*/ 120 h 485"/>
                <a:gd name="T18" fmla="*/ 127 w 415"/>
                <a:gd name="T19" fmla="*/ 125 h 485"/>
                <a:gd name="T20" fmla="*/ 136 w 415"/>
                <a:gd name="T21" fmla="*/ 123 h 485"/>
                <a:gd name="T22" fmla="*/ 149 w 415"/>
                <a:gd name="T23" fmla="*/ 175 h 485"/>
                <a:gd name="T24" fmla="*/ 156 w 415"/>
                <a:gd name="T25" fmla="*/ 174 h 485"/>
                <a:gd name="T26" fmla="*/ 165 w 415"/>
                <a:gd name="T27" fmla="*/ 215 h 485"/>
                <a:gd name="T28" fmla="*/ 1 w 415"/>
                <a:gd name="T29" fmla="*/ 323 h 485"/>
                <a:gd name="T30" fmla="*/ 27 w 415"/>
                <a:gd name="T31" fmla="*/ 343 h 485"/>
                <a:gd name="T32" fmla="*/ 176 w 415"/>
                <a:gd name="T33" fmla="*/ 292 h 485"/>
                <a:gd name="T34" fmla="*/ 172 w 415"/>
                <a:gd name="T35" fmla="*/ 295 h 485"/>
                <a:gd name="T36" fmla="*/ 164 w 415"/>
                <a:gd name="T37" fmla="*/ 462 h 485"/>
                <a:gd name="T38" fmla="*/ 129 w 415"/>
                <a:gd name="T39" fmla="*/ 485 h 485"/>
                <a:gd name="T40" fmla="*/ 256 w 415"/>
                <a:gd name="T41" fmla="*/ 462 h 485"/>
                <a:gd name="T42" fmla="*/ 206 w 415"/>
                <a:gd name="T43" fmla="*/ 242 h 485"/>
                <a:gd name="T44" fmla="*/ 243 w 415"/>
                <a:gd name="T45" fmla="*/ 241 h 485"/>
                <a:gd name="T46" fmla="*/ 242 w 415"/>
                <a:gd name="T47" fmla="*/ 250 h 485"/>
                <a:gd name="T48" fmla="*/ 349 w 415"/>
                <a:gd name="T49" fmla="*/ 258 h 485"/>
                <a:gd name="T50" fmla="*/ 411 w 415"/>
                <a:gd name="T51" fmla="*/ 231 h 485"/>
                <a:gd name="T52" fmla="*/ 22 w 415"/>
                <a:gd name="T53" fmla="*/ 336 h 485"/>
                <a:gd name="T54" fmla="*/ 9 w 415"/>
                <a:gd name="T55" fmla="*/ 323 h 485"/>
                <a:gd name="T56" fmla="*/ 165 w 415"/>
                <a:gd name="T57" fmla="*/ 224 h 485"/>
                <a:gd name="T58" fmla="*/ 22 w 415"/>
                <a:gd name="T59" fmla="*/ 336 h 485"/>
                <a:gd name="T60" fmla="*/ 129 w 415"/>
                <a:gd name="T61" fmla="*/ 52 h 485"/>
                <a:gd name="T62" fmla="*/ 153 w 415"/>
                <a:gd name="T63" fmla="*/ 8 h 485"/>
                <a:gd name="T64" fmla="*/ 191 w 415"/>
                <a:gd name="T65" fmla="*/ 190 h 485"/>
                <a:gd name="T66" fmla="*/ 404 w 415"/>
                <a:gd name="T67" fmla="*/ 227 h 485"/>
                <a:gd name="T68" fmla="*/ 349 w 415"/>
                <a:gd name="T69" fmla="*/ 250 h 485"/>
                <a:gd name="T70" fmla="*/ 220 w 415"/>
                <a:gd name="T71" fmla="*/ 218 h 485"/>
                <a:gd name="T72" fmla="*/ 399 w 415"/>
                <a:gd name="T73" fmla="*/ 209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15" h="485">
                  <a:moveTo>
                    <a:pt x="410" y="208"/>
                  </a:moveTo>
                  <a:cubicBezTo>
                    <a:pt x="408" y="204"/>
                    <a:pt x="404" y="201"/>
                    <a:pt x="399" y="201"/>
                  </a:cubicBezTo>
                  <a:cubicBezTo>
                    <a:pt x="248" y="201"/>
                    <a:pt x="248" y="201"/>
                    <a:pt x="248" y="201"/>
                  </a:cubicBezTo>
                  <a:cubicBezTo>
                    <a:pt x="248" y="199"/>
                    <a:pt x="247" y="196"/>
                    <a:pt x="246" y="194"/>
                  </a:cubicBezTo>
                  <a:cubicBezTo>
                    <a:pt x="243" y="195"/>
                    <a:pt x="243" y="195"/>
                    <a:pt x="243" y="195"/>
                  </a:cubicBezTo>
                  <a:cubicBezTo>
                    <a:pt x="244" y="197"/>
                    <a:pt x="244" y="199"/>
                    <a:pt x="245" y="201"/>
                  </a:cubicBezTo>
                  <a:cubicBezTo>
                    <a:pt x="215" y="201"/>
                    <a:pt x="215" y="201"/>
                    <a:pt x="215" y="201"/>
                  </a:cubicBezTo>
                  <a:cubicBezTo>
                    <a:pt x="211" y="196"/>
                    <a:pt x="206" y="192"/>
                    <a:pt x="199" y="191"/>
                  </a:cubicBezTo>
                  <a:cubicBezTo>
                    <a:pt x="195" y="162"/>
                    <a:pt x="195" y="162"/>
                    <a:pt x="195" y="162"/>
                  </a:cubicBezTo>
                  <a:cubicBezTo>
                    <a:pt x="197" y="162"/>
                    <a:pt x="200" y="162"/>
                    <a:pt x="203" y="163"/>
                  </a:cubicBezTo>
                  <a:cubicBezTo>
                    <a:pt x="204" y="160"/>
                    <a:pt x="204" y="160"/>
                    <a:pt x="204" y="160"/>
                  </a:cubicBezTo>
                  <a:cubicBezTo>
                    <a:pt x="201" y="159"/>
                    <a:pt x="197" y="159"/>
                    <a:pt x="194" y="158"/>
                  </a:cubicBezTo>
                  <a:cubicBezTo>
                    <a:pt x="194" y="158"/>
                    <a:pt x="194" y="159"/>
                    <a:pt x="194" y="159"/>
                  </a:cubicBezTo>
                  <a:cubicBezTo>
                    <a:pt x="170" y="11"/>
                    <a:pt x="170" y="11"/>
                    <a:pt x="170" y="11"/>
                  </a:cubicBezTo>
                  <a:cubicBezTo>
                    <a:pt x="169" y="5"/>
                    <a:pt x="163" y="0"/>
                    <a:pt x="153" y="0"/>
                  </a:cubicBezTo>
                  <a:cubicBezTo>
                    <a:pt x="151" y="0"/>
                    <a:pt x="144" y="1"/>
                    <a:pt x="139" y="5"/>
                  </a:cubicBezTo>
                  <a:cubicBezTo>
                    <a:pt x="125" y="16"/>
                    <a:pt x="119" y="32"/>
                    <a:pt x="121" y="52"/>
                  </a:cubicBezTo>
                  <a:cubicBezTo>
                    <a:pt x="122" y="72"/>
                    <a:pt x="127" y="94"/>
                    <a:pt x="136" y="120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3" y="121"/>
                    <a:pt x="130" y="123"/>
                    <a:pt x="127" y="125"/>
                  </a:cubicBezTo>
                  <a:cubicBezTo>
                    <a:pt x="129" y="127"/>
                    <a:pt x="129" y="127"/>
                    <a:pt x="129" y="127"/>
                  </a:cubicBezTo>
                  <a:cubicBezTo>
                    <a:pt x="132" y="126"/>
                    <a:pt x="134" y="124"/>
                    <a:pt x="136" y="123"/>
                  </a:cubicBezTo>
                  <a:cubicBezTo>
                    <a:pt x="141" y="137"/>
                    <a:pt x="148" y="153"/>
                    <a:pt x="155" y="171"/>
                  </a:cubicBezTo>
                  <a:cubicBezTo>
                    <a:pt x="153" y="172"/>
                    <a:pt x="151" y="174"/>
                    <a:pt x="149" y="175"/>
                  </a:cubicBezTo>
                  <a:cubicBezTo>
                    <a:pt x="151" y="178"/>
                    <a:pt x="151" y="178"/>
                    <a:pt x="151" y="178"/>
                  </a:cubicBezTo>
                  <a:cubicBezTo>
                    <a:pt x="153" y="176"/>
                    <a:pt x="155" y="175"/>
                    <a:pt x="156" y="174"/>
                  </a:cubicBezTo>
                  <a:cubicBezTo>
                    <a:pt x="160" y="183"/>
                    <a:pt x="165" y="192"/>
                    <a:pt x="169" y="202"/>
                  </a:cubicBezTo>
                  <a:cubicBezTo>
                    <a:pt x="167" y="206"/>
                    <a:pt x="165" y="211"/>
                    <a:pt x="165" y="215"/>
                  </a:cubicBezTo>
                  <a:cubicBezTo>
                    <a:pt x="95" y="237"/>
                    <a:pt x="53" y="256"/>
                    <a:pt x="24" y="278"/>
                  </a:cubicBezTo>
                  <a:cubicBezTo>
                    <a:pt x="8" y="291"/>
                    <a:pt x="0" y="306"/>
                    <a:pt x="1" y="323"/>
                  </a:cubicBezTo>
                  <a:cubicBezTo>
                    <a:pt x="1" y="332"/>
                    <a:pt x="11" y="344"/>
                    <a:pt x="20" y="344"/>
                  </a:cubicBezTo>
                  <a:cubicBezTo>
                    <a:pt x="23" y="344"/>
                    <a:pt x="25" y="344"/>
                    <a:pt x="27" y="343"/>
                  </a:cubicBezTo>
                  <a:cubicBezTo>
                    <a:pt x="179" y="245"/>
                    <a:pt x="179" y="245"/>
                    <a:pt x="179" y="245"/>
                  </a:cubicBezTo>
                  <a:cubicBezTo>
                    <a:pt x="176" y="292"/>
                    <a:pt x="176" y="292"/>
                    <a:pt x="176" y="292"/>
                  </a:cubicBezTo>
                  <a:cubicBezTo>
                    <a:pt x="174" y="292"/>
                    <a:pt x="173" y="292"/>
                    <a:pt x="172" y="291"/>
                  </a:cubicBezTo>
                  <a:cubicBezTo>
                    <a:pt x="172" y="295"/>
                    <a:pt x="172" y="295"/>
                    <a:pt x="172" y="295"/>
                  </a:cubicBezTo>
                  <a:cubicBezTo>
                    <a:pt x="173" y="295"/>
                    <a:pt x="174" y="295"/>
                    <a:pt x="175" y="295"/>
                  </a:cubicBezTo>
                  <a:cubicBezTo>
                    <a:pt x="164" y="462"/>
                    <a:pt x="164" y="462"/>
                    <a:pt x="164" y="462"/>
                  </a:cubicBezTo>
                  <a:cubicBezTo>
                    <a:pt x="129" y="462"/>
                    <a:pt x="129" y="462"/>
                    <a:pt x="129" y="462"/>
                  </a:cubicBezTo>
                  <a:cubicBezTo>
                    <a:pt x="129" y="485"/>
                    <a:pt x="129" y="485"/>
                    <a:pt x="129" y="485"/>
                  </a:cubicBezTo>
                  <a:cubicBezTo>
                    <a:pt x="256" y="485"/>
                    <a:pt x="256" y="485"/>
                    <a:pt x="256" y="485"/>
                  </a:cubicBezTo>
                  <a:cubicBezTo>
                    <a:pt x="256" y="462"/>
                    <a:pt x="256" y="462"/>
                    <a:pt x="256" y="462"/>
                  </a:cubicBezTo>
                  <a:cubicBezTo>
                    <a:pt x="220" y="462"/>
                    <a:pt x="220" y="462"/>
                    <a:pt x="220" y="462"/>
                  </a:cubicBezTo>
                  <a:cubicBezTo>
                    <a:pt x="206" y="242"/>
                    <a:pt x="206" y="242"/>
                    <a:pt x="206" y="242"/>
                  </a:cubicBezTo>
                  <a:cubicBezTo>
                    <a:pt x="210" y="240"/>
                    <a:pt x="213" y="237"/>
                    <a:pt x="215" y="234"/>
                  </a:cubicBezTo>
                  <a:cubicBezTo>
                    <a:pt x="225" y="237"/>
                    <a:pt x="234" y="239"/>
                    <a:pt x="243" y="241"/>
                  </a:cubicBezTo>
                  <a:cubicBezTo>
                    <a:pt x="242" y="244"/>
                    <a:pt x="240" y="246"/>
                    <a:pt x="239" y="248"/>
                  </a:cubicBezTo>
                  <a:cubicBezTo>
                    <a:pt x="242" y="250"/>
                    <a:pt x="242" y="250"/>
                    <a:pt x="242" y="250"/>
                  </a:cubicBezTo>
                  <a:cubicBezTo>
                    <a:pt x="243" y="248"/>
                    <a:pt x="245" y="245"/>
                    <a:pt x="246" y="242"/>
                  </a:cubicBezTo>
                  <a:cubicBezTo>
                    <a:pt x="289" y="253"/>
                    <a:pt x="322" y="258"/>
                    <a:pt x="349" y="258"/>
                  </a:cubicBezTo>
                  <a:cubicBezTo>
                    <a:pt x="355" y="258"/>
                    <a:pt x="361" y="257"/>
                    <a:pt x="367" y="257"/>
                  </a:cubicBezTo>
                  <a:cubicBezTo>
                    <a:pt x="387" y="255"/>
                    <a:pt x="402" y="247"/>
                    <a:pt x="411" y="231"/>
                  </a:cubicBezTo>
                  <a:cubicBezTo>
                    <a:pt x="415" y="225"/>
                    <a:pt x="414" y="214"/>
                    <a:pt x="410" y="208"/>
                  </a:cubicBezTo>
                  <a:close/>
                  <a:moveTo>
                    <a:pt x="22" y="336"/>
                  </a:moveTo>
                  <a:cubicBezTo>
                    <a:pt x="22" y="336"/>
                    <a:pt x="21" y="336"/>
                    <a:pt x="20" y="336"/>
                  </a:cubicBezTo>
                  <a:cubicBezTo>
                    <a:pt x="16" y="336"/>
                    <a:pt x="9" y="328"/>
                    <a:pt x="9" y="323"/>
                  </a:cubicBezTo>
                  <a:cubicBezTo>
                    <a:pt x="8" y="312"/>
                    <a:pt x="12" y="298"/>
                    <a:pt x="29" y="285"/>
                  </a:cubicBezTo>
                  <a:cubicBezTo>
                    <a:pt x="55" y="264"/>
                    <a:pt x="94" y="246"/>
                    <a:pt x="165" y="224"/>
                  </a:cubicBezTo>
                  <a:cubicBezTo>
                    <a:pt x="166" y="230"/>
                    <a:pt x="169" y="235"/>
                    <a:pt x="174" y="239"/>
                  </a:cubicBezTo>
                  <a:lnTo>
                    <a:pt x="22" y="336"/>
                  </a:lnTo>
                  <a:close/>
                  <a:moveTo>
                    <a:pt x="175" y="196"/>
                  </a:moveTo>
                  <a:cubicBezTo>
                    <a:pt x="144" y="127"/>
                    <a:pt x="131" y="85"/>
                    <a:pt x="129" y="52"/>
                  </a:cubicBezTo>
                  <a:cubicBezTo>
                    <a:pt x="127" y="30"/>
                    <a:pt x="135" y="18"/>
                    <a:pt x="144" y="11"/>
                  </a:cubicBezTo>
                  <a:cubicBezTo>
                    <a:pt x="146" y="9"/>
                    <a:pt x="150" y="8"/>
                    <a:pt x="153" y="8"/>
                  </a:cubicBezTo>
                  <a:cubicBezTo>
                    <a:pt x="158" y="8"/>
                    <a:pt x="162" y="10"/>
                    <a:pt x="163" y="13"/>
                  </a:cubicBezTo>
                  <a:cubicBezTo>
                    <a:pt x="191" y="190"/>
                    <a:pt x="191" y="190"/>
                    <a:pt x="191" y="190"/>
                  </a:cubicBezTo>
                  <a:cubicBezTo>
                    <a:pt x="185" y="190"/>
                    <a:pt x="180" y="192"/>
                    <a:pt x="175" y="196"/>
                  </a:cubicBezTo>
                  <a:close/>
                  <a:moveTo>
                    <a:pt x="404" y="227"/>
                  </a:moveTo>
                  <a:cubicBezTo>
                    <a:pt x="398" y="237"/>
                    <a:pt x="388" y="247"/>
                    <a:pt x="366" y="249"/>
                  </a:cubicBezTo>
                  <a:cubicBezTo>
                    <a:pt x="361" y="249"/>
                    <a:pt x="355" y="250"/>
                    <a:pt x="349" y="250"/>
                  </a:cubicBezTo>
                  <a:cubicBezTo>
                    <a:pt x="318" y="250"/>
                    <a:pt x="278" y="243"/>
                    <a:pt x="219" y="227"/>
                  </a:cubicBezTo>
                  <a:cubicBezTo>
                    <a:pt x="220" y="224"/>
                    <a:pt x="220" y="221"/>
                    <a:pt x="220" y="218"/>
                  </a:cubicBezTo>
                  <a:cubicBezTo>
                    <a:pt x="220" y="215"/>
                    <a:pt x="220" y="212"/>
                    <a:pt x="219" y="209"/>
                  </a:cubicBezTo>
                  <a:cubicBezTo>
                    <a:pt x="399" y="209"/>
                    <a:pt x="399" y="209"/>
                    <a:pt x="399" y="209"/>
                  </a:cubicBezTo>
                  <a:cubicBezTo>
                    <a:pt x="405" y="209"/>
                    <a:pt x="407" y="222"/>
                    <a:pt x="404" y="2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06" name="Freeform 210">
              <a:extLst>
                <a:ext uri="{FF2B5EF4-FFF2-40B4-BE49-F238E27FC236}">
                  <a16:creationId xmlns:a16="http://schemas.microsoft.com/office/drawing/2014/main" id="{553915D2-A823-4A13-ADB8-9494FD266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388" y="4543426"/>
              <a:ext cx="38100" cy="22225"/>
            </a:xfrm>
            <a:custGeom>
              <a:avLst/>
              <a:gdLst>
                <a:gd name="T0" fmla="*/ 0 w 10"/>
                <a:gd name="T1" fmla="*/ 3 h 6"/>
                <a:gd name="T2" fmla="*/ 8 w 10"/>
                <a:gd name="T3" fmla="*/ 6 h 6"/>
                <a:gd name="T4" fmla="*/ 10 w 10"/>
                <a:gd name="T5" fmla="*/ 4 h 6"/>
                <a:gd name="T6" fmla="*/ 1 w 10"/>
                <a:gd name="T7" fmla="*/ 0 h 6"/>
                <a:gd name="T8" fmla="*/ 0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0" y="3"/>
                  </a:moveTo>
                  <a:cubicBezTo>
                    <a:pt x="3" y="4"/>
                    <a:pt x="6" y="5"/>
                    <a:pt x="8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2"/>
                    <a:pt x="4" y="1"/>
                    <a:pt x="1" y="0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07" name="Freeform 211">
              <a:extLst>
                <a:ext uri="{FF2B5EF4-FFF2-40B4-BE49-F238E27FC236}">
                  <a16:creationId xmlns:a16="http://schemas.microsoft.com/office/drawing/2014/main" id="{DD288F6F-DDDA-42A6-B95B-69204ED0E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463" y="4724401"/>
              <a:ext cx="11113" cy="38100"/>
            </a:xfrm>
            <a:custGeom>
              <a:avLst/>
              <a:gdLst>
                <a:gd name="T0" fmla="*/ 0 w 3"/>
                <a:gd name="T1" fmla="*/ 8 h 10"/>
                <a:gd name="T2" fmla="*/ 0 w 3"/>
                <a:gd name="T3" fmla="*/ 10 h 10"/>
                <a:gd name="T4" fmla="*/ 3 w 3"/>
                <a:gd name="T5" fmla="*/ 10 h 10"/>
                <a:gd name="T6" fmla="*/ 3 w 3"/>
                <a:gd name="T7" fmla="*/ 8 h 10"/>
                <a:gd name="T8" fmla="*/ 3 w 3"/>
                <a:gd name="T9" fmla="*/ 0 h 10"/>
                <a:gd name="T10" fmla="*/ 1 w 3"/>
                <a:gd name="T11" fmla="*/ 0 h 10"/>
                <a:gd name="T12" fmla="*/ 0 w 3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0">
                  <a:moveTo>
                    <a:pt x="0" y="8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6"/>
                    <a:pt x="3" y="3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3"/>
                    <a:pt x="0" y="6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08" name="Freeform 212">
              <a:extLst>
                <a:ext uri="{FF2B5EF4-FFF2-40B4-BE49-F238E27FC236}">
                  <a16:creationId xmlns:a16="http://schemas.microsoft.com/office/drawing/2014/main" id="{BB969156-C578-4389-89E0-5E850D642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0625" y="4611688"/>
              <a:ext cx="30163" cy="36513"/>
            </a:xfrm>
            <a:custGeom>
              <a:avLst/>
              <a:gdLst>
                <a:gd name="T0" fmla="*/ 8 w 8"/>
                <a:gd name="T1" fmla="*/ 3 h 10"/>
                <a:gd name="T2" fmla="*/ 5 w 8"/>
                <a:gd name="T3" fmla="*/ 0 h 10"/>
                <a:gd name="T4" fmla="*/ 0 w 8"/>
                <a:gd name="T5" fmla="*/ 8 h 10"/>
                <a:gd name="T6" fmla="*/ 2 w 8"/>
                <a:gd name="T7" fmla="*/ 10 h 10"/>
                <a:gd name="T8" fmla="*/ 8 w 8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3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3"/>
                    <a:pt x="2" y="6"/>
                    <a:pt x="0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8"/>
                    <a:pt x="5" y="5"/>
                    <a:pt x="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09" name="Freeform 213">
              <a:extLst>
                <a:ext uri="{FF2B5EF4-FFF2-40B4-BE49-F238E27FC236}">
                  <a16:creationId xmlns:a16="http://schemas.microsoft.com/office/drawing/2014/main" id="{0B8CCD3F-BEDE-444A-9CC4-AB518CB0E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8400" y="4667251"/>
              <a:ext cx="22225" cy="34925"/>
            </a:xfrm>
            <a:custGeom>
              <a:avLst/>
              <a:gdLst>
                <a:gd name="T0" fmla="*/ 6 w 6"/>
                <a:gd name="T1" fmla="*/ 1 h 9"/>
                <a:gd name="T2" fmla="*/ 3 w 6"/>
                <a:gd name="T3" fmla="*/ 0 h 9"/>
                <a:gd name="T4" fmla="*/ 0 w 6"/>
                <a:gd name="T5" fmla="*/ 9 h 9"/>
                <a:gd name="T6" fmla="*/ 3 w 6"/>
                <a:gd name="T7" fmla="*/ 9 h 9"/>
                <a:gd name="T8" fmla="*/ 6 w 6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">
                  <a:moveTo>
                    <a:pt x="6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2"/>
                    <a:pt x="1" y="6"/>
                    <a:pt x="0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6"/>
                    <a:pt x="5" y="3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10" name="Freeform 214">
              <a:extLst>
                <a:ext uri="{FF2B5EF4-FFF2-40B4-BE49-F238E27FC236}">
                  <a16:creationId xmlns:a16="http://schemas.microsoft.com/office/drawing/2014/main" id="{007B9234-8749-4303-B634-34DC45D5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4638" y="4611688"/>
              <a:ext cx="33338" cy="33338"/>
            </a:xfrm>
            <a:custGeom>
              <a:avLst/>
              <a:gdLst>
                <a:gd name="T0" fmla="*/ 9 w 9"/>
                <a:gd name="T1" fmla="*/ 8 h 9"/>
                <a:gd name="T2" fmla="*/ 3 w 9"/>
                <a:gd name="T3" fmla="*/ 0 h 9"/>
                <a:gd name="T4" fmla="*/ 0 w 9"/>
                <a:gd name="T5" fmla="*/ 2 h 9"/>
                <a:gd name="T6" fmla="*/ 6 w 9"/>
                <a:gd name="T7" fmla="*/ 9 h 9"/>
                <a:gd name="T8" fmla="*/ 9 w 9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8"/>
                  </a:moveTo>
                  <a:cubicBezTo>
                    <a:pt x="7" y="5"/>
                    <a:pt x="5" y="2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4"/>
                    <a:pt x="4" y="6"/>
                    <a:pt x="6" y="9"/>
                  </a:cubicBezTo>
                  <a:lnTo>
                    <a:pt x="9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11" name="Freeform 215">
              <a:extLst>
                <a:ext uri="{FF2B5EF4-FFF2-40B4-BE49-F238E27FC236}">
                  <a16:creationId xmlns:a16="http://schemas.microsoft.com/office/drawing/2014/main" id="{ED1D325F-484F-4704-A750-35C9E7211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300" y="4932363"/>
              <a:ext cx="34925" cy="25400"/>
            </a:xfrm>
            <a:custGeom>
              <a:avLst/>
              <a:gdLst>
                <a:gd name="T0" fmla="*/ 9 w 9"/>
                <a:gd name="T1" fmla="*/ 4 h 7"/>
                <a:gd name="T2" fmla="*/ 1 w 9"/>
                <a:gd name="T3" fmla="*/ 0 h 7"/>
                <a:gd name="T4" fmla="*/ 0 w 9"/>
                <a:gd name="T5" fmla="*/ 2 h 7"/>
                <a:gd name="T6" fmla="*/ 8 w 9"/>
                <a:gd name="T7" fmla="*/ 7 h 7"/>
                <a:gd name="T8" fmla="*/ 9 w 9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9" y="4"/>
                  </a:moveTo>
                  <a:cubicBezTo>
                    <a:pt x="6" y="3"/>
                    <a:pt x="4" y="1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4"/>
                    <a:pt x="5" y="5"/>
                    <a:pt x="8" y="7"/>
                  </a:cubicBezTo>
                  <a:lnTo>
                    <a:pt x="9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12" name="Freeform 216">
              <a:extLst>
                <a:ext uri="{FF2B5EF4-FFF2-40B4-BE49-F238E27FC236}">
                  <a16:creationId xmlns:a16="http://schemas.microsoft.com/office/drawing/2014/main" id="{D52CAD57-C5ED-454B-9B87-80FA283F6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588" y="4889501"/>
              <a:ext cx="33338" cy="30163"/>
            </a:xfrm>
            <a:custGeom>
              <a:avLst/>
              <a:gdLst>
                <a:gd name="T0" fmla="*/ 6 w 9"/>
                <a:gd name="T1" fmla="*/ 0 h 8"/>
                <a:gd name="T2" fmla="*/ 0 w 9"/>
                <a:gd name="T3" fmla="*/ 6 h 8"/>
                <a:gd name="T4" fmla="*/ 2 w 9"/>
                <a:gd name="T5" fmla="*/ 8 h 8"/>
                <a:gd name="T6" fmla="*/ 9 w 9"/>
                <a:gd name="T7" fmla="*/ 1 h 8"/>
                <a:gd name="T8" fmla="*/ 6 w 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6" y="0"/>
                  </a:moveTo>
                  <a:cubicBezTo>
                    <a:pt x="4" y="2"/>
                    <a:pt x="2" y="4"/>
                    <a:pt x="0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6"/>
                    <a:pt x="7" y="4"/>
                    <a:pt x="9" y="1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13" name="Freeform 217">
              <a:extLst>
                <a:ext uri="{FF2B5EF4-FFF2-40B4-BE49-F238E27FC236}">
                  <a16:creationId xmlns:a16="http://schemas.microsoft.com/office/drawing/2014/main" id="{364C0013-C106-4E8C-AC85-DEB6C711F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1775" y="4568826"/>
              <a:ext cx="34925" cy="34925"/>
            </a:xfrm>
            <a:custGeom>
              <a:avLst/>
              <a:gdLst>
                <a:gd name="T0" fmla="*/ 0 w 9"/>
                <a:gd name="T1" fmla="*/ 3 h 9"/>
                <a:gd name="T2" fmla="*/ 7 w 9"/>
                <a:gd name="T3" fmla="*/ 9 h 9"/>
                <a:gd name="T4" fmla="*/ 9 w 9"/>
                <a:gd name="T5" fmla="*/ 6 h 9"/>
                <a:gd name="T6" fmla="*/ 2 w 9"/>
                <a:gd name="T7" fmla="*/ 0 h 9"/>
                <a:gd name="T8" fmla="*/ 0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3"/>
                  </a:moveTo>
                  <a:cubicBezTo>
                    <a:pt x="3" y="4"/>
                    <a:pt x="5" y="6"/>
                    <a:pt x="7" y="9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7" y="4"/>
                    <a:pt x="4" y="2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14" name="Freeform 218">
              <a:extLst>
                <a:ext uri="{FF2B5EF4-FFF2-40B4-BE49-F238E27FC236}">
                  <a16:creationId xmlns:a16="http://schemas.microsoft.com/office/drawing/2014/main" id="{C7565103-3F98-4777-AFB0-FB101CFD2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6375" y="4927601"/>
              <a:ext cx="38100" cy="30163"/>
            </a:xfrm>
            <a:custGeom>
              <a:avLst/>
              <a:gdLst>
                <a:gd name="T0" fmla="*/ 2 w 10"/>
                <a:gd name="T1" fmla="*/ 8 h 8"/>
                <a:gd name="T2" fmla="*/ 10 w 10"/>
                <a:gd name="T3" fmla="*/ 3 h 8"/>
                <a:gd name="T4" fmla="*/ 9 w 10"/>
                <a:gd name="T5" fmla="*/ 0 h 8"/>
                <a:gd name="T6" fmla="*/ 0 w 10"/>
                <a:gd name="T7" fmla="*/ 5 h 8"/>
                <a:gd name="T8" fmla="*/ 2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2" y="8"/>
                  </a:moveTo>
                  <a:cubicBezTo>
                    <a:pt x="5" y="6"/>
                    <a:pt x="8" y="5"/>
                    <a:pt x="10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2"/>
                    <a:pt x="3" y="4"/>
                    <a:pt x="0" y="5"/>
                  </a:cubicBezTo>
                  <a:cubicBezTo>
                    <a:pt x="2" y="8"/>
                    <a:pt x="2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15" name="Freeform 219">
              <a:extLst>
                <a:ext uri="{FF2B5EF4-FFF2-40B4-BE49-F238E27FC236}">
                  <a16:creationId xmlns:a16="http://schemas.microsoft.com/office/drawing/2014/main" id="{35FFB40C-6B40-47E8-94F4-E08CAB6EB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5700" y="4535488"/>
              <a:ext cx="34925" cy="33338"/>
            </a:xfrm>
            <a:custGeom>
              <a:avLst/>
              <a:gdLst>
                <a:gd name="T0" fmla="*/ 0 w 9"/>
                <a:gd name="T1" fmla="*/ 7 h 9"/>
                <a:gd name="T2" fmla="*/ 3 w 9"/>
                <a:gd name="T3" fmla="*/ 9 h 9"/>
                <a:gd name="T4" fmla="*/ 9 w 9"/>
                <a:gd name="T5" fmla="*/ 2 h 9"/>
                <a:gd name="T6" fmla="*/ 7 w 9"/>
                <a:gd name="T7" fmla="*/ 0 h 9"/>
                <a:gd name="T8" fmla="*/ 0 w 9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5" y="7"/>
                    <a:pt x="7" y="5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2"/>
                    <a:pt x="2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16" name="Freeform 220">
              <a:extLst>
                <a:ext uri="{FF2B5EF4-FFF2-40B4-BE49-F238E27FC236}">
                  <a16:creationId xmlns:a16="http://schemas.microsoft.com/office/drawing/2014/main" id="{ABF6B719-28D3-4610-9E62-C85E29A2C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5538" y="4581526"/>
              <a:ext cx="26988" cy="33338"/>
            </a:xfrm>
            <a:custGeom>
              <a:avLst/>
              <a:gdLst>
                <a:gd name="T0" fmla="*/ 7 w 7"/>
                <a:gd name="T1" fmla="*/ 2 h 9"/>
                <a:gd name="T2" fmla="*/ 5 w 7"/>
                <a:gd name="T3" fmla="*/ 0 h 9"/>
                <a:gd name="T4" fmla="*/ 0 w 7"/>
                <a:gd name="T5" fmla="*/ 8 h 9"/>
                <a:gd name="T6" fmla="*/ 2 w 7"/>
                <a:gd name="T7" fmla="*/ 9 h 9"/>
                <a:gd name="T8" fmla="*/ 7 w 7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2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2"/>
                    <a:pt x="1" y="5"/>
                    <a:pt x="0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7"/>
                    <a:pt x="6" y="4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17" name="Freeform 221">
              <a:extLst>
                <a:ext uri="{FF2B5EF4-FFF2-40B4-BE49-F238E27FC236}">
                  <a16:creationId xmlns:a16="http://schemas.microsoft.com/office/drawing/2014/main" id="{33497BBE-0D8F-4ED5-9B3C-A4D5318F3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2200" y="4746626"/>
              <a:ext cx="15875" cy="38100"/>
            </a:xfrm>
            <a:custGeom>
              <a:avLst/>
              <a:gdLst>
                <a:gd name="T0" fmla="*/ 1 w 4"/>
                <a:gd name="T1" fmla="*/ 10 h 10"/>
                <a:gd name="T2" fmla="*/ 4 w 4"/>
                <a:gd name="T3" fmla="*/ 9 h 10"/>
                <a:gd name="T4" fmla="*/ 4 w 4"/>
                <a:gd name="T5" fmla="*/ 9 h 10"/>
                <a:gd name="T6" fmla="*/ 4 w 4"/>
                <a:gd name="T7" fmla="*/ 0 h 10"/>
                <a:gd name="T8" fmla="*/ 0 w 4"/>
                <a:gd name="T9" fmla="*/ 0 h 10"/>
                <a:gd name="T10" fmla="*/ 1 w 4"/>
                <a:gd name="T11" fmla="*/ 9 h 10"/>
                <a:gd name="T12" fmla="*/ 1 w 4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1" y="10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6"/>
                    <a:pt x="4" y="3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6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18" name="Freeform 222">
              <a:extLst>
                <a:ext uri="{FF2B5EF4-FFF2-40B4-BE49-F238E27FC236}">
                  <a16:creationId xmlns:a16="http://schemas.microsoft.com/office/drawing/2014/main" id="{4045BCE4-88B6-4B9F-8EC1-D9EA10100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6963" y="4689476"/>
              <a:ext cx="11113" cy="34925"/>
            </a:xfrm>
            <a:custGeom>
              <a:avLst/>
              <a:gdLst>
                <a:gd name="T0" fmla="*/ 3 w 3"/>
                <a:gd name="T1" fmla="*/ 0 h 9"/>
                <a:gd name="T2" fmla="*/ 0 w 3"/>
                <a:gd name="T3" fmla="*/ 0 h 9"/>
                <a:gd name="T4" fmla="*/ 0 w 3"/>
                <a:gd name="T5" fmla="*/ 9 h 9"/>
                <a:gd name="T6" fmla="*/ 2 w 3"/>
                <a:gd name="T7" fmla="*/ 9 h 9"/>
                <a:gd name="T8" fmla="*/ 3 w 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9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7"/>
                    <a:pt x="3" y="3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19" name="Freeform 223">
              <a:extLst>
                <a:ext uri="{FF2B5EF4-FFF2-40B4-BE49-F238E27FC236}">
                  <a16:creationId xmlns:a16="http://schemas.microsoft.com/office/drawing/2014/main" id="{10174F7D-BDD2-4E78-8BC9-1B5298742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3313" y="4629151"/>
              <a:ext cx="22225" cy="38100"/>
            </a:xfrm>
            <a:custGeom>
              <a:avLst/>
              <a:gdLst>
                <a:gd name="T0" fmla="*/ 3 w 6"/>
                <a:gd name="T1" fmla="*/ 10 h 10"/>
                <a:gd name="T2" fmla="*/ 6 w 6"/>
                <a:gd name="T3" fmla="*/ 2 h 10"/>
                <a:gd name="T4" fmla="*/ 3 w 6"/>
                <a:gd name="T5" fmla="*/ 0 h 10"/>
                <a:gd name="T6" fmla="*/ 0 w 6"/>
                <a:gd name="T7" fmla="*/ 9 h 10"/>
                <a:gd name="T8" fmla="*/ 3 w 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3" y="10"/>
                  </a:moveTo>
                  <a:cubicBezTo>
                    <a:pt x="4" y="8"/>
                    <a:pt x="5" y="4"/>
                    <a:pt x="6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3"/>
                    <a:pt x="1" y="6"/>
                    <a:pt x="0" y="9"/>
                  </a:cubicBezTo>
                  <a:cubicBezTo>
                    <a:pt x="3" y="10"/>
                    <a:pt x="3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20" name="Freeform 224">
              <a:extLst>
                <a:ext uri="{FF2B5EF4-FFF2-40B4-BE49-F238E27FC236}">
                  <a16:creationId xmlns:a16="http://schemas.microsoft.com/office/drawing/2014/main" id="{0A144096-8CC5-42B5-9B9F-708D6A312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3538" y="4573588"/>
              <a:ext cx="30163" cy="33338"/>
            </a:xfrm>
            <a:custGeom>
              <a:avLst/>
              <a:gdLst>
                <a:gd name="T0" fmla="*/ 0 w 8"/>
                <a:gd name="T1" fmla="*/ 2 h 9"/>
                <a:gd name="T2" fmla="*/ 5 w 8"/>
                <a:gd name="T3" fmla="*/ 9 h 9"/>
                <a:gd name="T4" fmla="*/ 8 w 8"/>
                <a:gd name="T5" fmla="*/ 8 h 9"/>
                <a:gd name="T6" fmla="*/ 2 w 8"/>
                <a:gd name="T7" fmla="*/ 0 h 9"/>
                <a:gd name="T8" fmla="*/ 0 w 8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2"/>
                  </a:moveTo>
                  <a:cubicBezTo>
                    <a:pt x="2" y="4"/>
                    <a:pt x="4" y="7"/>
                    <a:pt x="5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6" y="5"/>
                    <a:pt x="4" y="3"/>
                    <a:pt x="2" y="0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21" name="Freeform 225">
              <a:extLst>
                <a:ext uri="{FF2B5EF4-FFF2-40B4-BE49-F238E27FC236}">
                  <a16:creationId xmlns:a16="http://schemas.microsoft.com/office/drawing/2014/main" id="{FF486C51-362F-4FD4-BE12-8CCF23BB9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0988" y="4491038"/>
              <a:ext cx="38100" cy="30163"/>
            </a:xfrm>
            <a:custGeom>
              <a:avLst/>
              <a:gdLst>
                <a:gd name="T0" fmla="*/ 0 w 10"/>
                <a:gd name="T1" fmla="*/ 2 h 8"/>
                <a:gd name="T2" fmla="*/ 7 w 10"/>
                <a:gd name="T3" fmla="*/ 8 h 8"/>
                <a:gd name="T4" fmla="*/ 10 w 10"/>
                <a:gd name="T5" fmla="*/ 6 h 8"/>
                <a:gd name="T6" fmla="*/ 2 w 10"/>
                <a:gd name="T7" fmla="*/ 0 h 8"/>
                <a:gd name="T8" fmla="*/ 0 w 10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0" y="2"/>
                  </a:moveTo>
                  <a:cubicBezTo>
                    <a:pt x="3" y="4"/>
                    <a:pt x="5" y="6"/>
                    <a:pt x="7" y="8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7" y="3"/>
                    <a:pt x="5" y="2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22" name="Freeform 226">
              <a:extLst>
                <a:ext uri="{FF2B5EF4-FFF2-40B4-BE49-F238E27FC236}">
                  <a16:creationId xmlns:a16="http://schemas.microsoft.com/office/drawing/2014/main" id="{B857403E-DF4D-4B94-99D2-34C51BFB4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888" y="4437063"/>
              <a:ext cx="38100" cy="15875"/>
            </a:xfrm>
            <a:custGeom>
              <a:avLst/>
              <a:gdLst>
                <a:gd name="T0" fmla="*/ 0 w 10"/>
                <a:gd name="T1" fmla="*/ 3 h 4"/>
                <a:gd name="T2" fmla="*/ 9 w 10"/>
                <a:gd name="T3" fmla="*/ 4 h 4"/>
                <a:gd name="T4" fmla="*/ 10 w 10"/>
                <a:gd name="T5" fmla="*/ 1 h 4"/>
                <a:gd name="T6" fmla="*/ 0 w 10"/>
                <a:gd name="T7" fmla="*/ 0 h 4"/>
                <a:gd name="T8" fmla="*/ 0 w 10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0" y="3"/>
                  </a:moveTo>
                  <a:cubicBezTo>
                    <a:pt x="3" y="3"/>
                    <a:pt x="7" y="4"/>
                    <a:pt x="9" y="4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7" y="0"/>
                    <a:pt x="4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23" name="Freeform 227">
              <a:extLst>
                <a:ext uri="{FF2B5EF4-FFF2-40B4-BE49-F238E27FC236}">
                  <a16:creationId xmlns:a16="http://schemas.microsoft.com/office/drawing/2014/main" id="{BC495EF6-830E-4FAE-AB50-E55DED73C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8600" y="4464051"/>
              <a:ext cx="38100" cy="26988"/>
            </a:xfrm>
            <a:custGeom>
              <a:avLst/>
              <a:gdLst>
                <a:gd name="T0" fmla="*/ 0 w 10"/>
                <a:gd name="T1" fmla="*/ 3 h 7"/>
                <a:gd name="T2" fmla="*/ 9 w 10"/>
                <a:gd name="T3" fmla="*/ 7 h 7"/>
                <a:gd name="T4" fmla="*/ 10 w 10"/>
                <a:gd name="T5" fmla="*/ 4 h 7"/>
                <a:gd name="T6" fmla="*/ 2 w 10"/>
                <a:gd name="T7" fmla="*/ 0 h 7"/>
                <a:gd name="T8" fmla="*/ 0 w 10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0" y="3"/>
                  </a:moveTo>
                  <a:cubicBezTo>
                    <a:pt x="3" y="4"/>
                    <a:pt x="6" y="5"/>
                    <a:pt x="9" y="7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2"/>
                    <a:pt x="5" y="1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24" name="Freeform 228">
              <a:extLst>
                <a:ext uri="{FF2B5EF4-FFF2-40B4-BE49-F238E27FC236}">
                  <a16:creationId xmlns:a16="http://schemas.microsoft.com/office/drawing/2014/main" id="{AB9E01BE-440F-4BD4-83FB-BE870D711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3038" y="4445001"/>
              <a:ext cx="36513" cy="19050"/>
            </a:xfrm>
            <a:custGeom>
              <a:avLst/>
              <a:gdLst>
                <a:gd name="T0" fmla="*/ 1 w 10"/>
                <a:gd name="T1" fmla="*/ 0 h 5"/>
                <a:gd name="T2" fmla="*/ 0 w 10"/>
                <a:gd name="T3" fmla="*/ 3 h 5"/>
                <a:gd name="T4" fmla="*/ 4 w 10"/>
                <a:gd name="T5" fmla="*/ 4 h 5"/>
                <a:gd name="T6" fmla="*/ 9 w 10"/>
                <a:gd name="T7" fmla="*/ 5 h 5"/>
                <a:gd name="T8" fmla="*/ 10 w 10"/>
                <a:gd name="T9" fmla="*/ 2 h 5"/>
                <a:gd name="T10" fmla="*/ 5 w 10"/>
                <a:gd name="T11" fmla="*/ 0 h 5"/>
                <a:gd name="T12" fmla="*/ 1 w 10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5">
                  <a:moveTo>
                    <a:pt x="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" y="3"/>
                    <a:pt x="3" y="3"/>
                    <a:pt x="4" y="4"/>
                  </a:cubicBezTo>
                  <a:cubicBezTo>
                    <a:pt x="5" y="4"/>
                    <a:pt x="7" y="5"/>
                    <a:pt x="9" y="5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8" y="2"/>
                    <a:pt x="6" y="1"/>
                    <a:pt x="5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25" name="Freeform 229">
              <a:extLst>
                <a:ext uri="{FF2B5EF4-FFF2-40B4-BE49-F238E27FC236}">
                  <a16:creationId xmlns:a16="http://schemas.microsoft.com/office/drawing/2014/main" id="{7E669EBA-F678-4ED1-9CD0-90257A50D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7025" y="4527551"/>
              <a:ext cx="33338" cy="34925"/>
            </a:xfrm>
            <a:custGeom>
              <a:avLst/>
              <a:gdLst>
                <a:gd name="T0" fmla="*/ 6 w 9"/>
                <a:gd name="T1" fmla="*/ 9 h 9"/>
                <a:gd name="T2" fmla="*/ 9 w 9"/>
                <a:gd name="T3" fmla="*/ 7 h 9"/>
                <a:gd name="T4" fmla="*/ 2 w 9"/>
                <a:gd name="T5" fmla="*/ 0 h 9"/>
                <a:gd name="T6" fmla="*/ 0 w 9"/>
                <a:gd name="T7" fmla="*/ 2 h 9"/>
                <a:gd name="T8" fmla="*/ 6 w 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6" y="9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7" y="4"/>
                    <a:pt x="4" y="2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4"/>
                    <a:pt x="4" y="7"/>
                    <a:pt x="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26" name="Freeform 230">
              <a:extLst>
                <a:ext uri="{FF2B5EF4-FFF2-40B4-BE49-F238E27FC236}">
                  <a16:creationId xmlns:a16="http://schemas.microsoft.com/office/drawing/2014/main" id="{2A44BE58-26C6-469B-9188-A587D1631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588" y="4867276"/>
              <a:ext cx="26988" cy="34925"/>
            </a:xfrm>
            <a:custGeom>
              <a:avLst/>
              <a:gdLst>
                <a:gd name="T0" fmla="*/ 0 w 7"/>
                <a:gd name="T1" fmla="*/ 8 h 9"/>
                <a:gd name="T2" fmla="*/ 3 w 7"/>
                <a:gd name="T3" fmla="*/ 9 h 9"/>
                <a:gd name="T4" fmla="*/ 7 w 7"/>
                <a:gd name="T5" fmla="*/ 1 h 9"/>
                <a:gd name="T6" fmla="*/ 4 w 7"/>
                <a:gd name="T7" fmla="*/ 0 h 9"/>
                <a:gd name="T8" fmla="*/ 0 w 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0" y="8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4" y="7"/>
                    <a:pt x="6" y="4"/>
                    <a:pt x="7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3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27" name="Freeform 231">
              <a:extLst>
                <a:ext uri="{FF2B5EF4-FFF2-40B4-BE49-F238E27FC236}">
                  <a16:creationId xmlns:a16="http://schemas.microsoft.com/office/drawing/2014/main" id="{767DC193-8CAD-4A41-9FD3-99C7DB3B6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9250" y="4916488"/>
              <a:ext cx="33338" cy="38100"/>
            </a:xfrm>
            <a:custGeom>
              <a:avLst/>
              <a:gdLst>
                <a:gd name="T0" fmla="*/ 0 w 9"/>
                <a:gd name="T1" fmla="*/ 8 h 10"/>
                <a:gd name="T2" fmla="*/ 3 w 9"/>
                <a:gd name="T3" fmla="*/ 10 h 10"/>
                <a:gd name="T4" fmla="*/ 9 w 9"/>
                <a:gd name="T5" fmla="*/ 2 h 10"/>
                <a:gd name="T6" fmla="*/ 6 w 9"/>
                <a:gd name="T7" fmla="*/ 0 h 10"/>
                <a:gd name="T8" fmla="*/ 0 w 9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0" y="8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5" y="7"/>
                    <a:pt x="7" y="5"/>
                    <a:pt x="9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3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28" name="Freeform 232">
              <a:extLst>
                <a:ext uri="{FF2B5EF4-FFF2-40B4-BE49-F238E27FC236}">
                  <a16:creationId xmlns:a16="http://schemas.microsoft.com/office/drawing/2014/main" id="{EE9E9A63-7095-4FDC-A6DF-816C8FFD2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1150" y="4962526"/>
              <a:ext cx="34925" cy="33338"/>
            </a:xfrm>
            <a:custGeom>
              <a:avLst/>
              <a:gdLst>
                <a:gd name="T0" fmla="*/ 2 w 9"/>
                <a:gd name="T1" fmla="*/ 9 h 9"/>
                <a:gd name="T2" fmla="*/ 9 w 9"/>
                <a:gd name="T3" fmla="*/ 2 h 9"/>
                <a:gd name="T4" fmla="*/ 7 w 9"/>
                <a:gd name="T5" fmla="*/ 0 h 9"/>
                <a:gd name="T6" fmla="*/ 0 w 9"/>
                <a:gd name="T7" fmla="*/ 7 h 9"/>
                <a:gd name="T8" fmla="*/ 2 w 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9"/>
                  </a:moveTo>
                  <a:cubicBezTo>
                    <a:pt x="4" y="7"/>
                    <a:pt x="7" y="5"/>
                    <a:pt x="9" y="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3"/>
                    <a:pt x="2" y="5"/>
                    <a:pt x="0" y="7"/>
                  </a:cubicBezTo>
                  <a:cubicBezTo>
                    <a:pt x="2" y="9"/>
                    <a:pt x="2" y="9"/>
                    <a:pt x="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29" name="Freeform 233">
              <a:extLst>
                <a:ext uri="{FF2B5EF4-FFF2-40B4-BE49-F238E27FC236}">
                  <a16:creationId xmlns:a16="http://schemas.microsoft.com/office/drawing/2014/main" id="{CB904DB2-FEB4-449F-87A2-B8C4C7297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1938" y="5003801"/>
              <a:ext cx="38100" cy="30163"/>
            </a:xfrm>
            <a:custGeom>
              <a:avLst/>
              <a:gdLst>
                <a:gd name="T0" fmla="*/ 10 w 10"/>
                <a:gd name="T1" fmla="*/ 2 h 8"/>
                <a:gd name="T2" fmla="*/ 8 w 10"/>
                <a:gd name="T3" fmla="*/ 0 h 8"/>
                <a:gd name="T4" fmla="*/ 0 w 10"/>
                <a:gd name="T5" fmla="*/ 5 h 8"/>
                <a:gd name="T6" fmla="*/ 2 w 10"/>
                <a:gd name="T7" fmla="*/ 8 h 8"/>
                <a:gd name="T8" fmla="*/ 10 w 10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0" y="2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2"/>
                    <a:pt x="3" y="3"/>
                    <a:pt x="0" y="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5" y="6"/>
                    <a:pt x="7" y="4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30" name="Freeform 234">
              <a:extLst>
                <a:ext uri="{FF2B5EF4-FFF2-40B4-BE49-F238E27FC236}">
                  <a16:creationId xmlns:a16="http://schemas.microsoft.com/office/drawing/2014/main" id="{6A8A7E06-82FE-46B2-9309-4FA44F393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0950" y="5014913"/>
              <a:ext cx="36513" cy="22225"/>
            </a:xfrm>
            <a:custGeom>
              <a:avLst/>
              <a:gdLst>
                <a:gd name="T0" fmla="*/ 10 w 10"/>
                <a:gd name="T1" fmla="*/ 6 h 6"/>
                <a:gd name="T2" fmla="*/ 10 w 10"/>
                <a:gd name="T3" fmla="*/ 3 h 6"/>
                <a:gd name="T4" fmla="*/ 2 w 10"/>
                <a:gd name="T5" fmla="*/ 0 h 6"/>
                <a:gd name="T6" fmla="*/ 0 w 10"/>
                <a:gd name="T7" fmla="*/ 2 h 6"/>
                <a:gd name="T8" fmla="*/ 10 w 10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10" y="6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7" y="2"/>
                    <a:pt x="5" y="1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4"/>
                    <a:pt x="6" y="5"/>
                    <a:pt x="1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31" name="Freeform 235">
              <a:extLst>
                <a:ext uri="{FF2B5EF4-FFF2-40B4-BE49-F238E27FC236}">
                  <a16:creationId xmlns:a16="http://schemas.microsoft.com/office/drawing/2014/main" id="{6120F2FA-E20D-444A-B044-AA1F03AD9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8563" y="4984751"/>
              <a:ext cx="36513" cy="30163"/>
            </a:xfrm>
            <a:custGeom>
              <a:avLst/>
              <a:gdLst>
                <a:gd name="T0" fmla="*/ 0 w 10"/>
                <a:gd name="T1" fmla="*/ 3 h 8"/>
                <a:gd name="T2" fmla="*/ 9 w 10"/>
                <a:gd name="T3" fmla="*/ 8 h 8"/>
                <a:gd name="T4" fmla="*/ 10 w 10"/>
                <a:gd name="T5" fmla="*/ 5 h 8"/>
                <a:gd name="T6" fmla="*/ 2 w 10"/>
                <a:gd name="T7" fmla="*/ 0 h 8"/>
                <a:gd name="T8" fmla="*/ 0 w 10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0" y="3"/>
                  </a:moveTo>
                  <a:cubicBezTo>
                    <a:pt x="3" y="5"/>
                    <a:pt x="5" y="6"/>
                    <a:pt x="9" y="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7" y="4"/>
                    <a:pt x="4" y="2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32" name="Freeform 236">
              <a:extLst>
                <a:ext uri="{FF2B5EF4-FFF2-40B4-BE49-F238E27FC236}">
                  <a16:creationId xmlns:a16="http://schemas.microsoft.com/office/drawing/2014/main" id="{DB56D366-AB67-469E-BEA0-6506E54E6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1963" y="4645026"/>
              <a:ext cx="19050" cy="38100"/>
            </a:xfrm>
            <a:custGeom>
              <a:avLst/>
              <a:gdLst>
                <a:gd name="T0" fmla="*/ 0 w 5"/>
                <a:gd name="T1" fmla="*/ 2 h 10"/>
                <a:gd name="T2" fmla="*/ 2 w 5"/>
                <a:gd name="T3" fmla="*/ 10 h 10"/>
                <a:gd name="T4" fmla="*/ 5 w 5"/>
                <a:gd name="T5" fmla="*/ 9 h 10"/>
                <a:gd name="T6" fmla="*/ 3 w 5"/>
                <a:gd name="T7" fmla="*/ 0 h 10"/>
                <a:gd name="T8" fmla="*/ 0 w 5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2"/>
                  </a:moveTo>
                  <a:cubicBezTo>
                    <a:pt x="1" y="4"/>
                    <a:pt x="2" y="7"/>
                    <a:pt x="2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6"/>
                    <a:pt x="4" y="3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33" name="Freeform 237">
              <a:extLst>
                <a:ext uri="{FF2B5EF4-FFF2-40B4-BE49-F238E27FC236}">
                  <a16:creationId xmlns:a16="http://schemas.microsoft.com/office/drawing/2014/main" id="{78622DC2-5A60-46B8-88F4-8E31AD61C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6863" y="4425951"/>
              <a:ext cx="33338" cy="30163"/>
            </a:xfrm>
            <a:custGeom>
              <a:avLst/>
              <a:gdLst>
                <a:gd name="T0" fmla="*/ 9 w 9"/>
                <a:gd name="T1" fmla="*/ 6 h 8"/>
                <a:gd name="T2" fmla="*/ 1 w 9"/>
                <a:gd name="T3" fmla="*/ 0 h 8"/>
                <a:gd name="T4" fmla="*/ 0 w 9"/>
                <a:gd name="T5" fmla="*/ 3 h 8"/>
                <a:gd name="T6" fmla="*/ 7 w 9"/>
                <a:gd name="T7" fmla="*/ 8 h 8"/>
                <a:gd name="T8" fmla="*/ 9 w 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6"/>
                  </a:moveTo>
                  <a:cubicBezTo>
                    <a:pt x="6" y="3"/>
                    <a:pt x="4" y="2"/>
                    <a:pt x="1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5"/>
                    <a:pt x="5" y="6"/>
                    <a:pt x="7" y="8"/>
                  </a:cubicBezTo>
                  <a:lnTo>
                    <a:pt x="9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34" name="Freeform 238">
              <a:extLst>
                <a:ext uri="{FF2B5EF4-FFF2-40B4-BE49-F238E27FC236}">
                  <a16:creationId xmlns:a16="http://schemas.microsoft.com/office/drawing/2014/main" id="{3951276A-86E9-49BD-A7FF-D5820314C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1313" y="4459288"/>
              <a:ext cx="34925" cy="31750"/>
            </a:xfrm>
            <a:custGeom>
              <a:avLst/>
              <a:gdLst>
                <a:gd name="T0" fmla="*/ 0 w 9"/>
                <a:gd name="T1" fmla="*/ 2 h 8"/>
                <a:gd name="T2" fmla="*/ 6 w 9"/>
                <a:gd name="T3" fmla="*/ 8 h 8"/>
                <a:gd name="T4" fmla="*/ 9 w 9"/>
                <a:gd name="T5" fmla="*/ 6 h 8"/>
                <a:gd name="T6" fmla="*/ 2 w 9"/>
                <a:gd name="T7" fmla="*/ 0 h 8"/>
                <a:gd name="T8" fmla="*/ 0 w 9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2"/>
                  </a:moveTo>
                  <a:cubicBezTo>
                    <a:pt x="2" y="4"/>
                    <a:pt x="4" y="6"/>
                    <a:pt x="6" y="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4"/>
                    <a:pt x="4" y="2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35" name="Freeform 239">
              <a:extLst>
                <a:ext uri="{FF2B5EF4-FFF2-40B4-BE49-F238E27FC236}">
                  <a16:creationId xmlns:a16="http://schemas.microsoft.com/office/drawing/2014/main" id="{E6B2576F-DFEE-493C-8ED3-BE63C864E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913" y="4595813"/>
              <a:ext cx="22225" cy="33338"/>
            </a:xfrm>
            <a:custGeom>
              <a:avLst/>
              <a:gdLst>
                <a:gd name="T0" fmla="*/ 3 w 6"/>
                <a:gd name="T1" fmla="*/ 9 h 9"/>
                <a:gd name="T2" fmla="*/ 6 w 6"/>
                <a:gd name="T3" fmla="*/ 8 h 9"/>
                <a:gd name="T4" fmla="*/ 3 w 6"/>
                <a:gd name="T5" fmla="*/ 0 h 9"/>
                <a:gd name="T6" fmla="*/ 0 w 6"/>
                <a:gd name="T7" fmla="*/ 1 h 9"/>
                <a:gd name="T8" fmla="*/ 3 w 6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5" y="5"/>
                    <a:pt x="4" y="2"/>
                    <a:pt x="3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4"/>
                    <a:pt x="2" y="6"/>
                    <a:pt x="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36" name="Freeform 240">
              <a:extLst>
                <a:ext uri="{FF2B5EF4-FFF2-40B4-BE49-F238E27FC236}">
                  <a16:creationId xmlns:a16="http://schemas.microsoft.com/office/drawing/2014/main" id="{39811928-83D0-428E-9AD7-1647C0DD2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7513" y="4543426"/>
              <a:ext cx="22225" cy="38100"/>
            </a:xfrm>
            <a:custGeom>
              <a:avLst/>
              <a:gdLst>
                <a:gd name="T0" fmla="*/ 6 w 6"/>
                <a:gd name="T1" fmla="*/ 8 h 10"/>
                <a:gd name="T2" fmla="*/ 2 w 6"/>
                <a:gd name="T3" fmla="*/ 0 h 10"/>
                <a:gd name="T4" fmla="*/ 0 w 6"/>
                <a:gd name="T5" fmla="*/ 2 h 10"/>
                <a:gd name="T6" fmla="*/ 4 w 6"/>
                <a:gd name="T7" fmla="*/ 10 h 10"/>
                <a:gd name="T8" fmla="*/ 6 w 6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6" y="8"/>
                  </a:moveTo>
                  <a:cubicBezTo>
                    <a:pt x="5" y="6"/>
                    <a:pt x="4" y="3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5"/>
                    <a:pt x="3" y="7"/>
                    <a:pt x="4" y="10"/>
                  </a:cubicBezTo>
                  <a:cubicBezTo>
                    <a:pt x="6" y="8"/>
                    <a:pt x="6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37" name="Freeform 241">
              <a:extLst>
                <a:ext uri="{FF2B5EF4-FFF2-40B4-BE49-F238E27FC236}">
                  <a16:creationId xmlns:a16="http://schemas.microsoft.com/office/drawing/2014/main" id="{0EB36AC2-C115-4F94-834F-AC4E8952A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9413" y="4502151"/>
              <a:ext cx="33338" cy="30163"/>
            </a:xfrm>
            <a:custGeom>
              <a:avLst/>
              <a:gdLst>
                <a:gd name="T0" fmla="*/ 9 w 9"/>
                <a:gd name="T1" fmla="*/ 6 h 8"/>
                <a:gd name="T2" fmla="*/ 3 w 9"/>
                <a:gd name="T3" fmla="*/ 0 h 8"/>
                <a:gd name="T4" fmla="*/ 0 w 9"/>
                <a:gd name="T5" fmla="*/ 2 h 8"/>
                <a:gd name="T6" fmla="*/ 6 w 9"/>
                <a:gd name="T7" fmla="*/ 8 h 8"/>
                <a:gd name="T8" fmla="*/ 9 w 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6"/>
                  </a:moveTo>
                  <a:cubicBezTo>
                    <a:pt x="7" y="4"/>
                    <a:pt x="5" y="2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3"/>
                    <a:pt x="4" y="6"/>
                    <a:pt x="6" y="8"/>
                  </a:cubicBezTo>
                  <a:cubicBezTo>
                    <a:pt x="9" y="6"/>
                    <a:pt x="9" y="6"/>
                    <a:pt x="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38" name="Freeform 242">
              <a:extLst>
                <a:ext uri="{FF2B5EF4-FFF2-40B4-BE49-F238E27FC236}">
                  <a16:creationId xmlns:a16="http://schemas.microsoft.com/office/drawing/2014/main" id="{E849FF4E-DED1-4D01-97E9-6A9AFE644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175" y="5089526"/>
              <a:ext cx="38100" cy="19050"/>
            </a:xfrm>
            <a:custGeom>
              <a:avLst/>
              <a:gdLst>
                <a:gd name="T0" fmla="*/ 0 w 10"/>
                <a:gd name="T1" fmla="*/ 3 h 5"/>
                <a:gd name="T2" fmla="*/ 9 w 10"/>
                <a:gd name="T3" fmla="*/ 5 h 5"/>
                <a:gd name="T4" fmla="*/ 10 w 10"/>
                <a:gd name="T5" fmla="*/ 2 h 5"/>
                <a:gd name="T6" fmla="*/ 1 w 10"/>
                <a:gd name="T7" fmla="*/ 0 h 5"/>
                <a:gd name="T8" fmla="*/ 0 w 10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">
                  <a:moveTo>
                    <a:pt x="0" y="3"/>
                  </a:moveTo>
                  <a:cubicBezTo>
                    <a:pt x="3" y="4"/>
                    <a:pt x="6" y="5"/>
                    <a:pt x="9" y="5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7" y="1"/>
                    <a:pt x="4" y="1"/>
                    <a:pt x="1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39" name="Freeform 243">
              <a:extLst>
                <a:ext uri="{FF2B5EF4-FFF2-40B4-BE49-F238E27FC236}">
                  <a16:creationId xmlns:a16="http://schemas.microsoft.com/office/drawing/2014/main" id="{310B851F-3E1F-4BCB-B329-169E4E71D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0300" y="4999038"/>
              <a:ext cx="30163" cy="34925"/>
            </a:xfrm>
            <a:custGeom>
              <a:avLst/>
              <a:gdLst>
                <a:gd name="T0" fmla="*/ 8 w 8"/>
                <a:gd name="T1" fmla="*/ 6 h 9"/>
                <a:gd name="T2" fmla="*/ 2 w 8"/>
                <a:gd name="T3" fmla="*/ 0 h 9"/>
                <a:gd name="T4" fmla="*/ 0 w 8"/>
                <a:gd name="T5" fmla="*/ 3 h 9"/>
                <a:gd name="T6" fmla="*/ 6 w 8"/>
                <a:gd name="T7" fmla="*/ 9 h 9"/>
                <a:gd name="T8" fmla="*/ 8 w 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6"/>
                  </a:moveTo>
                  <a:cubicBezTo>
                    <a:pt x="6" y="4"/>
                    <a:pt x="4" y="3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5"/>
                    <a:pt x="4" y="7"/>
                    <a:pt x="6" y="9"/>
                  </a:cubicBezTo>
                  <a:cubicBezTo>
                    <a:pt x="8" y="6"/>
                    <a:pt x="8" y="6"/>
                    <a:pt x="8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40" name="Freeform 244">
              <a:extLst>
                <a:ext uri="{FF2B5EF4-FFF2-40B4-BE49-F238E27FC236}">
                  <a16:creationId xmlns:a16="http://schemas.microsoft.com/office/drawing/2014/main" id="{A8C53192-F8D8-493A-85ED-6522F57EF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4750" y="5037138"/>
              <a:ext cx="30163" cy="26988"/>
            </a:xfrm>
            <a:custGeom>
              <a:avLst/>
              <a:gdLst>
                <a:gd name="T0" fmla="*/ 0 w 8"/>
                <a:gd name="T1" fmla="*/ 2 h 7"/>
                <a:gd name="T2" fmla="*/ 7 w 8"/>
                <a:gd name="T3" fmla="*/ 7 h 7"/>
                <a:gd name="T4" fmla="*/ 8 w 8"/>
                <a:gd name="T5" fmla="*/ 5 h 7"/>
                <a:gd name="T6" fmla="*/ 1 w 8"/>
                <a:gd name="T7" fmla="*/ 0 h 7"/>
                <a:gd name="T8" fmla="*/ 0 w 8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0" y="2"/>
                  </a:moveTo>
                  <a:cubicBezTo>
                    <a:pt x="2" y="4"/>
                    <a:pt x="4" y="6"/>
                    <a:pt x="7" y="7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3"/>
                    <a:pt x="3" y="2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41" name="Freeform 245">
              <a:extLst>
                <a:ext uri="{FF2B5EF4-FFF2-40B4-BE49-F238E27FC236}">
                  <a16:creationId xmlns:a16="http://schemas.microsoft.com/office/drawing/2014/main" id="{EC663818-5CCC-4086-ACA6-E8433EC67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0788" y="5067301"/>
              <a:ext cx="33338" cy="22225"/>
            </a:xfrm>
            <a:custGeom>
              <a:avLst/>
              <a:gdLst>
                <a:gd name="T0" fmla="*/ 0 w 9"/>
                <a:gd name="T1" fmla="*/ 3 h 6"/>
                <a:gd name="T2" fmla="*/ 8 w 9"/>
                <a:gd name="T3" fmla="*/ 6 h 6"/>
                <a:gd name="T4" fmla="*/ 9 w 9"/>
                <a:gd name="T5" fmla="*/ 4 h 6"/>
                <a:gd name="T6" fmla="*/ 2 w 9"/>
                <a:gd name="T7" fmla="*/ 0 h 6"/>
                <a:gd name="T8" fmla="*/ 0 w 9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0" y="3"/>
                  </a:moveTo>
                  <a:cubicBezTo>
                    <a:pt x="3" y="4"/>
                    <a:pt x="5" y="6"/>
                    <a:pt x="8" y="6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3"/>
                    <a:pt x="4" y="1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42" name="Freeform 246">
              <a:extLst>
                <a:ext uri="{FF2B5EF4-FFF2-40B4-BE49-F238E27FC236}">
                  <a16:creationId xmlns:a16="http://schemas.microsoft.com/office/drawing/2014/main" id="{707E532B-A86A-47D2-9444-60D0DB4F8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7263" y="4719638"/>
              <a:ext cx="14288" cy="34925"/>
            </a:xfrm>
            <a:custGeom>
              <a:avLst/>
              <a:gdLst>
                <a:gd name="T0" fmla="*/ 4 w 4"/>
                <a:gd name="T1" fmla="*/ 0 h 9"/>
                <a:gd name="T2" fmla="*/ 1 w 4"/>
                <a:gd name="T3" fmla="*/ 0 h 9"/>
                <a:gd name="T4" fmla="*/ 0 w 4"/>
                <a:gd name="T5" fmla="*/ 9 h 9"/>
                <a:gd name="T6" fmla="*/ 4 w 4"/>
                <a:gd name="T7" fmla="*/ 9 h 9"/>
                <a:gd name="T8" fmla="*/ 4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6"/>
                    <a:pt x="4" y="3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43" name="Freeform 247">
              <a:extLst>
                <a:ext uri="{FF2B5EF4-FFF2-40B4-BE49-F238E27FC236}">
                  <a16:creationId xmlns:a16="http://schemas.microsoft.com/office/drawing/2014/main" id="{310F2350-A7AE-4C7E-A7F7-DBE51F3C6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0438" y="4659313"/>
              <a:ext cx="19050" cy="38100"/>
            </a:xfrm>
            <a:custGeom>
              <a:avLst/>
              <a:gdLst>
                <a:gd name="T0" fmla="*/ 5 w 5"/>
                <a:gd name="T1" fmla="*/ 1 h 10"/>
                <a:gd name="T2" fmla="*/ 2 w 5"/>
                <a:gd name="T3" fmla="*/ 0 h 10"/>
                <a:gd name="T4" fmla="*/ 0 w 5"/>
                <a:gd name="T5" fmla="*/ 9 h 10"/>
                <a:gd name="T6" fmla="*/ 3 w 5"/>
                <a:gd name="T7" fmla="*/ 10 h 10"/>
                <a:gd name="T8" fmla="*/ 5 w 5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0" y="6"/>
                    <a:pt x="0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7"/>
                    <a:pt x="4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44" name="Freeform 248">
              <a:extLst>
                <a:ext uri="{FF2B5EF4-FFF2-40B4-BE49-F238E27FC236}">
                  <a16:creationId xmlns:a16="http://schemas.microsoft.com/office/drawing/2014/main" id="{F5F0083A-806A-456E-AF90-92DCA1B36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763" y="4502151"/>
              <a:ext cx="30163" cy="36513"/>
            </a:xfrm>
            <a:custGeom>
              <a:avLst/>
              <a:gdLst>
                <a:gd name="T0" fmla="*/ 8 w 8"/>
                <a:gd name="T1" fmla="*/ 2 h 10"/>
                <a:gd name="T2" fmla="*/ 6 w 8"/>
                <a:gd name="T3" fmla="*/ 0 h 10"/>
                <a:gd name="T4" fmla="*/ 0 w 8"/>
                <a:gd name="T5" fmla="*/ 8 h 10"/>
                <a:gd name="T6" fmla="*/ 3 w 8"/>
                <a:gd name="T7" fmla="*/ 10 h 10"/>
                <a:gd name="T8" fmla="*/ 8 w 8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2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2" y="5"/>
                    <a:pt x="0" y="8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7"/>
                    <a:pt x="6" y="4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45" name="Freeform 249">
              <a:extLst>
                <a:ext uri="{FF2B5EF4-FFF2-40B4-BE49-F238E27FC236}">
                  <a16:creationId xmlns:a16="http://schemas.microsoft.com/office/drawing/2014/main" id="{6CDE9EBE-0646-4F6B-83E1-4CFDA9261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3" y="4551363"/>
              <a:ext cx="25400" cy="36513"/>
            </a:xfrm>
            <a:custGeom>
              <a:avLst/>
              <a:gdLst>
                <a:gd name="T0" fmla="*/ 7 w 7"/>
                <a:gd name="T1" fmla="*/ 2 h 10"/>
                <a:gd name="T2" fmla="*/ 4 w 7"/>
                <a:gd name="T3" fmla="*/ 0 h 10"/>
                <a:gd name="T4" fmla="*/ 0 w 7"/>
                <a:gd name="T5" fmla="*/ 8 h 10"/>
                <a:gd name="T6" fmla="*/ 3 w 7"/>
                <a:gd name="T7" fmla="*/ 10 h 10"/>
                <a:gd name="T8" fmla="*/ 7 w 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7" y="2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3"/>
                    <a:pt x="1" y="5"/>
                    <a:pt x="0" y="8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7"/>
                    <a:pt x="5" y="4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46" name="Freeform 250">
              <a:extLst>
                <a:ext uri="{FF2B5EF4-FFF2-40B4-BE49-F238E27FC236}">
                  <a16:creationId xmlns:a16="http://schemas.microsoft.com/office/drawing/2014/main" id="{7580E9D0-BB92-4211-AFEA-1B18F6A01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3" y="4603751"/>
              <a:ext cx="19050" cy="38100"/>
            </a:xfrm>
            <a:custGeom>
              <a:avLst/>
              <a:gdLst>
                <a:gd name="T0" fmla="*/ 5 w 5"/>
                <a:gd name="T1" fmla="*/ 1 h 10"/>
                <a:gd name="T2" fmla="*/ 2 w 5"/>
                <a:gd name="T3" fmla="*/ 0 h 10"/>
                <a:gd name="T4" fmla="*/ 0 w 5"/>
                <a:gd name="T5" fmla="*/ 9 h 10"/>
                <a:gd name="T6" fmla="*/ 3 w 5"/>
                <a:gd name="T7" fmla="*/ 10 h 10"/>
                <a:gd name="T8" fmla="*/ 5 w 5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0" y="6"/>
                    <a:pt x="0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7"/>
                    <a:pt x="4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47" name="Freeform 251">
              <a:extLst>
                <a:ext uri="{FF2B5EF4-FFF2-40B4-BE49-F238E27FC236}">
                  <a16:creationId xmlns:a16="http://schemas.microsoft.com/office/drawing/2014/main" id="{56766E29-82E2-45A5-83D3-F4C7E1269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6963" y="4414838"/>
              <a:ext cx="33338" cy="30163"/>
            </a:xfrm>
            <a:custGeom>
              <a:avLst/>
              <a:gdLst>
                <a:gd name="T0" fmla="*/ 0 w 9"/>
                <a:gd name="T1" fmla="*/ 6 h 8"/>
                <a:gd name="T2" fmla="*/ 2 w 9"/>
                <a:gd name="T3" fmla="*/ 8 h 8"/>
                <a:gd name="T4" fmla="*/ 9 w 9"/>
                <a:gd name="T5" fmla="*/ 3 h 8"/>
                <a:gd name="T6" fmla="*/ 8 w 9"/>
                <a:gd name="T7" fmla="*/ 0 h 8"/>
                <a:gd name="T8" fmla="*/ 0 w 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6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5" y="7"/>
                    <a:pt x="7" y="4"/>
                    <a:pt x="9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2"/>
                    <a:pt x="2" y="4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48" name="Freeform 252">
              <a:extLst>
                <a:ext uri="{FF2B5EF4-FFF2-40B4-BE49-F238E27FC236}">
                  <a16:creationId xmlns:a16="http://schemas.microsoft.com/office/drawing/2014/main" id="{079A978F-7D3E-4F48-A9AA-C57A587EB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4100" y="4452938"/>
              <a:ext cx="34925" cy="38100"/>
            </a:xfrm>
            <a:custGeom>
              <a:avLst/>
              <a:gdLst>
                <a:gd name="T0" fmla="*/ 9 w 9"/>
                <a:gd name="T1" fmla="*/ 3 h 10"/>
                <a:gd name="T2" fmla="*/ 7 w 9"/>
                <a:gd name="T3" fmla="*/ 0 h 10"/>
                <a:gd name="T4" fmla="*/ 0 w 9"/>
                <a:gd name="T5" fmla="*/ 8 h 10"/>
                <a:gd name="T6" fmla="*/ 3 w 9"/>
                <a:gd name="T7" fmla="*/ 10 h 10"/>
                <a:gd name="T8" fmla="*/ 9 w 9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9" y="3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3"/>
                    <a:pt x="2" y="5"/>
                    <a:pt x="0" y="8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7"/>
                    <a:pt x="7" y="5"/>
                    <a:pt x="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49" name="Freeform 253">
              <a:extLst>
                <a:ext uri="{FF2B5EF4-FFF2-40B4-BE49-F238E27FC236}">
                  <a16:creationId xmlns:a16="http://schemas.microsoft.com/office/drawing/2014/main" id="{F0C4105B-D3EB-4BBC-86A3-B2C1C8ACA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7263" y="4776788"/>
              <a:ext cx="19050" cy="38100"/>
            </a:xfrm>
            <a:custGeom>
              <a:avLst/>
              <a:gdLst>
                <a:gd name="T0" fmla="*/ 5 w 5"/>
                <a:gd name="T1" fmla="*/ 10 h 10"/>
                <a:gd name="T2" fmla="*/ 4 w 5"/>
                <a:gd name="T3" fmla="*/ 0 h 10"/>
                <a:gd name="T4" fmla="*/ 0 w 5"/>
                <a:gd name="T5" fmla="*/ 0 h 10"/>
                <a:gd name="T6" fmla="*/ 2 w 5"/>
                <a:gd name="T7" fmla="*/ 10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cubicBezTo>
                    <a:pt x="4" y="7"/>
                    <a:pt x="4" y="4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7"/>
                    <a:pt x="2" y="10"/>
                  </a:cubicBezTo>
                  <a:cubicBezTo>
                    <a:pt x="5" y="10"/>
                    <a:pt x="5" y="10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50" name="Freeform 254">
              <a:extLst>
                <a:ext uri="{FF2B5EF4-FFF2-40B4-BE49-F238E27FC236}">
                  <a16:creationId xmlns:a16="http://schemas.microsoft.com/office/drawing/2014/main" id="{22939D3B-9B8A-4E29-8BC8-363A9936C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8275" y="4327526"/>
              <a:ext cx="34925" cy="19050"/>
            </a:xfrm>
            <a:custGeom>
              <a:avLst/>
              <a:gdLst>
                <a:gd name="T0" fmla="*/ 9 w 9"/>
                <a:gd name="T1" fmla="*/ 1 h 5"/>
                <a:gd name="T2" fmla="*/ 0 w 9"/>
                <a:gd name="T3" fmla="*/ 0 h 5"/>
                <a:gd name="T4" fmla="*/ 0 w 9"/>
                <a:gd name="T5" fmla="*/ 3 h 5"/>
                <a:gd name="T6" fmla="*/ 9 w 9"/>
                <a:gd name="T7" fmla="*/ 5 h 5"/>
                <a:gd name="T8" fmla="*/ 9 w 9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1"/>
                  </a:moveTo>
                  <a:cubicBezTo>
                    <a:pt x="7" y="0"/>
                    <a:pt x="3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3"/>
                    <a:pt x="6" y="4"/>
                    <a:pt x="9" y="5"/>
                  </a:cubicBezTo>
                  <a:cubicBezTo>
                    <a:pt x="9" y="1"/>
                    <a:pt x="9" y="1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51" name="Freeform 255">
              <a:extLst>
                <a:ext uri="{FF2B5EF4-FFF2-40B4-BE49-F238E27FC236}">
                  <a16:creationId xmlns:a16="http://schemas.microsoft.com/office/drawing/2014/main" id="{E4BC821A-E184-41B4-AE02-9F3CC6AB9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5425" y="4335463"/>
              <a:ext cx="36513" cy="22225"/>
            </a:xfrm>
            <a:custGeom>
              <a:avLst/>
              <a:gdLst>
                <a:gd name="T0" fmla="*/ 10 w 10"/>
                <a:gd name="T1" fmla="*/ 3 h 6"/>
                <a:gd name="T2" fmla="*/ 1 w 10"/>
                <a:gd name="T3" fmla="*/ 0 h 6"/>
                <a:gd name="T4" fmla="*/ 0 w 10"/>
                <a:gd name="T5" fmla="*/ 3 h 6"/>
                <a:gd name="T6" fmla="*/ 9 w 10"/>
                <a:gd name="T7" fmla="*/ 6 h 6"/>
                <a:gd name="T8" fmla="*/ 10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10" y="3"/>
                  </a:moveTo>
                  <a:cubicBezTo>
                    <a:pt x="7" y="2"/>
                    <a:pt x="4" y="1"/>
                    <a:pt x="1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4"/>
                    <a:pt x="6" y="5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52" name="Freeform 256">
              <a:extLst>
                <a:ext uri="{FF2B5EF4-FFF2-40B4-BE49-F238E27FC236}">
                  <a16:creationId xmlns:a16="http://schemas.microsoft.com/office/drawing/2014/main" id="{4229FE93-86F0-47D6-B1F5-0FD10F4A3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6238" y="4418013"/>
              <a:ext cx="33338" cy="34925"/>
            </a:xfrm>
            <a:custGeom>
              <a:avLst/>
              <a:gdLst>
                <a:gd name="T0" fmla="*/ 9 w 9"/>
                <a:gd name="T1" fmla="*/ 7 h 9"/>
                <a:gd name="T2" fmla="*/ 2 w 9"/>
                <a:gd name="T3" fmla="*/ 0 h 9"/>
                <a:gd name="T4" fmla="*/ 0 w 9"/>
                <a:gd name="T5" fmla="*/ 3 h 9"/>
                <a:gd name="T6" fmla="*/ 7 w 9"/>
                <a:gd name="T7" fmla="*/ 9 h 9"/>
                <a:gd name="T8" fmla="*/ 9 w 9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7"/>
                  </a:moveTo>
                  <a:cubicBezTo>
                    <a:pt x="7" y="4"/>
                    <a:pt x="4" y="2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5"/>
                    <a:pt x="5" y="7"/>
                    <a:pt x="7" y="9"/>
                  </a:cubicBezTo>
                  <a:cubicBezTo>
                    <a:pt x="9" y="7"/>
                    <a:pt x="9" y="7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53" name="Freeform 257">
              <a:extLst>
                <a:ext uri="{FF2B5EF4-FFF2-40B4-BE49-F238E27FC236}">
                  <a16:creationId xmlns:a16="http://schemas.microsoft.com/office/drawing/2014/main" id="{B8063200-0564-443D-ACDE-A2B1158DA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0200" y="4387851"/>
              <a:ext cx="33338" cy="26988"/>
            </a:xfrm>
            <a:custGeom>
              <a:avLst/>
              <a:gdLst>
                <a:gd name="T0" fmla="*/ 9 w 9"/>
                <a:gd name="T1" fmla="*/ 4 h 7"/>
                <a:gd name="T2" fmla="*/ 1 w 9"/>
                <a:gd name="T3" fmla="*/ 0 h 7"/>
                <a:gd name="T4" fmla="*/ 0 w 9"/>
                <a:gd name="T5" fmla="*/ 2 h 7"/>
                <a:gd name="T6" fmla="*/ 7 w 9"/>
                <a:gd name="T7" fmla="*/ 7 h 7"/>
                <a:gd name="T8" fmla="*/ 9 w 9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9" y="4"/>
                  </a:moveTo>
                  <a:cubicBezTo>
                    <a:pt x="7" y="3"/>
                    <a:pt x="4" y="1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4"/>
                    <a:pt x="5" y="5"/>
                    <a:pt x="7" y="7"/>
                  </a:cubicBezTo>
                  <a:cubicBezTo>
                    <a:pt x="9" y="4"/>
                    <a:pt x="9" y="4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54" name="Freeform 258">
              <a:extLst>
                <a:ext uri="{FF2B5EF4-FFF2-40B4-BE49-F238E27FC236}">
                  <a16:creationId xmlns:a16="http://schemas.microsoft.com/office/drawing/2014/main" id="{6CBCA115-FE58-43AF-9085-AED5C1D37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4357688"/>
              <a:ext cx="38100" cy="26988"/>
            </a:xfrm>
            <a:custGeom>
              <a:avLst/>
              <a:gdLst>
                <a:gd name="T0" fmla="*/ 10 w 10"/>
                <a:gd name="T1" fmla="*/ 4 h 7"/>
                <a:gd name="T2" fmla="*/ 2 w 10"/>
                <a:gd name="T3" fmla="*/ 0 h 7"/>
                <a:gd name="T4" fmla="*/ 0 w 10"/>
                <a:gd name="T5" fmla="*/ 3 h 7"/>
                <a:gd name="T6" fmla="*/ 9 w 10"/>
                <a:gd name="T7" fmla="*/ 7 h 7"/>
                <a:gd name="T8" fmla="*/ 10 w 10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10" y="4"/>
                  </a:moveTo>
                  <a:cubicBezTo>
                    <a:pt x="7" y="3"/>
                    <a:pt x="5" y="1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4"/>
                    <a:pt x="6" y="5"/>
                    <a:pt x="9" y="7"/>
                  </a:cubicBezTo>
                  <a:cubicBezTo>
                    <a:pt x="10" y="4"/>
                    <a:pt x="10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55" name="Freeform 259">
              <a:extLst>
                <a:ext uri="{FF2B5EF4-FFF2-40B4-BE49-F238E27FC236}">
                  <a16:creationId xmlns:a16="http://schemas.microsoft.com/office/drawing/2014/main" id="{C4527F4D-5291-4A54-ADC8-29071F048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1013" y="4557713"/>
              <a:ext cx="26988" cy="38100"/>
            </a:xfrm>
            <a:custGeom>
              <a:avLst/>
              <a:gdLst>
                <a:gd name="T0" fmla="*/ 4 w 7"/>
                <a:gd name="T1" fmla="*/ 10 h 10"/>
                <a:gd name="T2" fmla="*/ 7 w 7"/>
                <a:gd name="T3" fmla="*/ 9 h 10"/>
                <a:gd name="T4" fmla="*/ 3 w 7"/>
                <a:gd name="T5" fmla="*/ 0 h 10"/>
                <a:gd name="T6" fmla="*/ 0 w 7"/>
                <a:gd name="T7" fmla="*/ 1 h 10"/>
                <a:gd name="T8" fmla="*/ 4 w 7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6" y="6"/>
                    <a:pt x="5" y="3"/>
                    <a:pt x="3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4"/>
                    <a:pt x="3" y="7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56" name="Freeform 260">
              <a:extLst>
                <a:ext uri="{FF2B5EF4-FFF2-40B4-BE49-F238E27FC236}">
                  <a16:creationId xmlns:a16="http://schemas.microsoft.com/office/drawing/2014/main" id="{02396DEC-9E01-4C73-B2F2-10C97BE56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4025" y="4508501"/>
              <a:ext cx="30163" cy="34925"/>
            </a:xfrm>
            <a:custGeom>
              <a:avLst/>
              <a:gdLst>
                <a:gd name="T0" fmla="*/ 8 w 8"/>
                <a:gd name="T1" fmla="*/ 8 h 9"/>
                <a:gd name="T2" fmla="*/ 3 w 8"/>
                <a:gd name="T3" fmla="*/ 0 h 9"/>
                <a:gd name="T4" fmla="*/ 0 w 8"/>
                <a:gd name="T5" fmla="*/ 1 h 9"/>
                <a:gd name="T6" fmla="*/ 5 w 8"/>
                <a:gd name="T7" fmla="*/ 9 h 9"/>
                <a:gd name="T8" fmla="*/ 8 w 8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8" y="8"/>
                  </a:moveTo>
                  <a:cubicBezTo>
                    <a:pt x="6" y="5"/>
                    <a:pt x="5" y="2"/>
                    <a:pt x="3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4"/>
                    <a:pt x="3" y="6"/>
                    <a:pt x="5" y="9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57" name="Freeform 261">
              <a:extLst>
                <a:ext uri="{FF2B5EF4-FFF2-40B4-BE49-F238E27FC236}">
                  <a16:creationId xmlns:a16="http://schemas.microsoft.com/office/drawing/2014/main" id="{68B5FBAF-AC58-4DEA-B62D-5E8CBDC83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7513" y="4459288"/>
              <a:ext cx="33338" cy="34925"/>
            </a:xfrm>
            <a:custGeom>
              <a:avLst/>
              <a:gdLst>
                <a:gd name="T0" fmla="*/ 9 w 9"/>
                <a:gd name="T1" fmla="*/ 8 h 9"/>
                <a:gd name="T2" fmla="*/ 3 w 9"/>
                <a:gd name="T3" fmla="*/ 0 h 9"/>
                <a:gd name="T4" fmla="*/ 0 w 9"/>
                <a:gd name="T5" fmla="*/ 2 h 9"/>
                <a:gd name="T6" fmla="*/ 6 w 9"/>
                <a:gd name="T7" fmla="*/ 9 h 9"/>
                <a:gd name="T8" fmla="*/ 9 w 9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8"/>
                  </a:moveTo>
                  <a:cubicBezTo>
                    <a:pt x="7" y="5"/>
                    <a:pt x="5" y="3"/>
                    <a:pt x="3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5"/>
                    <a:pt x="5" y="7"/>
                    <a:pt x="6" y="9"/>
                  </a:cubicBezTo>
                  <a:cubicBezTo>
                    <a:pt x="9" y="8"/>
                    <a:pt x="9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58" name="Freeform 262">
              <a:extLst>
                <a:ext uri="{FF2B5EF4-FFF2-40B4-BE49-F238E27FC236}">
                  <a16:creationId xmlns:a16="http://schemas.microsoft.com/office/drawing/2014/main" id="{E4D10E80-131C-4CE5-AD53-08F4CDEC5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7950" y="4324351"/>
              <a:ext cx="38100" cy="11113"/>
            </a:xfrm>
            <a:custGeom>
              <a:avLst/>
              <a:gdLst>
                <a:gd name="T0" fmla="*/ 10 w 10"/>
                <a:gd name="T1" fmla="*/ 3 h 3"/>
                <a:gd name="T2" fmla="*/ 10 w 10"/>
                <a:gd name="T3" fmla="*/ 0 h 3"/>
                <a:gd name="T4" fmla="*/ 0 w 10"/>
                <a:gd name="T5" fmla="*/ 0 h 3"/>
                <a:gd name="T6" fmla="*/ 0 w 10"/>
                <a:gd name="T7" fmla="*/ 3 h 3"/>
                <a:gd name="T8" fmla="*/ 10 w 1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" y="3"/>
                    <a:pt x="7" y="3"/>
                    <a:pt x="1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24EFEA1-6BF7-4BA2-8EA1-482EBE82AFD7}"/>
              </a:ext>
            </a:extLst>
          </p:cNvPr>
          <p:cNvGrpSpPr/>
          <p:nvPr/>
        </p:nvGrpSpPr>
        <p:grpSpPr>
          <a:xfrm>
            <a:off x="4538664" y="4586989"/>
            <a:ext cx="684918" cy="642618"/>
            <a:chOff x="2786063" y="3051176"/>
            <a:chExt cx="1208088" cy="1133475"/>
          </a:xfrm>
          <a:solidFill>
            <a:srgbClr val="58B6C0"/>
          </a:solidFill>
        </p:grpSpPr>
        <p:sp>
          <p:nvSpPr>
            <p:cNvPr id="199" name="Freeform 86">
              <a:extLst>
                <a:ext uri="{FF2B5EF4-FFF2-40B4-BE49-F238E27FC236}">
                  <a16:creationId xmlns:a16="http://schemas.microsoft.com/office/drawing/2014/main" id="{F3C8F28E-4738-4CA3-B3CE-6BD2679A5F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6063" y="3051176"/>
              <a:ext cx="1208088" cy="1133475"/>
            </a:xfrm>
            <a:custGeom>
              <a:avLst/>
              <a:gdLst>
                <a:gd name="T0" fmla="*/ 224 w 322"/>
                <a:gd name="T1" fmla="*/ 71 h 300"/>
                <a:gd name="T2" fmla="*/ 168 w 322"/>
                <a:gd name="T3" fmla="*/ 134 h 300"/>
                <a:gd name="T4" fmla="*/ 168 w 322"/>
                <a:gd name="T5" fmla="*/ 146 h 300"/>
                <a:gd name="T6" fmla="*/ 176 w 322"/>
                <a:gd name="T7" fmla="*/ 154 h 300"/>
                <a:gd name="T8" fmla="*/ 195 w 322"/>
                <a:gd name="T9" fmla="*/ 159 h 300"/>
                <a:gd name="T10" fmla="*/ 203 w 322"/>
                <a:gd name="T11" fmla="*/ 167 h 300"/>
                <a:gd name="T12" fmla="*/ 234 w 322"/>
                <a:gd name="T13" fmla="*/ 183 h 300"/>
                <a:gd name="T14" fmla="*/ 242 w 322"/>
                <a:gd name="T15" fmla="*/ 189 h 300"/>
                <a:gd name="T16" fmla="*/ 307 w 322"/>
                <a:gd name="T17" fmla="*/ 189 h 300"/>
                <a:gd name="T18" fmla="*/ 307 w 322"/>
                <a:gd name="T19" fmla="*/ 174 h 300"/>
                <a:gd name="T20" fmla="*/ 314 w 322"/>
                <a:gd name="T21" fmla="*/ 181 h 300"/>
                <a:gd name="T22" fmla="*/ 314 w 322"/>
                <a:gd name="T23" fmla="*/ 272 h 300"/>
                <a:gd name="T24" fmla="*/ 307 w 322"/>
                <a:gd name="T25" fmla="*/ 265 h 300"/>
                <a:gd name="T26" fmla="*/ 299 w 322"/>
                <a:gd name="T27" fmla="*/ 257 h 300"/>
                <a:gd name="T28" fmla="*/ 235 w 322"/>
                <a:gd name="T29" fmla="*/ 257 h 300"/>
                <a:gd name="T30" fmla="*/ 214 w 322"/>
                <a:gd name="T31" fmla="*/ 279 h 300"/>
                <a:gd name="T32" fmla="*/ 195 w 322"/>
                <a:gd name="T33" fmla="*/ 279 h 300"/>
                <a:gd name="T34" fmla="*/ 195 w 322"/>
                <a:gd name="T35" fmla="*/ 292 h 300"/>
                <a:gd name="T36" fmla="*/ 127 w 322"/>
                <a:gd name="T37" fmla="*/ 287 h 300"/>
                <a:gd name="T38" fmla="*/ 119 w 322"/>
                <a:gd name="T39" fmla="*/ 279 h 300"/>
                <a:gd name="T40" fmla="*/ 88 w 322"/>
                <a:gd name="T41" fmla="*/ 263 h 300"/>
                <a:gd name="T42" fmla="*/ 80 w 322"/>
                <a:gd name="T43" fmla="*/ 257 h 300"/>
                <a:gd name="T44" fmla="*/ 15 w 322"/>
                <a:gd name="T45" fmla="*/ 257 h 300"/>
                <a:gd name="T46" fmla="*/ 15 w 322"/>
                <a:gd name="T47" fmla="*/ 272 h 300"/>
                <a:gd name="T48" fmla="*/ 8 w 322"/>
                <a:gd name="T49" fmla="*/ 265 h 300"/>
                <a:gd name="T50" fmla="*/ 8 w 322"/>
                <a:gd name="T51" fmla="*/ 174 h 300"/>
                <a:gd name="T52" fmla="*/ 15 w 322"/>
                <a:gd name="T53" fmla="*/ 181 h 300"/>
                <a:gd name="T54" fmla="*/ 23 w 322"/>
                <a:gd name="T55" fmla="*/ 189 h 300"/>
                <a:gd name="T56" fmla="*/ 87 w 322"/>
                <a:gd name="T57" fmla="*/ 189 h 300"/>
                <a:gd name="T58" fmla="*/ 108 w 322"/>
                <a:gd name="T59" fmla="*/ 167 h 300"/>
                <a:gd name="T60" fmla="*/ 127 w 322"/>
                <a:gd name="T61" fmla="*/ 167 h 300"/>
                <a:gd name="T62" fmla="*/ 127 w 322"/>
                <a:gd name="T63" fmla="*/ 154 h 300"/>
                <a:gd name="T64" fmla="*/ 154 w 322"/>
                <a:gd name="T65" fmla="*/ 154 h 300"/>
                <a:gd name="T66" fmla="*/ 154 w 322"/>
                <a:gd name="T67" fmla="*/ 140 h 300"/>
                <a:gd name="T68" fmla="*/ 147 w 322"/>
                <a:gd name="T69" fmla="*/ 132 h 300"/>
                <a:gd name="T70" fmla="*/ 161 w 322"/>
                <a:gd name="T71" fmla="*/ 8 h 300"/>
                <a:gd name="T72" fmla="*/ 90 w 322"/>
                <a:gd name="T73" fmla="*/ 71 h 300"/>
                <a:gd name="T74" fmla="*/ 146 w 322"/>
                <a:gd name="T75" fmla="*/ 146 h 300"/>
                <a:gd name="T76" fmla="*/ 119 w 322"/>
                <a:gd name="T77" fmla="*/ 159 h 300"/>
                <a:gd name="T78" fmla="*/ 80 w 322"/>
                <a:gd name="T79" fmla="*/ 181 h 300"/>
                <a:gd name="T80" fmla="*/ 23 w 322"/>
                <a:gd name="T81" fmla="*/ 166 h 300"/>
                <a:gd name="T82" fmla="*/ 0 w 322"/>
                <a:gd name="T83" fmla="*/ 181 h 300"/>
                <a:gd name="T84" fmla="*/ 0 w 322"/>
                <a:gd name="T85" fmla="*/ 280 h 300"/>
                <a:gd name="T86" fmla="*/ 23 w 322"/>
                <a:gd name="T87" fmla="*/ 265 h 300"/>
                <a:gd name="T88" fmla="*/ 108 w 322"/>
                <a:gd name="T89" fmla="*/ 287 h 300"/>
                <a:gd name="T90" fmla="*/ 119 w 322"/>
                <a:gd name="T91" fmla="*/ 300 h 300"/>
                <a:gd name="T92" fmla="*/ 203 w 322"/>
                <a:gd name="T93" fmla="*/ 287 h 300"/>
                <a:gd name="T94" fmla="*/ 242 w 322"/>
                <a:gd name="T95" fmla="*/ 265 h 300"/>
                <a:gd name="T96" fmla="*/ 299 w 322"/>
                <a:gd name="T97" fmla="*/ 280 h 300"/>
                <a:gd name="T98" fmla="*/ 322 w 322"/>
                <a:gd name="T99" fmla="*/ 265 h 300"/>
                <a:gd name="T100" fmla="*/ 322 w 322"/>
                <a:gd name="T101" fmla="*/ 166 h 300"/>
                <a:gd name="T102" fmla="*/ 299 w 322"/>
                <a:gd name="T103" fmla="*/ 181 h 300"/>
                <a:gd name="T104" fmla="*/ 214 w 322"/>
                <a:gd name="T105" fmla="*/ 159 h 300"/>
                <a:gd name="T106" fmla="*/ 203 w 322"/>
                <a:gd name="T107" fmla="*/ 146 h 300"/>
                <a:gd name="T108" fmla="*/ 176 w 322"/>
                <a:gd name="T109" fmla="*/ 140 h 300"/>
                <a:gd name="T110" fmla="*/ 161 w 322"/>
                <a:gd name="T111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2" h="300">
                  <a:moveTo>
                    <a:pt x="161" y="8"/>
                  </a:moveTo>
                  <a:cubicBezTo>
                    <a:pt x="196" y="8"/>
                    <a:pt x="224" y="36"/>
                    <a:pt x="224" y="71"/>
                  </a:cubicBezTo>
                  <a:cubicBezTo>
                    <a:pt x="224" y="100"/>
                    <a:pt x="203" y="126"/>
                    <a:pt x="175" y="132"/>
                  </a:cubicBezTo>
                  <a:cubicBezTo>
                    <a:pt x="168" y="134"/>
                    <a:pt x="168" y="134"/>
                    <a:pt x="168" y="134"/>
                  </a:cubicBezTo>
                  <a:cubicBezTo>
                    <a:pt x="168" y="140"/>
                    <a:pt x="168" y="140"/>
                    <a:pt x="168" y="140"/>
                  </a:cubicBezTo>
                  <a:cubicBezTo>
                    <a:pt x="168" y="146"/>
                    <a:pt x="168" y="146"/>
                    <a:pt x="168" y="146"/>
                  </a:cubicBezTo>
                  <a:cubicBezTo>
                    <a:pt x="168" y="154"/>
                    <a:pt x="168" y="154"/>
                    <a:pt x="168" y="154"/>
                  </a:cubicBezTo>
                  <a:cubicBezTo>
                    <a:pt x="176" y="154"/>
                    <a:pt x="176" y="154"/>
                    <a:pt x="176" y="154"/>
                  </a:cubicBezTo>
                  <a:cubicBezTo>
                    <a:pt x="195" y="154"/>
                    <a:pt x="195" y="154"/>
                    <a:pt x="195" y="154"/>
                  </a:cubicBezTo>
                  <a:cubicBezTo>
                    <a:pt x="195" y="159"/>
                    <a:pt x="195" y="159"/>
                    <a:pt x="195" y="159"/>
                  </a:cubicBezTo>
                  <a:cubicBezTo>
                    <a:pt x="195" y="167"/>
                    <a:pt x="195" y="167"/>
                    <a:pt x="195" y="167"/>
                  </a:cubicBezTo>
                  <a:cubicBezTo>
                    <a:pt x="203" y="167"/>
                    <a:pt x="203" y="167"/>
                    <a:pt x="203" y="167"/>
                  </a:cubicBezTo>
                  <a:cubicBezTo>
                    <a:pt x="214" y="167"/>
                    <a:pt x="214" y="167"/>
                    <a:pt x="214" y="167"/>
                  </a:cubicBezTo>
                  <a:cubicBezTo>
                    <a:pt x="224" y="167"/>
                    <a:pt x="232" y="174"/>
                    <a:pt x="234" y="183"/>
                  </a:cubicBezTo>
                  <a:cubicBezTo>
                    <a:pt x="235" y="189"/>
                    <a:pt x="235" y="189"/>
                    <a:pt x="235" y="189"/>
                  </a:cubicBezTo>
                  <a:cubicBezTo>
                    <a:pt x="242" y="189"/>
                    <a:pt x="242" y="189"/>
                    <a:pt x="242" y="189"/>
                  </a:cubicBezTo>
                  <a:cubicBezTo>
                    <a:pt x="299" y="189"/>
                    <a:pt x="299" y="189"/>
                    <a:pt x="299" y="189"/>
                  </a:cubicBezTo>
                  <a:cubicBezTo>
                    <a:pt x="307" y="189"/>
                    <a:pt x="307" y="189"/>
                    <a:pt x="307" y="189"/>
                  </a:cubicBezTo>
                  <a:cubicBezTo>
                    <a:pt x="307" y="181"/>
                    <a:pt x="307" y="181"/>
                    <a:pt x="307" y="181"/>
                  </a:cubicBezTo>
                  <a:cubicBezTo>
                    <a:pt x="307" y="174"/>
                    <a:pt x="307" y="174"/>
                    <a:pt x="307" y="174"/>
                  </a:cubicBezTo>
                  <a:cubicBezTo>
                    <a:pt x="314" y="174"/>
                    <a:pt x="314" y="174"/>
                    <a:pt x="314" y="174"/>
                  </a:cubicBezTo>
                  <a:cubicBezTo>
                    <a:pt x="314" y="181"/>
                    <a:pt x="314" y="181"/>
                    <a:pt x="314" y="181"/>
                  </a:cubicBezTo>
                  <a:cubicBezTo>
                    <a:pt x="314" y="265"/>
                    <a:pt x="314" y="265"/>
                    <a:pt x="314" y="265"/>
                  </a:cubicBezTo>
                  <a:cubicBezTo>
                    <a:pt x="314" y="272"/>
                    <a:pt x="314" y="272"/>
                    <a:pt x="314" y="272"/>
                  </a:cubicBezTo>
                  <a:cubicBezTo>
                    <a:pt x="307" y="272"/>
                    <a:pt x="307" y="272"/>
                    <a:pt x="307" y="272"/>
                  </a:cubicBezTo>
                  <a:cubicBezTo>
                    <a:pt x="307" y="265"/>
                    <a:pt x="307" y="265"/>
                    <a:pt x="307" y="265"/>
                  </a:cubicBezTo>
                  <a:cubicBezTo>
                    <a:pt x="307" y="257"/>
                    <a:pt x="307" y="257"/>
                    <a:pt x="307" y="257"/>
                  </a:cubicBezTo>
                  <a:cubicBezTo>
                    <a:pt x="299" y="257"/>
                    <a:pt x="299" y="257"/>
                    <a:pt x="299" y="257"/>
                  </a:cubicBezTo>
                  <a:cubicBezTo>
                    <a:pt x="242" y="257"/>
                    <a:pt x="242" y="257"/>
                    <a:pt x="242" y="257"/>
                  </a:cubicBezTo>
                  <a:cubicBezTo>
                    <a:pt x="235" y="257"/>
                    <a:pt x="235" y="257"/>
                    <a:pt x="235" y="257"/>
                  </a:cubicBezTo>
                  <a:cubicBezTo>
                    <a:pt x="234" y="263"/>
                    <a:pt x="234" y="263"/>
                    <a:pt x="234" y="263"/>
                  </a:cubicBezTo>
                  <a:cubicBezTo>
                    <a:pt x="232" y="272"/>
                    <a:pt x="224" y="279"/>
                    <a:pt x="214" y="279"/>
                  </a:cubicBezTo>
                  <a:cubicBezTo>
                    <a:pt x="203" y="279"/>
                    <a:pt x="203" y="279"/>
                    <a:pt x="203" y="279"/>
                  </a:cubicBezTo>
                  <a:cubicBezTo>
                    <a:pt x="195" y="279"/>
                    <a:pt x="195" y="279"/>
                    <a:pt x="195" y="279"/>
                  </a:cubicBezTo>
                  <a:cubicBezTo>
                    <a:pt x="195" y="287"/>
                    <a:pt x="195" y="287"/>
                    <a:pt x="195" y="287"/>
                  </a:cubicBezTo>
                  <a:cubicBezTo>
                    <a:pt x="195" y="292"/>
                    <a:pt x="195" y="292"/>
                    <a:pt x="195" y="292"/>
                  </a:cubicBezTo>
                  <a:cubicBezTo>
                    <a:pt x="127" y="292"/>
                    <a:pt x="127" y="292"/>
                    <a:pt x="127" y="292"/>
                  </a:cubicBezTo>
                  <a:cubicBezTo>
                    <a:pt x="127" y="287"/>
                    <a:pt x="127" y="287"/>
                    <a:pt x="127" y="287"/>
                  </a:cubicBezTo>
                  <a:cubicBezTo>
                    <a:pt x="127" y="279"/>
                    <a:pt x="127" y="279"/>
                    <a:pt x="127" y="279"/>
                  </a:cubicBezTo>
                  <a:cubicBezTo>
                    <a:pt x="119" y="279"/>
                    <a:pt x="119" y="279"/>
                    <a:pt x="119" y="279"/>
                  </a:cubicBezTo>
                  <a:cubicBezTo>
                    <a:pt x="108" y="279"/>
                    <a:pt x="108" y="279"/>
                    <a:pt x="108" y="279"/>
                  </a:cubicBezTo>
                  <a:cubicBezTo>
                    <a:pt x="98" y="279"/>
                    <a:pt x="90" y="272"/>
                    <a:pt x="88" y="263"/>
                  </a:cubicBezTo>
                  <a:cubicBezTo>
                    <a:pt x="87" y="257"/>
                    <a:pt x="87" y="257"/>
                    <a:pt x="87" y="257"/>
                  </a:cubicBezTo>
                  <a:cubicBezTo>
                    <a:pt x="80" y="257"/>
                    <a:pt x="80" y="257"/>
                    <a:pt x="80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15" y="257"/>
                    <a:pt x="15" y="257"/>
                    <a:pt x="15" y="257"/>
                  </a:cubicBezTo>
                  <a:cubicBezTo>
                    <a:pt x="15" y="265"/>
                    <a:pt x="15" y="265"/>
                    <a:pt x="15" y="265"/>
                  </a:cubicBezTo>
                  <a:cubicBezTo>
                    <a:pt x="15" y="272"/>
                    <a:pt x="15" y="272"/>
                    <a:pt x="15" y="272"/>
                  </a:cubicBezTo>
                  <a:cubicBezTo>
                    <a:pt x="8" y="272"/>
                    <a:pt x="8" y="272"/>
                    <a:pt x="8" y="272"/>
                  </a:cubicBezTo>
                  <a:cubicBezTo>
                    <a:pt x="8" y="265"/>
                    <a:pt x="8" y="265"/>
                    <a:pt x="8" y="265"/>
                  </a:cubicBezTo>
                  <a:cubicBezTo>
                    <a:pt x="8" y="181"/>
                    <a:pt x="8" y="181"/>
                    <a:pt x="8" y="181"/>
                  </a:cubicBezTo>
                  <a:cubicBezTo>
                    <a:pt x="8" y="174"/>
                    <a:pt x="8" y="174"/>
                    <a:pt x="8" y="174"/>
                  </a:cubicBezTo>
                  <a:cubicBezTo>
                    <a:pt x="15" y="174"/>
                    <a:pt x="15" y="174"/>
                    <a:pt x="15" y="174"/>
                  </a:cubicBezTo>
                  <a:cubicBezTo>
                    <a:pt x="15" y="181"/>
                    <a:pt x="15" y="181"/>
                    <a:pt x="15" y="181"/>
                  </a:cubicBezTo>
                  <a:cubicBezTo>
                    <a:pt x="15" y="189"/>
                    <a:pt x="15" y="189"/>
                    <a:pt x="15" y="189"/>
                  </a:cubicBezTo>
                  <a:cubicBezTo>
                    <a:pt x="23" y="189"/>
                    <a:pt x="23" y="189"/>
                    <a:pt x="23" y="189"/>
                  </a:cubicBezTo>
                  <a:cubicBezTo>
                    <a:pt x="80" y="189"/>
                    <a:pt x="80" y="189"/>
                    <a:pt x="80" y="189"/>
                  </a:cubicBezTo>
                  <a:cubicBezTo>
                    <a:pt x="87" y="189"/>
                    <a:pt x="87" y="189"/>
                    <a:pt x="87" y="189"/>
                  </a:cubicBezTo>
                  <a:cubicBezTo>
                    <a:pt x="88" y="183"/>
                    <a:pt x="88" y="183"/>
                    <a:pt x="88" y="183"/>
                  </a:cubicBezTo>
                  <a:cubicBezTo>
                    <a:pt x="90" y="174"/>
                    <a:pt x="98" y="167"/>
                    <a:pt x="108" y="167"/>
                  </a:cubicBezTo>
                  <a:cubicBezTo>
                    <a:pt x="119" y="167"/>
                    <a:pt x="119" y="167"/>
                    <a:pt x="119" y="167"/>
                  </a:cubicBezTo>
                  <a:cubicBezTo>
                    <a:pt x="127" y="167"/>
                    <a:pt x="127" y="167"/>
                    <a:pt x="127" y="167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27" y="154"/>
                    <a:pt x="127" y="154"/>
                    <a:pt x="127" y="154"/>
                  </a:cubicBezTo>
                  <a:cubicBezTo>
                    <a:pt x="146" y="154"/>
                    <a:pt x="146" y="154"/>
                    <a:pt x="146" y="154"/>
                  </a:cubicBezTo>
                  <a:cubicBezTo>
                    <a:pt x="154" y="154"/>
                    <a:pt x="154" y="154"/>
                    <a:pt x="154" y="154"/>
                  </a:cubicBezTo>
                  <a:cubicBezTo>
                    <a:pt x="154" y="146"/>
                    <a:pt x="154" y="146"/>
                    <a:pt x="154" y="146"/>
                  </a:cubicBezTo>
                  <a:cubicBezTo>
                    <a:pt x="154" y="140"/>
                    <a:pt x="154" y="140"/>
                    <a:pt x="154" y="140"/>
                  </a:cubicBezTo>
                  <a:cubicBezTo>
                    <a:pt x="154" y="134"/>
                    <a:pt x="154" y="134"/>
                    <a:pt x="154" y="134"/>
                  </a:cubicBezTo>
                  <a:cubicBezTo>
                    <a:pt x="147" y="132"/>
                    <a:pt x="147" y="132"/>
                    <a:pt x="147" y="132"/>
                  </a:cubicBezTo>
                  <a:cubicBezTo>
                    <a:pt x="119" y="126"/>
                    <a:pt x="98" y="100"/>
                    <a:pt x="98" y="71"/>
                  </a:cubicBezTo>
                  <a:cubicBezTo>
                    <a:pt x="98" y="36"/>
                    <a:pt x="126" y="8"/>
                    <a:pt x="161" y="8"/>
                  </a:cubicBezTo>
                  <a:moveTo>
                    <a:pt x="161" y="0"/>
                  </a:moveTo>
                  <a:cubicBezTo>
                    <a:pt x="122" y="0"/>
                    <a:pt x="90" y="32"/>
                    <a:pt x="90" y="71"/>
                  </a:cubicBezTo>
                  <a:cubicBezTo>
                    <a:pt x="90" y="105"/>
                    <a:pt x="114" y="133"/>
                    <a:pt x="146" y="140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19" y="146"/>
                    <a:pt x="119" y="146"/>
                    <a:pt x="119" y="146"/>
                  </a:cubicBezTo>
                  <a:cubicBezTo>
                    <a:pt x="119" y="159"/>
                    <a:pt x="119" y="159"/>
                    <a:pt x="119" y="159"/>
                  </a:cubicBezTo>
                  <a:cubicBezTo>
                    <a:pt x="108" y="159"/>
                    <a:pt x="108" y="159"/>
                    <a:pt x="108" y="159"/>
                  </a:cubicBezTo>
                  <a:cubicBezTo>
                    <a:pt x="94" y="159"/>
                    <a:pt x="83" y="168"/>
                    <a:pt x="80" y="181"/>
                  </a:cubicBezTo>
                  <a:cubicBezTo>
                    <a:pt x="23" y="181"/>
                    <a:pt x="23" y="181"/>
                    <a:pt x="23" y="181"/>
                  </a:cubicBezTo>
                  <a:cubicBezTo>
                    <a:pt x="23" y="166"/>
                    <a:pt x="23" y="166"/>
                    <a:pt x="23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23" y="280"/>
                    <a:pt x="23" y="280"/>
                    <a:pt x="23" y="280"/>
                  </a:cubicBezTo>
                  <a:cubicBezTo>
                    <a:pt x="23" y="265"/>
                    <a:pt x="23" y="265"/>
                    <a:pt x="23" y="265"/>
                  </a:cubicBezTo>
                  <a:cubicBezTo>
                    <a:pt x="80" y="265"/>
                    <a:pt x="80" y="265"/>
                    <a:pt x="80" y="265"/>
                  </a:cubicBezTo>
                  <a:cubicBezTo>
                    <a:pt x="83" y="278"/>
                    <a:pt x="94" y="287"/>
                    <a:pt x="108" y="287"/>
                  </a:cubicBezTo>
                  <a:cubicBezTo>
                    <a:pt x="119" y="287"/>
                    <a:pt x="119" y="287"/>
                    <a:pt x="119" y="287"/>
                  </a:cubicBezTo>
                  <a:cubicBezTo>
                    <a:pt x="119" y="300"/>
                    <a:pt x="119" y="300"/>
                    <a:pt x="119" y="300"/>
                  </a:cubicBezTo>
                  <a:cubicBezTo>
                    <a:pt x="203" y="300"/>
                    <a:pt x="203" y="300"/>
                    <a:pt x="203" y="300"/>
                  </a:cubicBezTo>
                  <a:cubicBezTo>
                    <a:pt x="203" y="287"/>
                    <a:pt x="203" y="287"/>
                    <a:pt x="203" y="287"/>
                  </a:cubicBezTo>
                  <a:cubicBezTo>
                    <a:pt x="214" y="287"/>
                    <a:pt x="214" y="287"/>
                    <a:pt x="214" y="287"/>
                  </a:cubicBezTo>
                  <a:cubicBezTo>
                    <a:pt x="228" y="287"/>
                    <a:pt x="239" y="278"/>
                    <a:pt x="242" y="265"/>
                  </a:cubicBezTo>
                  <a:cubicBezTo>
                    <a:pt x="299" y="265"/>
                    <a:pt x="299" y="265"/>
                    <a:pt x="299" y="265"/>
                  </a:cubicBezTo>
                  <a:cubicBezTo>
                    <a:pt x="299" y="280"/>
                    <a:pt x="299" y="280"/>
                    <a:pt x="299" y="280"/>
                  </a:cubicBezTo>
                  <a:cubicBezTo>
                    <a:pt x="322" y="280"/>
                    <a:pt x="322" y="280"/>
                    <a:pt x="322" y="280"/>
                  </a:cubicBezTo>
                  <a:cubicBezTo>
                    <a:pt x="322" y="265"/>
                    <a:pt x="322" y="265"/>
                    <a:pt x="322" y="265"/>
                  </a:cubicBezTo>
                  <a:cubicBezTo>
                    <a:pt x="322" y="181"/>
                    <a:pt x="322" y="181"/>
                    <a:pt x="322" y="181"/>
                  </a:cubicBezTo>
                  <a:cubicBezTo>
                    <a:pt x="322" y="166"/>
                    <a:pt x="322" y="166"/>
                    <a:pt x="322" y="166"/>
                  </a:cubicBezTo>
                  <a:cubicBezTo>
                    <a:pt x="299" y="166"/>
                    <a:pt x="299" y="166"/>
                    <a:pt x="299" y="166"/>
                  </a:cubicBezTo>
                  <a:cubicBezTo>
                    <a:pt x="299" y="181"/>
                    <a:pt x="299" y="181"/>
                    <a:pt x="299" y="181"/>
                  </a:cubicBezTo>
                  <a:cubicBezTo>
                    <a:pt x="242" y="181"/>
                    <a:pt x="242" y="181"/>
                    <a:pt x="242" y="181"/>
                  </a:cubicBezTo>
                  <a:cubicBezTo>
                    <a:pt x="239" y="168"/>
                    <a:pt x="228" y="159"/>
                    <a:pt x="214" y="159"/>
                  </a:cubicBezTo>
                  <a:cubicBezTo>
                    <a:pt x="203" y="159"/>
                    <a:pt x="203" y="159"/>
                    <a:pt x="203" y="159"/>
                  </a:cubicBezTo>
                  <a:cubicBezTo>
                    <a:pt x="203" y="146"/>
                    <a:pt x="203" y="146"/>
                    <a:pt x="203" y="146"/>
                  </a:cubicBezTo>
                  <a:cubicBezTo>
                    <a:pt x="176" y="146"/>
                    <a:pt x="176" y="146"/>
                    <a:pt x="176" y="146"/>
                  </a:cubicBezTo>
                  <a:cubicBezTo>
                    <a:pt x="176" y="140"/>
                    <a:pt x="176" y="140"/>
                    <a:pt x="176" y="140"/>
                  </a:cubicBezTo>
                  <a:cubicBezTo>
                    <a:pt x="208" y="133"/>
                    <a:pt x="232" y="105"/>
                    <a:pt x="232" y="71"/>
                  </a:cubicBezTo>
                  <a:cubicBezTo>
                    <a:pt x="232" y="32"/>
                    <a:pt x="200" y="0"/>
                    <a:pt x="16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00" name="Oval 87">
              <a:extLst>
                <a:ext uri="{FF2B5EF4-FFF2-40B4-BE49-F238E27FC236}">
                  <a16:creationId xmlns:a16="http://schemas.microsoft.com/office/drawing/2014/main" id="{09701C6B-746A-47F5-A6BD-E396774E6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4376" y="403066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01" name="Oval 88">
              <a:extLst>
                <a:ext uri="{FF2B5EF4-FFF2-40B4-BE49-F238E27FC236}">
                  <a16:creationId xmlns:a16="http://schemas.microsoft.com/office/drawing/2014/main" id="{F00CC63B-B516-450F-91C5-2100DCA2C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4376" y="369728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02" name="Oval 89">
              <a:extLst>
                <a:ext uri="{FF2B5EF4-FFF2-40B4-BE49-F238E27FC236}">
                  <a16:creationId xmlns:a16="http://schemas.microsoft.com/office/drawing/2014/main" id="{DA74B7D4-C02B-4B6D-9D23-271ADADFD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5513" y="403066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03" name="Oval 90">
              <a:extLst>
                <a:ext uri="{FF2B5EF4-FFF2-40B4-BE49-F238E27FC236}">
                  <a16:creationId xmlns:a16="http://schemas.microsoft.com/office/drawing/2014/main" id="{39528498-E895-40BF-B765-B7EAEB325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5513" y="3697288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204" name="Freeform 91">
              <a:extLst>
                <a:ext uri="{FF2B5EF4-FFF2-40B4-BE49-F238E27FC236}">
                  <a16:creationId xmlns:a16="http://schemas.microsoft.com/office/drawing/2014/main" id="{B282D392-B2A7-4D34-B7BD-8AB4E8A781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90876" y="3114676"/>
              <a:ext cx="398463" cy="366713"/>
            </a:xfrm>
            <a:custGeom>
              <a:avLst/>
              <a:gdLst>
                <a:gd name="T0" fmla="*/ 0 w 106"/>
                <a:gd name="T1" fmla="*/ 53 h 97"/>
                <a:gd name="T2" fmla="*/ 84 w 106"/>
                <a:gd name="T3" fmla="*/ 97 h 97"/>
                <a:gd name="T4" fmla="*/ 53 w 106"/>
                <a:gd name="T5" fmla="*/ 0 h 97"/>
                <a:gd name="T6" fmla="*/ 53 w 106"/>
                <a:gd name="T7" fmla="*/ 10 h 97"/>
                <a:gd name="T8" fmla="*/ 59 w 106"/>
                <a:gd name="T9" fmla="*/ 6 h 97"/>
                <a:gd name="T10" fmla="*/ 79 w 106"/>
                <a:gd name="T11" fmla="*/ 91 h 97"/>
                <a:gd name="T12" fmla="*/ 67 w 106"/>
                <a:gd name="T13" fmla="*/ 87 h 97"/>
                <a:gd name="T14" fmla="*/ 79 w 106"/>
                <a:gd name="T15" fmla="*/ 91 h 97"/>
                <a:gd name="T16" fmla="*/ 47 w 106"/>
                <a:gd name="T17" fmla="*/ 91 h 97"/>
                <a:gd name="T18" fmla="*/ 59 w 106"/>
                <a:gd name="T19" fmla="*/ 87 h 97"/>
                <a:gd name="T20" fmla="*/ 39 w 106"/>
                <a:gd name="T21" fmla="*/ 91 h 97"/>
                <a:gd name="T22" fmla="*/ 27 w 106"/>
                <a:gd name="T23" fmla="*/ 87 h 97"/>
                <a:gd name="T24" fmla="*/ 39 w 106"/>
                <a:gd name="T25" fmla="*/ 91 h 97"/>
                <a:gd name="T26" fmla="*/ 12 w 106"/>
                <a:gd name="T27" fmla="*/ 76 h 97"/>
                <a:gd name="T28" fmla="*/ 22 w 106"/>
                <a:gd name="T29" fmla="*/ 83 h 97"/>
                <a:gd name="T30" fmla="*/ 87 w 106"/>
                <a:gd name="T31" fmla="*/ 86 h 97"/>
                <a:gd name="T32" fmla="*/ 91 w 106"/>
                <a:gd name="T33" fmla="*/ 74 h 97"/>
                <a:gd name="T34" fmla="*/ 87 w 106"/>
                <a:gd name="T35" fmla="*/ 86 h 97"/>
                <a:gd name="T36" fmla="*/ 6 w 106"/>
                <a:gd name="T37" fmla="*/ 56 h 97"/>
                <a:gd name="T38" fmla="*/ 12 w 106"/>
                <a:gd name="T39" fmla="*/ 67 h 97"/>
                <a:gd name="T40" fmla="*/ 98 w 106"/>
                <a:gd name="T41" fmla="*/ 69 h 97"/>
                <a:gd name="T42" fmla="*/ 96 w 106"/>
                <a:gd name="T43" fmla="*/ 56 h 97"/>
                <a:gd name="T44" fmla="*/ 98 w 106"/>
                <a:gd name="T45" fmla="*/ 69 h 97"/>
                <a:gd name="T46" fmla="*/ 6 w 106"/>
                <a:gd name="T47" fmla="*/ 48 h 97"/>
                <a:gd name="T48" fmla="*/ 13 w 106"/>
                <a:gd name="T49" fmla="*/ 37 h 97"/>
                <a:gd name="T50" fmla="*/ 96 w 106"/>
                <a:gd name="T51" fmla="*/ 48 h 97"/>
                <a:gd name="T52" fmla="*/ 97 w 106"/>
                <a:gd name="T53" fmla="*/ 36 h 97"/>
                <a:gd name="T54" fmla="*/ 96 w 106"/>
                <a:gd name="T55" fmla="*/ 48 h 97"/>
                <a:gd name="T56" fmla="*/ 13 w 106"/>
                <a:gd name="T57" fmla="*/ 28 h 97"/>
                <a:gd name="T58" fmla="*/ 23 w 106"/>
                <a:gd name="T59" fmla="*/ 22 h 97"/>
                <a:gd name="T60" fmla="*/ 90 w 106"/>
                <a:gd name="T61" fmla="*/ 30 h 97"/>
                <a:gd name="T62" fmla="*/ 85 w 106"/>
                <a:gd name="T63" fmla="*/ 19 h 97"/>
                <a:gd name="T64" fmla="*/ 90 w 106"/>
                <a:gd name="T65" fmla="*/ 30 h 97"/>
                <a:gd name="T66" fmla="*/ 27 w 106"/>
                <a:gd name="T67" fmla="*/ 14 h 97"/>
                <a:gd name="T68" fmla="*/ 40 w 106"/>
                <a:gd name="T69" fmla="*/ 12 h 97"/>
                <a:gd name="T70" fmla="*/ 77 w 106"/>
                <a:gd name="T71" fmla="*/ 17 h 97"/>
                <a:gd name="T72" fmla="*/ 67 w 106"/>
                <a:gd name="T73" fmla="*/ 8 h 97"/>
                <a:gd name="T74" fmla="*/ 77 w 106"/>
                <a:gd name="T75" fmla="*/ 17 h 97"/>
                <a:gd name="T76" fmla="*/ 47 w 106"/>
                <a:gd name="T77" fmla="*/ 6 h 97"/>
                <a:gd name="T78" fmla="*/ 53 w 106"/>
                <a:gd name="T79" fmla="*/ 10 h 97"/>
                <a:gd name="T80" fmla="*/ 63 w 106"/>
                <a:gd name="T81" fmla="*/ 53 h 97"/>
                <a:gd name="T82" fmla="*/ 51 w 106"/>
                <a:gd name="T83" fmla="*/ 60 h 97"/>
                <a:gd name="T84" fmla="*/ 25 w 106"/>
                <a:gd name="T85" fmla="*/ 80 h 97"/>
                <a:gd name="T86" fmla="*/ 46 w 106"/>
                <a:gd name="T87" fmla="*/ 56 h 97"/>
                <a:gd name="T88" fmla="*/ 54 w 106"/>
                <a:gd name="T89" fmla="*/ 4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6" h="97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71"/>
                    <a:pt x="9" y="87"/>
                    <a:pt x="22" y="97"/>
                  </a:cubicBezTo>
                  <a:cubicBezTo>
                    <a:pt x="84" y="97"/>
                    <a:pt x="84" y="97"/>
                    <a:pt x="84" y="97"/>
                  </a:cubicBezTo>
                  <a:cubicBezTo>
                    <a:pt x="97" y="87"/>
                    <a:pt x="106" y="71"/>
                    <a:pt x="106" y="53"/>
                  </a:cubicBezTo>
                  <a:cubicBezTo>
                    <a:pt x="106" y="24"/>
                    <a:pt x="83" y="0"/>
                    <a:pt x="53" y="0"/>
                  </a:cubicBezTo>
                  <a:close/>
                  <a:moveTo>
                    <a:pt x="59" y="10"/>
                  </a:moveTo>
                  <a:cubicBezTo>
                    <a:pt x="57" y="10"/>
                    <a:pt x="55" y="10"/>
                    <a:pt x="53" y="10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5" y="6"/>
                    <a:pt x="57" y="6"/>
                    <a:pt x="59" y="6"/>
                  </a:cubicBezTo>
                  <a:lnTo>
                    <a:pt x="59" y="10"/>
                  </a:lnTo>
                  <a:close/>
                  <a:moveTo>
                    <a:pt x="79" y="91"/>
                  </a:moveTo>
                  <a:cubicBezTo>
                    <a:pt x="67" y="91"/>
                    <a:pt x="67" y="91"/>
                    <a:pt x="67" y="91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79" y="87"/>
                    <a:pt x="79" y="87"/>
                    <a:pt x="79" y="87"/>
                  </a:cubicBezTo>
                  <a:lnTo>
                    <a:pt x="79" y="91"/>
                  </a:lnTo>
                  <a:close/>
                  <a:moveTo>
                    <a:pt x="59" y="91"/>
                  </a:moveTo>
                  <a:cubicBezTo>
                    <a:pt x="47" y="91"/>
                    <a:pt x="47" y="91"/>
                    <a:pt x="47" y="91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59" y="87"/>
                    <a:pt x="59" y="87"/>
                    <a:pt x="59" y="87"/>
                  </a:cubicBezTo>
                  <a:lnTo>
                    <a:pt x="59" y="91"/>
                  </a:lnTo>
                  <a:close/>
                  <a:moveTo>
                    <a:pt x="39" y="91"/>
                  </a:moveTo>
                  <a:cubicBezTo>
                    <a:pt x="27" y="91"/>
                    <a:pt x="27" y="91"/>
                    <a:pt x="27" y="91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39" y="87"/>
                    <a:pt x="39" y="87"/>
                    <a:pt x="39" y="87"/>
                  </a:cubicBezTo>
                  <a:lnTo>
                    <a:pt x="39" y="91"/>
                  </a:lnTo>
                  <a:close/>
                  <a:moveTo>
                    <a:pt x="19" y="86"/>
                  </a:moveTo>
                  <a:cubicBezTo>
                    <a:pt x="16" y="83"/>
                    <a:pt x="14" y="80"/>
                    <a:pt x="12" y="7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7" y="78"/>
                    <a:pt x="19" y="81"/>
                    <a:pt x="22" y="83"/>
                  </a:cubicBezTo>
                  <a:lnTo>
                    <a:pt x="19" y="86"/>
                  </a:lnTo>
                  <a:close/>
                  <a:moveTo>
                    <a:pt x="87" y="86"/>
                  </a:moveTo>
                  <a:cubicBezTo>
                    <a:pt x="84" y="83"/>
                    <a:pt x="84" y="83"/>
                    <a:pt x="84" y="83"/>
                  </a:cubicBezTo>
                  <a:cubicBezTo>
                    <a:pt x="87" y="81"/>
                    <a:pt x="89" y="78"/>
                    <a:pt x="91" y="74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92" y="80"/>
                    <a:pt x="90" y="83"/>
                    <a:pt x="87" y="86"/>
                  </a:cubicBezTo>
                  <a:close/>
                  <a:moveTo>
                    <a:pt x="8" y="69"/>
                  </a:moveTo>
                  <a:cubicBezTo>
                    <a:pt x="7" y="65"/>
                    <a:pt x="6" y="61"/>
                    <a:pt x="6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0" y="60"/>
                    <a:pt x="11" y="64"/>
                    <a:pt x="12" y="67"/>
                  </a:cubicBezTo>
                  <a:lnTo>
                    <a:pt x="8" y="69"/>
                  </a:lnTo>
                  <a:close/>
                  <a:moveTo>
                    <a:pt x="98" y="69"/>
                  </a:moveTo>
                  <a:cubicBezTo>
                    <a:pt x="94" y="67"/>
                    <a:pt x="94" y="67"/>
                    <a:pt x="94" y="67"/>
                  </a:cubicBezTo>
                  <a:cubicBezTo>
                    <a:pt x="95" y="64"/>
                    <a:pt x="96" y="60"/>
                    <a:pt x="96" y="56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100" y="60"/>
                    <a:pt x="99" y="65"/>
                    <a:pt x="98" y="69"/>
                  </a:cubicBezTo>
                  <a:close/>
                  <a:moveTo>
                    <a:pt x="10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6" y="44"/>
                    <a:pt x="7" y="40"/>
                    <a:pt x="9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1" y="41"/>
                    <a:pt x="10" y="45"/>
                    <a:pt x="10" y="48"/>
                  </a:cubicBezTo>
                  <a:close/>
                  <a:moveTo>
                    <a:pt x="96" y="48"/>
                  </a:moveTo>
                  <a:cubicBezTo>
                    <a:pt x="96" y="45"/>
                    <a:pt x="95" y="41"/>
                    <a:pt x="93" y="37"/>
                  </a:cubicBezTo>
                  <a:cubicBezTo>
                    <a:pt x="97" y="36"/>
                    <a:pt x="97" y="36"/>
                    <a:pt x="97" y="36"/>
                  </a:cubicBezTo>
                  <a:cubicBezTo>
                    <a:pt x="99" y="40"/>
                    <a:pt x="100" y="44"/>
                    <a:pt x="100" y="48"/>
                  </a:cubicBezTo>
                  <a:lnTo>
                    <a:pt x="96" y="48"/>
                  </a:lnTo>
                  <a:close/>
                  <a:moveTo>
                    <a:pt x="16" y="30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5" y="25"/>
                    <a:pt x="18" y="22"/>
                    <a:pt x="21" y="19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1" y="24"/>
                    <a:pt x="18" y="27"/>
                    <a:pt x="16" y="30"/>
                  </a:cubicBezTo>
                  <a:close/>
                  <a:moveTo>
                    <a:pt x="90" y="30"/>
                  </a:moveTo>
                  <a:cubicBezTo>
                    <a:pt x="88" y="27"/>
                    <a:pt x="85" y="24"/>
                    <a:pt x="83" y="22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88" y="21"/>
                    <a:pt x="91" y="25"/>
                    <a:pt x="93" y="28"/>
                  </a:cubicBezTo>
                  <a:lnTo>
                    <a:pt x="90" y="30"/>
                  </a:lnTo>
                  <a:close/>
                  <a:moveTo>
                    <a:pt x="29" y="17"/>
                  </a:moveTo>
                  <a:cubicBezTo>
                    <a:pt x="27" y="14"/>
                    <a:pt x="27" y="14"/>
                    <a:pt x="27" y="14"/>
                  </a:cubicBezTo>
                  <a:cubicBezTo>
                    <a:pt x="31" y="11"/>
                    <a:pt x="35" y="9"/>
                    <a:pt x="39" y="8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36" y="13"/>
                    <a:pt x="33" y="15"/>
                    <a:pt x="29" y="17"/>
                  </a:cubicBezTo>
                  <a:close/>
                  <a:moveTo>
                    <a:pt x="77" y="17"/>
                  </a:moveTo>
                  <a:cubicBezTo>
                    <a:pt x="73" y="15"/>
                    <a:pt x="70" y="13"/>
                    <a:pt x="66" y="12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71" y="9"/>
                    <a:pt x="75" y="11"/>
                    <a:pt x="79" y="13"/>
                  </a:cubicBezTo>
                  <a:lnTo>
                    <a:pt x="77" y="17"/>
                  </a:lnTo>
                  <a:close/>
                  <a:moveTo>
                    <a:pt x="47" y="10"/>
                  </a:moveTo>
                  <a:cubicBezTo>
                    <a:pt x="47" y="6"/>
                    <a:pt x="47" y="6"/>
                    <a:pt x="47" y="6"/>
                  </a:cubicBezTo>
                  <a:cubicBezTo>
                    <a:pt x="49" y="6"/>
                    <a:pt x="51" y="6"/>
                    <a:pt x="53" y="6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1" y="10"/>
                    <a:pt x="49" y="10"/>
                    <a:pt x="47" y="10"/>
                  </a:cubicBezTo>
                  <a:close/>
                  <a:moveTo>
                    <a:pt x="63" y="53"/>
                  </a:moveTo>
                  <a:cubicBezTo>
                    <a:pt x="63" y="57"/>
                    <a:pt x="59" y="61"/>
                    <a:pt x="54" y="61"/>
                  </a:cubicBezTo>
                  <a:cubicBezTo>
                    <a:pt x="53" y="61"/>
                    <a:pt x="52" y="61"/>
                    <a:pt x="51" y="60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28" y="81"/>
                    <a:pt x="26" y="81"/>
                    <a:pt x="25" y="80"/>
                  </a:cubicBezTo>
                  <a:cubicBezTo>
                    <a:pt x="24" y="79"/>
                    <a:pt x="24" y="77"/>
                    <a:pt x="25" y="75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6" y="55"/>
                    <a:pt x="46" y="54"/>
                    <a:pt x="46" y="53"/>
                  </a:cubicBezTo>
                  <a:cubicBezTo>
                    <a:pt x="46" y="48"/>
                    <a:pt x="50" y="44"/>
                    <a:pt x="54" y="44"/>
                  </a:cubicBezTo>
                  <a:cubicBezTo>
                    <a:pt x="59" y="44"/>
                    <a:pt x="63" y="48"/>
                    <a:pt x="63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85B2370-BF3A-4C5D-A7A4-15AF5D88DEB9}"/>
              </a:ext>
            </a:extLst>
          </p:cNvPr>
          <p:cNvGrpSpPr/>
          <p:nvPr/>
        </p:nvGrpSpPr>
        <p:grpSpPr>
          <a:xfrm>
            <a:off x="7360920" y="4496741"/>
            <a:ext cx="423550" cy="713066"/>
            <a:chOff x="8528051" y="2646363"/>
            <a:chExt cx="877888" cy="1477963"/>
          </a:xfrm>
          <a:solidFill>
            <a:srgbClr val="58B6C0"/>
          </a:solidFill>
        </p:grpSpPr>
        <p:sp>
          <p:nvSpPr>
            <p:cNvPr id="165" name="Freeform 102">
              <a:extLst>
                <a:ext uri="{FF2B5EF4-FFF2-40B4-BE49-F238E27FC236}">
                  <a16:creationId xmlns:a16="http://schemas.microsoft.com/office/drawing/2014/main" id="{9CFEC552-AC9E-44B7-9DB4-8A7905FBF5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28051" y="2646363"/>
              <a:ext cx="877888" cy="1477963"/>
            </a:xfrm>
            <a:custGeom>
              <a:avLst/>
              <a:gdLst>
                <a:gd name="T0" fmla="*/ 202 w 234"/>
                <a:gd name="T1" fmla="*/ 12 h 391"/>
                <a:gd name="T2" fmla="*/ 222 w 234"/>
                <a:gd name="T3" fmla="*/ 32 h 391"/>
                <a:gd name="T4" fmla="*/ 222 w 234"/>
                <a:gd name="T5" fmla="*/ 335 h 391"/>
                <a:gd name="T6" fmla="*/ 206 w 234"/>
                <a:gd name="T7" fmla="*/ 354 h 391"/>
                <a:gd name="T8" fmla="*/ 203 w 234"/>
                <a:gd name="T9" fmla="*/ 355 h 391"/>
                <a:gd name="T10" fmla="*/ 203 w 234"/>
                <a:gd name="T11" fmla="*/ 355 h 391"/>
                <a:gd name="T12" fmla="*/ 191 w 234"/>
                <a:gd name="T13" fmla="*/ 355 h 391"/>
                <a:gd name="T14" fmla="*/ 44 w 234"/>
                <a:gd name="T15" fmla="*/ 355 h 391"/>
                <a:gd name="T16" fmla="*/ 32 w 234"/>
                <a:gd name="T17" fmla="*/ 355 h 391"/>
                <a:gd name="T18" fmla="*/ 32 w 234"/>
                <a:gd name="T19" fmla="*/ 355 h 391"/>
                <a:gd name="T20" fmla="*/ 29 w 234"/>
                <a:gd name="T21" fmla="*/ 354 h 391"/>
                <a:gd name="T22" fmla="*/ 12 w 234"/>
                <a:gd name="T23" fmla="*/ 335 h 391"/>
                <a:gd name="T24" fmla="*/ 12 w 234"/>
                <a:gd name="T25" fmla="*/ 32 h 391"/>
                <a:gd name="T26" fmla="*/ 32 w 234"/>
                <a:gd name="T27" fmla="*/ 12 h 391"/>
                <a:gd name="T28" fmla="*/ 202 w 234"/>
                <a:gd name="T29" fmla="*/ 12 h 391"/>
                <a:gd name="T30" fmla="*/ 202 w 234"/>
                <a:gd name="T31" fmla="*/ 0 h 391"/>
                <a:gd name="T32" fmla="*/ 32 w 234"/>
                <a:gd name="T33" fmla="*/ 0 h 391"/>
                <a:gd name="T34" fmla="*/ 0 w 234"/>
                <a:gd name="T35" fmla="*/ 32 h 391"/>
                <a:gd name="T36" fmla="*/ 0 w 234"/>
                <a:gd name="T37" fmla="*/ 335 h 391"/>
                <a:gd name="T38" fmla="*/ 27 w 234"/>
                <a:gd name="T39" fmla="*/ 366 h 391"/>
                <a:gd name="T40" fmla="*/ 27 w 234"/>
                <a:gd name="T41" fmla="*/ 391 h 391"/>
                <a:gd name="T42" fmla="*/ 44 w 234"/>
                <a:gd name="T43" fmla="*/ 391 h 391"/>
                <a:gd name="T44" fmla="*/ 44 w 234"/>
                <a:gd name="T45" fmla="*/ 367 h 391"/>
                <a:gd name="T46" fmla="*/ 191 w 234"/>
                <a:gd name="T47" fmla="*/ 367 h 391"/>
                <a:gd name="T48" fmla="*/ 191 w 234"/>
                <a:gd name="T49" fmla="*/ 391 h 391"/>
                <a:gd name="T50" fmla="*/ 208 w 234"/>
                <a:gd name="T51" fmla="*/ 391 h 391"/>
                <a:gd name="T52" fmla="*/ 208 w 234"/>
                <a:gd name="T53" fmla="*/ 366 h 391"/>
                <a:gd name="T54" fmla="*/ 234 w 234"/>
                <a:gd name="T55" fmla="*/ 335 h 391"/>
                <a:gd name="T56" fmla="*/ 234 w 234"/>
                <a:gd name="T57" fmla="*/ 32 h 391"/>
                <a:gd name="T58" fmla="*/ 202 w 234"/>
                <a:gd name="T59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4" h="391">
                  <a:moveTo>
                    <a:pt x="202" y="12"/>
                  </a:moveTo>
                  <a:cubicBezTo>
                    <a:pt x="213" y="12"/>
                    <a:pt x="222" y="21"/>
                    <a:pt x="222" y="32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22" y="344"/>
                    <a:pt x="215" y="353"/>
                    <a:pt x="206" y="354"/>
                  </a:cubicBezTo>
                  <a:cubicBezTo>
                    <a:pt x="203" y="355"/>
                    <a:pt x="203" y="355"/>
                    <a:pt x="203" y="355"/>
                  </a:cubicBezTo>
                  <a:cubicBezTo>
                    <a:pt x="203" y="355"/>
                    <a:pt x="203" y="355"/>
                    <a:pt x="203" y="355"/>
                  </a:cubicBezTo>
                  <a:cubicBezTo>
                    <a:pt x="191" y="355"/>
                    <a:pt x="191" y="355"/>
                    <a:pt x="191" y="355"/>
                  </a:cubicBezTo>
                  <a:cubicBezTo>
                    <a:pt x="44" y="355"/>
                    <a:pt x="44" y="355"/>
                    <a:pt x="44" y="355"/>
                  </a:cubicBezTo>
                  <a:cubicBezTo>
                    <a:pt x="32" y="355"/>
                    <a:pt x="32" y="355"/>
                    <a:pt x="32" y="355"/>
                  </a:cubicBezTo>
                  <a:cubicBezTo>
                    <a:pt x="32" y="355"/>
                    <a:pt x="32" y="355"/>
                    <a:pt x="32" y="355"/>
                  </a:cubicBezTo>
                  <a:cubicBezTo>
                    <a:pt x="29" y="354"/>
                    <a:pt x="29" y="354"/>
                    <a:pt x="29" y="354"/>
                  </a:cubicBezTo>
                  <a:cubicBezTo>
                    <a:pt x="19" y="353"/>
                    <a:pt x="12" y="344"/>
                    <a:pt x="12" y="335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21"/>
                    <a:pt x="21" y="12"/>
                    <a:pt x="32" y="12"/>
                  </a:cubicBezTo>
                  <a:cubicBezTo>
                    <a:pt x="202" y="12"/>
                    <a:pt x="202" y="12"/>
                    <a:pt x="202" y="12"/>
                  </a:cubicBezTo>
                  <a:moveTo>
                    <a:pt x="20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0" y="350"/>
                    <a:pt x="12" y="364"/>
                    <a:pt x="27" y="366"/>
                  </a:cubicBezTo>
                  <a:cubicBezTo>
                    <a:pt x="27" y="391"/>
                    <a:pt x="27" y="391"/>
                    <a:pt x="27" y="391"/>
                  </a:cubicBezTo>
                  <a:cubicBezTo>
                    <a:pt x="44" y="391"/>
                    <a:pt x="44" y="391"/>
                    <a:pt x="44" y="391"/>
                  </a:cubicBezTo>
                  <a:cubicBezTo>
                    <a:pt x="44" y="367"/>
                    <a:pt x="44" y="367"/>
                    <a:pt x="44" y="367"/>
                  </a:cubicBezTo>
                  <a:cubicBezTo>
                    <a:pt x="191" y="367"/>
                    <a:pt x="191" y="367"/>
                    <a:pt x="191" y="367"/>
                  </a:cubicBezTo>
                  <a:cubicBezTo>
                    <a:pt x="191" y="391"/>
                    <a:pt x="191" y="391"/>
                    <a:pt x="191" y="391"/>
                  </a:cubicBezTo>
                  <a:cubicBezTo>
                    <a:pt x="208" y="391"/>
                    <a:pt x="208" y="391"/>
                    <a:pt x="208" y="391"/>
                  </a:cubicBezTo>
                  <a:cubicBezTo>
                    <a:pt x="208" y="366"/>
                    <a:pt x="208" y="366"/>
                    <a:pt x="208" y="366"/>
                  </a:cubicBezTo>
                  <a:cubicBezTo>
                    <a:pt x="223" y="364"/>
                    <a:pt x="234" y="350"/>
                    <a:pt x="234" y="335"/>
                  </a:cubicBezTo>
                  <a:cubicBezTo>
                    <a:pt x="234" y="32"/>
                    <a:pt x="234" y="32"/>
                    <a:pt x="234" y="32"/>
                  </a:cubicBezTo>
                  <a:cubicBezTo>
                    <a:pt x="234" y="14"/>
                    <a:pt x="220" y="0"/>
                    <a:pt x="2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66" name="Rectangle 103">
              <a:extLst>
                <a:ext uri="{FF2B5EF4-FFF2-40B4-BE49-F238E27FC236}">
                  <a16:creationId xmlns:a16="http://schemas.microsoft.com/office/drawing/2014/main" id="{81694FD3-3A08-4A2A-8A12-BE5B75F74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8776" y="3640138"/>
              <a:ext cx="82550" cy="841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67" name="Rectangle 104">
              <a:extLst>
                <a:ext uri="{FF2B5EF4-FFF2-40B4-BE49-F238E27FC236}">
                  <a16:creationId xmlns:a16="http://schemas.microsoft.com/office/drawing/2014/main" id="{B31E8B4E-EDCE-4F09-A25D-033A493C6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8776" y="3122613"/>
              <a:ext cx="82550" cy="2349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68" name="Rectangle 105">
              <a:extLst>
                <a:ext uri="{FF2B5EF4-FFF2-40B4-BE49-F238E27FC236}">
                  <a16:creationId xmlns:a16="http://schemas.microsoft.com/office/drawing/2014/main" id="{1C26AFA6-2827-4135-A467-F0E15A247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8776" y="2998788"/>
              <a:ext cx="82550" cy="793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69" name="Freeform 106">
              <a:extLst>
                <a:ext uri="{FF2B5EF4-FFF2-40B4-BE49-F238E27FC236}">
                  <a16:creationId xmlns:a16="http://schemas.microsoft.com/office/drawing/2014/main" id="{2C93AC97-5F89-408C-9D69-0E175A7AC8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24888" y="3803651"/>
              <a:ext cx="579438" cy="131763"/>
            </a:xfrm>
            <a:custGeom>
              <a:avLst/>
              <a:gdLst>
                <a:gd name="T0" fmla="*/ 140 w 154"/>
                <a:gd name="T1" fmla="*/ 35 h 35"/>
                <a:gd name="T2" fmla="*/ 0 w 154"/>
                <a:gd name="T3" fmla="*/ 22 h 35"/>
                <a:gd name="T4" fmla="*/ 13 w 154"/>
                <a:gd name="T5" fmla="*/ 0 h 35"/>
                <a:gd name="T6" fmla="*/ 154 w 154"/>
                <a:gd name="T7" fmla="*/ 14 h 35"/>
                <a:gd name="T8" fmla="*/ 35 w 154"/>
                <a:gd name="T9" fmla="*/ 22 h 35"/>
                <a:gd name="T10" fmla="*/ 44 w 154"/>
                <a:gd name="T11" fmla="*/ 14 h 35"/>
                <a:gd name="T12" fmla="*/ 35 w 154"/>
                <a:gd name="T13" fmla="*/ 5 h 35"/>
                <a:gd name="T14" fmla="*/ 25 w 154"/>
                <a:gd name="T15" fmla="*/ 30 h 35"/>
                <a:gd name="T16" fmla="*/ 31 w 154"/>
                <a:gd name="T17" fmla="*/ 22 h 35"/>
                <a:gd name="T18" fmla="*/ 31 w 154"/>
                <a:gd name="T19" fmla="*/ 17 h 35"/>
                <a:gd name="T20" fmla="*/ 35 w 154"/>
                <a:gd name="T21" fmla="*/ 11 h 35"/>
                <a:gd name="T22" fmla="*/ 38 w 154"/>
                <a:gd name="T23" fmla="*/ 14 h 35"/>
                <a:gd name="T24" fmla="*/ 35 w 154"/>
                <a:gd name="T25" fmla="*/ 17 h 35"/>
                <a:gd name="T26" fmla="*/ 70 w 154"/>
                <a:gd name="T27" fmla="*/ 28 h 35"/>
                <a:gd name="T28" fmla="*/ 73 w 154"/>
                <a:gd name="T29" fmla="*/ 5 h 35"/>
                <a:gd name="T30" fmla="*/ 66 w 154"/>
                <a:gd name="T31" fmla="*/ 19 h 35"/>
                <a:gd name="T32" fmla="*/ 62 w 154"/>
                <a:gd name="T33" fmla="*/ 25 h 35"/>
                <a:gd name="T34" fmla="*/ 58 w 154"/>
                <a:gd name="T35" fmla="*/ 19 h 35"/>
                <a:gd name="T36" fmla="*/ 51 w 154"/>
                <a:gd name="T37" fmla="*/ 5 h 35"/>
                <a:gd name="T38" fmla="*/ 54 w 154"/>
                <a:gd name="T39" fmla="*/ 28 h 35"/>
                <a:gd name="T40" fmla="*/ 70 w 154"/>
                <a:gd name="T41" fmla="*/ 28 h 35"/>
                <a:gd name="T42" fmla="*/ 83 w 154"/>
                <a:gd name="T43" fmla="*/ 29 h 35"/>
                <a:gd name="T44" fmla="*/ 97 w 154"/>
                <a:gd name="T45" fmla="*/ 28 h 35"/>
                <a:gd name="T46" fmla="*/ 98 w 154"/>
                <a:gd name="T47" fmla="*/ 18 h 35"/>
                <a:gd name="T48" fmla="*/ 89 w 154"/>
                <a:gd name="T49" fmla="*/ 14 h 35"/>
                <a:gd name="T50" fmla="*/ 87 w 154"/>
                <a:gd name="T51" fmla="*/ 12 h 35"/>
                <a:gd name="T52" fmla="*/ 90 w 154"/>
                <a:gd name="T53" fmla="*/ 10 h 35"/>
                <a:gd name="T54" fmla="*/ 94 w 154"/>
                <a:gd name="T55" fmla="*/ 12 h 35"/>
                <a:gd name="T56" fmla="*/ 96 w 154"/>
                <a:gd name="T57" fmla="*/ 7 h 35"/>
                <a:gd name="T58" fmla="*/ 83 w 154"/>
                <a:gd name="T59" fmla="*/ 7 h 35"/>
                <a:gd name="T60" fmla="*/ 82 w 154"/>
                <a:gd name="T61" fmla="*/ 18 h 35"/>
                <a:gd name="T62" fmla="*/ 91 w 154"/>
                <a:gd name="T63" fmla="*/ 21 h 35"/>
                <a:gd name="T64" fmla="*/ 94 w 154"/>
                <a:gd name="T65" fmla="*/ 23 h 35"/>
                <a:gd name="T66" fmla="*/ 90 w 154"/>
                <a:gd name="T67" fmla="*/ 25 h 35"/>
                <a:gd name="T68" fmla="*/ 86 w 154"/>
                <a:gd name="T69" fmla="*/ 22 h 35"/>
                <a:gd name="T70" fmla="*/ 124 w 154"/>
                <a:gd name="T71" fmla="*/ 5 h 35"/>
                <a:gd name="T72" fmla="*/ 114 w 154"/>
                <a:gd name="T73" fmla="*/ 15 h 35"/>
                <a:gd name="T74" fmla="*/ 108 w 154"/>
                <a:gd name="T75" fmla="*/ 5 h 35"/>
                <a:gd name="T76" fmla="*/ 114 w 154"/>
                <a:gd name="T77" fmla="*/ 30 h 35"/>
                <a:gd name="T78" fmla="*/ 124 w 154"/>
                <a:gd name="T79" fmla="*/ 20 h 35"/>
                <a:gd name="T80" fmla="*/ 130 w 154"/>
                <a:gd name="T81" fmla="*/ 30 h 35"/>
                <a:gd name="T82" fmla="*/ 124 w 154"/>
                <a:gd name="T83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4" h="35">
                  <a:moveTo>
                    <a:pt x="154" y="22"/>
                  </a:moveTo>
                  <a:cubicBezTo>
                    <a:pt x="154" y="29"/>
                    <a:pt x="148" y="35"/>
                    <a:pt x="140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6" y="35"/>
                    <a:pt x="0" y="29"/>
                    <a:pt x="0" y="2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8" y="0"/>
                    <a:pt x="154" y="6"/>
                    <a:pt x="154" y="14"/>
                  </a:cubicBezTo>
                  <a:lnTo>
                    <a:pt x="154" y="22"/>
                  </a:lnTo>
                  <a:close/>
                  <a:moveTo>
                    <a:pt x="35" y="22"/>
                  </a:moveTo>
                  <a:cubicBezTo>
                    <a:pt x="38" y="22"/>
                    <a:pt x="40" y="21"/>
                    <a:pt x="42" y="20"/>
                  </a:cubicBezTo>
                  <a:cubicBezTo>
                    <a:pt x="44" y="19"/>
                    <a:pt x="44" y="16"/>
                    <a:pt x="44" y="14"/>
                  </a:cubicBezTo>
                  <a:cubicBezTo>
                    <a:pt x="44" y="11"/>
                    <a:pt x="44" y="9"/>
                    <a:pt x="42" y="7"/>
                  </a:cubicBezTo>
                  <a:cubicBezTo>
                    <a:pt x="40" y="6"/>
                    <a:pt x="38" y="5"/>
                    <a:pt x="3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31" y="22"/>
                    <a:pt x="31" y="22"/>
                    <a:pt x="31" y="22"/>
                  </a:cubicBezTo>
                  <a:lnTo>
                    <a:pt x="35" y="22"/>
                  </a:lnTo>
                  <a:close/>
                  <a:moveTo>
                    <a:pt x="31" y="17"/>
                  </a:moveTo>
                  <a:cubicBezTo>
                    <a:pt x="31" y="11"/>
                    <a:pt x="31" y="11"/>
                    <a:pt x="31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6" y="11"/>
                    <a:pt x="37" y="11"/>
                    <a:pt x="37" y="12"/>
                  </a:cubicBezTo>
                  <a:cubicBezTo>
                    <a:pt x="38" y="12"/>
                    <a:pt x="38" y="13"/>
                    <a:pt x="38" y="14"/>
                  </a:cubicBezTo>
                  <a:cubicBezTo>
                    <a:pt x="38" y="15"/>
                    <a:pt x="38" y="15"/>
                    <a:pt x="37" y="16"/>
                  </a:cubicBezTo>
                  <a:cubicBezTo>
                    <a:pt x="37" y="17"/>
                    <a:pt x="36" y="17"/>
                    <a:pt x="35" y="17"/>
                  </a:cubicBezTo>
                  <a:lnTo>
                    <a:pt x="31" y="17"/>
                  </a:lnTo>
                  <a:close/>
                  <a:moveTo>
                    <a:pt x="70" y="28"/>
                  </a:moveTo>
                  <a:cubicBezTo>
                    <a:pt x="72" y="26"/>
                    <a:pt x="73" y="23"/>
                    <a:pt x="73" y="20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6" y="21"/>
                    <a:pt x="66" y="22"/>
                    <a:pt x="65" y="23"/>
                  </a:cubicBezTo>
                  <a:cubicBezTo>
                    <a:pt x="64" y="24"/>
                    <a:pt x="63" y="25"/>
                    <a:pt x="62" y="25"/>
                  </a:cubicBezTo>
                  <a:cubicBezTo>
                    <a:pt x="61" y="25"/>
                    <a:pt x="60" y="24"/>
                    <a:pt x="59" y="23"/>
                  </a:cubicBezTo>
                  <a:cubicBezTo>
                    <a:pt x="58" y="22"/>
                    <a:pt x="58" y="21"/>
                    <a:pt x="58" y="19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23"/>
                    <a:pt x="52" y="26"/>
                    <a:pt x="54" y="28"/>
                  </a:cubicBezTo>
                  <a:cubicBezTo>
                    <a:pt x="56" y="29"/>
                    <a:pt x="59" y="30"/>
                    <a:pt x="62" y="30"/>
                  </a:cubicBezTo>
                  <a:cubicBezTo>
                    <a:pt x="65" y="30"/>
                    <a:pt x="68" y="29"/>
                    <a:pt x="70" y="28"/>
                  </a:cubicBezTo>
                  <a:close/>
                  <a:moveTo>
                    <a:pt x="80" y="24"/>
                  </a:moveTo>
                  <a:cubicBezTo>
                    <a:pt x="80" y="26"/>
                    <a:pt x="82" y="27"/>
                    <a:pt x="83" y="29"/>
                  </a:cubicBezTo>
                  <a:cubicBezTo>
                    <a:pt x="85" y="30"/>
                    <a:pt x="87" y="30"/>
                    <a:pt x="90" y="30"/>
                  </a:cubicBezTo>
                  <a:cubicBezTo>
                    <a:pt x="93" y="30"/>
                    <a:pt x="95" y="30"/>
                    <a:pt x="97" y="28"/>
                  </a:cubicBezTo>
                  <a:cubicBezTo>
                    <a:pt x="99" y="27"/>
                    <a:pt x="100" y="25"/>
                    <a:pt x="100" y="22"/>
                  </a:cubicBezTo>
                  <a:cubicBezTo>
                    <a:pt x="100" y="20"/>
                    <a:pt x="99" y="19"/>
                    <a:pt x="98" y="18"/>
                  </a:cubicBezTo>
                  <a:cubicBezTo>
                    <a:pt x="97" y="17"/>
                    <a:pt x="96" y="16"/>
                    <a:pt x="93" y="15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8" y="14"/>
                    <a:pt x="88" y="14"/>
                    <a:pt x="87" y="13"/>
                  </a:cubicBezTo>
                  <a:cubicBezTo>
                    <a:pt x="87" y="13"/>
                    <a:pt x="87" y="13"/>
                    <a:pt x="87" y="12"/>
                  </a:cubicBezTo>
                  <a:cubicBezTo>
                    <a:pt x="87" y="12"/>
                    <a:pt x="87" y="11"/>
                    <a:pt x="88" y="11"/>
                  </a:cubicBezTo>
                  <a:cubicBezTo>
                    <a:pt x="88" y="10"/>
                    <a:pt x="89" y="10"/>
                    <a:pt x="90" y="10"/>
                  </a:cubicBezTo>
                  <a:cubicBezTo>
                    <a:pt x="91" y="10"/>
                    <a:pt x="92" y="10"/>
                    <a:pt x="92" y="11"/>
                  </a:cubicBezTo>
                  <a:cubicBezTo>
                    <a:pt x="93" y="11"/>
                    <a:pt x="93" y="12"/>
                    <a:pt x="94" y="12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99" y="9"/>
                    <a:pt x="98" y="8"/>
                    <a:pt x="96" y="7"/>
                  </a:cubicBezTo>
                  <a:cubicBezTo>
                    <a:pt x="95" y="5"/>
                    <a:pt x="93" y="5"/>
                    <a:pt x="90" y="5"/>
                  </a:cubicBezTo>
                  <a:cubicBezTo>
                    <a:pt x="87" y="5"/>
                    <a:pt x="85" y="6"/>
                    <a:pt x="83" y="7"/>
                  </a:cubicBezTo>
                  <a:cubicBezTo>
                    <a:pt x="81" y="9"/>
                    <a:pt x="80" y="10"/>
                    <a:pt x="80" y="13"/>
                  </a:cubicBezTo>
                  <a:cubicBezTo>
                    <a:pt x="80" y="15"/>
                    <a:pt x="81" y="16"/>
                    <a:pt x="82" y="18"/>
                  </a:cubicBezTo>
                  <a:cubicBezTo>
                    <a:pt x="83" y="19"/>
                    <a:pt x="85" y="19"/>
                    <a:pt x="87" y="20"/>
                  </a:cubicBezTo>
                  <a:cubicBezTo>
                    <a:pt x="91" y="21"/>
                    <a:pt x="91" y="21"/>
                    <a:pt x="91" y="21"/>
                  </a:cubicBezTo>
                  <a:cubicBezTo>
                    <a:pt x="92" y="21"/>
                    <a:pt x="93" y="21"/>
                    <a:pt x="93" y="21"/>
                  </a:cubicBezTo>
                  <a:cubicBezTo>
                    <a:pt x="93" y="22"/>
                    <a:pt x="94" y="22"/>
                    <a:pt x="94" y="23"/>
                  </a:cubicBezTo>
                  <a:cubicBezTo>
                    <a:pt x="94" y="23"/>
                    <a:pt x="93" y="24"/>
                    <a:pt x="93" y="24"/>
                  </a:cubicBezTo>
                  <a:cubicBezTo>
                    <a:pt x="92" y="25"/>
                    <a:pt x="91" y="25"/>
                    <a:pt x="90" y="25"/>
                  </a:cubicBezTo>
                  <a:cubicBezTo>
                    <a:pt x="89" y="25"/>
                    <a:pt x="88" y="25"/>
                    <a:pt x="87" y="24"/>
                  </a:cubicBezTo>
                  <a:cubicBezTo>
                    <a:pt x="87" y="24"/>
                    <a:pt x="86" y="23"/>
                    <a:pt x="86" y="22"/>
                  </a:cubicBezTo>
                  <a:lnTo>
                    <a:pt x="80" y="24"/>
                  </a:lnTo>
                  <a:close/>
                  <a:moveTo>
                    <a:pt x="124" y="5"/>
                  </a:moveTo>
                  <a:cubicBezTo>
                    <a:pt x="124" y="15"/>
                    <a:pt x="124" y="15"/>
                    <a:pt x="124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5"/>
                    <a:pt x="114" y="5"/>
                    <a:pt x="114" y="5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8" y="30"/>
                    <a:pt x="108" y="30"/>
                    <a:pt x="108" y="30"/>
                  </a:cubicBezTo>
                  <a:cubicBezTo>
                    <a:pt x="114" y="30"/>
                    <a:pt x="114" y="30"/>
                    <a:pt x="114" y="30"/>
                  </a:cubicBezTo>
                  <a:cubicBezTo>
                    <a:pt x="114" y="20"/>
                    <a:pt x="114" y="20"/>
                    <a:pt x="114" y="20"/>
                  </a:cubicBezTo>
                  <a:cubicBezTo>
                    <a:pt x="124" y="20"/>
                    <a:pt x="124" y="20"/>
                    <a:pt x="124" y="20"/>
                  </a:cubicBezTo>
                  <a:cubicBezTo>
                    <a:pt x="124" y="30"/>
                    <a:pt x="124" y="30"/>
                    <a:pt x="124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30" y="5"/>
                    <a:pt x="130" y="5"/>
                    <a:pt x="130" y="5"/>
                  </a:cubicBezTo>
                  <a:lnTo>
                    <a:pt x="12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70" name="Freeform 107">
              <a:extLst>
                <a:ext uri="{FF2B5EF4-FFF2-40B4-BE49-F238E27FC236}">
                  <a16:creationId xmlns:a16="http://schemas.microsoft.com/office/drawing/2014/main" id="{43EB856D-DFB4-441E-A773-B013889764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29651" y="2747963"/>
              <a:ext cx="577850" cy="976313"/>
            </a:xfrm>
            <a:custGeom>
              <a:avLst/>
              <a:gdLst>
                <a:gd name="T0" fmla="*/ 154 w 154"/>
                <a:gd name="T1" fmla="*/ 238 h 258"/>
                <a:gd name="T2" fmla="*/ 134 w 154"/>
                <a:gd name="T3" fmla="*/ 258 h 258"/>
                <a:gd name="T4" fmla="*/ 20 w 154"/>
                <a:gd name="T5" fmla="*/ 258 h 258"/>
                <a:gd name="T6" fmla="*/ 0 w 154"/>
                <a:gd name="T7" fmla="*/ 238 h 258"/>
                <a:gd name="T8" fmla="*/ 0 w 154"/>
                <a:gd name="T9" fmla="*/ 19 h 258"/>
                <a:gd name="T10" fmla="*/ 20 w 154"/>
                <a:gd name="T11" fmla="*/ 0 h 258"/>
                <a:gd name="T12" fmla="*/ 134 w 154"/>
                <a:gd name="T13" fmla="*/ 0 h 258"/>
                <a:gd name="T14" fmla="*/ 154 w 154"/>
                <a:gd name="T15" fmla="*/ 19 h 258"/>
                <a:gd name="T16" fmla="*/ 154 w 154"/>
                <a:gd name="T17" fmla="*/ 238 h 258"/>
                <a:gd name="T18" fmla="*/ 144 w 154"/>
                <a:gd name="T19" fmla="*/ 234 h 258"/>
                <a:gd name="T20" fmla="*/ 144 w 154"/>
                <a:gd name="T21" fmla="*/ 23 h 258"/>
                <a:gd name="T22" fmla="*/ 129 w 154"/>
                <a:gd name="T23" fmla="*/ 8 h 258"/>
                <a:gd name="T24" fmla="*/ 25 w 154"/>
                <a:gd name="T25" fmla="*/ 8 h 258"/>
                <a:gd name="T26" fmla="*/ 10 w 154"/>
                <a:gd name="T27" fmla="*/ 23 h 258"/>
                <a:gd name="T28" fmla="*/ 10 w 154"/>
                <a:gd name="T29" fmla="*/ 234 h 258"/>
                <a:gd name="T30" fmla="*/ 25 w 154"/>
                <a:gd name="T31" fmla="*/ 250 h 258"/>
                <a:gd name="T32" fmla="*/ 129 w 154"/>
                <a:gd name="T33" fmla="*/ 250 h 258"/>
                <a:gd name="T34" fmla="*/ 144 w 154"/>
                <a:gd name="T35" fmla="*/ 234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" h="258">
                  <a:moveTo>
                    <a:pt x="154" y="238"/>
                  </a:moveTo>
                  <a:cubicBezTo>
                    <a:pt x="154" y="249"/>
                    <a:pt x="145" y="258"/>
                    <a:pt x="134" y="258"/>
                  </a:cubicBezTo>
                  <a:cubicBezTo>
                    <a:pt x="20" y="258"/>
                    <a:pt x="20" y="258"/>
                    <a:pt x="20" y="258"/>
                  </a:cubicBezTo>
                  <a:cubicBezTo>
                    <a:pt x="9" y="258"/>
                    <a:pt x="0" y="249"/>
                    <a:pt x="0" y="23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45" y="0"/>
                    <a:pt x="154" y="9"/>
                    <a:pt x="154" y="19"/>
                  </a:cubicBezTo>
                  <a:lnTo>
                    <a:pt x="154" y="238"/>
                  </a:lnTo>
                  <a:close/>
                  <a:moveTo>
                    <a:pt x="144" y="234"/>
                  </a:moveTo>
                  <a:cubicBezTo>
                    <a:pt x="144" y="23"/>
                    <a:pt x="144" y="23"/>
                    <a:pt x="144" y="23"/>
                  </a:cubicBezTo>
                  <a:cubicBezTo>
                    <a:pt x="144" y="15"/>
                    <a:pt x="137" y="8"/>
                    <a:pt x="129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17" y="8"/>
                    <a:pt x="10" y="15"/>
                    <a:pt x="10" y="23"/>
                  </a:cubicBezTo>
                  <a:cubicBezTo>
                    <a:pt x="10" y="234"/>
                    <a:pt x="10" y="234"/>
                    <a:pt x="10" y="234"/>
                  </a:cubicBezTo>
                  <a:cubicBezTo>
                    <a:pt x="10" y="243"/>
                    <a:pt x="17" y="250"/>
                    <a:pt x="25" y="250"/>
                  </a:cubicBezTo>
                  <a:cubicBezTo>
                    <a:pt x="129" y="250"/>
                    <a:pt x="129" y="250"/>
                    <a:pt x="129" y="250"/>
                  </a:cubicBezTo>
                  <a:cubicBezTo>
                    <a:pt x="137" y="250"/>
                    <a:pt x="144" y="243"/>
                    <a:pt x="144" y="2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71" name="Freeform 108">
              <a:extLst>
                <a:ext uri="{FF2B5EF4-FFF2-40B4-BE49-F238E27FC236}">
                  <a16:creationId xmlns:a16="http://schemas.microsoft.com/office/drawing/2014/main" id="{B163A4AE-F96E-4914-B098-675E29429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6163" y="2941638"/>
              <a:ext cx="503238" cy="533400"/>
            </a:xfrm>
            <a:custGeom>
              <a:avLst/>
              <a:gdLst>
                <a:gd name="T0" fmla="*/ 317 w 317"/>
                <a:gd name="T1" fmla="*/ 0 h 336"/>
                <a:gd name="T2" fmla="*/ 0 w 317"/>
                <a:gd name="T3" fmla="*/ 319 h 336"/>
                <a:gd name="T4" fmla="*/ 0 w 317"/>
                <a:gd name="T5" fmla="*/ 336 h 336"/>
                <a:gd name="T6" fmla="*/ 317 w 317"/>
                <a:gd name="T7" fmla="*/ 19 h 336"/>
                <a:gd name="T8" fmla="*/ 317 w 317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336">
                  <a:moveTo>
                    <a:pt x="317" y="0"/>
                  </a:moveTo>
                  <a:lnTo>
                    <a:pt x="0" y="319"/>
                  </a:lnTo>
                  <a:lnTo>
                    <a:pt x="0" y="336"/>
                  </a:lnTo>
                  <a:lnTo>
                    <a:pt x="317" y="19"/>
                  </a:lnTo>
                  <a:lnTo>
                    <a:pt x="3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72" name="Freeform 109">
              <a:extLst>
                <a:ext uri="{FF2B5EF4-FFF2-40B4-BE49-F238E27FC236}">
                  <a16:creationId xmlns:a16="http://schemas.microsoft.com/office/drawing/2014/main" id="{ACC70065-F690-4883-8434-DA1F379E1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6163" y="2843213"/>
              <a:ext cx="503238" cy="533400"/>
            </a:xfrm>
            <a:custGeom>
              <a:avLst/>
              <a:gdLst>
                <a:gd name="T0" fmla="*/ 317 w 317"/>
                <a:gd name="T1" fmla="*/ 0 h 336"/>
                <a:gd name="T2" fmla="*/ 0 w 317"/>
                <a:gd name="T3" fmla="*/ 317 h 336"/>
                <a:gd name="T4" fmla="*/ 0 w 317"/>
                <a:gd name="T5" fmla="*/ 336 h 336"/>
                <a:gd name="T6" fmla="*/ 317 w 317"/>
                <a:gd name="T7" fmla="*/ 17 h 336"/>
                <a:gd name="T8" fmla="*/ 317 w 317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336">
                  <a:moveTo>
                    <a:pt x="317" y="0"/>
                  </a:moveTo>
                  <a:lnTo>
                    <a:pt x="0" y="317"/>
                  </a:lnTo>
                  <a:lnTo>
                    <a:pt x="0" y="336"/>
                  </a:lnTo>
                  <a:lnTo>
                    <a:pt x="317" y="17"/>
                  </a:lnTo>
                  <a:lnTo>
                    <a:pt x="3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73" name="Freeform 110">
              <a:extLst>
                <a:ext uri="{FF2B5EF4-FFF2-40B4-BE49-F238E27FC236}">
                  <a16:creationId xmlns:a16="http://schemas.microsoft.com/office/drawing/2014/main" id="{B31D09D4-E1A7-4213-A045-CD328E895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6163" y="2778126"/>
              <a:ext cx="447675" cy="446088"/>
            </a:xfrm>
            <a:custGeom>
              <a:avLst/>
              <a:gdLst>
                <a:gd name="T0" fmla="*/ 265 w 282"/>
                <a:gd name="T1" fmla="*/ 0 h 281"/>
                <a:gd name="T2" fmla="*/ 0 w 282"/>
                <a:gd name="T3" fmla="*/ 265 h 281"/>
                <a:gd name="T4" fmla="*/ 0 w 282"/>
                <a:gd name="T5" fmla="*/ 281 h 281"/>
                <a:gd name="T6" fmla="*/ 282 w 282"/>
                <a:gd name="T7" fmla="*/ 0 h 281"/>
                <a:gd name="T8" fmla="*/ 265 w 282"/>
                <a:gd name="T9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81">
                  <a:moveTo>
                    <a:pt x="265" y="0"/>
                  </a:moveTo>
                  <a:lnTo>
                    <a:pt x="0" y="265"/>
                  </a:lnTo>
                  <a:lnTo>
                    <a:pt x="0" y="281"/>
                  </a:lnTo>
                  <a:lnTo>
                    <a:pt x="282" y="0"/>
                  </a:lnTo>
                  <a:lnTo>
                    <a:pt x="26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74" name="Freeform 111">
              <a:extLst>
                <a:ext uri="{FF2B5EF4-FFF2-40B4-BE49-F238E27FC236}">
                  <a16:creationId xmlns:a16="http://schemas.microsoft.com/office/drawing/2014/main" id="{3F59C95E-12FC-4B09-BA75-1B0BDD57B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8576" y="3440113"/>
              <a:ext cx="250825" cy="254000"/>
            </a:xfrm>
            <a:custGeom>
              <a:avLst/>
              <a:gdLst>
                <a:gd name="T0" fmla="*/ 158 w 158"/>
                <a:gd name="T1" fmla="*/ 0 h 160"/>
                <a:gd name="T2" fmla="*/ 0 w 158"/>
                <a:gd name="T3" fmla="*/ 160 h 160"/>
                <a:gd name="T4" fmla="*/ 16 w 158"/>
                <a:gd name="T5" fmla="*/ 160 h 160"/>
                <a:gd name="T6" fmla="*/ 158 w 158"/>
                <a:gd name="T7" fmla="*/ 17 h 160"/>
                <a:gd name="T8" fmla="*/ 158 w 158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60">
                  <a:moveTo>
                    <a:pt x="158" y="0"/>
                  </a:moveTo>
                  <a:lnTo>
                    <a:pt x="0" y="160"/>
                  </a:lnTo>
                  <a:lnTo>
                    <a:pt x="16" y="160"/>
                  </a:lnTo>
                  <a:lnTo>
                    <a:pt x="158" y="17"/>
                  </a:lnTo>
                  <a:lnTo>
                    <a:pt x="1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75" name="Freeform 112">
              <a:extLst>
                <a:ext uri="{FF2B5EF4-FFF2-40B4-BE49-F238E27FC236}">
                  <a16:creationId xmlns:a16="http://schemas.microsoft.com/office/drawing/2014/main" id="{AABE0C61-25E7-4674-A987-79B5A3DF6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6163" y="2892426"/>
              <a:ext cx="503238" cy="533400"/>
            </a:xfrm>
            <a:custGeom>
              <a:avLst/>
              <a:gdLst>
                <a:gd name="T0" fmla="*/ 317 w 317"/>
                <a:gd name="T1" fmla="*/ 0 h 336"/>
                <a:gd name="T2" fmla="*/ 0 w 317"/>
                <a:gd name="T3" fmla="*/ 319 h 336"/>
                <a:gd name="T4" fmla="*/ 0 w 317"/>
                <a:gd name="T5" fmla="*/ 336 h 336"/>
                <a:gd name="T6" fmla="*/ 317 w 317"/>
                <a:gd name="T7" fmla="*/ 17 h 336"/>
                <a:gd name="T8" fmla="*/ 317 w 317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336">
                  <a:moveTo>
                    <a:pt x="317" y="0"/>
                  </a:moveTo>
                  <a:lnTo>
                    <a:pt x="0" y="319"/>
                  </a:lnTo>
                  <a:lnTo>
                    <a:pt x="0" y="336"/>
                  </a:lnTo>
                  <a:lnTo>
                    <a:pt x="317" y="17"/>
                  </a:lnTo>
                  <a:lnTo>
                    <a:pt x="3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76" name="Freeform 113">
              <a:extLst>
                <a:ext uri="{FF2B5EF4-FFF2-40B4-BE49-F238E27FC236}">
                  <a16:creationId xmlns:a16="http://schemas.microsoft.com/office/drawing/2014/main" id="{70F2B6E7-8C2B-4A20-9684-1E29F82E6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6163" y="2990851"/>
              <a:ext cx="503238" cy="533400"/>
            </a:xfrm>
            <a:custGeom>
              <a:avLst/>
              <a:gdLst>
                <a:gd name="T0" fmla="*/ 317 w 317"/>
                <a:gd name="T1" fmla="*/ 0 h 336"/>
                <a:gd name="T2" fmla="*/ 0 w 317"/>
                <a:gd name="T3" fmla="*/ 319 h 336"/>
                <a:gd name="T4" fmla="*/ 0 w 317"/>
                <a:gd name="T5" fmla="*/ 336 h 336"/>
                <a:gd name="T6" fmla="*/ 317 w 317"/>
                <a:gd name="T7" fmla="*/ 19 h 336"/>
                <a:gd name="T8" fmla="*/ 317 w 317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336">
                  <a:moveTo>
                    <a:pt x="317" y="0"/>
                  </a:moveTo>
                  <a:lnTo>
                    <a:pt x="0" y="319"/>
                  </a:lnTo>
                  <a:lnTo>
                    <a:pt x="0" y="336"/>
                  </a:lnTo>
                  <a:lnTo>
                    <a:pt x="317" y="19"/>
                  </a:lnTo>
                  <a:lnTo>
                    <a:pt x="3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77" name="Freeform 114">
              <a:extLst>
                <a:ext uri="{FF2B5EF4-FFF2-40B4-BE49-F238E27FC236}">
                  <a16:creationId xmlns:a16="http://schemas.microsoft.com/office/drawing/2014/main" id="{8DCD4544-3A9E-4688-9423-9BF1D1E0D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0151" y="3341688"/>
              <a:ext cx="349250" cy="352425"/>
            </a:xfrm>
            <a:custGeom>
              <a:avLst/>
              <a:gdLst>
                <a:gd name="T0" fmla="*/ 220 w 220"/>
                <a:gd name="T1" fmla="*/ 0 h 222"/>
                <a:gd name="T2" fmla="*/ 0 w 220"/>
                <a:gd name="T3" fmla="*/ 222 h 222"/>
                <a:gd name="T4" fmla="*/ 17 w 220"/>
                <a:gd name="T5" fmla="*/ 222 h 222"/>
                <a:gd name="T6" fmla="*/ 220 w 220"/>
                <a:gd name="T7" fmla="*/ 17 h 222"/>
                <a:gd name="T8" fmla="*/ 220 w 220"/>
                <a:gd name="T9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222">
                  <a:moveTo>
                    <a:pt x="220" y="0"/>
                  </a:moveTo>
                  <a:lnTo>
                    <a:pt x="0" y="222"/>
                  </a:lnTo>
                  <a:lnTo>
                    <a:pt x="17" y="222"/>
                  </a:lnTo>
                  <a:lnTo>
                    <a:pt x="220" y="17"/>
                  </a:lnTo>
                  <a:lnTo>
                    <a:pt x="2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78" name="Freeform 115">
              <a:extLst>
                <a:ext uri="{FF2B5EF4-FFF2-40B4-BE49-F238E27FC236}">
                  <a16:creationId xmlns:a16="http://schemas.microsoft.com/office/drawing/2014/main" id="{9D9575EE-3DAD-4236-813A-2C7730184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413" y="3538538"/>
              <a:ext cx="153988" cy="155575"/>
            </a:xfrm>
            <a:custGeom>
              <a:avLst/>
              <a:gdLst>
                <a:gd name="T0" fmla="*/ 97 w 97"/>
                <a:gd name="T1" fmla="*/ 0 h 98"/>
                <a:gd name="T2" fmla="*/ 0 w 97"/>
                <a:gd name="T3" fmla="*/ 98 h 98"/>
                <a:gd name="T4" fmla="*/ 19 w 97"/>
                <a:gd name="T5" fmla="*/ 98 h 98"/>
                <a:gd name="T6" fmla="*/ 97 w 97"/>
                <a:gd name="T7" fmla="*/ 19 h 98"/>
                <a:gd name="T8" fmla="*/ 97 w 97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8">
                  <a:moveTo>
                    <a:pt x="97" y="0"/>
                  </a:moveTo>
                  <a:lnTo>
                    <a:pt x="0" y="98"/>
                  </a:lnTo>
                  <a:lnTo>
                    <a:pt x="19" y="98"/>
                  </a:lnTo>
                  <a:lnTo>
                    <a:pt x="97" y="19"/>
                  </a:lnTo>
                  <a:lnTo>
                    <a:pt x="9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79" name="Freeform 116">
              <a:extLst>
                <a:ext uri="{FF2B5EF4-FFF2-40B4-BE49-F238E27FC236}">
                  <a16:creationId xmlns:a16="http://schemas.microsoft.com/office/drawing/2014/main" id="{169CB931-0018-40AC-8C2F-15A524D33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5213" y="3190876"/>
              <a:ext cx="484188" cy="498475"/>
            </a:xfrm>
            <a:custGeom>
              <a:avLst/>
              <a:gdLst>
                <a:gd name="T0" fmla="*/ 129 w 129"/>
                <a:gd name="T1" fmla="*/ 0 h 132"/>
                <a:gd name="T2" fmla="*/ 0 w 129"/>
                <a:gd name="T3" fmla="*/ 129 h 132"/>
                <a:gd name="T4" fmla="*/ 5 w 129"/>
                <a:gd name="T5" fmla="*/ 132 h 132"/>
                <a:gd name="T6" fmla="*/ 129 w 129"/>
                <a:gd name="T7" fmla="*/ 8 h 132"/>
                <a:gd name="T8" fmla="*/ 129 w 129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32">
                  <a:moveTo>
                    <a:pt x="129" y="0"/>
                  </a:moveTo>
                  <a:cubicBezTo>
                    <a:pt x="0" y="129"/>
                    <a:pt x="0" y="129"/>
                    <a:pt x="0" y="129"/>
                  </a:cubicBezTo>
                  <a:cubicBezTo>
                    <a:pt x="1" y="130"/>
                    <a:pt x="3" y="131"/>
                    <a:pt x="5" y="132"/>
                  </a:cubicBezTo>
                  <a:cubicBezTo>
                    <a:pt x="129" y="8"/>
                    <a:pt x="129" y="8"/>
                    <a:pt x="129" y="8"/>
                  </a:cubicBezTo>
                  <a:lnTo>
                    <a:pt x="1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80" name="Freeform 117">
              <a:extLst>
                <a:ext uri="{FF2B5EF4-FFF2-40B4-BE49-F238E27FC236}">
                  <a16:creationId xmlns:a16="http://schemas.microsoft.com/office/drawing/2014/main" id="{2A09885D-2B21-4820-BADE-56D097E95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7763" y="3289301"/>
              <a:ext cx="401638" cy="404813"/>
            </a:xfrm>
            <a:custGeom>
              <a:avLst/>
              <a:gdLst>
                <a:gd name="T0" fmla="*/ 253 w 253"/>
                <a:gd name="T1" fmla="*/ 0 h 255"/>
                <a:gd name="T2" fmla="*/ 0 w 253"/>
                <a:gd name="T3" fmla="*/ 255 h 255"/>
                <a:gd name="T4" fmla="*/ 19 w 253"/>
                <a:gd name="T5" fmla="*/ 255 h 255"/>
                <a:gd name="T6" fmla="*/ 253 w 253"/>
                <a:gd name="T7" fmla="*/ 19 h 255"/>
                <a:gd name="T8" fmla="*/ 253 w 253"/>
                <a:gd name="T9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255">
                  <a:moveTo>
                    <a:pt x="253" y="0"/>
                  </a:moveTo>
                  <a:lnTo>
                    <a:pt x="0" y="255"/>
                  </a:lnTo>
                  <a:lnTo>
                    <a:pt x="19" y="255"/>
                  </a:lnTo>
                  <a:lnTo>
                    <a:pt x="253" y="19"/>
                  </a:lnTo>
                  <a:lnTo>
                    <a:pt x="25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81" name="Freeform 118">
              <a:extLst>
                <a:ext uri="{FF2B5EF4-FFF2-40B4-BE49-F238E27FC236}">
                  <a16:creationId xmlns:a16="http://schemas.microsoft.com/office/drawing/2014/main" id="{2A1F549B-337F-4773-853A-3304C0654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551" y="3240088"/>
              <a:ext cx="450850" cy="454025"/>
            </a:xfrm>
            <a:custGeom>
              <a:avLst/>
              <a:gdLst>
                <a:gd name="T0" fmla="*/ 120 w 120"/>
                <a:gd name="T1" fmla="*/ 0 h 120"/>
                <a:gd name="T2" fmla="*/ 0 w 120"/>
                <a:gd name="T3" fmla="*/ 120 h 120"/>
                <a:gd name="T4" fmla="*/ 1 w 120"/>
                <a:gd name="T5" fmla="*/ 120 h 120"/>
                <a:gd name="T6" fmla="*/ 8 w 120"/>
                <a:gd name="T7" fmla="*/ 120 h 120"/>
                <a:gd name="T8" fmla="*/ 120 w 120"/>
                <a:gd name="T9" fmla="*/ 8 h 120"/>
                <a:gd name="T10" fmla="*/ 120 w 120"/>
                <a:gd name="T1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20">
                  <a:moveTo>
                    <a:pt x="120" y="0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1" y="120"/>
                    <a:pt x="1" y="120"/>
                    <a:pt x="1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120" y="8"/>
                    <a:pt x="120" y="8"/>
                    <a:pt x="120" y="8"/>
                  </a:cubicBezTo>
                  <a:lnTo>
                    <a:pt x="1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82" name="Freeform 119">
              <a:extLst>
                <a:ext uri="{FF2B5EF4-FFF2-40B4-BE49-F238E27FC236}">
                  <a16:creationId xmlns:a16="http://schemas.microsoft.com/office/drawing/2014/main" id="{E484679A-8D6E-472E-8DA7-F60BFF2BC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6163" y="3040063"/>
              <a:ext cx="503238" cy="536575"/>
            </a:xfrm>
            <a:custGeom>
              <a:avLst/>
              <a:gdLst>
                <a:gd name="T0" fmla="*/ 317 w 317"/>
                <a:gd name="T1" fmla="*/ 0 h 338"/>
                <a:gd name="T2" fmla="*/ 0 w 317"/>
                <a:gd name="T3" fmla="*/ 319 h 338"/>
                <a:gd name="T4" fmla="*/ 0 w 317"/>
                <a:gd name="T5" fmla="*/ 338 h 338"/>
                <a:gd name="T6" fmla="*/ 317 w 317"/>
                <a:gd name="T7" fmla="*/ 19 h 338"/>
                <a:gd name="T8" fmla="*/ 317 w 317"/>
                <a:gd name="T9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338">
                  <a:moveTo>
                    <a:pt x="317" y="0"/>
                  </a:moveTo>
                  <a:lnTo>
                    <a:pt x="0" y="319"/>
                  </a:lnTo>
                  <a:lnTo>
                    <a:pt x="0" y="338"/>
                  </a:lnTo>
                  <a:lnTo>
                    <a:pt x="317" y="19"/>
                  </a:lnTo>
                  <a:lnTo>
                    <a:pt x="3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83" name="Freeform 120">
              <a:extLst>
                <a:ext uri="{FF2B5EF4-FFF2-40B4-BE49-F238E27FC236}">
                  <a16:creationId xmlns:a16="http://schemas.microsoft.com/office/drawing/2014/main" id="{0E498AD2-0639-47B2-8F56-ED76833D0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9363" y="3390901"/>
              <a:ext cx="300038" cy="303213"/>
            </a:xfrm>
            <a:custGeom>
              <a:avLst/>
              <a:gdLst>
                <a:gd name="T0" fmla="*/ 189 w 189"/>
                <a:gd name="T1" fmla="*/ 0 h 191"/>
                <a:gd name="T2" fmla="*/ 0 w 189"/>
                <a:gd name="T3" fmla="*/ 191 h 191"/>
                <a:gd name="T4" fmla="*/ 17 w 189"/>
                <a:gd name="T5" fmla="*/ 191 h 191"/>
                <a:gd name="T6" fmla="*/ 189 w 189"/>
                <a:gd name="T7" fmla="*/ 17 h 191"/>
                <a:gd name="T8" fmla="*/ 189 w 189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91">
                  <a:moveTo>
                    <a:pt x="189" y="0"/>
                  </a:moveTo>
                  <a:lnTo>
                    <a:pt x="0" y="191"/>
                  </a:lnTo>
                  <a:lnTo>
                    <a:pt x="17" y="191"/>
                  </a:lnTo>
                  <a:lnTo>
                    <a:pt x="189" y="17"/>
                  </a:lnTo>
                  <a:lnTo>
                    <a:pt x="18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84" name="Freeform 121">
              <a:extLst>
                <a:ext uri="{FF2B5EF4-FFF2-40B4-BE49-F238E27FC236}">
                  <a16:creationId xmlns:a16="http://schemas.microsoft.com/office/drawing/2014/main" id="{7CA43BCB-1B1A-4E65-A136-BC6070B5F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6163" y="3092451"/>
              <a:ext cx="503238" cy="533400"/>
            </a:xfrm>
            <a:custGeom>
              <a:avLst/>
              <a:gdLst>
                <a:gd name="T0" fmla="*/ 317 w 317"/>
                <a:gd name="T1" fmla="*/ 0 h 336"/>
                <a:gd name="T2" fmla="*/ 0 w 317"/>
                <a:gd name="T3" fmla="*/ 317 h 336"/>
                <a:gd name="T4" fmla="*/ 0 w 317"/>
                <a:gd name="T5" fmla="*/ 336 h 336"/>
                <a:gd name="T6" fmla="*/ 317 w 317"/>
                <a:gd name="T7" fmla="*/ 17 h 336"/>
                <a:gd name="T8" fmla="*/ 317 w 317"/>
                <a:gd name="T9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336">
                  <a:moveTo>
                    <a:pt x="317" y="0"/>
                  </a:moveTo>
                  <a:lnTo>
                    <a:pt x="0" y="317"/>
                  </a:lnTo>
                  <a:lnTo>
                    <a:pt x="0" y="336"/>
                  </a:lnTo>
                  <a:lnTo>
                    <a:pt x="317" y="17"/>
                  </a:lnTo>
                  <a:lnTo>
                    <a:pt x="31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85" name="Freeform 122">
              <a:extLst>
                <a:ext uri="{FF2B5EF4-FFF2-40B4-BE49-F238E27FC236}">
                  <a16:creationId xmlns:a16="http://schemas.microsoft.com/office/drawing/2014/main" id="{C09F5022-9492-4777-B8A1-64E79D600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6163" y="3141663"/>
              <a:ext cx="503238" cy="525463"/>
            </a:xfrm>
            <a:custGeom>
              <a:avLst/>
              <a:gdLst>
                <a:gd name="T0" fmla="*/ 134 w 134"/>
                <a:gd name="T1" fmla="*/ 0 h 139"/>
                <a:gd name="T2" fmla="*/ 0 w 134"/>
                <a:gd name="T3" fmla="*/ 133 h 139"/>
                <a:gd name="T4" fmla="*/ 3 w 134"/>
                <a:gd name="T5" fmla="*/ 139 h 139"/>
                <a:gd name="T6" fmla="*/ 134 w 134"/>
                <a:gd name="T7" fmla="*/ 7 h 139"/>
                <a:gd name="T8" fmla="*/ 134 w 134"/>
                <a:gd name="T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39">
                  <a:moveTo>
                    <a:pt x="134" y="0"/>
                  </a:moveTo>
                  <a:cubicBezTo>
                    <a:pt x="0" y="133"/>
                    <a:pt x="0" y="133"/>
                    <a:pt x="0" y="133"/>
                  </a:cubicBezTo>
                  <a:cubicBezTo>
                    <a:pt x="1" y="135"/>
                    <a:pt x="2" y="137"/>
                    <a:pt x="3" y="139"/>
                  </a:cubicBezTo>
                  <a:cubicBezTo>
                    <a:pt x="134" y="7"/>
                    <a:pt x="134" y="7"/>
                    <a:pt x="134" y="7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86" name="Freeform 123">
              <a:extLst>
                <a:ext uri="{FF2B5EF4-FFF2-40B4-BE49-F238E27FC236}">
                  <a16:creationId xmlns:a16="http://schemas.microsoft.com/office/drawing/2014/main" id="{024B8B2C-DA67-47C0-8BEB-E6BD3E056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7788" y="3489326"/>
              <a:ext cx="201613" cy="204788"/>
            </a:xfrm>
            <a:custGeom>
              <a:avLst/>
              <a:gdLst>
                <a:gd name="T0" fmla="*/ 127 w 127"/>
                <a:gd name="T1" fmla="*/ 0 h 129"/>
                <a:gd name="T2" fmla="*/ 0 w 127"/>
                <a:gd name="T3" fmla="*/ 129 h 129"/>
                <a:gd name="T4" fmla="*/ 18 w 127"/>
                <a:gd name="T5" fmla="*/ 129 h 129"/>
                <a:gd name="T6" fmla="*/ 127 w 127"/>
                <a:gd name="T7" fmla="*/ 19 h 129"/>
                <a:gd name="T8" fmla="*/ 127 w 127"/>
                <a:gd name="T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9">
                  <a:moveTo>
                    <a:pt x="127" y="0"/>
                  </a:moveTo>
                  <a:lnTo>
                    <a:pt x="0" y="129"/>
                  </a:lnTo>
                  <a:lnTo>
                    <a:pt x="18" y="129"/>
                  </a:lnTo>
                  <a:lnTo>
                    <a:pt x="127" y="19"/>
                  </a:lnTo>
                  <a:lnTo>
                    <a:pt x="12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87" name="Freeform 124">
              <a:extLst>
                <a:ext uri="{FF2B5EF4-FFF2-40B4-BE49-F238E27FC236}">
                  <a16:creationId xmlns:a16="http://schemas.microsoft.com/office/drawing/2014/main" id="{8B3A1CB9-92A0-41A9-8067-DFD4DAD7F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6163" y="2778126"/>
              <a:ext cx="247650" cy="250825"/>
            </a:xfrm>
            <a:custGeom>
              <a:avLst/>
              <a:gdLst>
                <a:gd name="T0" fmla="*/ 140 w 156"/>
                <a:gd name="T1" fmla="*/ 0 h 158"/>
                <a:gd name="T2" fmla="*/ 0 w 156"/>
                <a:gd name="T3" fmla="*/ 139 h 158"/>
                <a:gd name="T4" fmla="*/ 0 w 156"/>
                <a:gd name="T5" fmla="*/ 158 h 158"/>
                <a:gd name="T6" fmla="*/ 156 w 156"/>
                <a:gd name="T7" fmla="*/ 0 h 158"/>
                <a:gd name="T8" fmla="*/ 140 w 156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58">
                  <a:moveTo>
                    <a:pt x="140" y="0"/>
                  </a:moveTo>
                  <a:lnTo>
                    <a:pt x="0" y="139"/>
                  </a:lnTo>
                  <a:lnTo>
                    <a:pt x="0" y="158"/>
                  </a:lnTo>
                  <a:lnTo>
                    <a:pt x="156" y="0"/>
                  </a:lnTo>
                  <a:lnTo>
                    <a:pt x="14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88" name="Freeform 125">
              <a:extLst>
                <a:ext uri="{FF2B5EF4-FFF2-40B4-BE49-F238E27FC236}">
                  <a16:creationId xmlns:a16="http://schemas.microsoft.com/office/drawing/2014/main" id="{E4C208D5-9A6E-402C-A17A-E9F021938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6163" y="2778126"/>
              <a:ext cx="49213" cy="49213"/>
            </a:xfrm>
            <a:custGeom>
              <a:avLst/>
              <a:gdLst>
                <a:gd name="T0" fmla="*/ 0 w 13"/>
                <a:gd name="T1" fmla="*/ 13 h 13"/>
                <a:gd name="T2" fmla="*/ 13 w 13"/>
                <a:gd name="T3" fmla="*/ 0 h 13"/>
                <a:gd name="T4" fmla="*/ 0 w 13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3">
                  <a:moveTo>
                    <a:pt x="0" y="13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7" y="0"/>
                    <a:pt x="1" y="6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89" name="Freeform 126">
              <a:extLst>
                <a:ext uri="{FF2B5EF4-FFF2-40B4-BE49-F238E27FC236}">
                  <a16:creationId xmlns:a16="http://schemas.microsoft.com/office/drawing/2014/main" id="{03F145D9-E499-4F95-8B66-8B5E2E43B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6163" y="2778126"/>
              <a:ext cx="398463" cy="398463"/>
            </a:xfrm>
            <a:custGeom>
              <a:avLst/>
              <a:gdLst>
                <a:gd name="T0" fmla="*/ 232 w 251"/>
                <a:gd name="T1" fmla="*/ 0 h 251"/>
                <a:gd name="T2" fmla="*/ 0 w 251"/>
                <a:gd name="T3" fmla="*/ 234 h 251"/>
                <a:gd name="T4" fmla="*/ 0 w 251"/>
                <a:gd name="T5" fmla="*/ 251 h 251"/>
                <a:gd name="T6" fmla="*/ 251 w 251"/>
                <a:gd name="T7" fmla="*/ 0 h 251"/>
                <a:gd name="T8" fmla="*/ 232 w 251"/>
                <a:gd name="T9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251">
                  <a:moveTo>
                    <a:pt x="232" y="0"/>
                  </a:moveTo>
                  <a:lnTo>
                    <a:pt x="0" y="234"/>
                  </a:lnTo>
                  <a:lnTo>
                    <a:pt x="0" y="251"/>
                  </a:lnTo>
                  <a:lnTo>
                    <a:pt x="251" y="0"/>
                  </a:lnTo>
                  <a:lnTo>
                    <a:pt x="2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90" name="Freeform 127">
              <a:extLst>
                <a:ext uri="{FF2B5EF4-FFF2-40B4-BE49-F238E27FC236}">
                  <a16:creationId xmlns:a16="http://schemas.microsoft.com/office/drawing/2014/main" id="{7B75D5EF-17CA-448C-AFAF-3BC2F0D91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6163" y="2778126"/>
              <a:ext cx="349250" cy="349250"/>
            </a:xfrm>
            <a:custGeom>
              <a:avLst/>
              <a:gdLst>
                <a:gd name="T0" fmla="*/ 201 w 220"/>
                <a:gd name="T1" fmla="*/ 0 h 220"/>
                <a:gd name="T2" fmla="*/ 0 w 220"/>
                <a:gd name="T3" fmla="*/ 203 h 220"/>
                <a:gd name="T4" fmla="*/ 0 w 220"/>
                <a:gd name="T5" fmla="*/ 220 h 220"/>
                <a:gd name="T6" fmla="*/ 220 w 220"/>
                <a:gd name="T7" fmla="*/ 0 h 220"/>
                <a:gd name="T8" fmla="*/ 201 w 220"/>
                <a:gd name="T9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220">
                  <a:moveTo>
                    <a:pt x="201" y="0"/>
                  </a:moveTo>
                  <a:lnTo>
                    <a:pt x="0" y="203"/>
                  </a:lnTo>
                  <a:lnTo>
                    <a:pt x="0" y="220"/>
                  </a:lnTo>
                  <a:lnTo>
                    <a:pt x="220" y="0"/>
                  </a:lnTo>
                  <a:lnTo>
                    <a:pt x="2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91" name="Freeform 128">
              <a:extLst>
                <a:ext uri="{FF2B5EF4-FFF2-40B4-BE49-F238E27FC236}">
                  <a16:creationId xmlns:a16="http://schemas.microsoft.com/office/drawing/2014/main" id="{566B4A66-3ABA-4FEF-A7B4-15371474E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6163" y="2778126"/>
              <a:ext cx="200025" cy="201613"/>
            </a:xfrm>
            <a:custGeom>
              <a:avLst/>
              <a:gdLst>
                <a:gd name="T0" fmla="*/ 109 w 126"/>
                <a:gd name="T1" fmla="*/ 0 h 127"/>
                <a:gd name="T2" fmla="*/ 0 w 126"/>
                <a:gd name="T3" fmla="*/ 108 h 127"/>
                <a:gd name="T4" fmla="*/ 0 w 126"/>
                <a:gd name="T5" fmla="*/ 127 h 127"/>
                <a:gd name="T6" fmla="*/ 126 w 126"/>
                <a:gd name="T7" fmla="*/ 0 h 127"/>
                <a:gd name="T8" fmla="*/ 109 w 126"/>
                <a:gd name="T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7">
                  <a:moveTo>
                    <a:pt x="109" y="0"/>
                  </a:moveTo>
                  <a:lnTo>
                    <a:pt x="0" y="108"/>
                  </a:lnTo>
                  <a:lnTo>
                    <a:pt x="0" y="127"/>
                  </a:lnTo>
                  <a:lnTo>
                    <a:pt x="126" y="0"/>
                  </a:lnTo>
                  <a:lnTo>
                    <a:pt x="10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92" name="Freeform 129">
              <a:extLst>
                <a:ext uri="{FF2B5EF4-FFF2-40B4-BE49-F238E27FC236}">
                  <a16:creationId xmlns:a16="http://schemas.microsoft.com/office/drawing/2014/main" id="{0E40CE65-D139-4F46-BD07-1F0D67DD1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6163" y="2778126"/>
              <a:ext cx="101600" cy="98425"/>
            </a:xfrm>
            <a:custGeom>
              <a:avLst/>
              <a:gdLst>
                <a:gd name="T0" fmla="*/ 45 w 64"/>
                <a:gd name="T1" fmla="*/ 0 h 62"/>
                <a:gd name="T2" fmla="*/ 0 w 64"/>
                <a:gd name="T3" fmla="*/ 46 h 62"/>
                <a:gd name="T4" fmla="*/ 0 w 64"/>
                <a:gd name="T5" fmla="*/ 62 h 62"/>
                <a:gd name="T6" fmla="*/ 64 w 64"/>
                <a:gd name="T7" fmla="*/ 0 h 62"/>
                <a:gd name="T8" fmla="*/ 45 w 64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2">
                  <a:moveTo>
                    <a:pt x="45" y="0"/>
                  </a:moveTo>
                  <a:lnTo>
                    <a:pt x="0" y="46"/>
                  </a:lnTo>
                  <a:lnTo>
                    <a:pt x="0" y="62"/>
                  </a:lnTo>
                  <a:lnTo>
                    <a:pt x="64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93" name="Freeform 130">
              <a:extLst>
                <a:ext uri="{FF2B5EF4-FFF2-40B4-BE49-F238E27FC236}">
                  <a16:creationId xmlns:a16="http://schemas.microsoft.com/office/drawing/2014/main" id="{101176AE-2C51-4EC8-873A-8D35FE092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6163" y="2778126"/>
              <a:ext cx="150813" cy="147638"/>
            </a:xfrm>
            <a:custGeom>
              <a:avLst/>
              <a:gdLst>
                <a:gd name="T0" fmla="*/ 76 w 95"/>
                <a:gd name="T1" fmla="*/ 0 h 93"/>
                <a:gd name="T2" fmla="*/ 0 w 95"/>
                <a:gd name="T3" fmla="*/ 77 h 93"/>
                <a:gd name="T4" fmla="*/ 0 w 95"/>
                <a:gd name="T5" fmla="*/ 93 h 93"/>
                <a:gd name="T6" fmla="*/ 95 w 95"/>
                <a:gd name="T7" fmla="*/ 0 h 93"/>
                <a:gd name="T8" fmla="*/ 76 w 95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3">
                  <a:moveTo>
                    <a:pt x="76" y="0"/>
                  </a:moveTo>
                  <a:lnTo>
                    <a:pt x="0" y="77"/>
                  </a:lnTo>
                  <a:lnTo>
                    <a:pt x="0" y="93"/>
                  </a:lnTo>
                  <a:lnTo>
                    <a:pt x="95" y="0"/>
                  </a:lnTo>
                  <a:lnTo>
                    <a:pt x="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94" name="Freeform 131">
              <a:extLst>
                <a:ext uri="{FF2B5EF4-FFF2-40B4-BE49-F238E27FC236}">
                  <a16:creationId xmlns:a16="http://schemas.microsoft.com/office/drawing/2014/main" id="{6C812146-8180-452A-8405-9E8EC2D5A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6163" y="2778126"/>
              <a:ext cx="301625" cy="300038"/>
            </a:xfrm>
            <a:custGeom>
              <a:avLst/>
              <a:gdLst>
                <a:gd name="T0" fmla="*/ 171 w 190"/>
                <a:gd name="T1" fmla="*/ 0 h 189"/>
                <a:gd name="T2" fmla="*/ 0 w 190"/>
                <a:gd name="T3" fmla="*/ 170 h 189"/>
                <a:gd name="T4" fmla="*/ 0 w 190"/>
                <a:gd name="T5" fmla="*/ 189 h 189"/>
                <a:gd name="T6" fmla="*/ 190 w 190"/>
                <a:gd name="T7" fmla="*/ 0 h 189"/>
                <a:gd name="T8" fmla="*/ 171 w 190"/>
                <a:gd name="T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89">
                  <a:moveTo>
                    <a:pt x="171" y="0"/>
                  </a:moveTo>
                  <a:lnTo>
                    <a:pt x="0" y="170"/>
                  </a:lnTo>
                  <a:lnTo>
                    <a:pt x="0" y="189"/>
                  </a:lnTo>
                  <a:lnTo>
                    <a:pt x="190" y="0"/>
                  </a:lnTo>
                  <a:lnTo>
                    <a:pt x="17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95" name="Freeform 132">
              <a:extLst>
                <a:ext uri="{FF2B5EF4-FFF2-40B4-BE49-F238E27FC236}">
                  <a16:creationId xmlns:a16="http://schemas.microsoft.com/office/drawing/2014/main" id="{ED83803F-118E-4603-BE7C-5F2EFDA07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6163" y="2801938"/>
              <a:ext cx="500063" cy="525463"/>
            </a:xfrm>
            <a:custGeom>
              <a:avLst/>
              <a:gdLst>
                <a:gd name="T0" fmla="*/ 131 w 133"/>
                <a:gd name="T1" fmla="*/ 0 h 139"/>
                <a:gd name="T2" fmla="*/ 0 w 133"/>
                <a:gd name="T3" fmla="*/ 131 h 139"/>
                <a:gd name="T4" fmla="*/ 0 w 133"/>
                <a:gd name="T5" fmla="*/ 139 h 139"/>
                <a:gd name="T6" fmla="*/ 133 w 133"/>
                <a:gd name="T7" fmla="*/ 6 h 139"/>
                <a:gd name="T8" fmla="*/ 131 w 133"/>
                <a:gd name="T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39">
                  <a:moveTo>
                    <a:pt x="131" y="0"/>
                  </a:moveTo>
                  <a:cubicBezTo>
                    <a:pt x="0" y="131"/>
                    <a:pt x="0" y="131"/>
                    <a:pt x="0" y="131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133" y="6"/>
                    <a:pt x="133" y="6"/>
                    <a:pt x="133" y="6"/>
                  </a:cubicBezTo>
                  <a:cubicBezTo>
                    <a:pt x="133" y="4"/>
                    <a:pt x="132" y="2"/>
                    <a:pt x="1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96" name="Freeform 133">
              <a:extLst>
                <a:ext uri="{FF2B5EF4-FFF2-40B4-BE49-F238E27FC236}">
                  <a16:creationId xmlns:a16="http://schemas.microsoft.com/office/drawing/2014/main" id="{5FF603D5-4891-4C53-B333-B6CF01EA7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7013" y="3640138"/>
              <a:ext cx="52388" cy="53975"/>
            </a:xfrm>
            <a:custGeom>
              <a:avLst/>
              <a:gdLst>
                <a:gd name="T0" fmla="*/ 14 w 14"/>
                <a:gd name="T1" fmla="*/ 0 h 14"/>
                <a:gd name="T2" fmla="*/ 0 w 14"/>
                <a:gd name="T3" fmla="*/ 14 h 14"/>
                <a:gd name="T4" fmla="*/ 14 w 14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4">
                  <a:moveTo>
                    <a:pt x="14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7" y="13"/>
                    <a:pt x="13" y="7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97" name="Freeform 134">
              <a:extLst>
                <a:ext uri="{FF2B5EF4-FFF2-40B4-BE49-F238E27FC236}">
                  <a16:creationId xmlns:a16="http://schemas.microsoft.com/office/drawing/2014/main" id="{1411DD41-7138-4DE5-A850-77752C517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6163" y="2778126"/>
              <a:ext cx="484188" cy="500063"/>
            </a:xfrm>
            <a:custGeom>
              <a:avLst/>
              <a:gdLst>
                <a:gd name="T0" fmla="*/ 124 w 129"/>
                <a:gd name="T1" fmla="*/ 0 h 132"/>
                <a:gd name="T2" fmla="*/ 0 w 129"/>
                <a:gd name="T3" fmla="*/ 124 h 132"/>
                <a:gd name="T4" fmla="*/ 0 w 129"/>
                <a:gd name="T5" fmla="*/ 132 h 132"/>
                <a:gd name="T6" fmla="*/ 129 w 129"/>
                <a:gd name="T7" fmla="*/ 3 h 132"/>
                <a:gd name="T8" fmla="*/ 124 w 129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32">
                  <a:moveTo>
                    <a:pt x="124" y="0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29" y="3"/>
                    <a:pt x="129" y="3"/>
                    <a:pt x="129" y="3"/>
                  </a:cubicBezTo>
                  <a:cubicBezTo>
                    <a:pt x="127" y="2"/>
                    <a:pt x="126" y="1"/>
                    <a:pt x="1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98" name="Freeform 135">
              <a:extLst>
                <a:ext uri="{FF2B5EF4-FFF2-40B4-BE49-F238E27FC236}">
                  <a16:creationId xmlns:a16="http://schemas.microsoft.com/office/drawing/2014/main" id="{C9F65100-F45A-427F-B5D1-CD42A20CC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4626" y="3587751"/>
              <a:ext cx="104775" cy="106363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19 w 66"/>
                <a:gd name="T5" fmla="*/ 67 h 67"/>
                <a:gd name="T6" fmla="*/ 66 w 66"/>
                <a:gd name="T7" fmla="*/ 19 h 67"/>
                <a:gd name="T8" fmla="*/ 66 w 66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lnTo>
                    <a:pt x="0" y="67"/>
                  </a:lnTo>
                  <a:lnTo>
                    <a:pt x="19" y="67"/>
                  </a:lnTo>
                  <a:lnTo>
                    <a:pt x="66" y="19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B099210F-B9CE-465A-A327-0A0E9D0CC957}"/>
              </a:ext>
            </a:extLst>
          </p:cNvPr>
          <p:cNvGrpSpPr/>
          <p:nvPr/>
        </p:nvGrpSpPr>
        <p:grpSpPr>
          <a:xfrm>
            <a:off x="8147304" y="3565201"/>
            <a:ext cx="847789" cy="570291"/>
            <a:chOff x="5280025" y="4279900"/>
            <a:chExt cx="1847851" cy="1243013"/>
          </a:xfrm>
          <a:solidFill>
            <a:srgbClr val="58B6C0"/>
          </a:solidFill>
        </p:grpSpPr>
        <p:sp>
          <p:nvSpPr>
            <p:cNvPr id="152" name="Freeform 193">
              <a:extLst>
                <a:ext uri="{FF2B5EF4-FFF2-40B4-BE49-F238E27FC236}">
                  <a16:creationId xmlns:a16="http://schemas.microsoft.com/office/drawing/2014/main" id="{200B3E58-95EB-449C-9D9C-0B229275E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1463" y="4279900"/>
              <a:ext cx="1701800" cy="1243013"/>
            </a:xfrm>
            <a:custGeom>
              <a:avLst/>
              <a:gdLst>
                <a:gd name="T0" fmla="*/ 332 w 451"/>
                <a:gd name="T1" fmla="*/ 0 h 328"/>
                <a:gd name="T2" fmla="*/ 226 w 451"/>
                <a:gd name="T3" fmla="*/ 106 h 328"/>
                <a:gd name="T4" fmla="*/ 119 w 451"/>
                <a:gd name="T5" fmla="*/ 0 h 328"/>
                <a:gd name="T6" fmla="*/ 0 w 451"/>
                <a:gd name="T7" fmla="*/ 0 h 328"/>
                <a:gd name="T8" fmla="*/ 0 w 451"/>
                <a:gd name="T9" fmla="*/ 28 h 328"/>
                <a:gd name="T10" fmla="*/ 119 w 451"/>
                <a:gd name="T11" fmla="*/ 28 h 328"/>
                <a:gd name="T12" fmla="*/ 198 w 451"/>
                <a:gd name="T13" fmla="*/ 106 h 328"/>
                <a:gd name="T14" fmla="*/ 198 w 451"/>
                <a:gd name="T15" fmla="*/ 328 h 328"/>
                <a:gd name="T16" fmla="*/ 226 w 451"/>
                <a:gd name="T17" fmla="*/ 328 h 328"/>
                <a:gd name="T18" fmla="*/ 254 w 451"/>
                <a:gd name="T19" fmla="*/ 328 h 328"/>
                <a:gd name="T20" fmla="*/ 254 w 451"/>
                <a:gd name="T21" fmla="*/ 106 h 328"/>
                <a:gd name="T22" fmla="*/ 332 w 451"/>
                <a:gd name="T23" fmla="*/ 28 h 328"/>
                <a:gd name="T24" fmla="*/ 451 w 451"/>
                <a:gd name="T25" fmla="*/ 28 h 328"/>
                <a:gd name="T26" fmla="*/ 451 w 451"/>
                <a:gd name="T27" fmla="*/ 0 h 328"/>
                <a:gd name="T28" fmla="*/ 332 w 451"/>
                <a:gd name="T29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1" h="328">
                  <a:moveTo>
                    <a:pt x="332" y="0"/>
                  </a:moveTo>
                  <a:cubicBezTo>
                    <a:pt x="273" y="0"/>
                    <a:pt x="226" y="47"/>
                    <a:pt x="226" y="106"/>
                  </a:cubicBezTo>
                  <a:cubicBezTo>
                    <a:pt x="226" y="47"/>
                    <a:pt x="178" y="0"/>
                    <a:pt x="1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19" y="28"/>
                    <a:pt x="119" y="28"/>
                    <a:pt x="119" y="28"/>
                  </a:cubicBezTo>
                  <a:cubicBezTo>
                    <a:pt x="162" y="28"/>
                    <a:pt x="198" y="63"/>
                    <a:pt x="198" y="106"/>
                  </a:cubicBezTo>
                  <a:cubicBezTo>
                    <a:pt x="198" y="328"/>
                    <a:pt x="198" y="328"/>
                    <a:pt x="198" y="328"/>
                  </a:cubicBezTo>
                  <a:cubicBezTo>
                    <a:pt x="226" y="328"/>
                    <a:pt x="226" y="328"/>
                    <a:pt x="226" y="328"/>
                  </a:cubicBezTo>
                  <a:cubicBezTo>
                    <a:pt x="254" y="328"/>
                    <a:pt x="254" y="328"/>
                    <a:pt x="254" y="328"/>
                  </a:cubicBezTo>
                  <a:cubicBezTo>
                    <a:pt x="254" y="106"/>
                    <a:pt x="254" y="106"/>
                    <a:pt x="254" y="106"/>
                  </a:cubicBezTo>
                  <a:cubicBezTo>
                    <a:pt x="254" y="63"/>
                    <a:pt x="289" y="28"/>
                    <a:pt x="332" y="28"/>
                  </a:cubicBezTo>
                  <a:cubicBezTo>
                    <a:pt x="451" y="28"/>
                    <a:pt x="451" y="28"/>
                    <a:pt x="451" y="28"/>
                  </a:cubicBezTo>
                  <a:cubicBezTo>
                    <a:pt x="451" y="0"/>
                    <a:pt x="451" y="0"/>
                    <a:pt x="451" y="0"/>
                  </a:cubicBezTo>
                  <a:lnTo>
                    <a:pt x="3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53" name="Rectangle 194">
              <a:extLst>
                <a:ext uri="{FF2B5EF4-FFF2-40B4-BE49-F238E27FC236}">
                  <a16:creationId xmlns:a16="http://schemas.microsoft.com/office/drawing/2014/main" id="{EBAFA172-FB70-4077-9891-A78A926B0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1463" y="4405313"/>
              <a:ext cx="361950" cy="90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54" name="Rectangle 195">
              <a:extLst>
                <a:ext uri="{FF2B5EF4-FFF2-40B4-BE49-F238E27FC236}">
                  <a16:creationId xmlns:a16="http://schemas.microsoft.com/office/drawing/2014/main" id="{3A04EBF8-4C4C-4461-B39D-3BFA1F6A0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1313" y="4405313"/>
              <a:ext cx="361950" cy="1063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55" name="Rectangle 196">
              <a:extLst>
                <a:ext uri="{FF2B5EF4-FFF2-40B4-BE49-F238E27FC236}">
                  <a16:creationId xmlns:a16="http://schemas.microsoft.com/office/drawing/2014/main" id="{394468E7-72D4-4206-9163-9DFFFFB258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150" y="4602163"/>
              <a:ext cx="30163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56" name="Freeform 197">
              <a:extLst>
                <a:ext uri="{FF2B5EF4-FFF2-40B4-BE49-F238E27FC236}">
                  <a16:creationId xmlns:a16="http://schemas.microsoft.com/office/drawing/2014/main" id="{ED143B4A-E678-476F-A48F-38FD6C7D8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4988" y="4575175"/>
              <a:ext cx="76200" cy="117475"/>
            </a:xfrm>
            <a:custGeom>
              <a:avLst/>
              <a:gdLst>
                <a:gd name="T0" fmla="*/ 31 w 48"/>
                <a:gd name="T1" fmla="*/ 74 h 74"/>
                <a:gd name="T2" fmla="*/ 0 w 48"/>
                <a:gd name="T3" fmla="*/ 10 h 74"/>
                <a:gd name="T4" fmla="*/ 17 w 48"/>
                <a:gd name="T5" fmla="*/ 0 h 74"/>
                <a:gd name="T6" fmla="*/ 48 w 48"/>
                <a:gd name="T7" fmla="*/ 67 h 74"/>
                <a:gd name="T8" fmla="*/ 31 w 48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74">
                  <a:moveTo>
                    <a:pt x="31" y="74"/>
                  </a:moveTo>
                  <a:lnTo>
                    <a:pt x="0" y="10"/>
                  </a:lnTo>
                  <a:lnTo>
                    <a:pt x="17" y="0"/>
                  </a:lnTo>
                  <a:lnTo>
                    <a:pt x="48" y="67"/>
                  </a:lnTo>
                  <a:lnTo>
                    <a:pt x="31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57" name="Freeform 198">
              <a:extLst>
                <a:ext uri="{FF2B5EF4-FFF2-40B4-BE49-F238E27FC236}">
                  <a16:creationId xmlns:a16="http://schemas.microsoft.com/office/drawing/2014/main" id="{93B964B3-0B9F-4823-8C33-6FD89692A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188" y="4522788"/>
              <a:ext cx="98425" cy="87313"/>
            </a:xfrm>
            <a:custGeom>
              <a:avLst/>
              <a:gdLst>
                <a:gd name="T0" fmla="*/ 50 w 62"/>
                <a:gd name="T1" fmla="*/ 55 h 55"/>
                <a:gd name="T2" fmla="*/ 0 w 62"/>
                <a:gd name="T3" fmla="*/ 17 h 55"/>
                <a:gd name="T4" fmla="*/ 12 w 62"/>
                <a:gd name="T5" fmla="*/ 0 h 55"/>
                <a:gd name="T6" fmla="*/ 62 w 62"/>
                <a:gd name="T7" fmla="*/ 38 h 55"/>
                <a:gd name="T8" fmla="*/ 50 w 62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5">
                  <a:moveTo>
                    <a:pt x="50" y="55"/>
                  </a:moveTo>
                  <a:lnTo>
                    <a:pt x="0" y="17"/>
                  </a:lnTo>
                  <a:lnTo>
                    <a:pt x="12" y="0"/>
                  </a:lnTo>
                  <a:lnTo>
                    <a:pt x="62" y="38"/>
                  </a:lnTo>
                  <a:lnTo>
                    <a:pt x="50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58" name="Freeform 199">
              <a:extLst>
                <a:ext uri="{FF2B5EF4-FFF2-40B4-BE49-F238E27FC236}">
                  <a16:creationId xmlns:a16="http://schemas.microsoft.com/office/drawing/2014/main" id="{3CDFDFE5-5801-4198-8919-0630D06F1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688" y="4575175"/>
              <a:ext cx="79375" cy="117475"/>
            </a:xfrm>
            <a:custGeom>
              <a:avLst/>
              <a:gdLst>
                <a:gd name="T0" fmla="*/ 17 w 50"/>
                <a:gd name="T1" fmla="*/ 74 h 74"/>
                <a:gd name="T2" fmla="*/ 0 w 50"/>
                <a:gd name="T3" fmla="*/ 67 h 74"/>
                <a:gd name="T4" fmla="*/ 34 w 50"/>
                <a:gd name="T5" fmla="*/ 0 h 74"/>
                <a:gd name="T6" fmla="*/ 50 w 50"/>
                <a:gd name="T7" fmla="*/ 10 h 74"/>
                <a:gd name="T8" fmla="*/ 17 w 50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74">
                  <a:moveTo>
                    <a:pt x="17" y="74"/>
                  </a:moveTo>
                  <a:lnTo>
                    <a:pt x="0" y="67"/>
                  </a:lnTo>
                  <a:lnTo>
                    <a:pt x="34" y="0"/>
                  </a:lnTo>
                  <a:lnTo>
                    <a:pt x="50" y="10"/>
                  </a:lnTo>
                  <a:lnTo>
                    <a:pt x="17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59" name="Freeform 200">
              <a:extLst>
                <a:ext uri="{FF2B5EF4-FFF2-40B4-BE49-F238E27FC236}">
                  <a16:creationId xmlns:a16="http://schemas.microsoft.com/office/drawing/2014/main" id="{D3100C61-49D7-496D-9CAD-83E625C89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025" y="4522788"/>
              <a:ext cx="93663" cy="87313"/>
            </a:xfrm>
            <a:custGeom>
              <a:avLst/>
              <a:gdLst>
                <a:gd name="T0" fmla="*/ 9 w 59"/>
                <a:gd name="T1" fmla="*/ 55 h 55"/>
                <a:gd name="T2" fmla="*/ 0 w 59"/>
                <a:gd name="T3" fmla="*/ 38 h 55"/>
                <a:gd name="T4" fmla="*/ 47 w 59"/>
                <a:gd name="T5" fmla="*/ 0 h 55"/>
                <a:gd name="T6" fmla="*/ 59 w 59"/>
                <a:gd name="T7" fmla="*/ 17 h 55"/>
                <a:gd name="T8" fmla="*/ 9 w 59"/>
                <a:gd name="T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5">
                  <a:moveTo>
                    <a:pt x="9" y="55"/>
                  </a:moveTo>
                  <a:lnTo>
                    <a:pt x="0" y="38"/>
                  </a:lnTo>
                  <a:lnTo>
                    <a:pt x="47" y="0"/>
                  </a:lnTo>
                  <a:lnTo>
                    <a:pt x="59" y="17"/>
                  </a:lnTo>
                  <a:lnTo>
                    <a:pt x="9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60" name="Rectangle 201">
              <a:extLst>
                <a:ext uri="{FF2B5EF4-FFF2-40B4-BE49-F238E27FC236}">
                  <a16:creationId xmlns:a16="http://schemas.microsoft.com/office/drawing/2014/main" id="{73DC994A-B024-4795-9B6D-618CC9938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6413" y="4618038"/>
              <a:ext cx="30163" cy="131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61" name="Freeform 202">
              <a:extLst>
                <a:ext uri="{FF2B5EF4-FFF2-40B4-BE49-F238E27FC236}">
                  <a16:creationId xmlns:a16="http://schemas.microsoft.com/office/drawing/2014/main" id="{8A29EA55-8571-4A63-9C22-931F1F733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4838" y="4591050"/>
              <a:ext cx="76200" cy="117475"/>
            </a:xfrm>
            <a:custGeom>
              <a:avLst/>
              <a:gdLst>
                <a:gd name="T0" fmla="*/ 31 w 48"/>
                <a:gd name="T1" fmla="*/ 74 h 74"/>
                <a:gd name="T2" fmla="*/ 0 w 48"/>
                <a:gd name="T3" fmla="*/ 10 h 74"/>
                <a:gd name="T4" fmla="*/ 17 w 48"/>
                <a:gd name="T5" fmla="*/ 0 h 74"/>
                <a:gd name="T6" fmla="*/ 48 w 48"/>
                <a:gd name="T7" fmla="*/ 67 h 74"/>
                <a:gd name="T8" fmla="*/ 31 w 48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74">
                  <a:moveTo>
                    <a:pt x="31" y="74"/>
                  </a:moveTo>
                  <a:lnTo>
                    <a:pt x="0" y="10"/>
                  </a:lnTo>
                  <a:lnTo>
                    <a:pt x="17" y="0"/>
                  </a:lnTo>
                  <a:lnTo>
                    <a:pt x="48" y="67"/>
                  </a:lnTo>
                  <a:lnTo>
                    <a:pt x="31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62" name="Freeform 203">
              <a:extLst>
                <a:ext uri="{FF2B5EF4-FFF2-40B4-BE49-F238E27FC236}">
                  <a16:creationId xmlns:a16="http://schemas.microsoft.com/office/drawing/2014/main" id="{A305D49E-F884-4783-85C8-AF196E122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1038" y="4538663"/>
              <a:ext cx="96838" cy="85725"/>
            </a:xfrm>
            <a:custGeom>
              <a:avLst/>
              <a:gdLst>
                <a:gd name="T0" fmla="*/ 50 w 61"/>
                <a:gd name="T1" fmla="*/ 54 h 54"/>
                <a:gd name="T2" fmla="*/ 0 w 61"/>
                <a:gd name="T3" fmla="*/ 16 h 54"/>
                <a:gd name="T4" fmla="*/ 12 w 61"/>
                <a:gd name="T5" fmla="*/ 0 h 54"/>
                <a:gd name="T6" fmla="*/ 61 w 61"/>
                <a:gd name="T7" fmla="*/ 38 h 54"/>
                <a:gd name="T8" fmla="*/ 50 w 61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4">
                  <a:moveTo>
                    <a:pt x="50" y="54"/>
                  </a:moveTo>
                  <a:lnTo>
                    <a:pt x="0" y="16"/>
                  </a:lnTo>
                  <a:lnTo>
                    <a:pt x="12" y="0"/>
                  </a:lnTo>
                  <a:lnTo>
                    <a:pt x="61" y="38"/>
                  </a:lnTo>
                  <a:lnTo>
                    <a:pt x="5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63" name="Freeform 204">
              <a:extLst>
                <a:ext uri="{FF2B5EF4-FFF2-40B4-BE49-F238E27FC236}">
                  <a16:creationId xmlns:a16="http://schemas.microsoft.com/office/drawing/2014/main" id="{13425AA6-5560-42ED-A824-9537D0389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3538" y="4591050"/>
              <a:ext cx="79375" cy="117475"/>
            </a:xfrm>
            <a:custGeom>
              <a:avLst/>
              <a:gdLst>
                <a:gd name="T0" fmla="*/ 17 w 50"/>
                <a:gd name="T1" fmla="*/ 74 h 74"/>
                <a:gd name="T2" fmla="*/ 0 w 50"/>
                <a:gd name="T3" fmla="*/ 67 h 74"/>
                <a:gd name="T4" fmla="*/ 33 w 50"/>
                <a:gd name="T5" fmla="*/ 0 h 74"/>
                <a:gd name="T6" fmla="*/ 50 w 50"/>
                <a:gd name="T7" fmla="*/ 10 h 74"/>
                <a:gd name="T8" fmla="*/ 17 w 50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74">
                  <a:moveTo>
                    <a:pt x="17" y="74"/>
                  </a:moveTo>
                  <a:lnTo>
                    <a:pt x="0" y="67"/>
                  </a:lnTo>
                  <a:lnTo>
                    <a:pt x="33" y="0"/>
                  </a:lnTo>
                  <a:lnTo>
                    <a:pt x="50" y="10"/>
                  </a:lnTo>
                  <a:lnTo>
                    <a:pt x="17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64" name="Freeform 205">
              <a:extLst>
                <a:ext uri="{FF2B5EF4-FFF2-40B4-BE49-F238E27FC236}">
                  <a16:creationId xmlns:a16="http://schemas.microsoft.com/office/drawing/2014/main" id="{3B56EF4A-78D0-47FA-B36E-DE5C6E0C3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875" y="4538663"/>
              <a:ext cx="93663" cy="85725"/>
            </a:xfrm>
            <a:custGeom>
              <a:avLst/>
              <a:gdLst>
                <a:gd name="T0" fmla="*/ 9 w 59"/>
                <a:gd name="T1" fmla="*/ 54 h 54"/>
                <a:gd name="T2" fmla="*/ 0 w 59"/>
                <a:gd name="T3" fmla="*/ 38 h 54"/>
                <a:gd name="T4" fmla="*/ 47 w 59"/>
                <a:gd name="T5" fmla="*/ 0 h 54"/>
                <a:gd name="T6" fmla="*/ 59 w 59"/>
                <a:gd name="T7" fmla="*/ 16 h 54"/>
                <a:gd name="T8" fmla="*/ 9 w 59"/>
                <a:gd name="T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4">
                  <a:moveTo>
                    <a:pt x="9" y="54"/>
                  </a:moveTo>
                  <a:lnTo>
                    <a:pt x="0" y="38"/>
                  </a:lnTo>
                  <a:lnTo>
                    <a:pt x="47" y="0"/>
                  </a:lnTo>
                  <a:lnTo>
                    <a:pt x="59" y="16"/>
                  </a:lnTo>
                  <a:lnTo>
                    <a:pt x="9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9E4EA6D-2B6C-4DD5-ACDB-D7028673DFF8}"/>
              </a:ext>
            </a:extLst>
          </p:cNvPr>
          <p:cNvGrpSpPr/>
          <p:nvPr/>
        </p:nvGrpSpPr>
        <p:grpSpPr>
          <a:xfrm>
            <a:off x="9236267" y="3748278"/>
            <a:ext cx="602579" cy="549592"/>
            <a:chOff x="9634538" y="3771900"/>
            <a:chExt cx="1552575" cy="1416050"/>
          </a:xfrm>
          <a:solidFill>
            <a:srgbClr val="58B6C0"/>
          </a:solidFill>
        </p:grpSpPr>
        <p:sp>
          <p:nvSpPr>
            <p:cNvPr id="146" name="Freeform 283">
              <a:extLst>
                <a:ext uri="{FF2B5EF4-FFF2-40B4-BE49-F238E27FC236}">
                  <a16:creationId xmlns:a16="http://schemas.microsoft.com/office/drawing/2014/main" id="{D29CC9CB-6314-4446-94D6-D41C7B7829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34538" y="3771900"/>
              <a:ext cx="1552575" cy="1416050"/>
            </a:xfrm>
            <a:custGeom>
              <a:avLst/>
              <a:gdLst>
                <a:gd name="T0" fmla="*/ 949 w 978"/>
                <a:gd name="T1" fmla="*/ 29 h 892"/>
                <a:gd name="T2" fmla="*/ 949 w 978"/>
                <a:gd name="T3" fmla="*/ 528 h 892"/>
                <a:gd name="T4" fmla="*/ 554 w 978"/>
                <a:gd name="T5" fmla="*/ 528 h 892"/>
                <a:gd name="T6" fmla="*/ 554 w 978"/>
                <a:gd name="T7" fmla="*/ 821 h 892"/>
                <a:gd name="T8" fmla="*/ 602 w 978"/>
                <a:gd name="T9" fmla="*/ 821 h 892"/>
                <a:gd name="T10" fmla="*/ 602 w 978"/>
                <a:gd name="T11" fmla="*/ 863 h 892"/>
                <a:gd name="T12" fmla="*/ 554 w 978"/>
                <a:gd name="T13" fmla="*/ 863 h 892"/>
                <a:gd name="T14" fmla="*/ 426 w 978"/>
                <a:gd name="T15" fmla="*/ 863 h 892"/>
                <a:gd name="T16" fmla="*/ 378 w 978"/>
                <a:gd name="T17" fmla="*/ 863 h 892"/>
                <a:gd name="T18" fmla="*/ 378 w 978"/>
                <a:gd name="T19" fmla="*/ 821 h 892"/>
                <a:gd name="T20" fmla="*/ 426 w 978"/>
                <a:gd name="T21" fmla="*/ 821 h 892"/>
                <a:gd name="T22" fmla="*/ 426 w 978"/>
                <a:gd name="T23" fmla="*/ 528 h 892"/>
                <a:gd name="T24" fmla="*/ 29 w 978"/>
                <a:gd name="T25" fmla="*/ 528 h 892"/>
                <a:gd name="T26" fmla="*/ 29 w 978"/>
                <a:gd name="T27" fmla="*/ 29 h 892"/>
                <a:gd name="T28" fmla="*/ 949 w 978"/>
                <a:gd name="T29" fmla="*/ 29 h 892"/>
                <a:gd name="T30" fmla="*/ 978 w 978"/>
                <a:gd name="T31" fmla="*/ 0 h 892"/>
                <a:gd name="T32" fmla="*/ 949 w 978"/>
                <a:gd name="T33" fmla="*/ 0 h 892"/>
                <a:gd name="T34" fmla="*/ 29 w 978"/>
                <a:gd name="T35" fmla="*/ 0 h 892"/>
                <a:gd name="T36" fmla="*/ 0 w 978"/>
                <a:gd name="T37" fmla="*/ 0 h 892"/>
                <a:gd name="T38" fmla="*/ 0 w 978"/>
                <a:gd name="T39" fmla="*/ 29 h 892"/>
                <a:gd name="T40" fmla="*/ 0 w 978"/>
                <a:gd name="T41" fmla="*/ 528 h 892"/>
                <a:gd name="T42" fmla="*/ 0 w 978"/>
                <a:gd name="T43" fmla="*/ 557 h 892"/>
                <a:gd name="T44" fmla="*/ 29 w 978"/>
                <a:gd name="T45" fmla="*/ 557 h 892"/>
                <a:gd name="T46" fmla="*/ 397 w 978"/>
                <a:gd name="T47" fmla="*/ 557 h 892"/>
                <a:gd name="T48" fmla="*/ 397 w 978"/>
                <a:gd name="T49" fmla="*/ 792 h 892"/>
                <a:gd name="T50" fmla="*/ 378 w 978"/>
                <a:gd name="T51" fmla="*/ 792 h 892"/>
                <a:gd name="T52" fmla="*/ 350 w 978"/>
                <a:gd name="T53" fmla="*/ 792 h 892"/>
                <a:gd name="T54" fmla="*/ 350 w 978"/>
                <a:gd name="T55" fmla="*/ 821 h 892"/>
                <a:gd name="T56" fmla="*/ 350 w 978"/>
                <a:gd name="T57" fmla="*/ 863 h 892"/>
                <a:gd name="T58" fmla="*/ 350 w 978"/>
                <a:gd name="T59" fmla="*/ 892 h 892"/>
                <a:gd name="T60" fmla="*/ 378 w 978"/>
                <a:gd name="T61" fmla="*/ 892 h 892"/>
                <a:gd name="T62" fmla="*/ 426 w 978"/>
                <a:gd name="T63" fmla="*/ 892 h 892"/>
                <a:gd name="T64" fmla="*/ 554 w 978"/>
                <a:gd name="T65" fmla="*/ 892 h 892"/>
                <a:gd name="T66" fmla="*/ 602 w 978"/>
                <a:gd name="T67" fmla="*/ 892 h 892"/>
                <a:gd name="T68" fmla="*/ 631 w 978"/>
                <a:gd name="T69" fmla="*/ 892 h 892"/>
                <a:gd name="T70" fmla="*/ 631 w 978"/>
                <a:gd name="T71" fmla="*/ 863 h 892"/>
                <a:gd name="T72" fmla="*/ 631 w 978"/>
                <a:gd name="T73" fmla="*/ 821 h 892"/>
                <a:gd name="T74" fmla="*/ 631 w 978"/>
                <a:gd name="T75" fmla="*/ 792 h 892"/>
                <a:gd name="T76" fmla="*/ 602 w 978"/>
                <a:gd name="T77" fmla="*/ 792 h 892"/>
                <a:gd name="T78" fmla="*/ 583 w 978"/>
                <a:gd name="T79" fmla="*/ 792 h 892"/>
                <a:gd name="T80" fmla="*/ 583 w 978"/>
                <a:gd name="T81" fmla="*/ 557 h 892"/>
                <a:gd name="T82" fmla="*/ 949 w 978"/>
                <a:gd name="T83" fmla="*/ 557 h 892"/>
                <a:gd name="T84" fmla="*/ 978 w 978"/>
                <a:gd name="T85" fmla="*/ 557 h 892"/>
                <a:gd name="T86" fmla="*/ 978 w 978"/>
                <a:gd name="T87" fmla="*/ 528 h 892"/>
                <a:gd name="T88" fmla="*/ 978 w 978"/>
                <a:gd name="T89" fmla="*/ 29 h 892"/>
                <a:gd name="T90" fmla="*/ 978 w 978"/>
                <a:gd name="T91" fmla="*/ 0 h 892"/>
                <a:gd name="T92" fmla="*/ 978 w 978"/>
                <a:gd name="T93" fmla="*/ 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78" h="892">
                  <a:moveTo>
                    <a:pt x="949" y="29"/>
                  </a:moveTo>
                  <a:lnTo>
                    <a:pt x="949" y="528"/>
                  </a:lnTo>
                  <a:lnTo>
                    <a:pt x="554" y="528"/>
                  </a:lnTo>
                  <a:lnTo>
                    <a:pt x="554" y="821"/>
                  </a:lnTo>
                  <a:lnTo>
                    <a:pt x="602" y="821"/>
                  </a:lnTo>
                  <a:lnTo>
                    <a:pt x="602" y="863"/>
                  </a:lnTo>
                  <a:lnTo>
                    <a:pt x="554" y="863"/>
                  </a:lnTo>
                  <a:lnTo>
                    <a:pt x="426" y="863"/>
                  </a:lnTo>
                  <a:lnTo>
                    <a:pt x="378" y="863"/>
                  </a:lnTo>
                  <a:lnTo>
                    <a:pt x="378" y="821"/>
                  </a:lnTo>
                  <a:lnTo>
                    <a:pt x="426" y="821"/>
                  </a:lnTo>
                  <a:lnTo>
                    <a:pt x="426" y="528"/>
                  </a:lnTo>
                  <a:lnTo>
                    <a:pt x="29" y="528"/>
                  </a:lnTo>
                  <a:lnTo>
                    <a:pt x="29" y="29"/>
                  </a:lnTo>
                  <a:lnTo>
                    <a:pt x="949" y="29"/>
                  </a:lnTo>
                  <a:close/>
                  <a:moveTo>
                    <a:pt x="978" y="0"/>
                  </a:moveTo>
                  <a:lnTo>
                    <a:pt x="949" y="0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528"/>
                  </a:lnTo>
                  <a:lnTo>
                    <a:pt x="0" y="557"/>
                  </a:lnTo>
                  <a:lnTo>
                    <a:pt x="29" y="557"/>
                  </a:lnTo>
                  <a:lnTo>
                    <a:pt x="397" y="557"/>
                  </a:lnTo>
                  <a:lnTo>
                    <a:pt x="397" y="792"/>
                  </a:lnTo>
                  <a:lnTo>
                    <a:pt x="378" y="792"/>
                  </a:lnTo>
                  <a:lnTo>
                    <a:pt x="350" y="792"/>
                  </a:lnTo>
                  <a:lnTo>
                    <a:pt x="350" y="821"/>
                  </a:lnTo>
                  <a:lnTo>
                    <a:pt x="350" y="863"/>
                  </a:lnTo>
                  <a:lnTo>
                    <a:pt x="350" y="892"/>
                  </a:lnTo>
                  <a:lnTo>
                    <a:pt x="378" y="892"/>
                  </a:lnTo>
                  <a:lnTo>
                    <a:pt x="426" y="892"/>
                  </a:lnTo>
                  <a:lnTo>
                    <a:pt x="554" y="892"/>
                  </a:lnTo>
                  <a:lnTo>
                    <a:pt x="602" y="892"/>
                  </a:lnTo>
                  <a:lnTo>
                    <a:pt x="631" y="892"/>
                  </a:lnTo>
                  <a:lnTo>
                    <a:pt x="631" y="863"/>
                  </a:lnTo>
                  <a:lnTo>
                    <a:pt x="631" y="821"/>
                  </a:lnTo>
                  <a:lnTo>
                    <a:pt x="631" y="792"/>
                  </a:lnTo>
                  <a:lnTo>
                    <a:pt x="602" y="792"/>
                  </a:lnTo>
                  <a:lnTo>
                    <a:pt x="583" y="792"/>
                  </a:lnTo>
                  <a:lnTo>
                    <a:pt x="583" y="557"/>
                  </a:lnTo>
                  <a:lnTo>
                    <a:pt x="949" y="557"/>
                  </a:lnTo>
                  <a:lnTo>
                    <a:pt x="978" y="557"/>
                  </a:lnTo>
                  <a:lnTo>
                    <a:pt x="978" y="528"/>
                  </a:lnTo>
                  <a:lnTo>
                    <a:pt x="978" y="29"/>
                  </a:lnTo>
                  <a:lnTo>
                    <a:pt x="978" y="0"/>
                  </a:lnTo>
                  <a:lnTo>
                    <a:pt x="9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47" name="Freeform 284">
              <a:extLst>
                <a:ext uri="{FF2B5EF4-FFF2-40B4-BE49-F238E27FC236}">
                  <a16:creationId xmlns:a16="http://schemas.microsoft.com/office/drawing/2014/main" id="{308071CD-2FD6-419B-816C-68A0EB55D7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34538" y="3771900"/>
              <a:ext cx="1552575" cy="1416050"/>
            </a:xfrm>
            <a:custGeom>
              <a:avLst/>
              <a:gdLst>
                <a:gd name="T0" fmla="*/ 949 w 978"/>
                <a:gd name="T1" fmla="*/ 29 h 892"/>
                <a:gd name="T2" fmla="*/ 949 w 978"/>
                <a:gd name="T3" fmla="*/ 528 h 892"/>
                <a:gd name="T4" fmla="*/ 554 w 978"/>
                <a:gd name="T5" fmla="*/ 528 h 892"/>
                <a:gd name="T6" fmla="*/ 554 w 978"/>
                <a:gd name="T7" fmla="*/ 821 h 892"/>
                <a:gd name="T8" fmla="*/ 602 w 978"/>
                <a:gd name="T9" fmla="*/ 821 h 892"/>
                <a:gd name="T10" fmla="*/ 602 w 978"/>
                <a:gd name="T11" fmla="*/ 863 h 892"/>
                <a:gd name="T12" fmla="*/ 554 w 978"/>
                <a:gd name="T13" fmla="*/ 863 h 892"/>
                <a:gd name="T14" fmla="*/ 426 w 978"/>
                <a:gd name="T15" fmla="*/ 863 h 892"/>
                <a:gd name="T16" fmla="*/ 378 w 978"/>
                <a:gd name="T17" fmla="*/ 863 h 892"/>
                <a:gd name="T18" fmla="*/ 378 w 978"/>
                <a:gd name="T19" fmla="*/ 821 h 892"/>
                <a:gd name="T20" fmla="*/ 426 w 978"/>
                <a:gd name="T21" fmla="*/ 821 h 892"/>
                <a:gd name="T22" fmla="*/ 426 w 978"/>
                <a:gd name="T23" fmla="*/ 528 h 892"/>
                <a:gd name="T24" fmla="*/ 29 w 978"/>
                <a:gd name="T25" fmla="*/ 528 h 892"/>
                <a:gd name="T26" fmla="*/ 29 w 978"/>
                <a:gd name="T27" fmla="*/ 29 h 892"/>
                <a:gd name="T28" fmla="*/ 949 w 978"/>
                <a:gd name="T29" fmla="*/ 29 h 892"/>
                <a:gd name="T30" fmla="*/ 978 w 978"/>
                <a:gd name="T31" fmla="*/ 0 h 892"/>
                <a:gd name="T32" fmla="*/ 949 w 978"/>
                <a:gd name="T33" fmla="*/ 0 h 892"/>
                <a:gd name="T34" fmla="*/ 29 w 978"/>
                <a:gd name="T35" fmla="*/ 0 h 892"/>
                <a:gd name="T36" fmla="*/ 0 w 978"/>
                <a:gd name="T37" fmla="*/ 0 h 892"/>
                <a:gd name="T38" fmla="*/ 0 w 978"/>
                <a:gd name="T39" fmla="*/ 29 h 892"/>
                <a:gd name="T40" fmla="*/ 0 w 978"/>
                <a:gd name="T41" fmla="*/ 528 h 892"/>
                <a:gd name="T42" fmla="*/ 0 w 978"/>
                <a:gd name="T43" fmla="*/ 557 h 892"/>
                <a:gd name="T44" fmla="*/ 29 w 978"/>
                <a:gd name="T45" fmla="*/ 557 h 892"/>
                <a:gd name="T46" fmla="*/ 397 w 978"/>
                <a:gd name="T47" fmla="*/ 557 h 892"/>
                <a:gd name="T48" fmla="*/ 397 w 978"/>
                <a:gd name="T49" fmla="*/ 792 h 892"/>
                <a:gd name="T50" fmla="*/ 378 w 978"/>
                <a:gd name="T51" fmla="*/ 792 h 892"/>
                <a:gd name="T52" fmla="*/ 350 w 978"/>
                <a:gd name="T53" fmla="*/ 792 h 892"/>
                <a:gd name="T54" fmla="*/ 350 w 978"/>
                <a:gd name="T55" fmla="*/ 821 h 892"/>
                <a:gd name="T56" fmla="*/ 350 w 978"/>
                <a:gd name="T57" fmla="*/ 863 h 892"/>
                <a:gd name="T58" fmla="*/ 350 w 978"/>
                <a:gd name="T59" fmla="*/ 892 h 892"/>
                <a:gd name="T60" fmla="*/ 378 w 978"/>
                <a:gd name="T61" fmla="*/ 892 h 892"/>
                <a:gd name="T62" fmla="*/ 426 w 978"/>
                <a:gd name="T63" fmla="*/ 892 h 892"/>
                <a:gd name="T64" fmla="*/ 554 w 978"/>
                <a:gd name="T65" fmla="*/ 892 h 892"/>
                <a:gd name="T66" fmla="*/ 602 w 978"/>
                <a:gd name="T67" fmla="*/ 892 h 892"/>
                <a:gd name="T68" fmla="*/ 631 w 978"/>
                <a:gd name="T69" fmla="*/ 892 h 892"/>
                <a:gd name="T70" fmla="*/ 631 w 978"/>
                <a:gd name="T71" fmla="*/ 863 h 892"/>
                <a:gd name="T72" fmla="*/ 631 w 978"/>
                <a:gd name="T73" fmla="*/ 821 h 892"/>
                <a:gd name="T74" fmla="*/ 631 w 978"/>
                <a:gd name="T75" fmla="*/ 792 h 892"/>
                <a:gd name="T76" fmla="*/ 602 w 978"/>
                <a:gd name="T77" fmla="*/ 792 h 892"/>
                <a:gd name="T78" fmla="*/ 583 w 978"/>
                <a:gd name="T79" fmla="*/ 792 h 892"/>
                <a:gd name="T80" fmla="*/ 583 w 978"/>
                <a:gd name="T81" fmla="*/ 557 h 892"/>
                <a:gd name="T82" fmla="*/ 949 w 978"/>
                <a:gd name="T83" fmla="*/ 557 h 892"/>
                <a:gd name="T84" fmla="*/ 978 w 978"/>
                <a:gd name="T85" fmla="*/ 557 h 892"/>
                <a:gd name="T86" fmla="*/ 978 w 978"/>
                <a:gd name="T87" fmla="*/ 528 h 892"/>
                <a:gd name="T88" fmla="*/ 978 w 978"/>
                <a:gd name="T89" fmla="*/ 29 h 892"/>
                <a:gd name="T90" fmla="*/ 978 w 978"/>
                <a:gd name="T91" fmla="*/ 0 h 892"/>
                <a:gd name="T92" fmla="*/ 978 w 978"/>
                <a:gd name="T93" fmla="*/ 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78" h="892">
                  <a:moveTo>
                    <a:pt x="949" y="29"/>
                  </a:moveTo>
                  <a:lnTo>
                    <a:pt x="949" y="528"/>
                  </a:lnTo>
                  <a:lnTo>
                    <a:pt x="554" y="528"/>
                  </a:lnTo>
                  <a:lnTo>
                    <a:pt x="554" y="821"/>
                  </a:lnTo>
                  <a:lnTo>
                    <a:pt x="602" y="821"/>
                  </a:lnTo>
                  <a:lnTo>
                    <a:pt x="602" y="863"/>
                  </a:lnTo>
                  <a:lnTo>
                    <a:pt x="554" y="863"/>
                  </a:lnTo>
                  <a:lnTo>
                    <a:pt x="426" y="863"/>
                  </a:lnTo>
                  <a:lnTo>
                    <a:pt x="378" y="863"/>
                  </a:lnTo>
                  <a:lnTo>
                    <a:pt x="378" y="821"/>
                  </a:lnTo>
                  <a:lnTo>
                    <a:pt x="426" y="821"/>
                  </a:lnTo>
                  <a:lnTo>
                    <a:pt x="426" y="528"/>
                  </a:lnTo>
                  <a:lnTo>
                    <a:pt x="29" y="528"/>
                  </a:lnTo>
                  <a:lnTo>
                    <a:pt x="29" y="29"/>
                  </a:lnTo>
                  <a:lnTo>
                    <a:pt x="949" y="29"/>
                  </a:lnTo>
                  <a:moveTo>
                    <a:pt x="978" y="0"/>
                  </a:moveTo>
                  <a:lnTo>
                    <a:pt x="949" y="0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9"/>
                  </a:lnTo>
                  <a:lnTo>
                    <a:pt x="0" y="528"/>
                  </a:lnTo>
                  <a:lnTo>
                    <a:pt x="0" y="557"/>
                  </a:lnTo>
                  <a:lnTo>
                    <a:pt x="29" y="557"/>
                  </a:lnTo>
                  <a:lnTo>
                    <a:pt x="397" y="557"/>
                  </a:lnTo>
                  <a:lnTo>
                    <a:pt x="397" y="792"/>
                  </a:lnTo>
                  <a:lnTo>
                    <a:pt x="378" y="792"/>
                  </a:lnTo>
                  <a:lnTo>
                    <a:pt x="350" y="792"/>
                  </a:lnTo>
                  <a:lnTo>
                    <a:pt x="350" y="821"/>
                  </a:lnTo>
                  <a:lnTo>
                    <a:pt x="350" y="863"/>
                  </a:lnTo>
                  <a:lnTo>
                    <a:pt x="350" y="892"/>
                  </a:lnTo>
                  <a:lnTo>
                    <a:pt x="378" y="892"/>
                  </a:lnTo>
                  <a:lnTo>
                    <a:pt x="426" y="892"/>
                  </a:lnTo>
                  <a:lnTo>
                    <a:pt x="554" y="892"/>
                  </a:lnTo>
                  <a:lnTo>
                    <a:pt x="602" y="892"/>
                  </a:lnTo>
                  <a:lnTo>
                    <a:pt x="631" y="892"/>
                  </a:lnTo>
                  <a:lnTo>
                    <a:pt x="631" y="863"/>
                  </a:lnTo>
                  <a:lnTo>
                    <a:pt x="631" y="821"/>
                  </a:lnTo>
                  <a:lnTo>
                    <a:pt x="631" y="792"/>
                  </a:lnTo>
                  <a:lnTo>
                    <a:pt x="602" y="792"/>
                  </a:lnTo>
                  <a:lnTo>
                    <a:pt x="583" y="792"/>
                  </a:lnTo>
                  <a:lnTo>
                    <a:pt x="583" y="557"/>
                  </a:lnTo>
                  <a:lnTo>
                    <a:pt x="949" y="557"/>
                  </a:lnTo>
                  <a:lnTo>
                    <a:pt x="978" y="557"/>
                  </a:lnTo>
                  <a:lnTo>
                    <a:pt x="978" y="528"/>
                  </a:lnTo>
                  <a:lnTo>
                    <a:pt x="978" y="29"/>
                  </a:lnTo>
                  <a:lnTo>
                    <a:pt x="978" y="0"/>
                  </a:lnTo>
                  <a:lnTo>
                    <a:pt x="97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48" name="Freeform 285">
              <a:extLst>
                <a:ext uri="{FF2B5EF4-FFF2-40B4-BE49-F238E27FC236}">
                  <a16:creationId xmlns:a16="http://schemas.microsoft.com/office/drawing/2014/main" id="{615D675C-EC6E-4160-9E2F-B7A25F9283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10738" y="3848100"/>
              <a:ext cx="1400175" cy="682625"/>
            </a:xfrm>
            <a:custGeom>
              <a:avLst/>
              <a:gdLst>
                <a:gd name="T0" fmla="*/ 8 w 371"/>
                <a:gd name="T1" fmla="*/ 0 h 181"/>
                <a:gd name="T2" fmla="*/ 0 w 371"/>
                <a:gd name="T3" fmla="*/ 8 h 181"/>
                <a:gd name="T4" fmla="*/ 0 w 371"/>
                <a:gd name="T5" fmla="*/ 181 h 181"/>
                <a:gd name="T6" fmla="*/ 47 w 371"/>
                <a:gd name="T7" fmla="*/ 181 h 181"/>
                <a:gd name="T8" fmla="*/ 159 w 371"/>
                <a:gd name="T9" fmla="*/ 181 h 181"/>
                <a:gd name="T10" fmla="*/ 190 w 371"/>
                <a:gd name="T11" fmla="*/ 181 h 181"/>
                <a:gd name="T12" fmla="*/ 316 w 371"/>
                <a:gd name="T13" fmla="*/ 181 h 181"/>
                <a:gd name="T14" fmla="*/ 363 w 371"/>
                <a:gd name="T15" fmla="*/ 181 h 181"/>
                <a:gd name="T16" fmla="*/ 371 w 371"/>
                <a:gd name="T17" fmla="*/ 173 h 181"/>
                <a:gd name="T18" fmla="*/ 371 w 371"/>
                <a:gd name="T19" fmla="*/ 0 h 181"/>
                <a:gd name="T20" fmla="*/ 51 w 371"/>
                <a:gd name="T21" fmla="*/ 156 h 181"/>
                <a:gd name="T22" fmla="*/ 46 w 371"/>
                <a:gd name="T23" fmla="*/ 150 h 181"/>
                <a:gd name="T24" fmla="*/ 57 w 371"/>
                <a:gd name="T25" fmla="*/ 150 h 181"/>
                <a:gd name="T26" fmla="*/ 51 w 371"/>
                <a:gd name="T27" fmla="*/ 156 h 181"/>
                <a:gd name="T28" fmla="*/ 184 w 371"/>
                <a:gd name="T29" fmla="*/ 156 h 181"/>
                <a:gd name="T30" fmla="*/ 186 w 371"/>
                <a:gd name="T31" fmla="*/ 145 h 181"/>
                <a:gd name="T32" fmla="*/ 188 w 371"/>
                <a:gd name="T33" fmla="*/ 156 h 181"/>
                <a:gd name="T34" fmla="*/ 320 w 371"/>
                <a:gd name="T35" fmla="*/ 156 h 181"/>
                <a:gd name="T36" fmla="*/ 314 w 371"/>
                <a:gd name="T37" fmla="*/ 150 h 181"/>
                <a:gd name="T38" fmla="*/ 325 w 371"/>
                <a:gd name="T39" fmla="*/ 150 h 181"/>
                <a:gd name="T40" fmla="*/ 320 w 371"/>
                <a:gd name="T41" fmla="*/ 156 h 181"/>
                <a:gd name="T42" fmla="*/ 322 w 371"/>
                <a:gd name="T43" fmla="*/ 175 h 181"/>
                <a:gd name="T44" fmla="*/ 323 w 371"/>
                <a:gd name="T45" fmla="*/ 161 h 181"/>
                <a:gd name="T46" fmla="*/ 320 w 371"/>
                <a:gd name="T47" fmla="*/ 139 h 181"/>
                <a:gd name="T48" fmla="*/ 317 w 371"/>
                <a:gd name="T49" fmla="*/ 161 h 181"/>
                <a:gd name="T50" fmla="*/ 318 w 371"/>
                <a:gd name="T51" fmla="*/ 175 h 181"/>
                <a:gd name="T52" fmla="*/ 188 w 371"/>
                <a:gd name="T53" fmla="*/ 162 h 181"/>
                <a:gd name="T54" fmla="*/ 198 w 371"/>
                <a:gd name="T55" fmla="*/ 150 h 181"/>
                <a:gd name="T56" fmla="*/ 175 w 371"/>
                <a:gd name="T57" fmla="*/ 150 h 181"/>
                <a:gd name="T58" fmla="*/ 184 w 371"/>
                <a:gd name="T59" fmla="*/ 162 h 181"/>
                <a:gd name="T60" fmla="*/ 53 w 371"/>
                <a:gd name="T61" fmla="*/ 175 h 181"/>
                <a:gd name="T62" fmla="*/ 55 w 371"/>
                <a:gd name="T63" fmla="*/ 161 h 181"/>
                <a:gd name="T64" fmla="*/ 51 w 371"/>
                <a:gd name="T65" fmla="*/ 139 h 181"/>
                <a:gd name="T66" fmla="*/ 48 w 371"/>
                <a:gd name="T67" fmla="*/ 161 h 181"/>
                <a:gd name="T68" fmla="*/ 49 w 371"/>
                <a:gd name="T69" fmla="*/ 175 h 181"/>
                <a:gd name="T70" fmla="*/ 6 w 371"/>
                <a:gd name="T71" fmla="*/ 6 h 181"/>
                <a:gd name="T72" fmla="*/ 365 w 371"/>
                <a:gd name="T73" fmla="*/ 17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1" h="181">
                  <a:moveTo>
                    <a:pt x="363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8" y="181"/>
                    <a:pt x="8" y="181"/>
                    <a:pt x="8" y="181"/>
                  </a:cubicBezTo>
                  <a:cubicBezTo>
                    <a:pt x="47" y="181"/>
                    <a:pt x="47" y="181"/>
                    <a:pt x="47" y="181"/>
                  </a:cubicBezTo>
                  <a:cubicBezTo>
                    <a:pt x="55" y="181"/>
                    <a:pt x="55" y="181"/>
                    <a:pt x="55" y="181"/>
                  </a:cubicBezTo>
                  <a:cubicBezTo>
                    <a:pt x="159" y="181"/>
                    <a:pt x="159" y="181"/>
                    <a:pt x="159" y="181"/>
                  </a:cubicBezTo>
                  <a:cubicBezTo>
                    <a:pt x="182" y="181"/>
                    <a:pt x="182" y="181"/>
                    <a:pt x="182" y="181"/>
                  </a:cubicBezTo>
                  <a:cubicBezTo>
                    <a:pt x="190" y="181"/>
                    <a:pt x="190" y="181"/>
                    <a:pt x="190" y="181"/>
                  </a:cubicBezTo>
                  <a:cubicBezTo>
                    <a:pt x="213" y="181"/>
                    <a:pt x="213" y="181"/>
                    <a:pt x="213" y="181"/>
                  </a:cubicBezTo>
                  <a:cubicBezTo>
                    <a:pt x="316" y="181"/>
                    <a:pt x="316" y="181"/>
                    <a:pt x="316" y="181"/>
                  </a:cubicBezTo>
                  <a:cubicBezTo>
                    <a:pt x="324" y="181"/>
                    <a:pt x="324" y="181"/>
                    <a:pt x="324" y="181"/>
                  </a:cubicBezTo>
                  <a:cubicBezTo>
                    <a:pt x="363" y="181"/>
                    <a:pt x="363" y="181"/>
                    <a:pt x="363" y="181"/>
                  </a:cubicBezTo>
                  <a:cubicBezTo>
                    <a:pt x="371" y="181"/>
                    <a:pt x="371" y="181"/>
                    <a:pt x="371" y="181"/>
                  </a:cubicBezTo>
                  <a:cubicBezTo>
                    <a:pt x="371" y="173"/>
                    <a:pt x="371" y="173"/>
                    <a:pt x="371" y="173"/>
                  </a:cubicBezTo>
                  <a:cubicBezTo>
                    <a:pt x="371" y="8"/>
                    <a:pt x="371" y="8"/>
                    <a:pt x="371" y="8"/>
                  </a:cubicBezTo>
                  <a:cubicBezTo>
                    <a:pt x="371" y="0"/>
                    <a:pt x="371" y="0"/>
                    <a:pt x="371" y="0"/>
                  </a:cubicBezTo>
                  <a:lnTo>
                    <a:pt x="363" y="0"/>
                  </a:lnTo>
                  <a:close/>
                  <a:moveTo>
                    <a:pt x="51" y="156"/>
                  </a:moveTo>
                  <a:cubicBezTo>
                    <a:pt x="50" y="156"/>
                    <a:pt x="50" y="156"/>
                    <a:pt x="50" y="156"/>
                  </a:cubicBezTo>
                  <a:cubicBezTo>
                    <a:pt x="47" y="155"/>
                    <a:pt x="46" y="153"/>
                    <a:pt x="46" y="150"/>
                  </a:cubicBezTo>
                  <a:cubicBezTo>
                    <a:pt x="46" y="147"/>
                    <a:pt x="48" y="145"/>
                    <a:pt x="51" y="145"/>
                  </a:cubicBezTo>
                  <a:cubicBezTo>
                    <a:pt x="54" y="145"/>
                    <a:pt x="57" y="147"/>
                    <a:pt x="57" y="150"/>
                  </a:cubicBezTo>
                  <a:cubicBezTo>
                    <a:pt x="57" y="153"/>
                    <a:pt x="55" y="155"/>
                    <a:pt x="53" y="156"/>
                  </a:cubicBezTo>
                  <a:lnTo>
                    <a:pt x="51" y="156"/>
                  </a:lnTo>
                  <a:close/>
                  <a:moveTo>
                    <a:pt x="186" y="156"/>
                  </a:moveTo>
                  <a:cubicBezTo>
                    <a:pt x="184" y="156"/>
                    <a:pt x="184" y="156"/>
                    <a:pt x="184" y="156"/>
                  </a:cubicBezTo>
                  <a:cubicBezTo>
                    <a:pt x="182" y="155"/>
                    <a:pt x="181" y="153"/>
                    <a:pt x="181" y="150"/>
                  </a:cubicBezTo>
                  <a:cubicBezTo>
                    <a:pt x="181" y="147"/>
                    <a:pt x="183" y="145"/>
                    <a:pt x="186" y="145"/>
                  </a:cubicBezTo>
                  <a:cubicBezTo>
                    <a:pt x="189" y="145"/>
                    <a:pt x="192" y="147"/>
                    <a:pt x="192" y="150"/>
                  </a:cubicBezTo>
                  <a:cubicBezTo>
                    <a:pt x="192" y="153"/>
                    <a:pt x="190" y="155"/>
                    <a:pt x="188" y="156"/>
                  </a:cubicBezTo>
                  <a:lnTo>
                    <a:pt x="186" y="156"/>
                  </a:lnTo>
                  <a:close/>
                  <a:moveTo>
                    <a:pt x="320" y="156"/>
                  </a:moveTo>
                  <a:cubicBezTo>
                    <a:pt x="318" y="156"/>
                    <a:pt x="318" y="156"/>
                    <a:pt x="318" y="156"/>
                  </a:cubicBezTo>
                  <a:cubicBezTo>
                    <a:pt x="316" y="155"/>
                    <a:pt x="314" y="153"/>
                    <a:pt x="314" y="150"/>
                  </a:cubicBezTo>
                  <a:cubicBezTo>
                    <a:pt x="314" y="147"/>
                    <a:pt x="317" y="145"/>
                    <a:pt x="320" y="145"/>
                  </a:cubicBezTo>
                  <a:cubicBezTo>
                    <a:pt x="323" y="145"/>
                    <a:pt x="325" y="147"/>
                    <a:pt x="325" y="150"/>
                  </a:cubicBezTo>
                  <a:cubicBezTo>
                    <a:pt x="325" y="153"/>
                    <a:pt x="324" y="155"/>
                    <a:pt x="322" y="156"/>
                  </a:cubicBezTo>
                  <a:lnTo>
                    <a:pt x="320" y="156"/>
                  </a:lnTo>
                  <a:close/>
                  <a:moveTo>
                    <a:pt x="365" y="175"/>
                  </a:moveTo>
                  <a:cubicBezTo>
                    <a:pt x="322" y="175"/>
                    <a:pt x="322" y="175"/>
                    <a:pt x="322" y="175"/>
                  </a:cubicBezTo>
                  <a:cubicBezTo>
                    <a:pt x="322" y="162"/>
                    <a:pt x="322" y="162"/>
                    <a:pt x="322" y="162"/>
                  </a:cubicBezTo>
                  <a:cubicBezTo>
                    <a:pt x="323" y="161"/>
                    <a:pt x="323" y="161"/>
                    <a:pt x="323" y="161"/>
                  </a:cubicBezTo>
                  <a:cubicBezTo>
                    <a:pt x="328" y="160"/>
                    <a:pt x="331" y="155"/>
                    <a:pt x="331" y="150"/>
                  </a:cubicBezTo>
                  <a:cubicBezTo>
                    <a:pt x="331" y="144"/>
                    <a:pt x="326" y="139"/>
                    <a:pt x="320" y="139"/>
                  </a:cubicBezTo>
                  <a:cubicBezTo>
                    <a:pt x="314" y="139"/>
                    <a:pt x="308" y="144"/>
                    <a:pt x="308" y="150"/>
                  </a:cubicBezTo>
                  <a:cubicBezTo>
                    <a:pt x="308" y="155"/>
                    <a:pt x="312" y="160"/>
                    <a:pt x="317" y="161"/>
                  </a:cubicBezTo>
                  <a:cubicBezTo>
                    <a:pt x="318" y="162"/>
                    <a:pt x="318" y="162"/>
                    <a:pt x="318" y="162"/>
                  </a:cubicBezTo>
                  <a:cubicBezTo>
                    <a:pt x="318" y="175"/>
                    <a:pt x="318" y="175"/>
                    <a:pt x="318" y="175"/>
                  </a:cubicBezTo>
                  <a:cubicBezTo>
                    <a:pt x="188" y="175"/>
                    <a:pt x="188" y="175"/>
                    <a:pt x="188" y="175"/>
                  </a:cubicBezTo>
                  <a:cubicBezTo>
                    <a:pt x="188" y="162"/>
                    <a:pt x="188" y="162"/>
                    <a:pt x="188" y="162"/>
                  </a:cubicBezTo>
                  <a:cubicBezTo>
                    <a:pt x="189" y="161"/>
                    <a:pt x="189" y="161"/>
                    <a:pt x="189" y="161"/>
                  </a:cubicBezTo>
                  <a:cubicBezTo>
                    <a:pt x="194" y="160"/>
                    <a:pt x="198" y="156"/>
                    <a:pt x="198" y="150"/>
                  </a:cubicBezTo>
                  <a:cubicBezTo>
                    <a:pt x="198" y="144"/>
                    <a:pt x="193" y="139"/>
                    <a:pt x="186" y="139"/>
                  </a:cubicBezTo>
                  <a:cubicBezTo>
                    <a:pt x="180" y="139"/>
                    <a:pt x="175" y="144"/>
                    <a:pt x="175" y="150"/>
                  </a:cubicBezTo>
                  <a:cubicBezTo>
                    <a:pt x="175" y="155"/>
                    <a:pt x="178" y="160"/>
                    <a:pt x="182" y="161"/>
                  </a:cubicBezTo>
                  <a:cubicBezTo>
                    <a:pt x="184" y="162"/>
                    <a:pt x="184" y="162"/>
                    <a:pt x="184" y="162"/>
                  </a:cubicBezTo>
                  <a:cubicBezTo>
                    <a:pt x="184" y="175"/>
                    <a:pt x="184" y="175"/>
                    <a:pt x="184" y="175"/>
                  </a:cubicBezTo>
                  <a:cubicBezTo>
                    <a:pt x="53" y="175"/>
                    <a:pt x="53" y="175"/>
                    <a:pt x="53" y="175"/>
                  </a:cubicBezTo>
                  <a:cubicBezTo>
                    <a:pt x="53" y="162"/>
                    <a:pt x="53" y="162"/>
                    <a:pt x="53" y="162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60" y="160"/>
                    <a:pt x="63" y="155"/>
                    <a:pt x="63" y="150"/>
                  </a:cubicBezTo>
                  <a:cubicBezTo>
                    <a:pt x="63" y="144"/>
                    <a:pt x="58" y="139"/>
                    <a:pt x="51" y="139"/>
                  </a:cubicBezTo>
                  <a:cubicBezTo>
                    <a:pt x="45" y="139"/>
                    <a:pt x="40" y="144"/>
                    <a:pt x="40" y="150"/>
                  </a:cubicBezTo>
                  <a:cubicBezTo>
                    <a:pt x="40" y="155"/>
                    <a:pt x="43" y="160"/>
                    <a:pt x="48" y="161"/>
                  </a:cubicBezTo>
                  <a:cubicBezTo>
                    <a:pt x="49" y="162"/>
                    <a:pt x="49" y="162"/>
                    <a:pt x="49" y="162"/>
                  </a:cubicBezTo>
                  <a:cubicBezTo>
                    <a:pt x="49" y="175"/>
                    <a:pt x="49" y="175"/>
                    <a:pt x="49" y="175"/>
                  </a:cubicBezTo>
                  <a:cubicBezTo>
                    <a:pt x="6" y="175"/>
                    <a:pt x="6" y="175"/>
                    <a:pt x="6" y="17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365" y="6"/>
                    <a:pt x="365" y="6"/>
                    <a:pt x="365" y="6"/>
                  </a:cubicBezTo>
                  <a:lnTo>
                    <a:pt x="365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49" name="Freeform 286">
              <a:extLst>
                <a:ext uri="{FF2B5EF4-FFF2-40B4-BE49-F238E27FC236}">
                  <a16:creationId xmlns:a16="http://schemas.microsoft.com/office/drawing/2014/main" id="{2BF2E82D-EE31-48E1-A30D-7C507E7A51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47251" y="3886200"/>
              <a:ext cx="1327150" cy="606425"/>
            </a:xfrm>
            <a:custGeom>
              <a:avLst/>
              <a:gdLst>
                <a:gd name="T0" fmla="*/ 35 w 351"/>
                <a:gd name="T1" fmla="*/ 155 h 161"/>
                <a:gd name="T2" fmla="*/ 26 w 351"/>
                <a:gd name="T3" fmla="*/ 140 h 161"/>
                <a:gd name="T4" fmla="*/ 41 w 351"/>
                <a:gd name="T5" fmla="*/ 125 h 161"/>
                <a:gd name="T6" fmla="*/ 57 w 351"/>
                <a:gd name="T7" fmla="*/ 140 h 161"/>
                <a:gd name="T8" fmla="*/ 47 w 351"/>
                <a:gd name="T9" fmla="*/ 155 h 161"/>
                <a:gd name="T10" fmla="*/ 47 w 351"/>
                <a:gd name="T11" fmla="*/ 161 h 161"/>
                <a:gd name="T12" fmla="*/ 170 w 351"/>
                <a:gd name="T13" fmla="*/ 161 h 161"/>
                <a:gd name="T14" fmla="*/ 170 w 351"/>
                <a:gd name="T15" fmla="*/ 154 h 161"/>
                <a:gd name="T16" fmla="*/ 161 w 351"/>
                <a:gd name="T17" fmla="*/ 140 h 161"/>
                <a:gd name="T18" fmla="*/ 176 w 351"/>
                <a:gd name="T19" fmla="*/ 125 h 161"/>
                <a:gd name="T20" fmla="*/ 192 w 351"/>
                <a:gd name="T21" fmla="*/ 140 h 161"/>
                <a:gd name="T22" fmla="*/ 182 w 351"/>
                <a:gd name="T23" fmla="*/ 155 h 161"/>
                <a:gd name="T24" fmla="*/ 182 w 351"/>
                <a:gd name="T25" fmla="*/ 161 h 161"/>
                <a:gd name="T26" fmla="*/ 304 w 351"/>
                <a:gd name="T27" fmla="*/ 161 h 161"/>
                <a:gd name="T28" fmla="*/ 304 w 351"/>
                <a:gd name="T29" fmla="*/ 155 h 161"/>
                <a:gd name="T30" fmla="*/ 294 w 351"/>
                <a:gd name="T31" fmla="*/ 140 h 161"/>
                <a:gd name="T32" fmla="*/ 310 w 351"/>
                <a:gd name="T33" fmla="*/ 125 h 161"/>
                <a:gd name="T34" fmla="*/ 325 w 351"/>
                <a:gd name="T35" fmla="*/ 140 h 161"/>
                <a:gd name="T36" fmla="*/ 316 w 351"/>
                <a:gd name="T37" fmla="*/ 155 h 161"/>
                <a:gd name="T38" fmla="*/ 316 w 351"/>
                <a:gd name="T39" fmla="*/ 161 h 161"/>
                <a:gd name="T40" fmla="*/ 351 w 351"/>
                <a:gd name="T41" fmla="*/ 161 h 161"/>
                <a:gd name="T42" fmla="*/ 351 w 351"/>
                <a:gd name="T43" fmla="*/ 0 h 161"/>
                <a:gd name="T44" fmla="*/ 0 w 351"/>
                <a:gd name="T45" fmla="*/ 0 h 161"/>
                <a:gd name="T46" fmla="*/ 0 w 351"/>
                <a:gd name="T47" fmla="*/ 161 h 161"/>
                <a:gd name="T48" fmla="*/ 35 w 351"/>
                <a:gd name="T49" fmla="*/ 161 h 161"/>
                <a:gd name="T50" fmla="*/ 35 w 351"/>
                <a:gd name="T51" fmla="*/ 155 h 161"/>
                <a:gd name="T52" fmla="*/ 127 w 351"/>
                <a:gd name="T53" fmla="*/ 54 h 161"/>
                <a:gd name="T54" fmla="*/ 151 w 351"/>
                <a:gd name="T55" fmla="*/ 43 h 161"/>
                <a:gd name="T56" fmla="*/ 161 w 351"/>
                <a:gd name="T57" fmla="*/ 45 h 161"/>
                <a:gd name="T58" fmla="*/ 166 w 351"/>
                <a:gd name="T59" fmla="*/ 48 h 161"/>
                <a:gd name="T60" fmla="*/ 166 w 351"/>
                <a:gd name="T61" fmla="*/ 15 h 161"/>
                <a:gd name="T62" fmla="*/ 193 w 351"/>
                <a:gd name="T63" fmla="*/ 15 h 161"/>
                <a:gd name="T64" fmla="*/ 193 w 351"/>
                <a:gd name="T65" fmla="*/ 115 h 161"/>
                <a:gd name="T66" fmla="*/ 166 w 351"/>
                <a:gd name="T67" fmla="*/ 115 h 161"/>
                <a:gd name="T68" fmla="*/ 166 w 351"/>
                <a:gd name="T69" fmla="*/ 112 h 161"/>
                <a:gd name="T70" fmla="*/ 161 w 351"/>
                <a:gd name="T71" fmla="*/ 114 h 161"/>
                <a:gd name="T72" fmla="*/ 151 w 351"/>
                <a:gd name="T73" fmla="*/ 117 h 161"/>
                <a:gd name="T74" fmla="*/ 127 w 351"/>
                <a:gd name="T75" fmla="*/ 106 h 161"/>
                <a:gd name="T76" fmla="*/ 119 w 351"/>
                <a:gd name="T77" fmla="*/ 80 h 161"/>
                <a:gd name="T78" fmla="*/ 127 w 351"/>
                <a:gd name="T79" fmla="*/ 54 h 161"/>
                <a:gd name="T80" fmla="*/ 60 w 351"/>
                <a:gd name="T81" fmla="*/ 20 h 161"/>
                <a:gd name="T82" fmla="*/ 87 w 351"/>
                <a:gd name="T83" fmla="*/ 20 h 161"/>
                <a:gd name="T84" fmla="*/ 123 w 351"/>
                <a:gd name="T85" fmla="*/ 115 h 161"/>
                <a:gd name="T86" fmla="*/ 95 w 351"/>
                <a:gd name="T87" fmla="*/ 115 h 161"/>
                <a:gd name="T88" fmla="*/ 88 w 351"/>
                <a:gd name="T89" fmla="*/ 97 h 161"/>
                <a:gd name="T90" fmla="*/ 58 w 351"/>
                <a:gd name="T91" fmla="*/ 97 h 161"/>
                <a:gd name="T92" fmla="*/ 52 w 351"/>
                <a:gd name="T93" fmla="*/ 115 h 161"/>
                <a:gd name="T94" fmla="*/ 24 w 351"/>
                <a:gd name="T95" fmla="*/ 115 h 161"/>
                <a:gd name="T96" fmla="*/ 60 w 351"/>
                <a:gd name="T97" fmla="*/ 2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1" h="161">
                  <a:moveTo>
                    <a:pt x="35" y="155"/>
                  </a:moveTo>
                  <a:cubicBezTo>
                    <a:pt x="30" y="152"/>
                    <a:pt x="26" y="147"/>
                    <a:pt x="26" y="140"/>
                  </a:cubicBezTo>
                  <a:cubicBezTo>
                    <a:pt x="26" y="132"/>
                    <a:pt x="33" y="125"/>
                    <a:pt x="41" y="125"/>
                  </a:cubicBezTo>
                  <a:cubicBezTo>
                    <a:pt x="50" y="125"/>
                    <a:pt x="57" y="132"/>
                    <a:pt x="57" y="140"/>
                  </a:cubicBezTo>
                  <a:cubicBezTo>
                    <a:pt x="57" y="147"/>
                    <a:pt x="53" y="152"/>
                    <a:pt x="47" y="155"/>
                  </a:cubicBezTo>
                  <a:cubicBezTo>
                    <a:pt x="47" y="161"/>
                    <a:pt x="47" y="161"/>
                    <a:pt x="47" y="161"/>
                  </a:cubicBezTo>
                  <a:cubicBezTo>
                    <a:pt x="170" y="161"/>
                    <a:pt x="170" y="161"/>
                    <a:pt x="170" y="161"/>
                  </a:cubicBezTo>
                  <a:cubicBezTo>
                    <a:pt x="170" y="154"/>
                    <a:pt x="170" y="154"/>
                    <a:pt x="170" y="154"/>
                  </a:cubicBezTo>
                  <a:cubicBezTo>
                    <a:pt x="164" y="152"/>
                    <a:pt x="161" y="146"/>
                    <a:pt x="161" y="140"/>
                  </a:cubicBezTo>
                  <a:cubicBezTo>
                    <a:pt x="161" y="132"/>
                    <a:pt x="168" y="125"/>
                    <a:pt x="176" y="125"/>
                  </a:cubicBezTo>
                  <a:cubicBezTo>
                    <a:pt x="185" y="125"/>
                    <a:pt x="192" y="132"/>
                    <a:pt x="192" y="140"/>
                  </a:cubicBezTo>
                  <a:cubicBezTo>
                    <a:pt x="192" y="147"/>
                    <a:pt x="188" y="153"/>
                    <a:pt x="182" y="155"/>
                  </a:cubicBezTo>
                  <a:cubicBezTo>
                    <a:pt x="182" y="161"/>
                    <a:pt x="182" y="161"/>
                    <a:pt x="182" y="161"/>
                  </a:cubicBezTo>
                  <a:cubicBezTo>
                    <a:pt x="304" y="161"/>
                    <a:pt x="304" y="161"/>
                    <a:pt x="304" y="161"/>
                  </a:cubicBezTo>
                  <a:cubicBezTo>
                    <a:pt x="304" y="155"/>
                    <a:pt x="304" y="155"/>
                    <a:pt x="304" y="155"/>
                  </a:cubicBezTo>
                  <a:cubicBezTo>
                    <a:pt x="298" y="152"/>
                    <a:pt x="294" y="147"/>
                    <a:pt x="294" y="140"/>
                  </a:cubicBezTo>
                  <a:cubicBezTo>
                    <a:pt x="294" y="132"/>
                    <a:pt x="301" y="125"/>
                    <a:pt x="310" y="125"/>
                  </a:cubicBezTo>
                  <a:cubicBezTo>
                    <a:pt x="318" y="125"/>
                    <a:pt x="325" y="132"/>
                    <a:pt x="325" y="140"/>
                  </a:cubicBezTo>
                  <a:cubicBezTo>
                    <a:pt x="325" y="147"/>
                    <a:pt x="322" y="152"/>
                    <a:pt x="316" y="155"/>
                  </a:cubicBezTo>
                  <a:cubicBezTo>
                    <a:pt x="316" y="161"/>
                    <a:pt x="316" y="161"/>
                    <a:pt x="316" y="161"/>
                  </a:cubicBezTo>
                  <a:cubicBezTo>
                    <a:pt x="351" y="161"/>
                    <a:pt x="351" y="161"/>
                    <a:pt x="351" y="161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35" y="161"/>
                    <a:pt x="35" y="161"/>
                    <a:pt x="35" y="161"/>
                  </a:cubicBezTo>
                  <a:lnTo>
                    <a:pt x="35" y="155"/>
                  </a:lnTo>
                  <a:close/>
                  <a:moveTo>
                    <a:pt x="127" y="54"/>
                  </a:moveTo>
                  <a:cubicBezTo>
                    <a:pt x="133" y="47"/>
                    <a:pt x="141" y="43"/>
                    <a:pt x="151" y="43"/>
                  </a:cubicBezTo>
                  <a:cubicBezTo>
                    <a:pt x="155" y="43"/>
                    <a:pt x="158" y="44"/>
                    <a:pt x="161" y="45"/>
                  </a:cubicBezTo>
                  <a:cubicBezTo>
                    <a:pt x="163" y="46"/>
                    <a:pt x="164" y="47"/>
                    <a:pt x="166" y="48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93" y="15"/>
                    <a:pt x="193" y="15"/>
                    <a:pt x="193" y="15"/>
                  </a:cubicBezTo>
                  <a:cubicBezTo>
                    <a:pt x="193" y="115"/>
                    <a:pt x="193" y="115"/>
                    <a:pt x="193" y="115"/>
                  </a:cubicBezTo>
                  <a:cubicBezTo>
                    <a:pt x="166" y="115"/>
                    <a:pt x="166" y="115"/>
                    <a:pt x="166" y="115"/>
                  </a:cubicBezTo>
                  <a:cubicBezTo>
                    <a:pt x="166" y="112"/>
                    <a:pt x="166" y="112"/>
                    <a:pt x="166" y="112"/>
                  </a:cubicBezTo>
                  <a:cubicBezTo>
                    <a:pt x="164" y="113"/>
                    <a:pt x="163" y="114"/>
                    <a:pt x="161" y="114"/>
                  </a:cubicBezTo>
                  <a:cubicBezTo>
                    <a:pt x="158" y="116"/>
                    <a:pt x="155" y="117"/>
                    <a:pt x="151" y="117"/>
                  </a:cubicBezTo>
                  <a:cubicBezTo>
                    <a:pt x="141" y="117"/>
                    <a:pt x="133" y="113"/>
                    <a:pt x="127" y="106"/>
                  </a:cubicBezTo>
                  <a:cubicBezTo>
                    <a:pt x="122" y="98"/>
                    <a:pt x="119" y="90"/>
                    <a:pt x="119" y="80"/>
                  </a:cubicBezTo>
                  <a:cubicBezTo>
                    <a:pt x="119" y="70"/>
                    <a:pt x="122" y="61"/>
                    <a:pt x="127" y="54"/>
                  </a:cubicBezTo>
                  <a:close/>
                  <a:moveTo>
                    <a:pt x="60" y="20"/>
                  </a:moveTo>
                  <a:cubicBezTo>
                    <a:pt x="87" y="20"/>
                    <a:pt x="87" y="20"/>
                    <a:pt x="87" y="20"/>
                  </a:cubicBezTo>
                  <a:cubicBezTo>
                    <a:pt x="123" y="115"/>
                    <a:pt x="123" y="115"/>
                    <a:pt x="123" y="115"/>
                  </a:cubicBezTo>
                  <a:cubicBezTo>
                    <a:pt x="95" y="115"/>
                    <a:pt x="95" y="115"/>
                    <a:pt x="95" y="115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58" y="97"/>
                    <a:pt x="58" y="97"/>
                    <a:pt x="58" y="97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24" y="115"/>
                    <a:pt x="24" y="115"/>
                    <a:pt x="24" y="115"/>
                  </a:cubicBezTo>
                  <a:lnTo>
                    <a:pt x="60" y="2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50" name="Freeform 287">
              <a:extLst>
                <a:ext uri="{FF2B5EF4-FFF2-40B4-BE49-F238E27FC236}">
                  <a16:creationId xmlns:a16="http://schemas.microsoft.com/office/drawing/2014/main" id="{54475E91-E26C-452E-9913-AD7A9E548F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61551" y="3976688"/>
              <a:ext cx="331788" cy="327025"/>
            </a:xfrm>
            <a:custGeom>
              <a:avLst/>
              <a:gdLst>
                <a:gd name="T0" fmla="*/ 145 w 209"/>
                <a:gd name="T1" fmla="*/ 164 h 206"/>
                <a:gd name="T2" fmla="*/ 162 w 209"/>
                <a:gd name="T3" fmla="*/ 206 h 206"/>
                <a:gd name="T4" fmla="*/ 209 w 209"/>
                <a:gd name="T5" fmla="*/ 206 h 206"/>
                <a:gd name="T6" fmla="*/ 128 w 209"/>
                <a:gd name="T7" fmla="*/ 0 h 206"/>
                <a:gd name="T8" fmla="*/ 78 w 209"/>
                <a:gd name="T9" fmla="*/ 0 h 206"/>
                <a:gd name="T10" fmla="*/ 0 w 209"/>
                <a:gd name="T11" fmla="*/ 206 h 206"/>
                <a:gd name="T12" fmla="*/ 45 w 209"/>
                <a:gd name="T13" fmla="*/ 206 h 206"/>
                <a:gd name="T14" fmla="*/ 62 w 209"/>
                <a:gd name="T15" fmla="*/ 164 h 206"/>
                <a:gd name="T16" fmla="*/ 145 w 209"/>
                <a:gd name="T17" fmla="*/ 164 h 206"/>
                <a:gd name="T18" fmla="*/ 102 w 209"/>
                <a:gd name="T19" fmla="*/ 50 h 206"/>
                <a:gd name="T20" fmla="*/ 133 w 209"/>
                <a:gd name="T21" fmla="*/ 128 h 206"/>
                <a:gd name="T22" fmla="*/ 74 w 209"/>
                <a:gd name="T23" fmla="*/ 128 h 206"/>
                <a:gd name="T24" fmla="*/ 102 w 209"/>
                <a:gd name="T25" fmla="*/ 5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9" h="206">
                  <a:moveTo>
                    <a:pt x="145" y="164"/>
                  </a:moveTo>
                  <a:lnTo>
                    <a:pt x="162" y="206"/>
                  </a:lnTo>
                  <a:lnTo>
                    <a:pt x="209" y="206"/>
                  </a:lnTo>
                  <a:lnTo>
                    <a:pt x="128" y="0"/>
                  </a:lnTo>
                  <a:lnTo>
                    <a:pt x="78" y="0"/>
                  </a:lnTo>
                  <a:lnTo>
                    <a:pt x="0" y="206"/>
                  </a:lnTo>
                  <a:lnTo>
                    <a:pt x="45" y="206"/>
                  </a:lnTo>
                  <a:lnTo>
                    <a:pt x="62" y="164"/>
                  </a:lnTo>
                  <a:lnTo>
                    <a:pt x="145" y="164"/>
                  </a:lnTo>
                  <a:close/>
                  <a:moveTo>
                    <a:pt x="102" y="50"/>
                  </a:moveTo>
                  <a:lnTo>
                    <a:pt x="133" y="128"/>
                  </a:lnTo>
                  <a:lnTo>
                    <a:pt x="74" y="128"/>
                  </a:lnTo>
                  <a:lnTo>
                    <a:pt x="102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51" name="Freeform 289">
              <a:extLst>
                <a:ext uri="{FF2B5EF4-FFF2-40B4-BE49-F238E27FC236}">
                  <a16:creationId xmlns:a16="http://schemas.microsoft.com/office/drawing/2014/main" id="{FFC9BCBA-8DE3-4AC2-BCCC-77667F4639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12388" y="3957638"/>
              <a:ext cx="249238" cy="354013"/>
            </a:xfrm>
            <a:custGeom>
              <a:avLst/>
              <a:gdLst>
                <a:gd name="T0" fmla="*/ 28 w 66"/>
                <a:gd name="T1" fmla="*/ 94 h 94"/>
                <a:gd name="T2" fmla="*/ 37 w 66"/>
                <a:gd name="T3" fmla="*/ 92 h 94"/>
                <a:gd name="T4" fmla="*/ 43 w 66"/>
                <a:gd name="T5" fmla="*/ 87 h 94"/>
                <a:gd name="T6" fmla="*/ 47 w 66"/>
                <a:gd name="T7" fmla="*/ 84 h 94"/>
                <a:gd name="T8" fmla="*/ 47 w 66"/>
                <a:gd name="T9" fmla="*/ 92 h 94"/>
                <a:gd name="T10" fmla="*/ 66 w 66"/>
                <a:gd name="T11" fmla="*/ 92 h 94"/>
                <a:gd name="T12" fmla="*/ 66 w 66"/>
                <a:gd name="T13" fmla="*/ 0 h 94"/>
                <a:gd name="T14" fmla="*/ 47 w 66"/>
                <a:gd name="T15" fmla="*/ 0 h 94"/>
                <a:gd name="T16" fmla="*/ 47 w 66"/>
                <a:gd name="T17" fmla="*/ 38 h 94"/>
                <a:gd name="T18" fmla="*/ 43 w 66"/>
                <a:gd name="T19" fmla="*/ 34 h 94"/>
                <a:gd name="T20" fmla="*/ 37 w 66"/>
                <a:gd name="T21" fmla="*/ 30 h 94"/>
                <a:gd name="T22" fmla="*/ 28 w 66"/>
                <a:gd name="T23" fmla="*/ 28 h 94"/>
                <a:gd name="T24" fmla="*/ 8 w 66"/>
                <a:gd name="T25" fmla="*/ 37 h 94"/>
                <a:gd name="T26" fmla="*/ 0 w 66"/>
                <a:gd name="T27" fmla="*/ 61 h 94"/>
                <a:gd name="T28" fmla="*/ 8 w 66"/>
                <a:gd name="T29" fmla="*/ 84 h 94"/>
                <a:gd name="T30" fmla="*/ 28 w 66"/>
                <a:gd name="T31" fmla="*/ 94 h 94"/>
                <a:gd name="T32" fmla="*/ 23 w 66"/>
                <a:gd name="T33" fmla="*/ 49 h 94"/>
                <a:gd name="T34" fmla="*/ 34 w 66"/>
                <a:gd name="T35" fmla="*/ 44 h 94"/>
                <a:gd name="T36" fmla="*/ 41 w 66"/>
                <a:gd name="T37" fmla="*/ 46 h 94"/>
                <a:gd name="T38" fmla="*/ 46 w 66"/>
                <a:gd name="T39" fmla="*/ 51 h 94"/>
                <a:gd name="T40" fmla="*/ 47 w 66"/>
                <a:gd name="T41" fmla="*/ 51 h 94"/>
                <a:gd name="T42" fmla="*/ 46 w 66"/>
                <a:gd name="T43" fmla="*/ 70 h 94"/>
                <a:gd name="T44" fmla="*/ 42 w 66"/>
                <a:gd name="T45" fmla="*/ 76 h 94"/>
                <a:gd name="T46" fmla="*/ 34 w 66"/>
                <a:gd name="T47" fmla="*/ 78 h 94"/>
                <a:gd name="T48" fmla="*/ 23 w 66"/>
                <a:gd name="T49" fmla="*/ 73 h 94"/>
                <a:gd name="T50" fmla="*/ 20 w 66"/>
                <a:gd name="T51" fmla="*/ 61 h 94"/>
                <a:gd name="T52" fmla="*/ 23 w 66"/>
                <a:gd name="T53" fmla="*/ 4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6" h="94">
                  <a:moveTo>
                    <a:pt x="28" y="94"/>
                  </a:moveTo>
                  <a:cubicBezTo>
                    <a:pt x="31" y="94"/>
                    <a:pt x="34" y="93"/>
                    <a:pt x="37" y="92"/>
                  </a:cubicBezTo>
                  <a:cubicBezTo>
                    <a:pt x="40" y="90"/>
                    <a:pt x="42" y="89"/>
                    <a:pt x="43" y="87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66" y="92"/>
                    <a:pt x="66" y="92"/>
                    <a:pt x="66" y="92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38"/>
                    <a:pt x="47" y="38"/>
                    <a:pt x="47" y="38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2" y="33"/>
                    <a:pt x="40" y="31"/>
                    <a:pt x="37" y="30"/>
                  </a:cubicBezTo>
                  <a:cubicBezTo>
                    <a:pt x="34" y="29"/>
                    <a:pt x="31" y="28"/>
                    <a:pt x="28" y="28"/>
                  </a:cubicBezTo>
                  <a:cubicBezTo>
                    <a:pt x="19" y="28"/>
                    <a:pt x="12" y="31"/>
                    <a:pt x="8" y="37"/>
                  </a:cubicBezTo>
                  <a:cubicBezTo>
                    <a:pt x="3" y="44"/>
                    <a:pt x="0" y="52"/>
                    <a:pt x="0" y="61"/>
                  </a:cubicBezTo>
                  <a:cubicBezTo>
                    <a:pt x="0" y="70"/>
                    <a:pt x="3" y="78"/>
                    <a:pt x="8" y="84"/>
                  </a:cubicBezTo>
                  <a:cubicBezTo>
                    <a:pt x="12" y="91"/>
                    <a:pt x="19" y="94"/>
                    <a:pt x="28" y="94"/>
                  </a:cubicBezTo>
                  <a:close/>
                  <a:moveTo>
                    <a:pt x="23" y="49"/>
                  </a:moveTo>
                  <a:cubicBezTo>
                    <a:pt x="26" y="45"/>
                    <a:pt x="30" y="44"/>
                    <a:pt x="34" y="44"/>
                  </a:cubicBezTo>
                  <a:cubicBezTo>
                    <a:pt x="37" y="44"/>
                    <a:pt x="39" y="44"/>
                    <a:pt x="41" y="46"/>
                  </a:cubicBezTo>
                  <a:cubicBezTo>
                    <a:pt x="44" y="47"/>
                    <a:pt x="45" y="49"/>
                    <a:pt x="46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45" y="73"/>
                    <a:pt x="44" y="74"/>
                    <a:pt x="42" y="76"/>
                  </a:cubicBezTo>
                  <a:cubicBezTo>
                    <a:pt x="39" y="77"/>
                    <a:pt x="37" y="78"/>
                    <a:pt x="34" y="78"/>
                  </a:cubicBezTo>
                  <a:cubicBezTo>
                    <a:pt x="30" y="78"/>
                    <a:pt x="26" y="76"/>
                    <a:pt x="23" y="73"/>
                  </a:cubicBezTo>
                  <a:cubicBezTo>
                    <a:pt x="21" y="69"/>
                    <a:pt x="20" y="65"/>
                    <a:pt x="20" y="61"/>
                  </a:cubicBezTo>
                  <a:cubicBezTo>
                    <a:pt x="20" y="56"/>
                    <a:pt x="21" y="52"/>
                    <a:pt x="23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E5A6E62-6A06-441E-B70A-24F45F0DEBA5}"/>
              </a:ext>
            </a:extLst>
          </p:cNvPr>
          <p:cNvGrpSpPr/>
          <p:nvPr/>
        </p:nvGrpSpPr>
        <p:grpSpPr>
          <a:xfrm>
            <a:off x="9123046" y="4678284"/>
            <a:ext cx="770762" cy="596101"/>
            <a:chOff x="9305926" y="1643063"/>
            <a:chExt cx="1849438" cy="1430338"/>
          </a:xfrm>
          <a:solidFill>
            <a:srgbClr val="58B6C0"/>
          </a:solidFill>
        </p:grpSpPr>
        <p:sp>
          <p:nvSpPr>
            <p:cNvPr id="144" name="Freeform 1469">
              <a:extLst>
                <a:ext uri="{FF2B5EF4-FFF2-40B4-BE49-F238E27FC236}">
                  <a16:creationId xmlns:a16="http://schemas.microsoft.com/office/drawing/2014/main" id="{157B7F58-1B74-4A6B-9213-72972D39AD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94851" y="2892426"/>
              <a:ext cx="1235075" cy="106363"/>
            </a:xfrm>
            <a:custGeom>
              <a:avLst/>
              <a:gdLst>
                <a:gd name="T0" fmla="*/ 0 w 778"/>
                <a:gd name="T1" fmla="*/ 67 h 67"/>
                <a:gd name="T2" fmla="*/ 778 w 778"/>
                <a:gd name="T3" fmla="*/ 67 h 67"/>
                <a:gd name="T4" fmla="*/ 666 w 778"/>
                <a:gd name="T5" fmla="*/ 0 h 67"/>
                <a:gd name="T6" fmla="*/ 111 w 778"/>
                <a:gd name="T7" fmla="*/ 0 h 67"/>
                <a:gd name="T8" fmla="*/ 0 w 778"/>
                <a:gd name="T9" fmla="*/ 67 h 67"/>
                <a:gd name="T10" fmla="*/ 662 w 778"/>
                <a:gd name="T11" fmla="*/ 19 h 67"/>
                <a:gd name="T12" fmla="*/ 709 w 778"/>
                <a:gd name="T13" fmla="*/ 48 h 67"/>
                <a:gd name="T14" fmla="*/ 71 w 778"/>
                <a:gd name="T15" fmla="*/ 48 h 67"/>
                <a:gd name="T16" fmla="*/ 118 w 778"/>
                <a:gd name="T17" fmla="*/ 19 h 67"/>
                <a:gd name="T18" fmla="*/ 662 w 778"/>
                <a:gd name="T19" fmla="*/ 1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8" h="67">
                  <a:moveTo>
                    <a:pt x="0" y="67"/>
                  </a:moveTo>
                  <a:lnTo>
                    <a:pt x="778" y="67"/>
                  </a:lnTo>
                  <a:lnTo>
                    <a:pt x="666" y="0"/>
                  </a:lnTo>
                  <a:lnTo>
                    <a:pt x="111" y="0"/>
                  </a:lnTo>
                  <a:lnTo>
                    <a:pt x="0" y="67"/>
                  </a:lnTo>
                  <a:close/>
                  <a:moveTo>
                    <a:pt x="662" y="19"/>
                  </a:moveTo>
                  <a:lnTo>
                    <a:pt x="709" y="48"/>
                  </a:lnTo>
                  <a:lnTo>
                    <a:pt x="71" y="48"/>
                  </a:lnTo>
                  <a:lnTo>
                    <a:pt x="118" y="19"/>
                  </a:lnTo>
                  <a:lnTo>
                    <a:pt x="662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45" name="Freeform 1470">
              <a:extLst>
                <a:ext uri="{FF2B5EF4-FFF2-40B4-BE49-F238E27FC236}">
                  <a16:creationId xmlns:a16="http://schemas.microsoft.com/office/drawing/2014/main" id="{442B4084-DD52-4C10-A2A3-60AE976428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05926" y="1643063"/>
              <a:ext cx="1849438" cy="1430338"/>
            </a:xfrm>
            <a:custGeom>
              <a:avLst/>
              <a:gdLst>
                <a:gd name="T0" fmla="*/ 493 w 493"/>
                <a:gd name="T1" fmla="*/ 380 h 380"/>
                <a:gd name="T2" fmla="*/ 346 w 493"/>
                <a:gd name="T3" fmla="*/ 295 h 380"/>
                <a:gd name="T4" fmla="*/ 388 w 493"/>
                <a:gd name="T5" fmla="*/ 223 h 380"/>
                <a:gd name="T6" fmla="*/ 388 w 493"/>
                <a:gd name="T7" fmla="*/ 82 h 380"/>
                <a:gd name="T8" fmla="*/ 306 w 493"/>
                <a:gd name="T9" fmla="*/ 0 h 380"/>
                <a:gd name="T10" fmla="*/ 186 w 493"/>
                <a:gd name="T11" fmla="*/ 0 h 380"/>
                <a:gd name="T12" fmla="*/ 104 w 493"/>
                <a:gd name="T13" fmla="*/ 82 h 380"/>
                <a:gd name="T14" fmla="*/ 104 w 493"/>
                <a:gd name="T15" fmla="*/ 223 h 380"/>
                <a:gd name="T16" fmla="*/ 147 w 493"/>
                <a:gd name="T17" fmla="*/ 295 h 380"/>
                <a:gd name="T18" fmla="*/ 0 w 493"/>
                <a:gd name="T19" fmla="*/ 380 h 380"/>
                <a:gd name="T20" fmla="*/ 493 w 493"/>
                <a:gd name="T21" fmla="*/ 380 h 380"/>
                <a:gd name="T22" fmla="*/ 173 w 493"/>
                <a:gd name="T23" fmla="*/ 253 h 380"/>
                <a:gd name="T24" fmla="*/ 154 w 493"/>
                <a:gd name="T25" fmla="*/ 234 h 380"/>
                <a:gd name="T26" fmla="*/ 173 w 493"/>
                <a:gd name="T27" fmla="*/ 216 h 380"/>
                <a:gd name="T28" fmla="*/ 192 w 493"/>
                <a:gd name="T29" fmla="*/ 234 h 380"/>
                <a:gd name="T30" fmla="*/ 173 w 493"/>
                <a:gd name="T31" fmla="*/ 253 h 380"/>
                <a:gd name="T32" fmla="*/ 186 w 493"/>
                <a:gd name="T33" fmla="*/ 305 h 380"/>
                <a:gd name="T34" fmla="*/ 298 w 493"/>
                <a:gd name="T35" fmla="*/ 305 h 380"/>
                <a:gd name="T36" fmla="*/ 297 w 493"/>
                <a:gd name="T37" fmla="*/ 305 h 380"/>
                <a:gd name="T38" fmla="*/ 318 w 493"/>
                <a:gd name="T39" fmla="*/ 318 h 380"/>
                <a:gd name="T40" fmla="*/ 164 w 493"/>
                <a:gd name="T41" fmla="*/ 318 h 380"/>
                <a:gd name="T42" fmla="*/ 185 w 493"/>
                <a:gd name="T43" fmla="*/ 305 h 380"/>
                <a:gd name="T44" fmla="*/ 186 w 493"/>
                <a:gd name="T45" fmla="*/ 305 h 380"/>
                <a:gd name="T46" fmla="*/ 301 w 493"/>
                <a:gd name="T47" fmla="*/ 234 h 380"/>
                <a:gd name="T48" fmla="*/ 320 w 493"/>
                <a:gd name="T49" fmla="*/ 216 h 380"/>
                <a:gd name="T50" fmla="*/ 338 w 493"/>
                <a:gd name="T51" fmla="*/ 234 h 380"/>
                <a:gd name="T52" fmla="*/ 320 w 493"/>
                <a:gd name="T53" fmla="*/ 253 h 380"/>
                <a:gd name="T54" fmla="*/ 301 w 493"/>
                <a:gd name="T55" fmla="*/ 234 h 380"/>
                <a:gd name="T56" fmla="*/ 207 w 493"/>
                <a:gd name="T57" fmla="*/ 22 h 380"/>
                <a:gd name="T58" fmla="*/ 286 w 493"/>
                <a:gd name="T59" fmla="*/ 22 h 380"/>
                <a:gd name="T60" fmla="*/ 299 w 493"/>
                <a:gd name="T61" fmla="*/ 36 h 380"/>
                <a:gd name="T62" fmla="*/ 286 w 493"/>
                <a:gd name="T63" fmla="*/ 49 h 380"/>
                <a:gd name="T64" fmla="*/ 207 w 493"/>
                <a:gd name="T65" fmla="*/ 49 h 380"/>
                <a:gd name="T66" fmla="*/ 194 w 493"/>
                <a:gd name="T67" fmla="*/ 36 h 380"/>
                <a:gd name="T68" fmla="*/ 207 w 493"/>
                <a:gd name="T69" fmla="*/ 22 h 380"/>
                <a:gd name="T70" fmla="*/ 132 w 493"/>
                <a:gd name="T71" fmla="*/ 142 h 380"/>
                <a:gd name="T72" fmla="*/ 132 w 493"/>
                <a:gd name="T73" fmla="*/ 105 h 380"/>
                <a:gd name="T74" fmla="*/ 164 w 493"/>
                <a:gd name="T75" fmla="*/ 73 h 380"/>
                <a:gd name="T76" fmla="*/ 328 w 493"/>
                <a:gd name="T77" fmla="*/ 73 h 380"/>
                <a:gd name="T78" fmla="*/ 360 w 493"/>
                <a:gd name="T79" fmla="*/ 105 h 380"/>
                <a:gd name="T80" fmla="*/ 360 w 493"/>
                <a:gd name="T81" fmla="*/ 142 h 380"/>
                <a:gd name="T82" fmla="*/ 328 w 493"/>
                <a:gd name="T83" fmla="*/ 174 h 380"/>
                <a:gd name="T84" fmla="*/ 164 w 493"/>
                <a:gd name="T85" fmla="*/ 174 h 380"/>
                <a:gd name="T86" fmla="*/ 132 w 493"/>
                <a:gd name="T87" fmla="*/ 142 h 380"/>
                <a:gd name="T88" fmla="*/ 172 w 493"/>
                <a:gd name="T89" fmla="*/ 303 h 380"/>
                <a:gd name="T90" fmla="*/ 137 w 493"/>
                <a:gd name="T91" fmla="*/ 326 h 380"/>
                <a:gd name="T92" fmla="*/ 347 w 493"/>
                <a:gd name="T93" fmla="*/ 326 h 380"/>
                <a:gd name="T94" fmla="*/ 312 w 493"/>
                <a:gd name="T95" fmla="*/ 305 h 380"/>
                <a:gd name="T96" fmla="*/ 337 w 493"/>
                <a:gd name="T97" fmla="*/ 299 h 380"/>
                <a:gd name="T98" fmla="*/ 463 w 493"/>
                <a:gd name="T99" fmla="*/ 372 h 380"/>
                <a:gd name="T100" fmla="*/ 30 w 493"/>
                <a:gd name="T101" fmla="*/ 372 h 380"/>
                <a:gd name="T102" fmla="*/ 156 w 493"/>
                <a:gd name="T103" fmla="*/ 299 h 380"/>
                <a:gd name="T104" fmla="*/ 156 w 493"/>
                <a:gd name="T105" fmla="*/ 299 h 380"/>
                <a:gd name="T106" fmla="*/ 172 w 493"/>
                <a:gd name="T107" fmla="*/ 303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3" h="380">
                  <a:moveTo>
                    <a:pt x="493" y="380"/>
                  </a:moveTo>
                  <a:cubicBezTo>
                    <a:pt x="346" y="295"/>
                    <a:pt x="346" y="295"/>
                    <a:pt x="346" y="295"/>
                  </a:cubicBezTo>
                  <a:cubicBezTo>
                    <a:pt x="371" y="281"/>
                    <a:pt x="388" y="254"/>
                    <a:pt x="388" y="223"/>
                  </a:cubicBezTo>
                  <a:cubicBezTo>
                    <a:pt x="388" y="82"/>
                    <a:pt x="388" y="82"/>
                    <a:pt x="388" y="82"/>
                  </a:cubicBezTo>
                  <a:cubicBezTo>
                    <a:pt x="388" y="36"/>
                    <a:pt x="351" y="0"/>
                    <a:pt x="306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41" y="0"/>
                    <a:pt x="104" y="36"/>
                    <a:pt x="104" y="82"/>
                  </a:cubicBezTo>
                  <a:cubicBezTo>
                    <a:pt x="104" y="223"/>
                    <a:pt x="104" y="223"/>
                    <a:pt x="104" y="223"/>
                  </a:cubicBezTo>
                  <a:cubicBezTo>
                    <a:pt x="104" y="254"/>
                    <a:pt x="122" y="281"/>
                    <a:pt x="147" y="295"/>
                  </a:cubicBezTo>
                  <a:cubicBezTo>
                    <a:pt x="0" y="380"/>
                    <a:pt x="0" y="380"/>
                    <a:pt x="0" y="380"/>
                  </a:cubicBezTo>
                  <a:lnTo>
                    <a:pt x="493" y="380"/>
                  </a:lnTo>
                  <a:close/>
                  <a:moveTo>
                    <a:pt x="173" y="253"/>
                  </a:moveTo>
                  <a:cubicBezTo>
                    <a:pt x="163" y="253"/>
                    <a:pt x="154" y="245"/>
                    <a:pt x="154" y="234"/>
                  </a:cubicBezTo>
                  <a:cubicBezTo>
                    <a:pt x="154" y="224"/>
                    <a:pt x="163" y="216"/>
                    <a:pt x="173" y="216"/>
                  </a:cubicBezTo>
                  <a:cubicBezTo>
                    <a:pt x="183" y="216"/>
                    <a:pt x="192" y="224"/>
                    <a:pt x="192" y="234"/>
                  </a:cubicBezTo>
                  <a:cubicBezTo>
                    <a:pt x="192" y="245"/>
                    <a:pt x="183" y="253"/>
                    <a:pt x="173" y="253"/>
                  </a:cubicBezTo>
                  <a:close/>
                  <a:moveTo>
                    <a:pt x="186" y="305"/>
                  </a:moveTo>
                  <a:cubicBezTo>
                    <a:pt x="298" y="305"/>
                    <a:pt x="298" y="305"/>
                    <a:pt x="298" y="305"/>
                  </a:cubicBezTo>
                  <a:cubicBezTo>
                    <a:pt x="297" y="305"/>
                    <a:pt x="297" y="305"/>
                    <a:pt x="297" y="305"/>
                  </a:cubicBezTo>
                  <a:cubicBezTo>
                    <a:pt x="318" y="318"/>
                    <a:pt x="318" y="318"/>
                    <a:pt x="318" y="318"/>
                  </a:cubicBezTo>
                  <a:cubicBezTo>
                    <a:pt x="164" y="318"/>
                    <a:pt x="164" y="318"/>
                    <a:pt x="164" y="318"/>
                  </a:cubicBezTo>
                  <a:cubicBezTo>
                    <a:pt x="185" y="305"/>
                    <a:pt x="185" y="305"/>
                    <a:pt x="185" y="305"/>
                  </a:cubicBezTo>
                  <a:cubicBezTo>
                    <a:pt x="185" y="305"/>
                    <a:pt x="186" y="305"/>
                    <a:pt x="186" y="305"/>
                  </a:cubicBezTo>
                  <a:close/>
                  <a:moveTo>
                    <a:pt x="301" y="234"/>
                  </a:moveTo>
                  <a:cubicBezTo>
                    <a:pt x="301" y="224"/>
                    <a:pt x="309" y="216"/>
                    <a:pt x="320" y="216"/>
                  </a:cubicBezTo>
                  <a:cubicBezTo>
                    <a:pt x="330" y="216"/>
                    <a:pt x="338" y="224"/>
                    <a:pt x="338" y="234"/>
                  </a:cubicBezTo>
                  <a:cubicBezTo>
                    <a:pt x="338" y="245"/>
                    <a:pt x="330" y="253"/>
                    <a:pt x="320" y="253"/>
                  </a:cubicBezTo>
                  <a:cubicBezTo>
                    <a:pt x="309" y="253"/>
                    <a:pt x="301" y="245"/>
                    <a:pt x="301" y="234"/>
                  </a:cubicBezTo>
                  <a:close/>
                  <a:moveTo>
                    <a:pt x="207" y="22"/>
                  </a:moveTo>
                  <a:cubicBezTo>
                    <a:pt x="286" y="22"/>
                    <a:pt x="286" y="22"/>
                    <a:pt x="286" y="22"/>
                  </a:cubicBezTo>
                  <a:cubicBezTo>
                    <a:pt x="293" y="22"/>
                    <a:pt x="299" y="28"/>
                    <a:pt x="299" y="36"/>
                  </a:cubicBezTo>
                  <a:cubicBezTo>
                    <a:pt x="299" y="43"/>
                    <a:pt x="293" y="49"/>
                    <a:pt x="286" y="49"/>
                  </a:cubicBezTo>
                  <a:cubicBezTo>
                    <a:pt x="207" y="49"/>
                    <a:pt x="207" y="49"/>
                    <a:pt x="207" y="49"/>
                  </a:cubicBezTo>
                  <a:cubicBezTo>
                    <a:pt x="199" y="49"/>
                    <a:pt x="194" y="43"/>
                    <a:pt x="194" y="36"/>
                  </a:cubicBezTo>
                  <a:cubicBezTo>
                    <a:pt x="194" y="28"/>
                    <a:pt x="199" y="22"/>
                    <a:pt x="207" y="22"/>
                  </a:cubicBezTo>
                  <a:close/>
                  <a:moveTo>
                    <a:pt x="132" y="142"/>
                  </a:moveTo>
                  <a:cubicBezTo>
                    <a:pt x="132" y="105"/>
                    <a:pt x="132" y="105"/>
                    <a:pt x="132" y="105"/>
                  </a:cubicBezTo>
                  <a:cubicBezTo>
                    <a:pt x="132" y="87"/>
                    <a:pt x="147" y="73"/>
                    <a:pt x="164" y="73"/>
                  </a:cubicBezTo>
                  <a:cubicBezTo>
                    <a:pt x="328" y="73"/>
                    <a:pt x="328" y="73"/>
                    <a:pt x="328" y="73"/>
                  </a:cubicBezTo>
                  <a:cubicBezTo>
                    <a:pt x="346" y="73"/>
                    <a:pt x="360" y="87"/>
                    <a:pt x="360" y="105"/>
                  </a:cubicBezTo>
                  <a:cubicBezTo>
                    <a:pt x="360" y="142"/>
                    <a:pt x="360" y="142"/>
                    <a:pt x="360" y="142"/>
                  </a:cubicBezTo>
                  <a:cubicBezTo>
                    <a:pt x="360" y="160"/>
                    <a:pt x="346" y="174"/>
                    <a:pt x="328" y="174"/>
                  </a:cubicBezTo>
                  <a:cubicBezTo>
                    <a:pt x="164" y="174"/>
                    <a:pt x="164" y="174"/>
                    <a:pt x="164" y="174"/>
                  </a:cubicBezTo>
                  <a:cubicBezTo>
                    <a:pt x="147" y="174"/>
                    <a:pt x="132" y="160"/>
                    <a:pt x="132" y="142"/>
                  </a:cubicBezTo>
                  <a:close/>
                  <a:moveTo>
                    <a:pt x="172" y="303"/>
                  </a:moveTo>
                  <a:cubicBezTo>
                    <a:pt x="137" y="326"/>
                    <a:pt x="137" y="326"/>
                    <a:pt x="137" y="326"/>
                  </a:cubicBezTo>
                  <a:cubicBezTo>
                    <a:pt x="347" y="326"/>
                    <a:pt x="347" y="326"/>
                    <a:pt x="347" y="326"/>
                  </a:cubicBezTo>
                  <a:cubicBezTo>
                    <a:pt x="312" y="305"/>
                    <a:pt x="312" y="305"/>
                    <a:pt x="312" y="305"/>
                  </a:cubicBezTo>
                  <a:cubicBezTo>
                    <a:pt x="321" y="304"/>
                    <a:pt x="329" y="302"/>
                    <a:pt x="337" y="299"/>
                  </a:cubicBezTo>
                  <a:cubicBezTo>
                    <a:pt x="463" y="372"/>
                    <a:pt x="463" y="372"/>
                    <a:pt x="463" y="372"/>
                  </a:cubicBezTo>
                  <a:cubicBezTo>
                    <a:pt x="30" y="372"/>
                    <a:pt x="30" y="372"/>
                    <a:pt x="30" y="372"/>
                  </a:cubicBezTo>
                  <a:cubicBezTo>
                    <a:pt x="156" y="299"/>
                    <a:pt x="156" y="299"/>
                    <a:pt x="156" y="299"/>
                  </a:cubicBezTo>
                  <a:cubicBezTo>
                    <a:pt x="156" y="299"/>
                    <a:pt x="156" y="299"/>
                    <a:pt x="156" y="299"/>
                  </a:cubicBezTo>
                  <a:cubicBezTo>
                    <a:pt x="161" y="301"/>
                    <a:pt x="166" y="302"/>
                    <a:pt x="172" y="3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F7257FB1-20B1-4F9B-B864-064CE634927C}"/>
              </a:ext>
            </a:extLst>
          </p:cNvPr>
          <p:cNvGrpSpPr/>
          <p:nvPr/>
        </p:nvGrpSpPr>
        <p:grpSpPr>
          <a:xfrm>
            <a:off x="11180784" y="4525517"/>
            <a:ext cx="596688" cy="585983"/>
            <a:chOff x="1446213" y="4305300"/>
            <a:chExt cx="1327149" cy="1303338"/>
          </a:xfrm>
          <a:solidFill>
            <a:srgbClr val="58B6C0"/>
          </a:solidFill>
        </p:grpSpPr>
        <p:sp>
          <p:nvSpPr>
            <p:cNvPr id="139" name="Freeform 168">
              <a:extLst>
                <a:ext uri="{FF2B5EF4-FFF2-40B4-BE49-F238E27FC236}">
                  <a16:creationId xmlns:a16="http://schemas.microsoft.com/office/drawing/2014/main" id="{6289F4B5-A8A2-4066-A99B-D9295B90E4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3850" y="4549775"/>
              <a:ext cx="131762" cy="131763"/>
            </a:xfrm>
            <a:custGeom>
              <a:avLst/>
              <a:gdLst>
                <a:gd name="T0" fmla="*/ 24 w 48"/>
                <a:gd name="T1" fmla="*/ 48 h 48"/>
                <a:gd name="T2" fmla="*/ 24 w 48"/>
                <a:gd name="T3" fmla="*/ 48 h 48"/>
                <a:gd name="T4" fmla="*/ 2 w 48"/>
                <a:gd name="T5" fmla="*/ 34 h 48"/>
                <a:gd name="T6" fmla="*/ 9 w 48"/>
                <a:gd name="T7" fmla="*/ 31 h 48"/>
                <a:gd name="T8" fmla="*/ 24 w 48"/>
                <a:gd name="T9" fmla="*/ 40 h 48"/>
                <a:gd name="T10" fmla="*/ 24 w 48"/>
                <a:gd name="T11" fmla="*/ 48 h 48"/>
                <a:gd name="T12" fmla="*/ 33 w 48"/>
                <a:gd name="T13" fmla="*/ 47 h 48"/>
                <a:gd name="T14" fmla="*/ 30 w 48"/>
                <a:gd name="T15" fmla="*/ 39 h 48"/>
                <a:gd name="T16" fmla="*/ 40 w 48"/>
                <a:gd name="T17" fmla="*/ 24 h 48"/>
                <a:gd name="T18" fmla="*/ 46 w 48"/>
                <a:gd name="T19" fmla="*/ 24 h 48"/>
                <a:gd name="T20" fmla="*/ 48 w 48"/>
                <a:gd name="T21" fmla="*/ 24 h 48"/>
                <a:gd name="T22" fmla="*/ 33 w 48"/>
                <a:gd name="T23" fmla="*/ 47 h 48"/>
                <a:gd name="T24" fmla="*/ 0 w 48"/>
                <a:gd name="T25" fmla="*/ 24 h 48"/>
                <a:gd name="T26" fmla="*/ 0 w 48"/>
                <a:gd name="T27" fmla="*/ 24 h 48"/>
                <a:gd name="T28" fmla="*/ 14 w 48"/>
                <a:gd name="T29" fmla="*/ 2 h 48"/>
                <a:gd name="T30" fmla="*/ 17 w 48"/>
                <a:gd name="T31" fmla="*/ 10 h 48"/>
                <a:gd name="T32" fmla="*/ 8 w 48"/>
                <a:gd name="T33" fmla="*/ 24 h 48"/>
                <a:gd name="T34" fmla="*/ 0 w 48"/>
                <a:gd name="T35" fmla="*/ 24 h 48"/>
                <a:gd name="T36" fmla="*/ 38 w 48"/>
                <a:gd name="T37" fmla="*/ 18 h 48"/>
                <a:gd name="T38" fmla="*/ 24 w 48"/>
                <a:gd name="T39" fmla="*/ 8 h 48"/>
                <a:gd name="T40" fmla="*/ 23 w 48"/>
                <a:gd name="T41" fmla="*/ 0 h 48"/>
                <a:gd name="T42" fmla="*/ 24 w 48"/>
                <a:gd name="T43" fmla="*/ 0 h 48"/>
                <a:gd name="T44" fmla="*/ 24 w 48"/>
                <a:gd name="T45" fmla="*/ 0 h 48"/>
                <a:gd name="T46" fmla="*/ 46 w 48"/>
                <a:gd name="T47" fmla="*/ 15 h 48"/>
                <a:gd name="T48" fmla="*/ 38 w 48"/>
                <a:gd name="T49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  <a:cubicBezTo>
                    <a:pt x="14" y="48"/>
                    <a:pt x="5" y="43"/>
                    <a:pt x="2" y="34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1" y="36"/>
                    <a:pt x="17" y="40"/>
                    <a:pt x="24" y="40"/>
                  </a:cubicBezTo>
                  <a:lnTo>
                    <a:pt x="24" y="48"/>
                  </a:lnTo>
                  <a:close/>
                  <a:moveTo>
                    <a:pt x="33" y="47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36" y="37"/>
                    <a:pt x="40" y="31"/>
                    <a:pt x="40" y="24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34"/>
                    <a:pt x="42" y="43"/>
                    <a:pt x="33" y="47"/>
                  </a:cubicBezTo>
                  <a:close/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5"/>
                    <a:pt x="5" y="6"/>
                    <a:pt x="14" y="2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1" y="12"/>
                    <a:pt x="8" y="18"/>
                    <a:pt x="8" y="24"/>
                  </a:cubicBezTo>
                  <a:lnTo>
                    <a:pt x="0" y="24"/>
                  </a:lnTo>
                  <a:close/>
                  <a:moveTo>
                    <a:pt x="38" y="18"/>
                  </a:moveTo>
                  <a:cubicBezTo>
                    <a:pt x="36" y="12"/>
                    <a:pt x="30" y="8"/>
                    <a:pt x="24" y="8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3" y="0"/>
                    <a:pt x="42" y="6"/>
                    <a:pt x="46" y="15"/>
                  </a:cubicBezTo>
                  <a:lnTo>
                    <a:pt x="38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40" name="Freeform 169">
              <a:extLst>
                <a:ext uri="{FF2B5EF4-FFF2-40B4-BE49-F238E27FC236}">
                  <a16:creationId xmlns:a16="http://schemas.microsoft.com/office/drawing/2014/main" id="{42CE1C1A-6DB9-403A-8C62-F73751650C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6213" y="4405313"/>
              <a:ext cx="425450" cy="423863"/>
            </a:xfrm>
            <a:custGeom>
              <a:avLst/>
              <a:gdLst>
                <a:gd name="T0" fmla="*/ 69 w 155"/>
                <a:gd name="T1" fmla="*/ 154 h 155"/>
                <a:gd name="T2" fmla="*/ 93 w 155"/>
                <a:gd name="T3" fmla="*/ 145 h 155"/>
                <a:gd name="T4" fmla="*/ 78 w 155"/>
                <a:gd name="T5" fmla="*/ 155 h 155"/>
                <a:gd name="T6" fmla="*/ 37 w 155"/>
                <a:gd name="T7" fmla="*/ 143 h 155"/>
                <a:gd name="T8" fmla="*/ 62 w 155"/>
                <a:gd name="T9" fmla="*/ 145 h 155"/>
                <a:gd name="T10" fmla="*/ 103 w 155"/>
                <a:gd name="T11" fmla="*/ 150 h 155"/>
                <a:gd name="T12" fmla="*/ 121 w 155"/>
                <a:gd name="T13" fmla="*/ 132 h 155"/>
                <a:gd name="T14" fmla="*/ 103 w 155"/>
                <a:gd name="T15" fmla="*/ 150 h 155"/>
                <a:gd name="T16" fmla="*/ 12 w 155"/>
                <a:gd name="T17" fmla="*/ 119 h 155"/>
                <a:gd name="T18" fmla="*/ 35 w 155"/>
                <a:gd name="T19" fmla="*/ 132 h 155"/>
                <a:gd name="T20" fmla="*/ 132 w 155"/>
                <a:gd name="T21" fmla="*/ 132 h 155"/>
                <a:gd name="T22" fmla="*/ 140 w 155"/>
                <a:gd name="T23" fmla="*/ 107 h 155"/>
                <a:gd name="T24" fmla="*/ 132 w 155"/>
                <a:gd name="T25" fmla="*/ 132 h 155"/>
                <a:gd name="T26" fmla="*/ 1 w 155"/>
                <a:gd name="T27" fmla="*/ 86 h 155"/>
                <a:gd name="T28" fmla="*/ 15 w 155"/>
                <a:gd name="T29" fmla="*/ 108 h 155"/>
                <a:gd name="T30" fmla="*/ 151 w 155"/>
                <a:gd name="T31" fmla="*/ 103 h 155"/>
                <a:gd name="T32" fmla="*/ 147 w 155"/>
                <a:gd name="T33" fmla="*/ 77 h 155"/>
                <a:gd name="T34" fmla="*/ 155 w 155"/>
                <a:gd name="T35" fmla="*/ 77 h 155"/>
                <a:gd name="T36" fmla="*/ 0 w 155"/>
                <a:gd name="T37" fmla="*/ 77 h 155"/>
                <a:gd name="T38" fmla="*/ 5 w 155"/>
                <a:gd name="T39" fmla="*/ 52 h 155"/>
                <a:gd name="T40" fmla="*/ 8 w 155"/>
                <a:gd name="T41" fmla="*/ 77 h 155"/>
                <a:gd name="T42" fmla="*/ 147 w 155"/>
                <a:gd name="T43" fmla="*/ 69 h 155"/>
                <a:gd name="T44" fmla="*/ 147 w 155"/>
                <a:gd name="T45" fmla="*/ 44 h 155"/>
                <a:gd name="T46" fmla="*/ 147 w 155"/>
                <a:gd name="T47" fmla="*/ 69 h 155"/>
                <a:gd name="T48" fmla="*/ 8 w 155"/>
                <a:gd name="T49" fmla="*/ 44 h 155"/>
                <a:gd name="T50" fmla="*/ 29 w 155"/>
                <a:gd name="T51" fmla="*/ 28 h 155"/>
                <a:gd name="T52" fmla="*/ 136 w 155"/>
                <a:gd name="T53" fmla="*/ 40 h 155"/>
                <a:gd name="T54" fmla="*/ 126 w 155"/>
                <a:gd name="T55" fmla="*/ 17 h 155"/>
                <a:gd name="T56" fmla="*/ 136 w 155"/>
                <a:gd name="T57" fmla="*/ 40 h 155"/>
                <a:gd name="T58" fmla="*/ 29 w 155"/>
                <a:gd name="T59" fmla="*/ 17 h 155"/>
                <a:gd name="T60" fmla="*/ 55 w 155"/>
                <a:gd name="T61" fmla="*/ 12 h 155"/>
                <a:gd name="T62" fmla="*/ 114 w 155"/>
                <a:gd name="T63" fmla="*/ 19 h 155"/>
                <a:gd name="T64" fmla="*/ 95 w 155"/>
                <a:gd name="T65" fmla="*/ 2 h 155"/>
                <a:gd name="T66" fmla="*/ 114 w 155"/>
                <a:gd name="T67" fmla="*/ 19 h 155"/>
                <a:gd name="T68" fmla="*/ 60 w 155"/>
                <a:gd name="T69" fmla="*/ 2 h 155"/>
                <a:gd name="T70" fmla="*/ 86 w 155"/>
                <a:gd name="T71" fmla="*/ 0 h 155"/>
                <a:gd name="T72" fmla="*/ 78 w 155"/>
                <a:gd name="T73" fmla="*/ 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5" h="155">
                  <a:moveTo>
                    <a:pt x="78" y="155"/>
                  </a:moveTo>
                  <a:cubicBezTo>
                    <a:pt x="75" y="155"/>
                    <a:pt x="72" y="155"/>
                    <a:pt x="69" y="154"/>
                  </a:cubicBezTo>
                  <a:cubicBezTo>
                    <a:pt x="70" y="146"/>
                    <a:pt x="70" y="146"/>
                    <a:pt x="70" y="146"/>
                  </a:cubicBezTo>
                  <a:cubicBezTo>
                    <a:pt x="78" y="147"/>
                    <a:pt x="86" y="147"/>
                    <a:pt x="93" y="145"/>
                  </a:cubicBezTo>
                  <a:cubicBezTo>
                    <a:pt x="95" y="153"/>
                    <a:pt x="95" y="153"/>
                    <a:pt x="95" y="153"/>
                  </a:cubicBezTo>
                  <a:cubicBezTo>
                    <a:pt x="89" y="154"/>
                    <a:pt x="84" y="155"/>
                    <a:pt x="78" y="155"/>
                  </a:cubicBezTo>
                  <a:close/>
                  <a:moveTo>
                    <a:pt x="61" y="153"/>
                  </a:moveTo>
                  <a:cubicBezTo>
                    <a:pt x="52" y="151"/>
                    <a:pt x="44" y="148"/>
                    <a:pt x="37" y="143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7" y="140"/>
                    <a:pt x="55" y="143"/>
                    <a:pt x="62" y="145"/>
                  </a:cubicBezTo>
                  <a:lnTo>
                    <a:pt x="61" y="153"/>
                  </a:lnTo>
                  <a:close/>
                  <a:moveTo>
                    <a:pt x="103" y="150"/>
                  </a:moveTo>
                  <a:cubicBezTo>
                    <a:pt x="101" y="143"/>
                    <a:pt x="101" y="143"/>
                    <a:pt x="101" y="143"/>
                  </a:cubicBezTo>
                  <a:cubicBezTo>
                    <a:pt x="108" y="140"/>
                    <a:pt x="115" y="136"/>
                    <a:pt x="121" y="132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19" y="143"/>
                    <a:pt x="111" y="147"/>
                    <a:pt x="103" y="150"/>
                  </a:cubicBezTo>
                  <a:close/>
                  <a:moveTo>
                    <a:pt x="30" y="138"/>
                  </a:moveTo>
                  <a:cubicBezTo>
                    <a:pt x="23" y="132"/>
                    <a:pt x="17" y="126"/>
                    <a:pt x="12" y="119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23" y="121"/>
                    <a:pt x="28" y="127"/>
                    <a:pt x="35" y="132"/>
                  </a:cubicBezTo>
                  <a:lnTo>
                    <a:pt x="30" y="138"/>
                  </a:lnTo>
                  <a:close/>
                  <a:moveTo>
                    <a:pt x="132" y="132"/>
                  </a:moveTo>
                  <a:cubicBezTo>
                    <a:pt x="127" y="126"/>
                    <a:pt x="127" y="126"/>
                    <a:pt x="127" y="126"/>
                  </a:cubicBezTo>
                  <a:cubicBezTo>
                    <a:pt x="132" y="121"/>
                    <a:pt x="137" y="114"/>
                    <a:pt x="140" y="107"/>
                  </a:cubicBezTo>
                  <a:cubicBezTo>
                    <a:pt x="147" y="111"/>
                    <a:pt x="147" y="111"/>
                    <a:pt x="147" y="111"/>
                  </a:cubicBezTo>
                  <a:cubicBezTo>
                    <a:pt x="144" y="119"/>
                    <a:pt x="139" y="126"/>
                    <a:pt x="132" y="132"/>
                  </a:cubicBezTo>
                  <a:close/>
                  <a:moveTo>
                    <a:pt x="8" y="111"/>
                  </a:moveTo>
                  <a:cubicBezTo>
                    <a:pt x="4" y="103"/>
                    <a:pt x="2" y="95"/>
                    <a:pt x="1" y="86"/>
                  </a:cubicBezTo>
                  <a:cubicBezTo>
                    <a:pt x="9" y="85"/>
                    <a:pt x="9" y="85"/>
                    <a:pt x="9" y="85"/>
                  </a:cubicBezTo>
                  <a:cubicBezTo>
                    <a:pt x="10" y="93"/>
                    <a:pt x="12" y="101"/>
                    <a:pt x="15" y="108"/>
                  </a:cubicBezTo>
                  <a:lnTo>
                    <a:pt x="8" y="111"/>
                  </a:lnTo>
                  <a:close/>
                  <a:moveTo>
                    <a:pt x="151" y="103"/>
                  </a:moveTo>
                  <a:cubicBezTo>
                    <a:pt x="143" y="100"/>
                    <a:pt x="143" y="100"/>
                    <a:pt x="143" y="100"/>
                  </a:cubicBezTo>
                  <a:cubicBezTo>
                    <a:pt x="146" y="93"/>
                    <a:pt x="147" y="85"/>
                    <a:pt x="147" y="77"/>
                  </a:cubicBezTo>
                  <a:cubicBezTo>
                    <a:pt x="153" y="77"/>
                    <a:pt x="153" y="77"/>
                    <a:pt x="153" y="77"/>
                  </a:cubicBezTo>
                  <a:cubicBezTo>
                    <a:pt x="155" y="77"/>
                    <a:pt x="155" y="77"/>
                    <a:pt x="155" y="77"/>
                  </a:cubicBezTo>
                  <a:cubicBezTo>
                    <a:pt x="155" y="86"/>
                    <a:pt x="154" y="95"/>
                    <a:pt x="151" y="103"/>
                  </a:cubicBezTo>
                  <a:close/>
                  <a:moveTo>
                    <a:pt x="0" y="77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0" y="69"/>
                    <a:pt x="2" y="60"/>
                    <a:pt x="5" y="52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0" y="62"/>
                    <a:pt x="8" y="70"/>
                    <a:pt x="8" y="77"/>
                  </a:cubicBezTo>
                  <a:lnTo>
                    <a:pt x="0" y="77"/>
                  </a:lnTo>
                  <a:close/>
                  <a:moveTo>
                    <a:pt x="147" y="69"/>
                  </a:moveTo>
                  <a:cubicBezTo>
                    <a:pt x="146" y="62"/>
                    <a:pt x="143" y="54"/>
                    <a:pt x="140" y="47"/>
                  </a:cubicBezTo>
                  <a:cubicBezTo>
                    <a:pt x="147" y="44"/>
                    <a:pt x="147" y="44"/>
                    <a:pt x="147" y="44"/>
                  </a:cubicBezTo>
                  <a:cubicBezTo>
                    <a:pt x="151" y="51"/>
                    <a:pt x="153" y="60"/>
                    <a:pt x="154" y="68"/>
                  </a:cubicBezTo>
                  <a:lnTo>
                    <a:pt x="147" y="69"/>
                  </a:lnTo>
                  <a:close/>
                  <a:moveTo>
                    <a:pt x="15" y="47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12" y="36"/>
                    <a:pt x="17" y="29"/>
                    <a:pt x="23" y="23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3" y="34"/>
                    <a:pt x="18" y="40"/>
                    <a:pt x="15" y="47"/>
                  </a:cubicBezTo>
                  <a:close/>
                  <a:moveTo>
                    <a:pt x="136" y="40"/>
                  </a:moveTo>
                  <a:cubicBezTo>
                    <a:pt x="132" y="34"/>
                    <a:pt x="127" y="28"/>
                    <a:pt x="121" y="23"/>
                  </a:cubicBezTo>
                  <a:cubicBezTo>
                    <a:pt x="126" y="17"/>
                    <a:pt x="126" y="17"/>
                    <a:pt x="126" y="17"/>
                  </a:cubicBezTo>
                  <a:cubicBezTo>
                    <a:pt x="133" y="22"/>
                    <a:pt x="138" y="29"/>
                    <a:pt x="143" y="36"/>
                  </a:cubicBezTo>
                  <a:lnTo>
                    <a:pt x="136" y="40"/>
                  </a:lnTo>
                  <a:close/>
                  <a:moveTo>
                    <a:pt x="34" y="23"/>
                  </a:moveTo>
                  <a:cubicBezTo>
                    <a:pt x="29" y="17"/>
                    <a:pt x="29" y="17"/>
                    <a:pt x="29" y="17"/>
                  </a:cubicBezTo>
                  <a:cubicBezTo>
                    <a:pt x="36" y="12"/>
                    <a:pt x="44" y="7"/>
                    <a:pt x="52" y="4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47" y="15"/>
                    <a:pt x="40" y="18"/>
                    <a:pt x="34" y="23"/>
                  </a:cubicBezTo>
                  <a:close/>
                  <a:moveTo>
                    <a:pt x="114" y="19"/>
                  </a:moveTo>
                  <a:cubicBezTo>
                    <a:pt x="108" y="14"/>
                    <a:pt x="101" y="11"/>
                    <a:pt x="93" y="10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103" y="4"/>
                    <a:pt x="111" y="7"/>
                    <a:pt x="119" y="12"/>
                  </a:cubicBezTo>
                  <a:lnTo>
                    <a:pt x="114" y="19"/>
                  </a:lnTo>
                  <a:close/>
                  <a:moveTo>
                    <a:pt x="62" y="10"/>
                  </a:moveTo>
                  <a:cubicBezTo>
                    <a:pt x="60" y="2"/>
                    <a:pt x="60" y="2"/>
                    <a:pt x="60" y="2"/>
                  </a:cubicBezTo>
                  <a:cubicBezTo>
                    <a:pt x="66" y="1"/>
                    <a:pt x="72" y="0"/>
                    <a:pt x="78" y="0"/>
                  </a:cubicBezTo>
                  <a:cubicBezTo>
                    <a:pt x="80" y="0"/>
                    <a:pt x="83" y="0"/>
                    <a:pt x="86" y="0"/>
                  </a:cubicBezTo>
                  <a:cubicBezTo>
                    <a:pt x="85" y="8"/>
                    <a:pt x="85" y="8"/>
                    <a:pt x="85" y="8"/>
                  </a:cubicBezTo>
                  <a:cubicBezTo>
                    <a:pt x="83" y="8"/>
                    <a:pt x="80" y="8"/>
                    <a:pt x="78" y="8"/>
                  </a:cubicBezTo>
                  <a:cubicBezTo>
                    <a:pt x="72" y="8"/>
                    <a:pt x="67" y="9"/>
                    <a:pt x="6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41" name="Freeform 170">
              <a:extLst>
                <a:ext uri="{FF2B5EF4-FFF2-40B4-BE49-F238E27FC236}">
                  <a16:creationId xmlns:a16="http://schemas.microsoft.com/office/drawing/2014/main" id="{5407E9EF-885E-403B-927E-699B779316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33525" y="4489450"/>
              <a:ext cx="252412" cy="252413"/>
            </a:xfrm>
            <a:custGeom>
              <a:avLst/>
              <a:gdLst>
                <a:gd name="T0" fmla="*/ 46 w 92"/>
                <a:gd name="T1" fmla="*/ 92 h 92"/>
                <a:gd name="T2" fmla="*/ 45 w 92"/>
                <a:gd name="T3" fmla="*/ 92 h 92"/>
                <a:gd name="T4" fmla="*/ 46 w 92"/>
                <a:gd name="T5" fmla="*/ 89 h 92"/>
                <a:gd name="T6" fmla="*/ 46 w 92"/>
                <a:gd name="T7" fmla="*/ 84 h 92"/>
                <a:gd name="T8" fmla="*/ 46 w 92"/>
                <a:gd name="T9" fmla="*/ 84 h 92"/>
                <a:gd name="T10" fmla="*/ 67 w 92"/>
                <a:gd name="T11" fmla="*/ 78 h 92"/>
                <a:gd name="T12" fmla="*/ 71 w 92"/>
                <a:gd name="T13" fmla="*/ 85 h 92"/>
                <a:gd name="T14" fmla="*/ 46 w 92"/>
                <a:gd name="T15" fmla="*/ 92 h 92"/>
                <a:gd name="T16" fmla="*/ 37 w 92"/>
                <a:gd name="T17" fmla="*/ 92 h 92"/>
                <a:gd name="T18" fmla="*/ 13 w 92"/>
                <a:gd name="T19" fmla="*/ 79 h 92"/>
                <a:gd name="T20" fmla="*/ 19 w 92"/>
                <a:gd name="T21" fmla="*/ 73 h 92"/>
                <a:gd name="T22" fmla="*/ 38 w 92"/>
                <a:gd name="T23" fmla="*/ 84 h 92"/>
                <a:gd name="T24" fmla="*/ 37 w 92"/>
                <a:gd name="T25" fmla="*/ 92 h 92"/>
                <a:gd name="T26" fmla="*/ 78 w 92"/>
                <a:gd name="T27" fmla="*/ 79 h 92"/>
                <a:gd name="T28" fmla="*/ 73 w 92"/>
                <a:gd name="T29" fmla="*/ 73 h 92"/>
                <a:gd name="T30" fmla="*/ 83 w 92"/>
                <a:gd name="T31" fmla="*/ 54 h 92"/>
                <a:gd name="T32" fmla="*/ 91 w 92"/>
                <a:gd name="T33" fmla="*/ 55 h 92"/>
                <a:gd name="T34" fmla="*/ 78 w 92"/>
                <a:gd name="T35" fmla="*/ 79 h 92"/>
                <a:gd name="T36" fmla="*/ 7 w 92"/>
                <a:gd name="T37" fmla="*/ 72 h 92"/>
                <a:gd name="T38" fmla="*/ 0 w 92"/>
                <a:gd name="T39" fmla="*/ 46 h 92"/>
                <a:gd name="T40" fmla="*/ 8 w 92"/>
                <a:gd name="T41" fmla="*/ 46 h 92"/>
                <a:gd name="T42" fmla="*/ 8 w 92"/>
                <a:gd name="T43" fmla="*/ 46 h 92"/>
                <a:gd name="T44" fmla="*/ 14 w 92"/>
                <a:gd name="T45" fmla="*/ 67 h 92"/>
                <a:gd name="T46" fmla="*/ 7 w 92"/>
                <a:gd name="T47" fmla="*/ 72 h 92"/>
                <a:gd name="T48" fmla="*/ 84 w 92"/>
                <a:gd name="T49" fmla="*/ 46 h 92"/>
                <a:gd name="T50" fmla="*/ 84 w 92"/>
                <a:gd name="T51" fmla="*/ 46 h 92"/>
                <a:gd name="T52" fmla="*/ 77 w 92"/>
                <a:gd name="T53" fmla="*/ 25 h 92"/>
                <a:gd name="T54" fmla="*/ 84 w 92"/>
                <a:gd name="T55" fmla="*/ 21 h 92"/>
                <a:gd name="T56" fmla="*/ 92 w 92"/>
                <a:gd name="T57" fmla="*/ 46 h 92"/>
                <a:gd name="T58" fmla="*/ 84 w 92"/>
                <a:gd name="T59" fmla="*/ 46 h 92"/>
                <a:gd name="T60" fmla="*/ 8 w 92"/>
                <a:gd name="T61" fmla="*/ 39 h 92"/>
                <a:gd name="T62" fmla="*/ 0 w 92"/>
                <a:gd name="T63" fmla="*/ 37 h 92"/>
                <a:gd name="T64" fmla="*/ 13 w 92"/>
                <a:gd name="T65" fmla="*/ 14 h 92"/>
                <a:gd name="T66" fmla="*/ 19 w 92"/>
                <a:gd name="T67" fmla="*/ 19 h 92"/>
                <a:gd name="T68" fmla="*/ 8 w 92"/>
                <a:gd name="T69" fmla="*/ 39 h 92"/>
                <a:gd name="T70" fmla="*/ 73 w 92"/>
                <a:gd name="T71" fmla="*/ 19 h 92"/>
                <a:gd name="T72" fmla="*/ 53 w 92"/>
                <a:gd name="T73" fmla="*/ 9 h 92"/>
                <a:gd name="T74" fmla="*/ 55 w 92"/>
                <a:gd name="T75" fmla="*/ 1 h 92"/>
                <a:gd name="T76" fmla="*/ 78 w 92"/>
                <a:gd name="T77" fmla="*/ 14 h 92"/>
                <a:gd name="T78" fmla="*/ 73 w 92"/>
                <a:gd name="T79" fmla="*/ 19 h 92"/>
                <a:gd name="T80" fmla="*/ 25 w 92"/>
                <a:gd name="T81" fmla="*/ 15 h 92"/>
                <a:gd name="T82" fmla="*/ 20 w 92"/>
                <a:gd name="T83" fmla="*/ 8 h 92"/>
                <a:gd name="T84" fmla="*/ 46 w 92"/>
                <a:gd name="T85" fmla="*/ 0 h 92"/>
                <a:gd name="T86" fmla="*/ 46 w 92"/>
                <a:gd name="T87" fmla="*/ 8 h 92"/>
                <a:gd name="T88" fmla="*/ 46 w 92"/>
                <a:gd name="T89" fmla="*/ 8 h 92"/>
                <a:gd name="T90" fmla="*/ 25 w 92"/>
                <a:gd name="T91" fmla="*/ 1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" h="92">
                  <a:moveTo>
                    <a:pt x="46" y="92"/>
                  </a:moveTo>
                  <a:cubicBezTo>
                    <a:pt x="45" y="92"/>
                    <a:pt x="45" y="92"/>
                    <a:pt x="45" y="92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46" y="84"/>
                    <a:pt x="46" y="84"/>
                    <a:pt x="46" y="84"/>
                  </a:cubicBezTo>
                  <a:cubicBezTo>
                    <a:pt x="53" y="84"/>
                    <a:pt x="61" y="82"/>
                    <a:pt x="67" y="78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64" y="90"/>
                    <a:pt x="55" y="92"/>
                    <a:pt x="46" y="92"/>
                  </a:cubicBezTo>
                  <a:close/>
                  <a:moveTo>
                    <a:pt x="37" y="92"/>
                  </a:moveTo>
                  <a:cubicBezTo>
                    <a:pt x="28" y="90"/>
                    <a:pt x="19" y="85"/>
                    <a:pt x="13" y="79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24" y="79"/>
                    <a:pt x="31" y="82"/>
                    <a:pt x="38" y="84"/>
                  </a:cubicBezTo>
                  <a:lnTo>
                    <a:pt x="37" y="92"/>
                  </a:lnTo>
                  <a:close/>
                  <a:moveTo>
                    <a:pt x="78" y="79"/>
                  </a:moveTo>
                  <a:cubicBezTo>
                    <a:pt x="73" y="73"/>
                    <a:pt x="73" y="73"/>
                    <a:pt x="73" y="73"/>
                  </a:cubicBezTo>
                  <a:cubicBezTo>
                    <a:pt x="78" y="68"/>
                    <a:pt x="82" y="61"/>
                    <a:pt x="83" y="54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89" y="64"/>
                    <a:pt x="85" y="73"/>
                    <a:pt x="78" y="79"/>
                  </a:cubicBezTo>
                  <a:close/>
                  <a:moveTo>
                    <a:pt x="7" y="72"/>
                  </a:moveTo>
                  <a:cubicBezTo>
                    <a:pt x="2" y="64"/>
                    <a:pt x="0" y="55"/>
                    <a:pt x="0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54"/>
                    <a:pt x="10" y="61"/>
                    <a:pt x="14" y="67"/>
                  </a:cubicBezTo>
                  <a:lnTo>
                    <a:pt x="7" y="72"/>
                  </a:lnTo>
                  <a:close/>
                  <a:moveTo>
                    <a:pt x="84" y="46"/>
                  </a:moveTo>
                  <a:cubicBezTo>
                    <a:pt x="84" y="46"/>
                    <a:pt x="84" y="46"/>
                    <a:pt x="84" y="46"/>
                  </a:cubicBezTo>
                  <a:cubicBezTo>
                    <a:pt x="84" y="39"/>
                    <a:pt x="82" y="32"/>
                    <a:pt x="77" y="25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89" y="28"/>
                    <a:pt x="92" y="37"/>
                    <a:pt x="92" y="46"/>
                  </a:cubicBezTo>
                  <a:lnTo>
                    <a:pt x="84" y="46"/>
                  </a:lnTo>
                  <a:close/>
                  <a:moveTo>
                    <a:pt x="8" y="39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2" y="28"/>
                    <a:pt x="7" y="20"/>
                    <a:pt x="13" y="14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3" y="25"/>
                    <a:pt x="10" y="31"/>
                    <a:pt x="8" y="39"/>
                  </a:cubicBezTo>
                  <a:close/>
                  <a:moveTo>
                    <a:pt x="73" y="19"/>
                  </a:moveTo>
                  <a:cubicBezTo>
                    <a:pt x="67" y="14"/>
                    <a:pt x="61" y="10"/>
                    <a:pt x="53" y="9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64" y="3"/>
                    <a:pt x="72" y="7"/>
                    <a:pt x="78" y="14"/>
                  </a:cubicBezTo>
                  <a:lnTo>
                    <a:pt x="73" y="19"/>
                  </a:lnTo>
                  <a:close/>
                  <a:moveTo>
                    <a:pt x="25" y="15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8" y="3"/>
                    <a:pt x="37" y="0"/>
                    <a:pt x="46" y="0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38" y="8"/>
                    <a:pt x="31" y="10"/>
                    <a:pt x="2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42" name="Freeform 171">
              <a:extLst>
                <a:ext uri="{FF2B5EF4-FFF2-40B4-BE49-F238E27FC236}">
                  <a16:creationId xmlns:a16="http://schemas.microsoft.com/office/drawing/2014/main" id="{FC12A3B0-8456-4E17-8852-55B7F8DD1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6863" y="4786313"/>
              <a:ext cx="904875" cy="822325"/>
            </a:xfrm>
            <a:custGeom>
              <a:avLst/>
              <a:gdLst>
                <a:gd name="T0" fmla="*/ 309 w 330"/>
                <a:gd name="T1" fmla="*/ 212 h 300"/>
                <a:gd name="T2" fmla="*/ 228 w 330"/>
                <a:gd name="T3" fmla="*/ 212 h 300"/>
                <a:gd name="T4" fmla="*/ 106 w 330"/>
                <a:gd name="T5" fmla="*/ 0 h 300"/>
                <a:gd name="T6" fmla="*/ 34 w 330"/>
                <a:gd name="T7" fmla="*/ 33 h 300"/>
                <a:gd name="T8" fmla="*/ 0 w 330"/>
                <a:gd name="T9" fmla="*/ 27 h 300"/>
                <a:gd name="T10" fmla="*/ 107 w 330"/>
                <a:gd name="T11" fmla="*/ 212 h 300"/>
                <a:gd name="T12" fmla="*/ 25 w 330"/>
                <a:gd name="T13" fmla="*/ 212 h 300"/>
                <a:gd name="T14" fmla="*/ 4 w 330"/>
                <a:gd name="T15" fmla="*/ 233 h 300"/>
                <a:gd name="T16" fmla="*/ 4 w 330"/>
                <a:gd name="T17" fmla="*/ 279 h 300"/>
                <a:gd name="T18" fmla="*/ 25 w 330"/>
                <a:gd name="T19" fmla="*/ 300 h 300"/>
                <a:gd name="T20" fmla="*/ 309 w 330"/>
                <a:gd name="T21" fmla="*/ 300 h 300"/>
                <a:gd name="T22" fmla="*/ 330 w 330"/>
                <a:gd name="T23" fmla="*/ 279 h 300"/>
                <a:gd name="T24" fmla="*/ 330 w 330"/>
                <a:gd name="T25" fmla="*/ 233 h 300"/>
                <a:gd name="T26" fmla="*/ 309 w 330"/>
                <a:gd name="T27" fmla="*/ 212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0" h="300">
                  <a:moveTo>
                    <a:pt x="309" y="212"/>
                  </a:moveTo>
                  <a:cubicBezTo>
                    <a:pt x="228" y="212"/>
                    <a:pt x="228" y="212"/>
                    <a:pt x="228" y="212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88" y="20"/>
                    <a:pt x="63" y="33"/>
                    <a:pt x="34" y="33"/>
                  </a:cubicBezTo>
                  <a:cubicBezTo>
                    <a:pt x="22" y="33"/>
                    <a:pt x="11" y="31"/>
                    <a:pt x="0" y="27"/>
                  </a:cubicBezTo>
                  <a:cubicBezTo>
                    <a:pt x="107" y="212"/>
                    <a:pt x="107" y="212"/>
                    <a:pt x="107" y="212"/>
                  </a:cubicBezTo>
                  <a:cubicBezTo>
                    <a:pt x="25" y="212"/>
                    <a:pt x="25" y="212"/>
                    <a:pt x="25" y="212"/>
                  </a:cubicBezTo>
                  <a:cubicBezTo>
                    <a:pt x="13" y="212"/>
                    <a:pt x="4" y="222"/>
                    <a:pt x="4" y="233"/>
                  </a:cubicBezTo>
                  <a:cubicBezTo>
                    <a:pt x="4" y="279"/>
                    <a:pt x="4" y="279"/>
                    <a:pt x="4" y="279"/>
                  </a:cubicBezTo>
                  <a:cubicBezTo>
                    <a:pt x="4" y="290"/>
                    <a:pt x="13" y="300"/>
                    <a:pt x="25" y="300"/>
                  </a:cubicBezTo>
                  <a:cubicBezTo>
                    <a:pt x="309" y="300"/>
                    <a:pt x="309" y="300"/>
                    <a:pt x="309" y="300"/>
                  </a:cubicBezTo>
                  <a:cubicBezTo>
                    <a:pt x="320" y="300"/>
                    <a:pt x="330" y="290"/>
                    <a:pt x="330" y="279"/>
                  </a:cubicBezTo>
                  <a:cubicBezTo>
                    <a:pt x="330" y="233"/>
                    <a:pt x="330" y="233"/>
                    <a:pt x="330" y="233"/>
                  </a:cubicBezTo>
                  <a:cubicBezTo>
                    <a:pt x="330" y="222"/>
                    <a:pt x="320" y="212"/>
                    <a:pt x="309" y="2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43" name="Freeform 172">
              <a:extLst>
                <a:ext uri="{FF2B5EF4-FFF2-40B4-BE49-F238E27FC236}">
                  <a16:creationId xmlns:a16="http://schemas.microsoft.com/office/drawing/2014/main" id="{92914BB0-2855-42A5-8D2C-9D6DD39C1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8650" y="4305300"/>
              <a:ext cx="874712" cy="617538"/>
            </a:xfrm>
            <a:custGeom>
              <a:avLst/>
              <a:gdLst>
                <a:gd name="T0" fmla="*/ 287 w 319"/>
                <a:gd name="T1" fmla="*/ 136 h 225"/>
                <a:gd name="T2" fmla="*/ 213 w 319"/>
                <a:gd name="T3" fmla="*/ 179 h 225"/>
                <a:gd name="T4" fmla="*/ 177 w 319"/>
                <a:gd name="T5" fmla="*/ 140 h 225"/>
                <a:gd name="T6" fmla="*/ 169 w 319"/>
                <a:gd name="T7" fmla="*/ 119 h 225"/>
                <a:gd name="T8" fmla="*/ 169 w 319"/>
                <a:gd name="T9" fmla="*/ 107 h 225"/>
                <a:gd name="T10" fmla="*/ 177 w 319"/>
                <a:gd name="T11" fmla="*/ 87 h 225"/>
                <a:gd name="T12" fmla="*/ 213 w 319"/>
                <a:gd name="T13" fmla="*/ 47 h 225"/>
                <a:gd name="T14" fmla="*/ 287 w 319"/>
                <a:gd name="T15" fmla="*/ 90 h 225"/>
                <a:gd name="T16" fmla="*/ 315 w 319"/>
                <a:gd name="T17" fmla="*/ 81 h 225"/>
                <a:gd name="T18" fmla="*/ 306 w 319"/>
                <a:gd name="T19" fmla="*/ 55 h 225"/>
                <a:gd name="T20" fmla="*/ 219 w 319"/>
                <a:gd name="T21" fmla="*/ 5 h 225"/>
                <a:gd name="T22" fmla="*/ 194 w 319"/>
                <a:gd name="T23" fmla="*/ 9 h 225"/>
                <a:gd name="T24" fmla="*/ 150 w 319"/>
                <a:gd name="T25" fmla="*/ 57 h 225"/>
                <a:gd name="T26" fmla="*/ 116 w 319"/>
                <a:gd name="T27" fmla="*/ 57 h 225"/>
                <a:gd name="T28" fmla="*/ 103 w 319"/>
                <a:gd name="T29" fmla="*/ 71 h 225"/>
                <a:gd name="T30" fmla="*/ 103 w 319"/>
                <a:gd name="T31" fmla="*/ 77 h 225"/>
                <a:gd name="T32" fmla="*/ 0 w 319"/>
                <a:gd name="T33" fmla="*/ 77 h 225"/>
                <a:gd name="T34" fmla="*/ 7 w 319"/>
                <a:gd name="T35" fmla="*/ 113 h 225"/>
                <a:gd name="T36" fmla="*/ 0 w 319"/>
                <a:gd name="T37" fmla="*/ 150 h 225"/>
                <a:gd name="T38" fmla="*/ 103 w 319"/>
                <a:gd name="T39" fmla="*/ 150 h 225"/>
                <a:gd name="T40" fmla="*/ 103 w 319"/>
                <a:gd name="T41" fmla="*/ 156 h 225"/>
                <a:gd name="T42" fmla="*/ 116 w 319"/>
                <a:gd name="T43" fmla="*/ 169 h 225"/>
                <a:gd name="T44" fmla="*/ 150 w 319"/>
                <a:gd name="T45" fmla="*/ 169 h 225"/>
                <a:gd name="T46" fmla="*/ 194 w 319"/>
                <a:gd name="T47" fmla="*/ 218 h 225"/>
                <a:gd name="T48" fmla="*/ 209 w 319"/>
                <a:gd name="T49" fmla="*/ 225 h 225"/>
                <a:gd name="T50" fmla="*/ 219 w 319"/>
                <a:gd name="T51" fmla="*/ 222 h 225"/>
                <a:gd name="T52" fmla="*/ 306 w 319"/>
                <a:gd name="T53" fmla="*/ 172 h 225"/>
                <a:gd name="T54" fmla="*/ 315 w 319"/>
                <a:gd name="T55" fmla="*/ 146 h 225"/>
                <a:gd name="T56" fmla="*/ 287 w 319"/>
                <a:gd name="T57" fmla="*/ 136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9" h="225">
                  <a:moveTo>
                    <a:pt x="287" y="136"/>
                  </a:moveTo>
                  <a:cubicBezTo>
                    <a:pt x="213" y="179"/>
                    <a:pt x="213" y="179"/>
                    <a:pt x="213" y="179"/>
                  </a:cubicBezTo>
                  <a:cubicBezTo>
                    <a:pt x="177" y="140"/>
                    <a:pt x="177" y="140"/>
                    <a:pt x="177" y="140"/>
                  </a:cubicBezTo>
                  <a:cubicBezTo>
                    <a:pt x="172" y="134"/>
                    <a:pt x="169" y="127"/>
                    <a:pt x="169" y="119"/>
                  </a:cubicBezTo>
                  <a:cubicBezTo>
                    <a:pt x="169" y="107"/>
                    <a:pt x="169" y="107"/>
                    <a:pt x="169" y="107"/>
                  </a:cubicBezTo>
                  <a:cubicBezTo>
                    <a:pt x="169" y="100"/>
                    <a:pt x="172" y="93"/>
                    <a:pt x="177" y="87"/>
                  </a:cubicBezTo>
                  <a:cubicBezTo>
                    <a:pt x="213" y="47"/>
                    <a:pt x="213" y="47"/>
                    <a:pt x="213" y="47"/>
                  </a:cubicBezTo>
                  <a:cubicBezTo>
                    <a:pt x="287" y="90"/>
                    <a:pt x="287" y="90"/>
                    <a:pt x="287" y="90"/>
                  </a:cubicBezTo>
                  <a:cubicBezTo>
                    <a:pt x="297" y="96"/>
                    <a:pt x="310" y="92"/>
                    <a:pt x="315" y="81"/>
                  </a:cubicBezTo>
                  <a:cubicBezTo>
                    <a:pt x="319" y="72"/>
                    <a:pt x="315" y="60"/>
                    <a:pt x="306" y="55"/>
                  </a:cubicBezTo>
                  <a:cubicBezTo>
                    <a:pt x="219" y="5"/>
                    <a:pt x="219" y="5"/>
                    <a:pt x="219" y="5"/>
                  </a:cubicBezTo>
                  <a:cubicBezTo>
                    <a:pt x="210" y="0"/>
                    <a:pt x="200" y="2"/>
                    <a:pt x="194" y="9"/>
                  </a:cubicBezTo>
                  <a:cubicBezTo>
                    <a:pt x="150" y="57"/>
                    <a:pt x="150" y="57"/>
                    <a:pt x="150" y="57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09" y="57"/>
                    <a:pt x="103" y="63"/>
                    <a:pt x="103" y="71"/>
                  </a:cubicBezTo>
                  <a:cubicBezTo>
                    <a:pt x="103" y="77"/>
                    <a:pt x="103" y="77"/>
                    <a:pt x="103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5" y="88"/>
                    <a:pt x="7" y="100"/>
                    <a:pt x="7" y="113"/>
                  </a:cubicBezTo>
                  <a:cubicBezTo>
                    <a:pt x="7" y="126"/>
                    <a:pt x="5" y="138"/>
                    <a:pt x="0" y="150"/>
                  </a:cubicBezTo>
                  <a:cubicBezTo>
                    <a:pt x="103" y="150"/>
                    <a:pt x="103" y="150"/>
                    <a:pt x="103" y="150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63"/>
                    <a:pt x="109" y="169"/>
                    <a:pt x="116" y="169"/>
                  </a:cubicBezTo>
                  <a:cubicBezTo>
                    <a:pt x="150" y="169"/>
                    <a:pt x="150" y="169"/>
                    <a:pt x="150" y="169"/>
                  </a:cubicBezTo>
                  <a:cubicBezTo>
                    <a:pt x="194" y="218"/>
                    <a:pt x="194" y="218"/>
                    <a:pt x="194" y="218"/>
                  </a:cubicBezTo>
                  <a:cubicBezTo>
                    <a:pt x="198" y="222"/>
                    <a:pt x="203" y="225"/>
                    <a:pt x="209" y="225"/>
                  </a:cubicBezTo>
                  <a:cubicBezTo>
                    <a:pt x="212" y="225"/>
                    <a:pt x="215" y="224"/>
                    <a:pt x="219" y="222"/>
                  </a:cubicBezTo>
                  <a:cubicBezTo>
                    <a:pt x="306" y="172"/>
                    <a:pt x="306" y="172"/>
                    <a:pt x="306" y="172"/>
                  </a:cubicBezTo>
                  <a:cubicBezTo>
                    <a:pt x="315" y="166"/>
                    <a:pt x="319" y="155"/>
                    <a:pt x="315" y="146"/>
                  </a:cubicBezTo>
                  <a:cubicBezTo>
                    <a:pt x="310" y="135"/>
                    <a:pt x="297" y="131"/>
                    <a:pt x="287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D0968E06-B0CD-435F-B59A-B2E547244798}"/>
              </a:ext>
            </a:extLst>
          </p:cNvPr>
          <p:cNvGrpSpPr/>
          <p:nvPr/>
        </p:nvGrpSpPr>
        <p:grpSpPr>
          <a:xfrm>
            <a:off x="9291886" y="2588799"/>
            <a:ext cx="684218" cy="497211"/>
            <a:chOff x="1036638" y="3559176"/>
            <a:chExt cx="1719263" cy="1249363"/>
          </a:xfrm>
          <a:solidFill>
            <a:srgbClr val="58B6C0"/>
          </a:solidFill>
        </p:grpSpPr>
        <p:sp>
          <p:nvSpPr>
            <p:cNvPr id="137" name="Freeform 1478">
              <a:extLst>
                <a:ext uri="{FF2B5EF4-FFF2-40B4-BE49-F238E27FC236}">
                  <a16:creationId xmlns:a16="http://schemas.microsoft.com/office/drawing/2014/main" id="{851418E8-3753-40DB-80AD-BEBDE8AACF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638" y="3559176"/>
              <a:ext cx="1719263" cy="1249363"/>
            </a:xfrm>
            <a:custGeom>
              <a:avLst/>
              <a:gdLst>
                <a:gd name="T0" fmla="*/ 229 w 458"/>
                <a:gd name="T1" fmla="*/ 16 h 332"/>
                <a:gd name="T2" fmla="*/ 442 w 458"/>
                <a:gd name="T3" fmla="*/ 30 h 332"/>
                <a:gd name="T4" fmla="*/ 442 w 458"/>
                <a:gd name="T5" fmla="*/ 302 h 332"/>
                <a:gd name="T6" fmla="*/ 229 w 458"/>
                <a:gd name="T7" fmla="*/ 316 h 332"/>
                <a:gd name="T8" fmla="*/ 16 w 458"/>
                <a:gd name="T9" fmla="*/ 302 h 332"/>
                <a:gd name="T10" fmla="*/ 16 w 458"/>
                <a:gd name="T11" fmla="*/ 30 h 332"/>
                <a:gd name="T12" fmla="*/ 229 w 458"/>
                <a:gd name="T13" fmla="*/ 16 h 332"/>
                <a:gd name="T14" fmla="*/ 229 w 458"/>
                <a:gd name="T15" fmla="*/ 0 h 332"/>
                <a:gd name="T16" fmla="*/ 0 w 458"/>
                <a:gd name="T17" fmla="*/ 17 h 332"/>
                <a:gd name="T18" fmla="*/ 0 w 458"/>
                <a:gd name="T19" fmla="*/ 315 h 332"/>
                <a:gd name="T20" fmla="*/ 229 w 458"/>
                <a:gd name="T21" fmla="*/ 332 h 332"/>
                <a:gd name="T22" fmla="*/ 458 w 458"/>
                <a:gd name="T23" fmla="*/ 315 h 332"/>
                <a:gd name="T24" fmla="*/ 458 w 458"/>
                <a:gd name="T25" fmla="*/ 17 h 332"/>
                <a:gd name="T26" fmla="*/ 229 w 458"/>
                <a:gd name="T27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8" h="332">
                  <a:moveTo>
                    <a:pt x="229" y="16"/>
                  </a:moveTo>
                  <a:cubicBezTo>
                    <a:pt x="303" y="16"/>
                    <a:pt x="375" y="21"/>
                    <a:pt x="442" y="30"/>
                  </a:cubicBezTo>
                  <a:cubicBezTo>
                    <a:pt x="442" y="302"/>
                    <a:pt x="442" y="302"/>
                    <a:pt x="442" y="302"/>
                  </a:cubicBezTo>
                  <a:cubicBezTo>
                    <a:pt x="375" y="311"/>
                    <a:pt x="303" y="316"/>
                    <a:pt x="229" y="316"/>
                  </a:cubicBezTo>
                  <a:cubicBezTo>
                    <a:pt x="154" y="316"/>
                    <a:pt x="83" y="311"/>
                    <a:pt x="16" y="302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83" y="21"/>
                    <a:pt x="154" y="16"/>
                    <a:pt x="229" y="16"/>
                  </a:cubicBezTo>
                  <a:moveTo>
                    <a:pt x="229" y="0"/>
                  </a:moveTo>
                  <a:cubicBezTo>
                    <a:pt x="147" y="0"/>
                    <a:pt x="69" y="6"/>
                    <a:pt x="0" y="17"/>
                  </a:cubicBezTo>
                  <a:cubicBezTo>
                    <a:pt x="0" y="315"/>
                    <a:pt x="0" y="315"/>
                    <a:pt x="0" y="315"/>
                  </a:cubicBezTo>
                  <a:cubicBezTo>
                    <a:pt x="69" y="326"/>
                    <a:pt x="147" y="332"/>
                    <a:pt x="229" y="332"/>
                  </a:cubicBezTo>
                  <a:cubicBezTo>
                    <a:pt x="311" y="332"/>
                    <a:pt x="389" y="326"/>
                    <a:pt x="458" y="315"/>
                  </a:cubicBezTo>
                  <a:cubicBezTo>
                    <a:pt x="458" y="17"/>
                    <a:pt x="458" y="17"/>
                    <a:pt x="458" y="17"/>
                  </a:cubicBezTo>
                  <a:cubicBezTo>
                    <a:pt x="389" y="6"/>
                    <a:pt x="311" y="0"/>
                    <a:pt x="2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38" name="Freeform 1479">
              <a:extLst>
                <a:ext uri="{FF2B5EF4-FFF2-40B4-BE49-F238E27FC236}">
                  <a16:creationId xmlns:a16="http://schemas.microsoft.com/office/drawing/2014/main" id="{F5CC1245-87B2-4D3B-BFFE-F3184F59D5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33476" y="3649663"/>
              <a:ext cx="1524000" cy="1068388"/>
            </a:xfrm>
            <a:custGeom>
              <a:avLst/>
              <a:gdLst>
                <a:gd name="T0" fmla="*/ 406 w 406"/>
                <a:gd name="T1" fmla="*/ 14 h 284"/>
                <a:gd name="T2" fmla="*/ 406 w 406"/>
                <a:gd name="T3" fmla="*/ 270 h 284"/>
                <a:gd name="T4" fmla="*/ 203 w 406"/>
                <a:gd name="T5" fmla="*/ 284 h 284"/>
                <a:gd name="T6" fmla="*/ 0 w 406"/>
                <a:gd name="T7" fmla="*/ 270 h 284"/>
                <a:gd name="T8" fmla="*/ 0 w 406"/>
                <a:gd name="T9" fmla="*/ 14 h 284"/>
                <a:gd name="T10" fmla="*/ 203 w 406"/>
                <a:gd name="T11" fmla="*/ 0 h 284"/>
                <a:gd name="T12" fmla="*/ 406 w 406"/>
                <a:gd name="T13" fmla="*/ 14 h 284"/>
                <a:gd name="T14" fmla="*/ 261 w 406"/>
                <a:gd name="T15" fmla="*/ 51 h 284"/>
                <a:gd name="T16" fmla="*/ 32 w 406"/>
                <a:gd name="T17" fmla="*/ 51 h 284"/>
                <a:gd name="T18" fmla="*/ 32 w 406"/>
                <a:gd name="T19" fmla="*/ 233 h 284"/>
                <a:gd name="T20" fmla="*/ 261 w 406"/>
                <a:gd name="T21" fmla="*/ 233 h 284"/>
                <a:gd name="T22" fmla="*/ 261 w 406"/>
                <a:gd name="T23" fmla="*/ 51 h 284"/>
                <a:gd name="T24" fmla="*/ 377 w 406"/>
                <a:gd name="T25" fmla="*/ 165 h 284"/>
                <a:gd name="T26" fmla="*/ 309 w 406"/>
                <a:gd name="T27" fmla="*/ 165 h 284"/>
                <a:gd name="T28" fmla="*/ 343 w 406"/>
                <a:gd name="T29" fmla="*/ 211 h 284"/>
                <a:gd name="T30" fmla="*/ 377 w 406"/>
                <a:gd name="T31" fmla="*/ 165 h 284"/>
                <a:gd name="T32" fmla="*/ 377 w 406"/>
                <a:gd name="T33" fmla="*/ 119 h 284"/>
                <a:gd name="T34" fmla="*/ 343 w 406"/>
                <a:gd name="T35" fmla="*/ 73 h 284"/>
                <a:gd name="T36" fmla="*/ 309 w 406"/>
                <a:gd name="T37" fmla="*/ 119 h 284"/>
                <a:gd name="T38" fmla="*/ 377 w 406"/>
                <a:gd name="T39" fmla="*/ 119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6" h="284">
                  <a:moveTo>
                    <a:pt x="406" y="14"/>
                  </a:moveTo>
                  <a:cubicBezTo>
                    <a:pt x="406" y="270"/>
                    <a:pt x="406" y="270"/>
                    <a:pt x="406" y="270"/>
                  </a:cubicBezTo>
                  <a:cubicBezTo>
                    <a:pt x="345" y="279"/>
                    <a:pt x="275" y="284"/>
                    <a:pt x="203" y="284"/>
                  </a:cubicBezTo>
                  <a:cubicBezTo>
                    <a:pt x="131" y="284"/>
                    <a:pt x="60" y="279"/>
                    <a:pt x="0" y="27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60" y="5"/>
                    <a:pt x="131" y="0"/>
                    <a:pt x="203" y="0"/>
                  </a:cubicBezTo>
                  <a:cubicBezTo>
                    <a:pt x="275" y="0"/>
                    <a:pt x="345" y="5"/>
                    <a:pt x="406" y="14"/>
                  </a:cubicBezTo>
                  <a:close/>
                  <a:moveTo>
                    <a:pt x="261" y="51"/>
                  </a:moveTo>
                  <a:cubicBezTo>
                    <a:pt x="32" y="51"/>
                    <a:pt x="32" y="51"/>
                    <a:pt x="32" y="51"/>
                  </a:cubicBezTo>
                  <a:cubicBezTo>
                    <a:pt x="32" y="233"/>
                    <a:pt x="32" y="233"/>
                    <a:pt x="32" y="233"/>
                  </a:cubicBezTo>
                  <a:cubicBezTo>
                    <a:pt x="261" y="233"/>
                    <a:pt x="261" y="233"/>
                    <a:pt x="261" y="233"/>
                  </a:cubicBezTo>
                  <a:lnTo>
                    <a:pt x="261" y="51"/>
                  </a:lnTo>
                  <a:close/>
                  <a:moveTo>
                    <a:pt x="377" y="165"/>
                  </a:moveTo>
                  <a:cubicBezTo>
                    <a:pt x="309" y="165"/>
                    <a:pt x="309" y="165"/>
                    <a:pt x="309" y="165"/>
                  </a:cubicBezTo>
                  <a:cubicBezTo>
                    <a:pt x="343" y="211"/>
                    <a:pt x="343" y="211"/>
                    <a:pt x="343" y="211"/>
                  </a:cubicBezTo>
                  <a:lnTo>
                    <a:pt x="377" y="165"/>
                  </a:lnTo>
                  <a:close/>
                  <a:moveTo>
                    <a:pt x="377" y="119"/>
                  </a:moveTo>
                  <a:cubicBezTo>
                    <a:pt x="343" y="73"/>
                    <a:pt x="343" y="73"/>
                    <a:pt x="343" y="73"/>
                  </a:cubicBezTo>
                  <a:cubicBezTo>
                    <a:pt x="309" y="119"/>
                    <a:pt x="309" y="119"/>
                    <a:pt x="309" y="119"/>
                  </a:cubicBezTo>
                  <a:lnTo>
                    <a:pt x="377" y="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21DF0BF0-4CC3-4DFB-92B6-FE0F610CC9BD}"/>
              </a:ext>
            </a:extLst>
          </p:cNvPr>
          <p:cNvGrpSpPr/>
          <p:nvPr/>
        </p:nvGrpSpPr>
        <p:grpSpPr>
          <a:xfrm>
            <a:off x="657816" y="4608878"/>
            <a:ext cx="341718" cy="660812"/>
            <a:chOff x="685800" y="4499163"/>
            <a:chExt cx="285750" cy="552582"/>
          </a:xfrm>
        </p:grpSpPr>
        <p:sp>
          <p:nvSpPr>
            <p:cNvPr id="133" name="Freeform 305">
              <a:extLst>
                <a:ext uri="{FF2B5EF4-FFF2-40B4-BE49-F238E27FC236}">
                  <a16:creationId xmlns:a16="http://schemas.microsoft.com/office/drawing/2014/main" id="{802B7FB9-88AD-4645-8B5E-681DA3B7C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495" y="4499163"/>
              <a:ext cx="188632" cy="98985"/>
            </a:xfrm>
            <a:custGeom>
              <a:avLst/>
              <a:gdLst>
                <a:gd name="T0" fmla="*/ 142 w 169"/>
                <a:gd name="T1" fmla="*/ 0 h 89"/>
                <a:gd name="T2" fmla="*/ 27 w 169"/>
                <a:gd name="T3" fmla="*/ 0 h 89"/>
                <a:gd name="T4" fmla="*/ 13 w 169"/>
                <a:gd name="T5" fmla="*/ 14 h 89"/>
                <a:gd name="T6" fmla="*/ 13 w 169"/>
                <a:gd name="T7" fmla="*/ 76 h 89"/>
                <a:gd name="T8" fmla="*/ 0 w 169"/>
                <a:gd name="T9" fmla="*/ 76 h 89"/>
                <a:gd name="T10" fmla="*/ 0 w 169"/>
                <a:gd name="T11" fmla="*/ 89 h 89"/>
                <a:gd name="T12" fmla="*/ 169 w 169"/>
                <a:gd name="T13" fmla="*/ 89 h 89"/>
                <a:gd name="T14" fmla="*/ 169 w 169"/>
                <a:gd name="T15" fmla="*/ 76 h 89"/>
                <a:gd name="T16" fmla="*/ 156 w 169"/>
                <a:gd name="T17" fmla="*/ 76 h 89"/>
                <a:gd name="T18" fmla="*/ 156 w 169"/>
                <a:gd name="T19" fmla="*/ 14 h 89"/>
                <a:gd name="T20" fmla="*/ 142 w 169"/>
                <a:gd name="T2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89">
                  <a:moveTo>
                    <a:pt x="142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9" y="0"/>
                    <a:pt x="13" y="6"/>
                    <a:pt x="13" y="14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69" y="89"/>
                    <a:pt x="169" y="89"/>
                    <a:pt x="169" y="89"/>
                  </a:cubicBezTo>
                  <a:cubicBezTo>
                    <a:pt x="169" y="76"/>
                    <a:pt x="169" y="76"/>
                    <a:pt x="169" y="76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56" y="6"/>
                    <a:pt x="150" y="0"/>
                    <a:pt x="142" y="0"/>
                  </a:cubicBezTo>
                  <a:close/>
                </a:path>
              </a:pathLst>
            </a:custGeom>
            <a:solidFill>
              <a:srgbClr val="58B6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34" name="Freeform 306">
              <a:extLst>
                <a:ext uri="{FF2B5EF4-FFF2-40B4-BE49-F238E27FC236}">
                  <a16:creationId xmlns:a16="http://schemas.microsoft.com/office/drawing/2014/main" id="{69676F7E-E0C9-43AF-976B-DDFD22EF6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495" y="4951826"/>
              <a:ext cx="188632" cy="99919"/>
            </a:xfrm>
            <a:custGeom>
              <a:avLst/>
              <a:gdLst>
                <a:gd name="T0" fmla="*/ 169 w 169"/>
                <a:gd name="T1" fmla="*/ 0 h 90"/>
                <a:gd name="T2" fmla="*/ 0 w 169"/>
                <a:gd name="T3" fmla="*/ 0 h 90"/>
                <a:gd name="T4" fmla="*/ 0 w 169"/>
                <a:gd name="T5" fmla="*/ 14 h 90"/>
                <a:gd name="T6" fmla="*/ 13 w 169"/>
                <a:gd name="T7" fmla="*/ 14 h 90"/>
                <a:gd name="T8" fmla="*/ 13 w 169"/>
                <a:gd name="T9" fmla="*/ 76 h 90"/>
                <a:gd name="T10" fmla="*/ 27 w 169"/>
                <a:gd name="T11" fmla="*/ 90 h 90"/>
                <a:gd name="T12" fmla="*/ 142 w 169"/>
                <a:gd name="T13" fmla="*/ 90 h 90"/>
                <a:gd name="T14" fmla="*/ 156 w 169"/>
                <a:gd name="T15" fmla="*/ 76 h 90"/>
                <a:gd name="T16" fmla="*/ 156 w 169"/>
                <a:gd name="T17" fmla="*/ 14 h 90"/>
                <a:gd name="T18" fmla="*/ 169 w 169"/>
                <a:gd name="T19" fmla="*/ 14 h 90"/>
                <a:gd name="T20" fmla="*/ 169 w 169"/>
                <a:gd name="T2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9" h="90">
                  <a:moveTo>
                    <a:pt x="1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83"/>
                    <a:pt x="19" y="90"/>
                    <a:pt x="27" y="90"/>
                  </a:cubicBezTo>
                  <a:cubicBezTo>
                    <a:pt x="142" y="90"/>
                    <a:pt x="142" y="90"/>
                    <a:pt x="142" y="90"/>
                  </a:cubicBezTo>
                  <a:cubicBezTo>
                    <a:pt x="150" y="90"/>
                    <a:pt x="156" y="83"/>
                    <a:pt x="156" y="76"/>
                  </a:cubicBezTo>
                  <a:cubicBezTo>
                    <a:pt x="156" y="14"/>
                    <a:pt x="156" y="14"/>
                    <a:pt x="156" y="14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69" y="0"/>
                    <a:pt x="169" y="0"/>
                    <a:pt x="169" y="0"/>
                  </a:cubicBezTo>
                  <a:close/>
                </a:path>
              </a:pathLst>
            </a:custGeom>
            <a:solidFill>
              <a:srgbClr val="58B6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35" name="Freeform 307">
              <a:extLst>
                <a:ext uri="{FF2B5EF4-FFF2-40B4-BE49-F238E27FC236}">
                  <a16:creationId xmlns:a16="http://schemas.microsoft.com/office/drawing/2014/main" id="{29B51112-E190-4C5A-B843-372EC9DB76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800" y="4609700"/>
              <a:ext cx="285750" cy="329173"/>
            </a:xfrm>
            <a:custGeom>
              <a:avLst/>
              <a:gdLst>
                <a:gd name="T0" fmla="*/ 222 w 256"/>
                <a:gd name="T1" fmla="*/ 0 h 297"/>
                <a:gd name="T2" fmla="*/ 43 w 256"/>
                <a:gd name="T3" fmla="*/ 0 h 297"/>
                <a:gd name="T4" fmla="*/ 10 w 256"/>
                <a:gd name="T5" fmla="*/ 34 h 297"/>
                <a:gd name="T6" fmla="*/ 10 w 256"/>
                <a:gd name="T7" fmla="*/ 82 h 297"/>
                <a:gd name="T8" fmla="*/ 8 w 256"/>
                <a:gd name="T9" fmla="*/ 84 h 297"/>
                <a:gd name="T10" fmla="*/ 3 w 256"/>
                <a:gd name="T11" fmla="*/ 84 h 297"/>
                <a:gd name="T12" fmla="*/ 0 w 256"/>
                <a:gd name="T13" fmla="*/ 87 h 297"/>
                <a:gd name="T14" fmla="*/ 0 w 256"/>
                <a:gd name="T15" fmla="*/ 127 h 297"/>
                <a:gd name="T16" fmla="*/ 3 w 256"/>
                <a:gd name="T17" fmla="*/ 130 h 297"/>
                <a:gd name="T18" fmla="*/ 8 w 256"/>
                <a:gd name="T19" fmla="*/ 130 h 297"/>
                <a:gd name="T20" fmla="*/ 10 w 256"/>
                <a:gd name="T21" fmla="*/ 132 h 297"/>
                <a:gd name="T22" fmla="*/ 10 w 256"/>
                <a:gd name="T23" fmla="*/ 264 h 297"/>
                <a:gd name="T24" fmla="*/ 43 w 256"/>
                <a:gd name="T25" fmla="*/ 297 h 297"/>
                <a:gd name="T26" fmla="*/ 222 w 256"/>
                <a:gd name="T27" fmla="*/ 297 h 297"/>
                <a:gd name="T28" fmla="*/ 256 w 256"/>
                <a:gd name="T29" fmla="*/ 264 h 297"/>
                <a:gd name="T30" fmla="*/ 256 w 256"/>
                <a:gd name="T31" fmla="*/ 34 h 297"/>
                <a:gd name="T32" fmla="*/ 222 w 256"/>
                <a:gd name="T33" fmla="*/ 0 h 297"/>
                <a:gd name="T34" fmla="*/ 26 w 256"/>
                <a:gd name="T35" fmla="*/ 32 h 297"/>
                <a:gd name="T36" fmla="*/ 42 w 256"/>
                <a:gd name="T37" fmla="*/ 16 h 297"/>
                <a:gd name="T38" fmla="*/ 223 w 256"/>
                <a:gd name="T39" fmla="*/ 16 h 297"/>
                <a:gd name="T40" fmla="*/ 240 w 256"/>
                <a:gd name="T41" fmla="*/ 32 h 297"/>
                <a:gd name="T42" fmla="*/ 240 w 256"/>
                <a:gd name="T43" fmla="*/ 265 h 297"/>
                <a:gd name="T44" fmla="*/ 223 w 256"/>
                <a:gd name="T45" fmla="*/ 281 h 297"/>
                <a:gd name="T46" fmla="*/ 42 w 256"/>
                <a:gd name="T47" fmla="*/ 281 h 297"/>
                <a:gd name="T48" fmla="*/ 26 w 256"/>
                <a:gd name="T49" fmla="*/ 265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6" h="297">
                  <a:moveTo>
                    <a:pt x="222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25" y="0"/>
                    <a:pt x="10" y="15"/>
                    <a:pt x="10" y="34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3"/>
                    <a:pt x="9" y="84"/>
                    <a:pt x="8" y="84"/>
                  </a:cubicBezTo>
                  <a:cubicBezTo>
                    <a:pt x="3" y="84"/>
                    <a:pt x="3" y="84"/>
                    <a:pt x="3" y="84"/>
                  </a:cubicBezTo>
                  <a:cubicBezTo>
                    <a:pt x="1" y="84"/>
                    <a:pt x="0" y="85"/>
                    <a:pt x="0" y="8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8" y="130"/>
                    <a:pt x="8" y="130"/>
                    <a:pt x="8" y="130"/>
                  </a:cubicBezTo>
                  <a:cubicBezTo>
                    <a:pt x="9" y="130"/>
                    <a:pt x="10" y="131"/>
                    <a:pt x="10" y="132"/>
                  </a:cubicBezTo>
                  <a:cubicBezTo>
                    <a:pt x="10" y="264"/>
                    <a:pt x="10" y="264"/>
                    <a:pt x="10" y="264"/>
                  </a:cubicBezTo>
                  <a:cubicBezTo>
                    <a:pt x="10" y="282"/>
                    <a:pt x="25" y="297"/>
                    <a:pt x="43" y="297"/>
                  </a:cubicBezTo>
                  <a:cubicBezTo>
                    <a:pt x="222" y="297"/>
                    <a:pt x="222" y="297"/>
                    <a:pt x="222" y="297"/>
                  </a:cubicBezTo>
                  <a:cubicBezTo>
                    <a:pt x="240" y="297"/>
                    <a:pt x="256" y="282"/>
                    <a:pt x="256" y="264"/>
                  </a:cubicBezTo>
                  <a:cubicBezTo>
                    <a:pt x="256" y="34"/>
                    <a:pt x="256" y="34"/>
                    <a:pt x="256" y="34"/>
                  </a:cubicBezTo>
                  <a:cubicBezTo>
                    <a:pt x="256" y="15"/>
                    <a:pt x="240" y="0"/>
                    <a:pt x="222" y="0"/>
                  </a:cubicBezTo>
                  <a:close/>
                  <a:moveTo>
                    <a:pt x="26" y="32"/>
                  </a:moveTo>
                  <a:cubicBezTo>
                    <a:pt x="26" y="23"/>
                    <a:pt x="33" y="16"/>
                    <a:pt x="42" y="16"/>
                  </a:cubicBezTo>
                  <a:cubicBezTo>
                    <a:pt x="223" y="16"/>
                    <a:pt x="223" y="16"/>
                    <a:pt x="223" y="16"/>
                  </a:cubicBezTo>
                  <a:cubicBezTo>
                    <a:pt x="232" y="16"/>
                    <a:pt x="240" y="23"/>
                    <a:pt x="240" y="32"/>
                  </a:cubicBezTo>
                  <a:cubicBezTo>
                    <a:pt x="240" y="265"/>
                    <a:pt x="240" y="265"/>
                    <a:pt x="240" y="265"/>
                  </a:cubicBezTo>
                  <a:cubicBezTo>
                    <a:pt x="240" y="274"/>
                    <a:pt x="232" y="281"/>
                    <a:pt x="223" y="281"/>
                  </a:cubicBezTo>
                  <a:cubicBezTo>
                    <a:pt x="42" y="281"/>
                    <a:pt x="42" y="281"/>
                    <a:pt x="42" y="281"/>
                  </a:cubicBezTo>
                  <a:cubicBezTo>
                    <a:pt x="33" y="281"/>
                    <a:pt x="26" y="274"/>
                    <a:pt x="26" y="265"/>
                  </a:cubicBezTo>
                </a:path>
              </a:pathLst>
            </a:custGeom>
            <a:solidFill>
              <a:srgbClr val="58B6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36" name="Freeform 308">
              <a:extLst>
                <a:ext uri="{FF2B5EF4-FFF2-40B4-BE49-F238E27FC236}">
                  <a16:creationId xmlns:a16="http://schemas.microsoft.com/office/drawing/2014/main" id="{38666154-B7DF-4562-9C71-7ACB623C83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1557" y="4642851"/>
              <a:ext cx="204041" cy="264272"/>
            </a:xfrm>
            <a:custGeom>
              <a:avLst/>
              <a:gdLst>
                <a:gd name="T0" fmla="*/ 167 w 183"/>
                <a:gd name="T1" fmla="*/ 0 h 238"/>
                <a:gd name="T2" fmla="*/ 16 w 183"/>
                <a:gd name="T3" fmla="*/ 0 h 238"/>
                <a:gd name="T4" fmla="*/ 0 w 183"/>
                <a:gd name="T5" fmla="*/ 16 h 238"/>
                <a:gd name="T6" fmla="*/ 0 w 183"/>
                <a:gd name="T7" fmla="*/ 222 h 238"/>
                <a:gd name="T8" fmla="*/ 16 w 183"/>
                <a:gd name="T9" fmla="*/ 238 h 238"/>
                <a:gd name="T10" fmla="*/ 167 w 183"/>
                <a:gd name="T11" fmla="*/ 238 h 238"/>
                <a:gd name="T12" fmla="*/ 183 w 183"/>
                <a:gd name="T13" fmla="*/ 222 h 238"/>
                <a:gd name="T14" fmla="*/ 183 w 183"/>
                <a:gd name="T15" fmla="*/ 16 h 238"/>
                <a:gd name="T16" fmla="*/ 167 w 183"/>
                <a:gd name="T17" fmla="*/ 0 h 238"/>
                <a:gd name="T18" fmla="*/ 165 w 183"/>
                <a:gd name="T19" fmla="*/ 221 h 238"/>
                <a:gd name="T20" fmla="*/ 18 w 183"/>
                <a:gd name="T21" fmla="*/ 221 h 238"/>
                <a:gd name="T22" fmla="*/ 18 w 183"/>
                <a:gd name="T23" fmla="*/ 17 h 238"/>
                <a:gd name="T24" fmla="*/ 165 w 183"/>
                <a:gd name="T25" fmla="*/ 17 h 238"/>
                <a:gd name="T26" fmla="*/ 165 w 183"/>
                <a:gd name="T27" fmla="*/ 221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3" h="238">
                  <a:moveTo>
                    <a:pt x="167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231"/>
                    <a:pt x="7" y="238"/>
                    <a:pt x="16" y="238"/>
                  </a:cubicBezTo>
                  <a:cubicBezTo>
                    <a:pt x="167" y="238"/>
                    <a:pt x="167" y="238"/>
                    <a:pt x="167" y="238"/>
                  </a:cubicBezTo>
                  <a:cubicBezTo>
                    <a:pt x="176" y="238"/>
                    <a:pt x="183" y="231"/>
                    <a:pt x="183" y="222"/>
                  </a:cubicBezTo>
                  <a:cubicBezTo>
                    <a:pt x="183" y="16"/>
                    <a:pt x="183" y="16"/>
                    <a:pt x="183" y="16"/>
                  </a:cubicBezTo>
                  <a:cubicBezTo>
                    <a:pt x="183" y="7"/>
                    <a:pt x="176" y="0"/>
                    <a:pt x="167" y="0"/>
                  </a:cubicBezTo>
                  <a:close/>
                  <a:moveTo>
                    <a:pt x="165" y="221"/>
                  </a:moveTo>
                  <a:cubicBezTo>
                    <a:pt x="18" y="221"/>
                    <a:pt x="18" y="221"/>
                    <a:pt x="18" y="22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65" y="17"/>
                    <a:pt x="165" y="17"/>
                    <a:pt x="165" y="17"/>
                  </a:cubicBezTo>
                  <a:lnTo>
                    <a:pt x="165" y="221"/>
                  </a:lnTo>
                  <a:close/>
                </a:path>
              </a:pathLst>
            </a:custGeom>
            <a:solidFill>
              <a:srgbClr val="58B6C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7AFE91A7-C40E-4C1C-96A9-3D967F27F2FF}"/>
              </a:ext>
            </a:extLst>
          </p:cNvPr>
          <p:cNvGrpSpPr/>
          <p:nvPr/>
        </p:nvGrpSpPr>
        <p:grpSpPr>
          <a:xfrm>
            <a:off x="11256265" y="3949445"/>
            <a:ext cx="527104" cy="339877"/>
            <a:chOff x="3640138" y="5064125"/>
            <a:chExt cx="2274887" cy="1466850"/>
          </a:xfrm>
        </p:grpSpPr>
        <p:sp>
          <p:nvSpPr>
            <p:cNvPr id="131" name="Freeform 312">
              <a:extLst>
                <a:ext uri="{FF2B5EF4-FFF2-40B4-BE49-F238E27FC236}">
                  <a16:creationId xmlns:a16="http://schemas.microsoft.com/office/drawing/2014/main" id="{04547F82-3E6B-4629-9E66-ECC162FB21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0138" y="5064125"/>
              <a:ext cx="2274887" cy="1466850"/>
            </a:xfrm>
            <a:custGeom>
              <a:avLst/>
              <a:gdLst>
                <a:gd name="T0" fmla="*/ 527 w 604"/>
                <a:gd name="T1" fmla="*/ 388 h 388"/>
                <a:gd name="T2" fmla="*/ 79 w 604"/>
                <a:gd name="T3" fmla="*/ 388 h 388"/>
                <a:gd name="T4" fmla="*/ 0 w 604"/>
                <a:gd name="T5" fmla="*/ 309 h 388"/>
                <a:gd name="T6" fmla="*/ 0 w 604"/>
                <a:gd name="T7" fmla="*/ 0 h 388"/>
                <a:gd name="T8" fmla="*/ 604 w 604"/>
                <a:gd name="T9" fmla="*/ 0 h 388"/>
                <a:gd name="T10" fmla="*/ 604 w 604"/>
                <a:gd name="T11" fmla="*/ 309 h 388"/>
                <a:gd name="T12" fmla="*/ 527 w 604"/>
                <a:gd name="T13" fmla="*/ 388 h 388"/>
                <a:gd name="T14" fmla="*/ 16 w 604"/>
                <a:gd name="T15" fmla="*/ 16 h 388"/>
                <a:gd name="T16" fmla="*/ 16 w 604"/>
                <a:gd name="T17" fmla="*/ 309 h 388"/>
                <a:gd name="T18" fmla="*/ 79 w 604"/>
                <a:gd name="T19" fmla="*/ 372 h 388"/>
                <a:gd name="T20" fmla="*/ 527 w 604"/>
                <a:gd name="T21" fmla="*/ 372 h 388"/>
                <a:gd name="T22" fmla="*/ 588 w 604"/>
                <a:gd name="T23" fmla="*/ 309 h 388"/>
                <a:gd name="T24" fmla="*/ 588 w 604"/>
                <a:gd name="T25" fmla="*/ 16 h 388"/>
                <a:gd name="T26" fmla="*/ 16 w 604"/>
                <a:gd name="T27" fmla="*/ 16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4" h="388">
                  <a:moveTo>
                    <a:pt x="527" y="388"/>
                  </a:moveTo>
                  <a:cubicBezTo>
                    <a:pt x="79" y="388"/>
                    <a:pt x="79" y="388"/>
                    <a:pt x="79" y="388"/>
                  </a:cubicBezTo>
                  <a:cubicBezTo>
                    <a:pt x="36" y="388"/>
                    <a:pt x="0" y="352"/>
                    <a:pt x="0" y="30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604" y="309"/>
                    <a:pt x="604" y="309"/>
                    <a:pt x="604" y="309"/>
                  </a:cubicBezTo>
                  <a:cubicBezTo>
                    <a:pt x="604" y="353"/>
                    <a:pt x="570" y="388"/>
                    <a:pt x="527" y="388"/>
                  </a:cubicBezTo>
                  <a:close/>
                  <a:moveTo>
                    <a:pt x="16" y="16"/>
                  </a:moveTo>
                  <a:cubicBezTo>
                    <a:pt x="16" y="309"/>
                    <a:pt x="16" y="309"/>
                    <a:pt x="16" y="309"/>
                  </a:cubicBezTo>
                  <a:cubicBezTo>
                    <a:pt x="16" y="343"/>
                    <a:pt x="45" y="372"/>
                    <a:pt x="79" y="372"/>
                  </a:cubicBezTo>
                  <a:cubicBezTo>
                    <a:pt x="527" y="372"/>
                    <a:pt x="527" y="372"/>
                    <a:pt x="527" y="372"/>
                  </a:cubicBezTo>
                  <a:cubicBezTo>
                    <a:pt x="561" y="372"/>
                    <a:pt x="588" y="344"/>
                    <a:pt x="588" y="309"/>
                  </a:cubicBezTo>
                  <a:cubicBezTo>
                    <a:pt x="588" y="16"/>
                    <a:pt x="588" y="16"/>
                    <a:pt x="588" y="16"/>
                  </a:cubicBezTo>
                  <a:lnTo>
                    <a:pt x="16" y="16"/>
                  </a:lnTo>
                  <a:close/>
                </a:path>
              </a:pathLst>
            </a:custGeom>
            <a:solidFill>
              <a:srgbClr val="58B6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  <p:sp>
          <p:nvSpPr>
            <p:cNvPr id="132" name="Freeform 313">
              <a:extLst>
                <a:ext uri="{FF2B5EF4-FFF2-40B4-BE49-F238E27FC236}">
                  <a16:creationId xmlns:a16="http://schemas.microsoft.com/office/drawing/2014/main" id="{E5DA4208-92D2-41D5-B606-72B4537061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7140" y="5192715"/>
              <a:ext cx="2024060" cy="1209674"/>
            </a:xfrm>
            <a:custGeom>
              <a:avLst/>
              <a:gdLst>
                <a:gd name="T0" fmla="*/ 496 w 537"/>
                <a:gd name="T1" fmla="*/ 63 h 320"/>
                <a:gd name="T2" fmla="*/ 458 w 537"/>
                <a:gd name="T3" fmla="*/ 129 h 320"/>
                <a:gd name="T4" fmla="*/ 103 w 537"/>
                <a:gd name="T5" fmla="*/ 144 h 320"/>
                <a:gd name="T6" fmla="*/ 75 w 537"/>
                <a:gd name="T7" fmla="*/ 144 h 320"/>
                <a:gd name="T8" fmla="*/ 61 w 537"/>
                <a:gd name="T9" fmla="*/ 140 h 320"/>
                <a:gd name="T10" fmla="*/ 156 w 537"/>
                <a:gd name="T11" fmla="*/ 115 h 320"/>
                <a:gd name="T12" fmla="*/ 156 w 537"/>
                <a:gd name="T13" fmla="*/ 98 h 320"/>
                <a:gd name="T14" fmla="*/ 156 w 537"/>
                <a:gd name="T15" fmla="*/ 81 h 320"/>
                <a:gd name="T16" fmla="*/ 143 w 537"/>
                <a:gd name="T17" fmla="*/ 66 h 320"/>
                <a:gd name="T18" fmla="*/ 142 w 537"/>
                <a:gd name="T19" fmla="*/ 64 h 320"/>
                <a:gd name="T20" fmla="*/ 71 w 537"/>
                <a:gd name="T21" fmla="*/ 61 h 320"/>
                <a:gd name="T22" fmla="*/ 116 w 537"/>
                <a:gd name="T23" fmla="*/ 60 h 320"/>
                <a:gd name="T24" fmla="*/ 250 w 537"/>
                <a:gd name="T25" fmla="*/ 144 h 320"/>
                <a:gd name="T26" fmla="*/ 217 w 537"/>
                <a:gd name="T27" fmla="*/ 144 h 320"/>
                <a:gd name="T28" fmla="*/ 270 w 537"/>
                <a:gd name="T29" fmla="*/ 135 h 320"/>
                <a:gd name="T30" fmla="*/ 261 w 537"/>
                <a:gd name="T31" fmla="*/ 124 h 320"/>
                <a:gd name="T32" fmla="*/ 261 w 537"/>
                <a:gd name="T33" fmla="*/ 111 h 320"/>
                <a:gd name="T34" fmla="*/ 261 w 537"/>
                <a:gd name="T35" fmla="*/ 94 h 320"/>
                <a:gd name="T36" fmla="*/ 261 w 537"/>
                <a:gd name="T37" fmla="*/ 78 h 320"/>
                <a:gd name="T38" fmla="*/ 174 w 537"/>
                <a:gd name="T39" fmla="*/ 68 h 320"/>
                <a:gd name="T40" fmla="*/ 202 w 537"/>
                <a:gd name="T41" fmla="*/ 60 h 320"/>
                <a:gd name="T42" fmla="*/ 235 w 537"/>
                <a:gd name="T43" fmla="*/ 47 h 320"/>
                <a:gd name="T44" fmla="*/ 365 w 537"/>
                <a:gd name="T45" fmla="*/ 131 h 320"/>
                <a:gd name="T46" fmla="*/ 331 w 537"/>
                <a:gd name="T47" fmla="*/ 131 h 320"/>
                <a:gd name="T48" fmla="*/ 369 w 537"/>
                <a:gd name="T49" fmla="*/ 131 h 320"/>
                <a:gd name="T50" fmla="*/ 388 w 537"/>
                <a:gd name="T51" fmla="*/ 130 h 320"/>
                <a:gd name="T52" fmla="*/ 299 w 537"/>
                <a:gd name="T53" fmla="*/ 119 h 320"/>
                <a:gd name="T54" fmla="*/ 299 w 537"/>
                <a:gd name="T55" fmla="*/ 102 h 320"/>
                <a:gd name="T56" fmla="*/ 299 w 537"/>
                <a:gd name="T57" fmla="*/ 85 h 320"/>
                <a:gd name="T58" fmla="*/ 302 w 537"/>
                <a:gd name="T59" fmla="*/ 62 h 320"/>
                <a:gd name="T60" fmla="*/ 306 w 537"/>
                <a:gd name="T61" fmla="*/ 47 h 320"/>
                <a:gd name="T62" fmla="*/ 335 w 537"/>
                <a:gd name="T63" fmla="*/ 60 h 320"/>
                <a:gd name="T64" fmla="*/ 120 w 537"/>
                <a:gd name="T65" fmla="*/ 259 h 320"/>
                <a:gd name="T66" fmla="*/ 86 w 537"/>
                <a:gd name="T67" fmla="*/ 259 h 320"/>
                <a:gd name="T68" fmla="*/ 82 w 537"/>
                <a:gd name="T69" fmla="*/ 259 h 320"/>
                <a:gd name="T70" fmla="*/ 61 w 537"/>
                <a:gd name="T71" fmla="*/ 255 h 320"/>
                <a:gd name="T72" fmla="*/ 67 w 537"/>
                <a:gd name="T73" fmla="*/ 221 h 320"/>
                <a:gd name="T74" fmla="*/ 67 w 537"/>
                <a:gd name="T75" fmla="*/ 204 h 320"/>
                <a:gd name="T76" fmla="*/ 67 w 537"/>
                <a:gd name="T77" fmla="*/ 187 h 320"/>
                <a:gd name="T78" fmla="*/ 54 w 537"/>
                <a:gd name="T79" fmla="*/ 183 h 320"/>
                <a:gd name="T80" fmla="*/ 71 w 537"/>
                <a:gd name="T81" fmla="*/ 175 h 320"/>
                <a:gd name="T82" fmla="*/ 132 w 537"/>
                <a:gd name="T83" fmla="*/ 175 h 320"/>
                <a:gd name="T84" fmla="*/ 99 w 537"/>
                <a:gd name="T85" fmla="*/ 175 h 320"/>
                <a:gd name="T86" fmla="*/ 233 w 537"/>
                <a:gd name="T87" fmla="*/ 259 h 320"/>
                <a:gd name="T88" fmla="*/ 201 w 537"/>
                <a:gd name="T89" fmla="*/ 247 h 320"/>
                <a:gd name="T90" fmla="*/ 187 w 537"/>
                <a:gd name="T91" fmla="*/ 239 h 320"/>
                <a:gd name="T92" fmla="*/ 174 w 537"/>
                <a:gd name="T93" fmla="*/ 234 h 320"/>
                <a:gd name="T94" fmla="*/ 174 w 537"/>
                <a:gd name="T95" fmla="*/ 217 h 320"/>
                <a:gd name="T96" fmla="*/ 174 w 537"/>
                <a:gd name="T97" fmla="*/ 200 h 320"/>
                <a:gd name="T98" fmla="*/ 273 w 537"/>
                <a:gd name="T99" fmla="*/ 192 h 320"/>
                <a:gd name="T100" fmla="*/ 260 w 537"/>
                <a:gd name="T101" fmla="*/ 179 h 320"/>
                <a:gd name="T102" fmla="*/ 240 w 537"/>
                <a:gd name="T103" fmla="*/ 162 h 320"/>
                <a:gd name="T104" fmla="*/ 206 w 537"/>
                <a:gd name="T105" fmla="*/ 162 h 320"/>
                <a:gd name="T106" fmla="*/ 335 w 537"/>
                <a:gd name="T107" fmla="*/ 247 h 320"/>
                <a:gd name="T108" fmla="*/ 299 w 537"/>
                <a:gd name="T109" fmla="*/ 258 h 320"/>
                <a:gd name="T110" fmla="*/ 286 w 537"/>
                <a:gd name="T111" fmla="*/ 239 h 320"/>
                <a:gd name="T112" fmla="*/ 389 w 537"/>
                <a:gd name="T113" fmla="*/ 239 h 320"/>
                <a:gd name="T114" fmla="*/ 389 w 537"/>
                <a:gd name="T115" fmla="*/ 226 h 320"/>
                <a:gd name="T116" fmla="*/ 389 w 537"/>
                <a:gd name="T117" fmla="*/ 209 h 320"/>
                <a:gd name="T118" fmla="*/ 388 w 537"/>
                <a:gd name="T119" fmla="*/ 177 h 320"/>
                <a:gd name="T120" fmla="*/ 370 w 537"/>
                <a:gd name="T121" fmla="*/ 175 h 320"/>
                <a:gd name="T122" fmla="*/ 365 w 537"/>
                <a:gd name="T123" fmla="*/ 175 h 320"/>
                <a:gd name="T124" fmla="*/ 331 w 537"/>
                <a:gd name="T125" fmla="*/ 175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7" h="320">
                  <a:moveTo>
                    <a:pt x="0" y="0"/>
                  </a:moveTo>
                  <a:cubicBezTo>
                    <a:pt x="0" y="275"/>
                    <a:pt x="0" y="275"/>
                    <a:pt x="0" y="275"/>
                  </a:cubicBezTo>
                  <a:cubicBezTo>
                    <a:pt x="0" y="300"/>
                    <a:pt x="20" y="320"/>
                    <a:pt x="45" y="320"/>
                  </a:cubicBezTo>
                  <a:cubicBezTo>
                    <a:pt x="493" y="320"/>
                    <a:pt x="493" y="320"/>
                    <a:pt x="493" y="320"/>
                  </a:cubicBezTo>
                  <a:cubicBezTo>
                    <a:pt x="518" y="320"/>
                    <a:pt x="537" y="300"/>
                    <a:pt x="537" y="275"/>
                  </a:cubicBezTo>
                  <a:cubicBezTo>
                    <a:pt x="537" y="0"/>
                    <a:pt x="537" y="0"/>
                    <a:pt x="5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458" y="96"/>
                  </a:moveTo>
                  <a:cubicBezTo>
                    <a:pt x="437" y="96"/>
                    <a:pt x="420" y="81"/>
                    <a:pt x="420" y="63"/>
                  </a:cubicBezTo>
                  <a:cubicBezTo>
                    <a:pt x="420" y="45"/>
                    <a:pt x="437" y="30"/>
                    <a:pt x="458" y="30"/>
                  </a:cubicBezTo>
                  <a:cubicBezTo>
                    <a:pt x="479" y="30"/>
                    <a:pt x="496" y="45"/>
                    <a:pt x="496" y="63"/>
                  </a:cubicBezTo>
                  <a:cubicBezTo>
                    <a:pt x="496" y="81"/>
                    <a:pt x="479" y="96"/>
                    <a:pt x="458" y="96"/>
                  </a:cubicBezTo>
                  <a:close/>
                  <a:moveTo>
                    <a:pt x="458" y="38"/>
                  </a:moveTo>
                  <a:cubicBezTo>
                    <a:pt x="442" y="38"/>
                    <a:pt x="428" y="50"/>
                    <a:pt x="428" y="63"/>
                  </a:cubicBezTo>
                  <a:cubicBezTo>
                    <a:pt x="428" y="77"/>
                    <a:pt x="442" y="88"/>
                    <a:pt x="458" y="88"/>
                  </a:cubicBezTo>
                  <a:cubicBezTo>
                    <a:pt x="475" y="88"/>
                    <a:pt x="488" y="77"/>
                    <a:pt x="488" y="63"/>
                  </a:cubicBezTo>
                  <a:cubicBezTo>
                    <a:pt x="488" y="50"/>
                    <a:pt x="475" y="38"/>
                    <a:pt x="458" y="38"/>
                  </a:cubicBezTo>
                  <a:close/>
                  <a:moveTo>
                    <a:pt x="458" y="187"/>
                  </a:moveTo>
                  <a:cubicBezTo>
                    <a:pt x="437" y="187"/>
                    <a:pt x="420" y="172"/>
                    <a:pt x="420" y="154"/>
                  </a:cubicBezTo>
                  <a:cubicBezTo>
                    <a:pt x="420" y="136"/>
                    <a:pt x="437" y="121"/>
                    <a:pt x="458" y="121"/>
                  </a:cubicBezTo>
                  <a:cubicBezTo>
                    <a:pt x="479" y="121"/>
                    <a:pt x="496" y="136"/>
                    <a:pt x="496" y="154"/>
                  </a:cubicBezTo>
                  <a:cubicBezTo>
                    <a:pt x="496" y="172"/>
                    <a:pt x="479" y="187"/>
                    <a:pt x="458" y="187"/>
                  </a:cubicBezTo>
                  <a:close/>
                  <a:moveTo>
                    <a:pt x="458" y="129"/>
                  </a:moveTo>
                  <a:cubicBezTo>
                    <a:pt x="442" y="129"/>
                    <a:pt x="428" y="140"/>
                    <a:pt x="428" y="154"/>
                  </a:cubicBezTo>
                  <a:cubicBezTo>
                    <a:pt x="428" y="168"/>
                    <a:pt x="442" y="179"/>
                    <a:pt x="458" y="179"/>
                  </a:cubicBezTo>
                  <a:cubicBezTo>
                    <a:pt x="475" y="179"/>
                    <a:pt x="488" y="168"/>
                    <a:pt x="488" y="154"/>
                  </a:cubicBezTo>
                  <a:cubicBezTo>
                    <a:pt x="488" y="140"/>
                    <a:pt x="475" y="129"/>
                    <a:pt x="458" y="129"/>
                  </a:cubicBezTo>
                  <a:close/>
                  <a:moveTo>
                    <a:pt x="132" y="144"/>
                  </a:moveTo>
                  <a:cubicBezTo>
                    <a:pt x="120" y="144"/>
                    <a:pt x="120" y="144"/>
                    <a:pt x="120" y="144"/>
                  </a:cubicBezTo>
                  <a:cubicBezTo>
                    <a:pt x="120" y="131"/>
                    <a:pt x="120" y="131"/>
                    <a:pt x="120" y="131"/>
                  </a:cubicBezTo>
                  <a:cubicBezTo>
                    <a:pt x="132" y="131"/>
                    <a:pt x="132" y="131"/>
                    <a:pt x="132" y="131"/>
                  </a:cubicBezTo>
                  <a:cubicBezTo>
                    <a:pt x="132" y="144"/>
                    <a:pt x="132" y="144"/>
                    <a:pt x="132" y="144"/>
                  </a:cubicBezTo>
                  <a:cubicBezTo>
                    <a:pt x="132" y="144"/>
                    <a:pt x="132" y="144"/>
                    <a:pt x="132" y="144"/>
                  </a:cubicBezTo>
                  <a:close/>
                  <a:moveTo>
                    <a:pt x="116" y="144"/>
                  </a:moveTo>
                  <a:cubicBezTo>
                    <a:pt x="103" y="144"/>
                    <a:pt x="103" y="144"/>
                    <a:pt x="103" y="144"/>
                  </a:cubicBezTo>
                  <a:cubicBezTo>
                    <a:pt x="103" y="131"/>
                    <a:pt x="103" y="131"/>
                    <a:pt x="103" y="131"/>
                  </a:cubicBezTo>
                  <a:cubicBezTo>
                    <a:pt x="116" y="131"/>
                    <a:pt x="116" y="131"/>
                    <a:pt x="116" y="131"/>
                  </a:cubicBezTo>
                  <a:cubicBezTo>
                    <a:pt x="116" y="144"/>
                    <a:pt x="116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close/>
                  <a:moveTo>
                    <a:pt x="99" y="144"/>
                  </a:moveTo>
                  <a:cubicBezTo>
                    <a:pt x="86" y="144"/>
                    <a:pt x="86" y="144"/>
                    <a:pt x="86" y="144"/>
                  </a:cubicBezTo>
                  <a:cubicBezTo>
                    <a:pt x="86" y="131"/>
                    <a:pt x="86" y="131"/>
                    <a:pt x="86" y="131"/>
                  </a:cubicBezTo>
                  <a:cubicBezTo>
                    <a:pt x="99" y="131"/>
                    <a:pt x="99" y="131"/>
                    <a:pt x="99" y="131"/>
                  </a:cubicBezTo>
                  <a:cubicBezTo>
                    <a:pt x="99" y="144"/>
                    <a:pt x="99" y="144"/>
                    <a:pt x="99" y="144"/>
                  </a:cubicBezTo>
                  <a:cubicBezTo>
                    <a:pt x="99" y="144"/>
                    <a:pt x="99" y="144"/>
                    <a:pt x="99" y="144"/>
                  </a:cubicBezTo>
                  <a:close/>
                  <a:moveTo>
                    <a:pt x="82" y="144"/>
                  </a:moveTo>
                  <a:cubicBezTo>
                    <a:pt x="75" y="144"/>
                    <a:pt x="75" y="144"/>
                    <a:pt x="75" y="144"/>
                  </a:cubicBezTo>
                  <a:cubicBezTo>
                    <a:pt x="71" y="144"/>
                    <a:pt x="69" y="144"/>
                    <a:pt x="66" y="143"/>
                  </a:cubicBezTo>
                  <a:cubicBezTo>
                    <a:pt x="71" y="131"/>
                    <a:pt x="71" y="131"/>
                    <a:pt x="71" y="131"/>
                  </a:cubicBezTo>
                  <a:cubicBezTo>
                    <a:pt x="72" y="131"/>
                    <a:pt x="73" y="131"/>
                    <a:pt x="75" y="131"/>
                  </a:cubicBezTo>
                  <a:cubicBezTo>
                    <a:pt x="82" y="131"/>
                    <a:pt x="82" y="131"/>
                    <a:pt x="82" y="131"/>
                  </a:cubicBezTo>
                  <a:cubicBezTo>
                    <a:pt x="82" y="144"/>
                    <a:pt x="82" y="144"/>
                    <a:pt x="82" y="144"/>
                  </a:cubicBezTo>
                  <a:cubicBezTo>
                    <a:pt x="82" y="144"/>
                    <a:pt x="82" y="144"/>
                    <a:pt x="82" y="144"/>
                  </a:cubicBezTo>
                  <a:close/>
                  <a:moveTo>
                    <a:pt x="137" y="144"/>
                  </a:moveTo>
                  <a:cubicBezTo>
                    <a:pt x="136" y="131"/>
                    <a:pt x="136" y="131"/>
                    <a:pt x="136" y="131"/>
                  </a:cubicBezTo>
                  <a:cubicBezTo>
                    <a:pt x="138" y="131"/>
                    <a:pt x="140" y="130"/>
                    <a:pt x="142" y="128"/>
                  </a:cubicBezTo>
                  <a:cubicBezTo>
                    <a:pt x="153" y="135"/>
                    <a:pt x="153" y="135"/>
                    <a:pt x="153" y="135"/>
                  </a:cubicBezTo>
                  <a:cubicBezTo>
                    <a:pt x="148" y="141"/>
                    <a:pt x="143" y="144"/>
                    <a:pt x="137" y="144"/>
                  </a:cubicBezTo>
                  <a:close/>
                  <a:moveTo>
                    <a:pt x="61" y="140"/>
                  </a:moveTo>
                  <a:cubicBezTo>
                    <a:pt x="57" y="135"/>
                    <a:pt x="54" y="130"/>
                    <a:pt x="54" y="124"/>
                  </a:cubicBezTo>
                  <a:cubicBezTo>
                    <a:pt x="54" y="124"/>
                    <a:pt x="54" y="124"/>
                    <a:pt x="54" y="124"/>
                  </a:cubicBezTo>
                  <a:cubicBezTo>
                    <a:pt x="67" y="124"/>
                    <a:pt x="67" y="124"/>
                    <a:pt x="67" y="124"/>
                  </a:cubicBezTo>
                  <a:cubicBezTo>
                    <a:pt x="67" y="124"/>
                    <a:pt x="67" y="124"/>
                    <a:pt x="67" y="124"/>
                  </a:cubicBezTo>
                  <a:cubicBezTo>
                    <a:pt x="67" y="126"/>
                    <a:pt x="67" y="128"/>
                    <a:pt x="69" y="130"/>
                  </a:cubicBezTo>
                  <a:cubicBezTo>
                    <a:pt x="61" y="140"/>
                    <a:pt x="61" y="140"/>
                    <a:pt x="61" y="140"/>
                  </a:cubicBezTo>
                  <a:cubicBezTo>
                    <a:pt x="61" y="140"/>
                    <a:pt x="61" y="140"/>
                    <a:pt x="61" y="140"/>
                  </a:cubicBezTo>
                  <a:close/>
                  <a:moveTo>
                    <a:pt x="155" y="130"/>
                  </a:moveTo>
                  <a:cubicBezTo>
                    <a:pt x="143" y="126"/>
                    <a:pt x="143" y="126"/>
                    <a:pt x="143" y="126"/>
                  </a:cubicBezTo>
                  <a:cubicBezTo>
                    <a:pt x="143" y="126"/>
                    <a:pt x="143" y="125"/>
                    <a:pt x="143" y="124"/>
                  </a:cubicBezTo>
                  <a:cubicBezTo>
                    <a:pt x="143" y="115"/>
                    <a:pt x="143" y="115"/>
                    <a:pt x="143" y="115"/>
                  </a:cubicBezTo>
                  <a:cubicBezTo>
                    <a:pt x="156" y="115"/>
                    <a:pt x="156" y="115"/>
                    <a:pt x="156" y="115"/>
                  </a:cubicBezTo>
                  <a:cubicBezTo>
                    <a:pt x="156" y="124"/>
                    <a:pt x="156" y="124"/>
                    <a:pt x="156" y="124"/>
                  </a:cubicBezTo>
                  <a:cubicBezTo>
                    <a:pt x="156" y="126"/>
                    <a:pt x="156" y="128"/>
                    <a:pt x="155" y="130"/>
                  </a:cubicBezTo>
                  <a:close/>
                  <a:moveTo>
                    <a:pt x="67" y="119"/>
                  </a:moveTo>
                  <a:cubicBezTo>
                    <a:pt x="54" y="119"/>
                    <a:pt x="54" y="119"/>
                    <a:pt x="54" y="119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7" y="119"/>
                    <a:pt x="67" y="119"/>
                  </a:cubicBezTo>
                  <a:close/>
                  <a:moveTo>
                    <a:pt x="156" y="111"/>
                  </a:moveTo>
                  <a:cubicBezTo>
                    <a:pt x="143" y="111"/>
                    <a:pt x="143" y="111"/>
                    <a:pt x="143" y="111"/>
                  </a:cubicBezTo>
                  <a:cubicBezTo>
                    <a:pt x="143" y="98"/>
                    <a:pt x="143" y="98"/>
                    <a:pt x="143" y="98"/>
                  </a:cubicBezTo>
                  <a:cubicBezTo>
                    <a:pt x="156" y="98"/>
                    <a:pt x="156" y="98"/>
                    <a:pt x="156" y="98"/>
                  </a:cubicBezTo>
                  <a:cubicBezTo>
                    <a:pt x="156" y="111"/>
                    <a:pt x="156" y="111"/>
                    <a:pt x="156" y="111"/>
                  </a:cubicBezTo>
                  <a:cubicBezTo>
                    <a:pt x="156" y="111"/>
                    <a:pt x="156" y="111"/>
                    <a:pt x="156" y="111"/>
                  </a:cubicBezTo>
                  <a:close/>
                  <a:moveTo>
                    <a:pt x="67" y="102"/>
                  </a:moveTo>
                  <a:cubicBezTo>
                    <a:pt x="54" y="102"/>
                    <a:pt x="54" y="102"/>
                    <a:pt x="54" y="102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67" y="89"/>
                    <a:pt x="67" y="89"/>
                    <a:pt x="67" y="89"/>
                  </a:cubicBezTo>
                  <a:cubicBezTo>
                    <a:pt x="67" y="102"/>
                    <a:pt x="67" y="102"/>
                    <a:pt x="67" y="102"/>
                  </a:cubicBezTo>
                  <a:cubicBezTo>
                    <a:pt x="67" y="102"/>
                    <a:pt x="67" y="102"/>
                    <a:pt x="67" y="102"/>
                  </a:cubicBezTo>
                  <a:close/>
                  <a:moveTo>
                    <a:pt x="156" y="94"/>
                  </a:moveTo>
                  <a:cubicBezTo>
                    <a:pt x="143" y="94"/>
                    <a:pt x="143" y="94"/>
                    <a:pt x="143" y="94"/>
                  </a:cubicBezTo>
                  <a:cubicBezTo>
                    <a:pt x="143" y="81"/>
                    <a:pt x="143" y="81"/>
                    <a:pt x="143" y="81"/>
                  </a:cubicBezTo>
                  <a:cubicBezTo>
                    <a:pt x="156" y="81"/>
                    <a:pt x="156" y="81"/>
                    <a:pt x="156" y="81"/>
                  </a:cubicBezTo>
                  <a:cubicBezTo>
                    <a:pt x="156" y="94"/>
                    <a:pt x="156" y="94"/>
                    <a:pt x="156" y="94"/>
                  </a:cubicBezTo>
                  <a:cubicBezTo>
                    <a:pt x="156" y="94"/>
                    <a:pt x="156" y="94"/>
                    <a:pt x="156" y="94"/>
                  </a:cubicBezTo>
                  <a:close/>
                  <a:moveTo>
                    <a:pt x="67" y="85"/>
                  </a:moveTo>
                  <a:cubicBezTo>
                    <a:pt x="54" y="85"/>
                    <a:pt x="54" y="85"/>
                    <a:pt x="54" y="85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67" y="85"/>
                    <a:pt x="67" y="85"/>
                    <a:pt x="67" y="85"/>
                  </a:cubicBezTo>
                  <a:close/>
                  <a:moveTo>
                    <a:pt x="156" y="77"/>
                  </a:moveTo>
                  <a:cubicBezTo>
                    <a:pt x="143" y="77"/>
                    <a:pt x="143" y="77"/>
                    <a:pt x="143" y="77"/>
                  </a:cubicBezTo>
                  <a:cubicBezTo>
                    <a:pt x="143" y="67"/>
                    <a:pt x="143" y="67"/>
                    <a:pt x="143" y="67"/>
                  </a:cubicBezTo>
                  <a:cubicBezTo>
                    <a:pt x="143" y="66"/>
                    <a:pt x="143" y="66"/>
                    <a:pt x="143" y="66"/>
                  </a:cubicBezTo>
                  <a:cubicBezTo>
                    <a:pt x="155" y="63"/>
                    <a:pt x="155" y="63"/>
                    <a:pt x="155" y="63"/>
                  </a:cubicBezTo>
                  <a:cubicBezTo>
                    <a:pt x="156" y="64"/>
                    <a:pt x="156" y="66"/>
                    <a:pt x="156" y="67"/>
                  </a:cubicBezTo>
                  <a:cubicBezTo>
                    <a:pt x="156" y="77"/>
                    <a:pt x="156" y="77"/>
                    <a:pt x="156" y="77"/>
                  </a:cubicBezTo>
                  <a:cubicBezTo>
                    <a:pt x="156" y="77"/>
                    <a:pt x="156" y="77"/>
                    <a:pt x="156" y="77"/>
                  </a:cubicBezTo>
                  <a:close/>
                  <a:moveTo>
                    <a:pt x="54" y="68"/>
                  </a:moveTo>
                  <a:cubicBezTo>
                    <a:pt x="54" y="67"/>
                    <a:pt x="54" y="67"/>
                    <a:pt x="54" y="67"/>
                  </a:cubicBezTo>
                  <a:cubicBezTo>
                    <a:pt x="54" y="62"/>
                    <a:pt x="57" y="55"/>
                    <a:pt x="62" y="51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8" y="63"/>
                    <a:pt x="67" y="65"/>
                    <a:pt x="67" y="67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68"/>
                    <a:pt x="54" y="68"/>
                    <a:pt x="54" y="68"/>
                  </a:cubicBezTo>
                  <a:close/>
                  <a:moveTo>
                    <a:pt x="142" y="64"/>
                  </a:moveTo>
                  <a:cubicBezTo>
                    <a:pt x="141" y="62"/>
                    <a:pt x="139" y="61"/>
                    <a:pt x="136" y="60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44" y="48"/>
                    <a:pt x="149" y="51"/>
                    <a:pt x="153" y="56"/>
                  </a:cubicBezTo>
                  <a:cubicBezTo>
                    <a:pt x="142" y="64"/>
                    <a:pt x="142" y="64"/>
                    <a:pt x="142" y="64"/>
                  </a:cubicBezTo>
                  <a:cubicBezTo>
                    <a:pt x="142" y="64"/>
                    <a:pt x="142" y="64"/>
                    <a:pt x="142" y="64"/>
                  </a:cubicBezTo>
                  <a:close/>
                  <a:moveTo>
                    <a:pt x="71" y="61"/>
                  </a:moveTo>
                  <a:cubicBezTo>
                    <a:pt x="67" y="49"/>
                    <a:pt x="67" y="49"/>
                    <a:pt x="67" y="49"/>
                  </a:cubicBezTo>
                  <a:cubicBezTo>
                    <a:pt x="69" y="48"/>
                    <a:pt x="71" y="47"/>
                    <a:pt x="75" y="47"/>
                  </a:cubicBezTo>
                  <a:cubicBezTo>
                    <a:pt x="82" y="47"/>
                    <a:pt x="82" y="47"/>
                    <a:pt x="82" y="47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73" y="60"/>
                    <a:pt x="72" y="60"/>
                    <a:pt x="71" y="61"/>
                  </a:cubicBezTo>
                  <a:close/>
                  <a:moveTo>
                    <a:pt x="132" y="6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32" y="47"/>
                    <a:pt x="132" y="47"/>
                    <a:pt x="132" y="47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32" y="60"/>
                    <a:pt x="132" y="60"/>
                    <a:pt x="132" y="60"/>
                  </a:cubicBezTo>
                  <a:close/>
                  <a:moveTo>
                    <a:pt x="116" y="60"/>
                  </a:moveTo>
                  <a:cubicBezTo>
                    <a:pt x="103" y="60"/>
                    <a:pt x="103" y="60"/>
                    <a:pt x="103" y="60"/>
                  </a:cubicBezTo>
                  <a:cubicBezTo>
                    <a:pt x="103" y="47"/>
                    <a:pt x="103" y="47"/>
                    <a:pt x="103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6" y="60"/>
                    <a:pt x="116" y="60"/>
                    <a:pt x="116" y="60"/>
                  </a:cubicBezTo>
                  <a:cubicBezTo>
                    <a:pt x="116" y="60"/>
                    <a:pt x="116" y="60"/>
                    <a:pt x="116" y="60"/>
                  </a:cubicBezTo>
                  <a:close/>
                  <a:moveTo>
                    <a:pt x="99" y="60"/>
                  </a:moveTo>
                  <a:cubicBezTo>
                    <a:pt x="86" y="60"/>
                    <a:pt x="86" y="60"/>
                    <a:pt x="86" y="60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99" y="60"/>
                    <a:pt x="99" y="60"/>
                    <a:pt x="99" y="60"/>
                  </a:cubicBezTo>
                  <a:close/>
                  <a:moveTo>
                    <a:pt x="250" y="144"/>
                  </a:moveTo>
                  <a:cubicBezTo>
                    <a:pt x="238" y="144"/>
                    <a:pt x="238" y="144"/>
                    <a:pt x="238" y="144"/>
                  </a:cubicBezTo>
                  <a:cubicBezTo>
                    <a:pt x="238" y="131"/>
                    <a:pt x="238" y="131"/>
                    <a:pt x="238" y="131"/>
                  </a:cubicBezTo>
                  <a:cubicBezTo>
                    <a:pt x="250" y="131"/>
                    <a:pt x="250" y="131"/>
                    <a:pt x="250" y="131"/>
                  </a:cubicBezTo>
                  <a:cubicBezTo>
                    <a:pt x="250" y="144"/>
                    <a:pt x="250" y="144"/>
                    <a:pt x="250" y="144"/>
                  </a:cubicBezTo>
                  <a:cubicBezTo>
                    <a:pt x="250" y="144"/>
                    <a:pt x="250" y="144"/>
                    <a:pt x="250" y="144"/>
                  </a:cubicBezTo>
                  <a:close/>
                  <a:moveTo>
                    <a:pt x="233" y="144"/>
                  </a:moveTo>
                  <a:cubicBezTo>
                    <a:pt x="222" y="144"/>
                    <a:pt x="222" y="144"/>
                    <a:pt x="222" y="144"/>
                  </a:cubicBezTo>
                  <a:cubicBezTo>
                    <a:pt x="222" y="131"/>
                    <a:pt x="222" y="131"/>
                    <a:pt x="222" y="131"/>
                  </a:cubicBezTo>
                  <a:cubicBezTo>
                    <a:pt x="233" y="131"/>
                    <a:pt x="233" y="131"/>
                    <a:pt x="233" y="131"/>
                  </a:cubicBezTo>
                  <a:cubicBezTo>
                    <a:pt x="233" y="144"/>
                    <a:pt x="233" y="144"/>
                    <a:pt x="233" y="144"/>
                  </a:cubicBezTo>
                  <a:cubicBezTo>
                    <a:pt x="233" y="144"/>
                    <a:pt x="233" y="144"/>
                    <a:pt x="233" y="144"/>
                  </a:cubicBezTo>
                  <a:close/>
                  <a:moveTo>
                    <a:pt x="217" y="144"/>
                  </a:moveTo>
                  <a:cubicBezTo>
                    <a:pt x="205" y="144"/>
                    <a:pt x="205" y="144"/>
                    <a:pt x="205" y="144"/>
                  </a:cubicBezTo>
                  <a:cubicBezTo>
                    <a:pt x="205" y="131"/>
                    <a:pt x="205" y="131"/>
                    <a:pt x="205" y="131"/>
                  </a:cubicBezTo>
                  <a:cubicBezTo>
                    <a:pt x="217" y="131"/>
                    <a:pt x="217" y="131"/>
                    <a:pt x="217" y="131"/>
                  </a:cubicBezTo>
                  <a:cubicBezTo>
                    <a:pt x="217" y="144"/>
                    <a:pt x="217" y="144"/>
                    <a:pt x="217" y="144"/>
                  </a:cubicBezTo>
                  <a:cubicBezTo>
                    <a:pt x="217" y="144"/>
                    <a:pt x="217" y="144"/>
                    <a:pt x="217" y="144"/>
                  </a:cubicBezTo>
                  <a:close/>
                  <a:moveTo>
                    <a:pt x="201" y="144"/>
                  </a:moveTo>
                  <a:cubicBezTo>
                    <a:pt x="194" y="144"/>
                    <a:pt x="194" y="144"/>
                    <a:pt x="194" y="144"/>
                  </a:cubicBezTo>
                  <a:cubicBezTo>
                    <a:pt x="191" y="144"/>
                    <a:pt x="188" y="144"/>
                    <a:pt x="186" y="142"/>
                  </a:cubicBezTo>
                  <a:cubicBezTo>
                    <a:pt x="191" y="131"/>
                    <a:pt x="191" y="131"/>
                    <a:pt x="191" y="131"/>
                  </a:cubicBezTo>
                  <a:cubicBezTo>
                    <a:pt x="192" y="131"/>
                    <a:pt x="193" y="131"/>
                    <a:pt x="194" y="131"/>
                  </a:cubicBezTo>
                  <a:cubicBezTo>
                    <a:pt x="201" y="131"/>
                    <a:pt x="201" y="131"/>
                    <a:pt x="201" y="131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201" y="144"/>
                    <a:pt x="201" y="144"/>
                    <a:pt x="201" y="144"/>
                  </a:cubicBezTo>
                  <a:close/>
                  <a:moveTo>
                    <a:pt x="255" y="144"/>
                  </a:moveTo>
                  <a:cubicBezTo>
                    <a:pt x="254" y="131"/>
                    <a:pt x="254" y="131"/>
                    <a:pt x="254" y="131"/>
                  </a:cubicBezTo>
                  <a:cubicBezTo>
                    <a:pt x="257" y="131"/>
                    <a:pt x="259" y="130"/>
                    <a:pt x="260" y="128"/>
                  </a:cubicBezTo>
                  <a:cubicBezTo>
                    <a:pt x="270" y="135"/>
                    <a:pt x="270" y="135"/>
                    <a:pt x="270" y="135"/>
                  </a:cubicBezTo>
                  <a:cubicBezTo>
                    <a:pt x="267" y="141"/>
                    <a:pt x="262" y="144"/>
                    <a:pt x="255" y="144"/>
                  </a:cubicBezTo>
                  <a:close/>
                  <a:moveTo>
                    <a:pt x="181" y="138"/>
                  </a:moveTo>
                  <a:cubicBezTo>
                    <a:pt x="176" y="134"/>
                    <a:pt x="174" y="129"/>
                    <a:pt x="174" y="124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87" y="122"/>
                    <a:pt x="187" y="122"/>
                    <a:pt x="187" y="122"/>
                  </a:cubicBezTo>
                  <a:cubicBezTo>
                    <a:pt x="187" y="124"/>
                    <a:pt x="187" y="124"/>
                    <a:pt x="187" y="124"/>
                  </a:cubicBezTo>
                  <a:cubicBezTo>
                    <a:pt x="187" y="126"/>
                    <a:pt x="188" y="128"/>
                    <a:pt x="189" y="129"/>
                  </a:cubicBezTo>
                  <a:cubicBezTo>
                    <a:pt x="181" y="138"/>
                    <a:pt x="181" y="138"/>
                    <a:pt x="181" y="138"/>
                  </a:cubicBezTo>
                  <a:cubicBezTo>
                    <a:pt x="181" y="138"/>
                    <a:pt x="181" y="138"/>
                    <a:pt x="181" y="138"/>
                  </a:cubicBezTo>
                  <a:close/>
                  <a:moveTo>
                    <a:pt x="273" y="130"/>
                  </a:moveTo>
                  <a:cubicBezTo>
                    <a:pt x="261" y="126"/>
                    <a:pt x="261" y="126"/>
                    <a:pt x="261" y="126"/>
                  </a:cubicBezTo>
                  <a:cubicBezTo>
                    <a:pt x="261" y="126"/>
                    <a:pt x="261" y="125"/>
                    <a:pt x="261" y="124"/>
                  </a:cubicBezTo>
                  <a:cubicBezTo>
                    <a:pt x="261" y="115"/>
                    <a:pt x="261" y="115"/>
                    <a:pt x="261" y="115"/>
                  </a:cubicBezTo>
                  <a:cubicBezTo>
                    <a:pt x="273" y="115"/>
                    <a:pt x="273" y="115"/>
                    <a:pt x="273" y="115"/>
                  </a:cubicBezTo>
                  <a:cubicBezTo>
                    <a:pt x="273" y="124"/>
                    <a:pt x="273" y="124"/>
                    <a:pt x="273" y="124"/>
                  </a:cubicBezTo>
                  <a:cubicBezTo>
                    <a:pt x="273" y="126"/>
                    <a:pt x="273" y="128"/>
                    <a:pt x="273" y="130"/>
                  </a:cubicBezTo>
                  <a:close/>
                  <a:moveTo>
                    <a:pt x="187" y="118"/>
                  </a:moveTo>
                  <a:cubicBezTo>
                    <a:pt x="174" y="118"/>
                    <a:pt x="174" y="118"/>
                    <a:pt x="174" y="118"/>
                  </a:cubicBezTo>
                  <a:cubicBezTo>
                    <a:pt x="174" y="105"/>
                    <a:pt x="174" y="105"/>
                    <a:pt x="174" y="105"/>
                  </a:cubicBezTo>
                  <a:cubicBezTo>
                    <a:pt x="187" y="105"/>
                    <a:pt x="187" y="105"/>
                    <a:pt x="187" y="105"/>
                  </a:cubicBezTo>
                  <a:cubicBezTo>
                    <a:pt x="187" y="118"/>
                    <a:pt x="187" y="118"/>
                    <a:pt x="187" y="118"/>
                  </a:cubicBezTo>
                  <a:cubicBezTo>
                    <a:pt x="187" y="118"/>
                    <a:pt x="187" y="118"/>
                    <a:pt x="187" y="118"/>
                  </a:cubicBezTo>
                  <a:close/>
                  <a:moveTo>
                    <a:pt x="273" y="111"/>
                  </a:moveTo>
                  <a:cubicBezTo>
                    <a:pt x="261" y="111"/>
                    <a:pt x="261" y="111"/>
                    <a:pt x="261" y="111"/>
                  </a:cubicBezTo>
                  <a:cubicBezTo>
                    <a:pt x="261" y="98"/>
                    <a:pt x="261" y="98"/>
                    <a:pt x="261" y="98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3" y="111"/>
                    <a:pt x="273" y="111"/>
                    <a:pt x="273" y="111"/>
                  </a:cubicBezTo>
                  <a:cubicBezTo>
                    <a:pt x="273" y="111"/>
                    <a:pt x="273" y="111"/>
                    <a:pt x="273" y="111"/>
                  </a:cubicBezTo>
                  <a:close/>
                  <a:moveTo>
                    <a:pt x="187" y="101"/>
                  </a:moveTo>
                  <a:cubicBezTo>
                    <a:pt x="174" y="101"/>
                    <a:pt x="174" y="101"/>
                    <a:pt x="174" y="101"/>
                  </a:cubicBezTo>
                  <a:cubicBezTo>
                    <a:pt x="174" y="88"/>
                    <a:pt x="174" y="88"/>
                    <a:pt x="174" y="88"/>
                  </a:cubicBezTo>
                  <a:cubicBezTo>
                    <a:pt x="187" y="88"/>
                    <a:pt x="187" y="88"/>
                    <a:pt x="187" y="88"/>
                  </a:cubicBezTo>
                  <a:cubicBezTo>
                    <a:pt x="187" y="101"/>
                    <a:pt x="187" y="101"/>
                    <a:pt x="187" y="101"/>
                  </a:cubicBezTo>
                  <a:cubicBezTo>
                    <a:pt x="187" y="101"/>
                    <a:pt x="187" y="101"/>
                    <a:pt x="187" y="101"/>
                  </a:cubicBezTo>
                  <a:close/>
                  <a:moveTo>
                    <a:pt x="273" y="94"/>
                  </a:moveTo>
                  <a:cubicBezTo>
                    <a:pt x="261" y="94"/>
                    <a:pt x="261" y="94"/>
                    <a:pt x="261" y="94"/>
                  </a:cubicBezTo>
                  <a:cubicBezTo>
                    <a:pt x="261" y="82"/>
                    <a:pt x="261" y="82"/>
                    <a:pt x="261" y="82"/>
                  </a:cubicBezTo>
                  <a:cubicBezTo>
                    <a:pt x="273" y="82"/>
                    <a:pt x="273" y="82"/>
                    <a:pt x="273" y="82"/>
                  </a:cubicBezTo>
                  <a:cubicBezTo>
                    <a:pt x="273" y="94"/>
                    <a:pt x="273" y="94"/>
                    <a:pt x="273" y="94"/>
                  </a:cubicBezTo>
                  <a:cubicBezTo>
                    <a:pt x="273" y="94"/>
                    <a:pt x="273" y="94"/>
                    <a:pt x="273" y="94"/>
                  </a:cubicBezTo>
                  <a:close/>
                  <a:moveTo>
                    <a:pt x="187" y="84"/>
                  </a:moveTo>
                  <a:cubicBezTo>
                    <a:pt x="174" y="84"/>
                    <a:pt x="174" y="84"/>
                    <a:pt x="174" y="84"/>
                  </a:cubicBezTo>
                  <a:cubicBezTo>
                    <a:pt x="174" y="72"/>
                    <a:pt x="174" y="72"/>
                    <a:pt x="174" y="72"/>
                  </a:cubicBezTo>
                  <a:cubicBezTo>
                    <a:pt x="187" y="72"/>
                    <a:pt x="187" y="72"/>
                    <a:pt x="187" y="72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87" y="84"/>
                    <a:pt x="187" y="84"/>
                    <a:pt x="187" y="84"/>
                  </a:cubicBezTo>
                  <a:close/>
                  <a:moveTo>
                    <a:pt x="273" y="78"/>
                  </a:moveTo>
                  <a:cubicBezTo>
                    <a:pt x="261" y="78"/>
                    <a:pt x="261" y="78"/>
                    <a:pt x="261" y="78"/>
                  </a:cubicBezTo>
                  <a:cubicBezTo>
                    <a:pt x="261" y="67"/>
                    <a:pt x="261" y="67"/>
                    <a:pt x="261" y="67"/>
                  </a:cubicBezTo>
                  <a:cubicBezTo>
                    <a:pt x="261" y="66"/>
                    <a:pt x="261" y="66"/>
                    <a:pt x="261" y="66"/>
                  </a:cubicBezTo>
                  <a:cubicBezTo>
                    <a:pt x="273" y="64"/>
                    <a:pt x="273" y="64"/>
                    <a:pt x="273" y="64"/>
                  </a:cubicBezTo>
                  <a:cubicBezTo>
                    <a:pt x="273" y="65"/>
                    <a:pt x="273" y="66"/>
                    <a:pt x="273" y="67"/>
                  </a:cubicBezTo>
                  <a:cubicBezTo>
                    <a:pt x="273" y="78"/>
                    <a:pt x="273" y="78"/>
                    <a:pt x="273" y="78"/>
                  </a:cubicBezTo>
                  <a:cubicBezTo>
                    <a:pt x="273" y="78"/>
                    <a:pt x="273" y="78"/>
                    <a:pt x="273" y="78"/>
                  </a:cubicBezTo>
                  <a:close/>
                  <a:moveTo>
                    <a:pt x="174" y="68"/>
                  </a:moveTo>
                  <a:cubicBezTo>
                    <a:pt x="174" y="67"/>
                    <a:pt x="174" y="67"/>
                    <a:pt x="174" y="67"/>
                  </a:cubicBezTo>
                  <a:cubicBezTo>
                    <a:pt x="174" y="62"/>
                    <a:pt x="176" y="55"/>
                    <a:pt x="182" y="51"/>
                  </a:cubicBezTo>
                  <a:cubicBezTo>
                    <a:pt x="190" y="62"/>
                    <a:pt x="190" y="62"/>
                    <a:pt x="190" y="62"/>
                  </a:cubicBezTo>
                  <a:cubicBezTo>
                    <a:pt x="188" y="63"/>
                    <a:pt x="187" y="65"/>
                    <a:pt x="187" y="67"/>
                  </a:cubicBezTo>
                  <a:cubicBezTo>
                    <a:pt x="174" y="68"/>
                    <a:pt x="174" y="68"/>
                    <a:pt x="174" y="68"/>
                  </a:cubicBezTo>
                  <a:cubicBezTo>
                    <a:pt x="174" y="68"/>
                    <a:pt x="174" y="68"/>
                    <a:pt x="174" y="68"/>
                  </a:cubicBezTo>
                  <a:close/>
                  <a:moveTo>
                    <a:pt x="260" y="64"/>
                  </a:moveTo>
                  <a:cubicBezTo>
                    <a:pt x="259" y="62"/>
                    <a:pt x="258" y="61"/>
                    <a:pt x="254" y="60"/>
                  </a:cubicBezTo>
                  <a:cubicBezTo>
                    <a:pt x="257" y="48"/>
                    <a:pt x="257" y="48"/>
                    <a:pt x="257" y="48"/>
                  </a:cubicBezTo>
                  <a:cubicBezTo>
                    <a:pt x="263" y="49"/>
                    <a:pt x="268" y="52"/>
                    <a:pt x="271" y="57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260" y="64"/>
                    <a:pt x="260" y="64"/>
                    <a:pt x="260" y="64"/>
                  </a:cubicBezTo>
                  <a:close/>
                  <a:moveTo>
                    <a:pt x="191" y="61"/>
                  </a:moveTo>
                  <a:cubicBezTo>
                    <a:pt x="187" y="49"/>
                    <a:pt x="187" y="49"/>
                    <a:pt x="187" y="49"/>
                  </a:cubicBezTo>
                  <a:cubicBezTo>
                    <a:pt x="189" y="48"/>
                    <a:pt x="192" y="47"/>
                    <a:pt x="194" y="47"/>
                  </a:cubicBezTo>
                  <a:cubicBezTo>
                    <a:pt x="202" y="47"/>
                    <a:pt x="202" y="47"/>
                    <a:pt x="202" y="47"/>
                  </a:cubicBezTo>
                  <a:cubicBezTo>
                    <a:pt x="202" y="60"/>
                    <a:pt x="202" y="60"/>
                    <a:pt x="202" y="60"/>
                  </a:cubicBezTo>
                  <a:cubicBezTo>
                    <a:pt x="194" y="60"/>
                    <a:pt x="194" y="60"/>
                    <a:pt x="194" y="60"/>
                  </a:cubicBezTo>
                  <a:cubicBezTo>
                    <a:pt x="193" y="60"/>
                    <a:pt x="192" y="60"/>
                    <a:pt x="191" y="61"/>
                  </a:cubicBezTo>
                  <a:close/>
                  <a:moveTo>
                    <a:pt x="251" y="60"/>
                  </a:moveTo>
                  <a:cubicBezTo>
                    <a:pt x="240" y="60"/>
                    <a:pt x="240" y="60"/>
                    <a:pt x="240" y="60"/>
                  </a:cubicBezTo>
                  <a:cubicBezTo>
                    <a:pt x="240" y="47"/>
                    <a:pt x="240" y="47"/>
                    <a:pt x="240" y="47"/>
                  </a:cubicBezTo>
                  <a:cubicBezTo>
                    <a:pt x="251" y="47"/>
                    <a:pt x="251" y="47"/>
                    <a:pt x="251" y="47"/>
                  </a:cubicBezTo>
                  <a:cubicBezTo>
                    <a:pt x="251" y="60"/>
                    <a:pt x="251" y="60"/>
                    <a:pt x="251" y="60"/>
                  </a:cubicBezTo>
                  <a:cubicBezTo>
                    <a:pt x="251" y="60"/>
                    <a:pt x="251" y="60"/>
                    <a:pt x="251" y="60"/>
                  </a:cubicBezTo>
                  <a:close/>
                  <a:moveTo>
                    <a:pt x="235" y="60"/>
                  </a:moveTo>
                  <a:cubicBezTo>
                    <a:pt x="223" y="60"/>
                    <a:pt x="223" y="60"/>
                    <a:pt x="223" y="60"/>
                  </a:cubicBezTo>
                  <a:cubicBezTo>
                    <a:pt x="223" y="47"/>
                    <a:pt x="223" y="47"/>
                    <a:pt x="223" y="47"/>
                  </a:cubicBezTo>
                  <a:cubicBezTo>
                    <a:pt x="235" y="47"/>
                    <a:pt x="235" y="47"/>
                    <a:pt x="235" y="47"/>
                  </a:cubicBezTo>
                  <a:cubicBezTo>
                    <a:pt x="235" y="60"/>
                    <a:pt x="235" y="60"/>
                    <a:pt x="235" y="60"/>
                  </a:cubicBezTo>
                  <a:cubicBezTo>
                    <a:pt x="235" y="60"/>
                    <a:pt x="235" y="60"/>
                    <a:pt x="235" y="60"/>
                  </a:cubicBezTo>
                  <a:close/>
                  <a:moveTo>
                    <a:pt x="219" y="60"/>
                  </a:moveTo>
                  <a:cubicBezTo>
                    <a:pt x="206" y="60"/>
                    <a:pt x="206" y="60"/>
                    <a:pt x="206" y="60"/>
                  </a:cubicBezTo>
                  <a:cubicBezTo>
                    <a:pt x="206" y="47"/>
                    <a:pt x="206" y="47"/>
                    <a:pt x="206" y="47"/>
                  </a:cubicBezTo>
                  <a:cubicBezTo>
                    <a:pt x="219" y="47"/>
                    <a:pt x="219" y="47"/>
                    <a:pt x="219" y="47"/>
                  </a:cubicBezTo>
                  <a:cubicBezTo>
                    <a:pt x="219" y="60"/>
                    <a:pt x="219" y="60"/>
                    <a:pt x="219" y="60"/>
                  </a:cubicBezTo>
                  <a:cubicBezTo>
                    <a:pt x="219" y="60"/>
                    <a:pt x="219" y="60"/>
                    <a:pt x="219" y="60"/>
                  </a:cubicBezTo>
                  <a:close/>
                  <a:moveTo>
                    <a:pt x="365" y="144"/>
                  </a:moveTo>
                  <a:cubicBezTo>
                    <a:pt x="352" y="144"/>
                    <a:pt x="352" y="144"/>
                    <a:pt x="352" y="144"/>
                  </a:cubicBezTo>
                  <a:cubicBezTo>
                    <a:pt x="352" y="131"/>
                    <a:pt x="352" y="131"/>
                    <a:pt x="352" y="131"/>
                  </a:cubicBezTo>
                  <a:cubicBezTo>
                    <a:pt x="365" y="131"/>
                    <a:pt x="365" y="131"/>
                    <a:pt x="365" y="131"/>
                  </a:cubicBezTo>
                  <a:cubicBezTo>
                    <a:pt x="365" y="144"/>
                    <a:pt x="365" y="144"/>
                    <a:pt x="365" y="144"/>
                  </a:cubicBezTo>
                  <a:cubicBezTo>
                    <a:pt x="365" y="144"/>
                    <a:pt x="365" y="144"/>
                    <a:pt x="365" y="144"/>
                  </a:cubicBezTo>
                  <a:close/>
                  <a:moveTo>
                    <a:pt x="348" y="144"/>
                  </a:moveTo>
                  <a:cubicBezTo>
                    <a:pt x="335" y="144"/>
                    <a:pt x="335" y="144"/>
                    <a:pt x="335" y="144"/>
                  </a:cubicBezTo>
                  <a:cubicBezTo>
                    <a:pt x="335" y="131"/>
                    <a:pt x="335" y="131"/>
                    <a:pt x="335" y="131"/>
                  </a:cubicBezTo>
                  <a:cubicBezTo>
                    <a:pt x="348" y="131"/>
                    <a:pt x="348" y="131"/>
                    <a:pt x="348" y="131"/>
                  </a:cubicBezTo>
                  <a:cubicBezTo>
                    <a:pt x="348" y="144"/>
                    <a:pt x="348" y="144"/>
                    <a:pt x="348" y="144"/>
                  </a:cubicBezTo>
                  <a:cubicBezTo>
                    <a:pt x="348" y="144"/>
                    <a:pt x="348" y="144"/>
                    <a:pt x="348" y="144"/>
                  </a:cubicBezTo>
                  <a:close/>
                  <a:moveTo>
                    <a:pt x="331" y="144"/>
                  </a:moveTo>
                  <a:cubicBezTo>
                    <a:pt x="318" y="144"/>
                    <a:pt x="318" y="144"/>
                    <a:pt x="318" y="144"/>
                  </a:cubicBezTo>
                  <a:cubicBezTo>
                    <a:pt x="318" y="131"/>
                    <a:pt x="318" y="131"/>
                    <a:pt x="318" y="131"/>
                  </a:cubicBezTo>
                  <a:cubicBezTo>
                    <a:pt x="331" y="131"/>
                    <a:pt x="331" y="131"/>
                    <a:pt x="331" y="131"/>
                  </a:cubicBezTo>
                  <a:cubicBezTo>
                    <a:pt x="331" y="144"/>
                    <a:pt x="331" y="144"/>
                    <a:pt x="331" y="144"/>
                  </a:cubicBezTo>
                  <a:cubicBezTo>
                    <a:pt x="331" y="144"/>
                    <a:pt x="331" y="144"/>
                    <a:pt x="331" y="144"/>
                  </a:cubicBezTo>
                  <a:close/>
                  <a:moveTo>
                    <a:pt x="314" y="144"/>
                  </a:moveTo>
                  <a:cubicBezTo>
                    <a:pt x="306" y="144"/>
                    <a:pt x="306" y="144"/>
                    <a:pt x="306" y="144"/>
                  </a:cubicBezTo>
                  <a:cubicBezTo>
                    <a:pt x="303" y="144"/>
                    <a:pt x="301" y="144"/>
                    <a:pt x="299" y="143"/>
                  </a:cubicBezTo>
                  <a:cubicBezTo>
                    <a:pt x="303" y="131"/>
                    <a:pt x="303" y="131"/>
                    <a:pt x="303" y="131"/>
                  </a:cubicBezTo>
                  <a:cubicBezTo>
                    <a:pt x="304" y="131"/>
                    <a:pt x="305" y="131"/>
                    <a:pt x="306" y="131"/>
                  </a:cubicBezTo>
                  <a:cubicBezTo>
                    <a:pt x="314" y="131"/>
                    <a:pt x="314" y="131"/>
                    <a:pt x="314" y="131"/>
                  </a:cubicBezTo>
                  <a:cubicBezTo>
                    <a:pt x="314" y="144"/>
                    <a:pt x="314" y="144"/>
                    <a:pt x="314" y="144"/>
                  </a:cubicBezTo>
                  <a:cubicBezTo>
                    <a:pt x="314" y="144"/>
                    <a:pt x="314" y="144"/>
                    <a:pt x="314" y="144"/>
                  </a:cubicBezTo>
                  <a:close/>
                  <a:moveTo>
                    <a:pt x="370" y="144"/>
                  </a:moveTo>
                  <a:cubicBezTo>
                    <a:pt x="369" y="131"/>
                    <a:pt x="369" y="131"/>
                    <a:pt x="369" y="131"/>
                  </a:cubicBezTo>
                  <a:cubicBezTo>
                    <a:pt x="372" y="131"/>
                    <a:pt x="374" y="130"/>
                    <a:pt x="375" y="128"/>
                  </a:cubicBezTo>
                  <a:cubicBezTo>
                    <a:pt x="386" y="135"/>
                    <a:pt x="386" y="135"/>
                    <a:pt x="386" y="135"/>
                  </a:cubicBezTo>
                  <a:cubicBezTo>
                    <a:pt x="381" y="141"/>
                    <a:pt x="376" y="144"/>
                    <a:pt x="370" y="144"/>
                  </a:cubicBezTo>
                  <a:close/>
                  <a:moveTo>
                    <a:pt x="293" y="140"/>
                  </a:moveTo>
                  <a:cubicBezTo>
                    <a:pt x="288" y="135"/>
                    <a:pt x="286" y="130"/>
                    <a:pt x="286" y="124"/>
                  </a:cubicBezTo>
                  <a:cubicBezTo>
                    <a:pt x="286" y="124"/>
                    <a:pt x="286" y="124"/>
                    <a:pt x="286" y="124"/>
                  </a:cubicBezTo>
                  <a:cubicBezTo>
                    <a:pt x="299" y="124"/>
                    <a:pt x="299" y="124"/>
                    <a:pt x="299" y="124"/>
                  </a:cubicBezTo>
                  <a:cubicBezTo>
                    <a:pt x="299" y="124"/>
                    <a:pt x="299" y="124"/>
                    <a:pt x="299" y="124"/>
                  </a:cubicBezTo>
                  <a:cubicBezTo>
                    <a:pt x="299" y="126"/>
                    <a:pt x="300" y="128"/>
                    <a:pt x="301" y="130"/>
                  </a:cubicBezTo>
                  <a:cubicBezTo>
                    <a:pt x="293" y="140"/>
                    <a:pt x="293" y="140"/>
                    <a:pt x="293" y="140"/>
                  </a:cubicBezTo>
                  <a:cubicBezTo>
                    <a:pt x="293" y="140"/>
                    <a:pt x="293" y="140"/>
                    <a:pt x="293" y="140"/>
                  </a:cubicBezTo>
                  <a:close/>
                  <a:moveTo>
                    <a:pt x="388" y="130"/>
                  </a:moveTo>
                  <a:cubicBezTo>
                    <a:pt x="376" y="126"/>
                    <a:pt x="376" y="126"/>
                    <a:pt x="376" y="126"/>
                  </a:cubicBezTo>
                  <a:cubicBezTo>
                    <a:pt x="376" y="126"/>
                    <a:pt x="376" y="125"/>
                    <a:pt x="376" y="124"/>
                  </a:cubicBezTo>
                  <a:cubicBezTo>
                    <a:pt x="376" y="115"/>
                    <a:pt x="376" y="115"/>
                    <a:pt x="376" y="115"/>
                  </a:cubicBezTo>
                  <a:cubicBezTo>
                    <a:pt x="389" y="115"/>
                    <a:pt x="389" y="115"/>
                    <a:pt x="389" y="115"/>
                  </a:cubicBezTo>
                  <a:cubicBezTo>
                    <a:pt x="389" y="124"/>
                    <a:pt x="389" y="124"/>
                    <a:pt x="389" y="124"/>
                  </a:cubicBezTo>
                  <a:cubicBezTo>
                    <a:pt x="389" y="126"/>
                    <a:pt x="389" y="128"/>
                    <a:pt x="388" y="130"/>
                  </a:cubicBezTo>
                  <a:close/>
                  <a:moveTo>
                    <a:pt x="299" y="119"/>
                  </a:moveTo>
                  <a:cubicBezTo>
                    <a:pt x="286" y="119"/>
                    <a:pt x="286" y="119"/>
                    <a:pt x="286" y="119"/>
                  </a:cubicBezTo>
                  <a:cubicBezTo>
                    <a:pt x="286" y="106"/>
                    <a:pt x="286" y="106"/>
                    <a:pt x="286" y="106"/>
                  </a:cubicBezTo>
                  <a:cubicBezTo>
                    <a:pt x="299" y="106"/>
                    <a:pt x="299" y="106"/>
                    <a:pt x="299" y="106"/>
                  </a:cubicBezTo>
                  <a:cubicBezTo>
                    <a:pt x="299" y="119"/>
                    <a:pt x="299" y="119"/>
                    <a:pt x="299" y="119"/>
                  </a:cubicBezTo>
                  <a:cubicBezTo>
                    <a:pt x="299" y="119"/>
                    <a:pt x="299" y="119"/>
                    <a:pt x="299" y="119"/>
                  </a:cubicBezTo>
                  <a:close/>
                  <a:moveTo>
                    <a:pt x="389" y="111"/>
                  </a:moveTo>
                  <a:cubicBezTo>
                    <a:pt x="376" y="111"/>
                    <a:pt x="376" y="111"/>
                    <a:pt x="376" y="111"/>
                  </a:cubicBezTo>
                  <a:cubicBezTo>
                    <a:pt x="376" y="98"/>
                    <a:pt x="376" y="98"/>
                    <a:pt x="376" y="98"/>
                  </a:cubicBezTo>
                  <a:cubicBezTo>
                    <a:pt x="389" y="98"/>
                    <a:pt x="389" y="98"/>
                    <a:pt x="389" y="98"/>
                  </a:cubicBezTo>
                  <a:cubicBezTo>
                    <a:pt x="389" y="111"/>
                    <a:pt x="389" y="111"/>
                    <a:pt x="389" y="111"/>
                  </a:cubicBezTo>
                  <a:cubicBezTo>
                    <a:pt x="389" y="111"/>
                    <a:pt x="389" y="111"/>
                    <a:pt x="389" y="111"/>
                  </a:cubicBezTo>
                  <a:close/>
                  <a:moveTo>
                    <a:pt x="299" y="102"/>
                  </a:moveTo>
                  <a:cubicBezTo>
                    <a:pt x="286" y="102"/>
                    <a:pt x="286" y="102"/>
                    <a:pt x="286" y="102"/>
                  </a:cubicBezTo>
                  <a:cubicBezTo>
                    <a:pt x="286" y="89"/>
                    <a:pt x="286" y="89"/>
                    <a:pt x="286" y="89"/>
                  </a:cubicBezTo>
                  <a:cubicBezTo>
                    <a:pt x="299" y="89"/>
                    <a:pt x="299" y="89"/>
                    <a:pt x="299" y="89"/>
                  </a:cubicBezTo>
                  <a:cubicBezTo>
                    <a:pt x="299" y="102"/>
                    <a:pt x="299" y="102"/>
                    <a:pt x="299" y="102"/>
                  </a:cubicBezTo>
                  <a:cubicBezTo>
                    <a:pt x="299" y="102"/>
                    <a:pt x="299" y="102"/>
                    <a:pt x="299" y="102"/>
                  </a:cubicBezTo>
                  <a:close/>
                  <a:moveTo>
                    <a:pt x="389" y="94"/>
                  </a:moveTo>
                  <a:cubicBezTo>
                    <a:pt x="376" y="94"/>
                    <a:pt x="376" y="94"/>
                    <a:pt x="376" y="94"/>
                  </a:cubicBezTo>
                  <a:cubicBezTo>
                    <a:pt x="376" y="81"/>
                    <a:pt x="376" y="81"/>
                    <a:pt x="376" y="81"/>
                  </a:cubicBezTo>
                  <a:cubicBezTo>
                    <a:pt x="389" y="81"/>
                    <a:pt x="389" y="81"/>
                    <a:pt x="389" y="81"/>
                  </a:cubicBezTo>
                  <a:cubicBezTo>
                    <a:pt x="389" y="94"/>
                    <a:pt x="389" y="94"/>
                    <a:pt x="389" y="94"/>
                  </a:cubicBezTo>
                  <a:cubicBezTo>
                    <a:pt x="389" y="94"/>
                    <a:pt x="389" y="94"/>
                    <a:pt x="389" y="94"/>
                  </a:cubicBezTo>
                  <a:close/>
                  <a:moveTo>
                    <a:pt x="299" y="85"/>
                  </a:moveTo>
                  <a:cubicBezTo>
                    <a:pt x="286" y="85"/>
                    <a:pt x="286" y="85"/>
                    <a:pt x="286" y="85"/>
                  </a:cubicBezTo>
                  <a:cubicBezTo>
                    <a:pt x="286" y="72"/>
                    <a:pt x="286" y="72"/>
                    <a:pt x="286" y="72"/>
                  </a:cubicBezTo>
                  <a:cubicBezTo>
                    <a:pt x="299" y="72"/>
                    <a:pt x="299" y="72"/>
                    <a:pt x="299" y="72"/>
                  </a:cubicBezTo>
                  <a:cubicBezTo>
                    <a:pt x="299" y="85"/>
                    <a:pt x="299" y="85"/>
                    <a:pt x="299" y="85"/>
                  </a:cubicBezTo>
                  <a:cubicBezTo>
                    <a:pt x="299" y="85"/>
                    <a:pt x="299" y="85"/>
                    <a:pt x="299" y="85"/>
                  </a:cubicBezTo>
                  <a:close/>
                  <a:moveTo>
                    <a:pt x="389" y="77"/>
                  </a:moveTo>
                  <a:cubicBezTo>
                    <a:pt x="376" y="77"/>
                    <a:pt x="376" y="77"/>
                    <a:pt x="376" y="77"/>
                  </a:cubicBezTo>
                  <a:cubicBezTo>
                    <a:pt x="376" y="67"/>
                    <a:pt x="376" y="67"/>
                    <a:pt x="376" y="67"/>
                  </a:cubicBezTo>
                  <a:cubicBezTo>
                    <a:pt x="376" y="66"/>
                    <a:pt x="376" y="66"/>
                    <a:pt x="376" y="66"/>
                  </a:cubicBezTo>
                  <a:cubicBezTo>
                    <a:pt x="388" y="63"/>
                    <a:pt x="388" y="63"/>
                    <a:pt x="388" y="63"/>
                  </a:cubicBezTo>
                  <a:cubicBezTo>
                    <a:pt x="389" y="64"/>
                    <a:pt x="389" y="66"/>
                    <a:pt x="389" y="67"/>
                  </a:cubicBezTo>
                  <a:cubicBezTo>
                    <a:pt x="389" y="77"/>
                    <a:pt x="389" y="77"/>
                    <a:pt x="389" y="77"/>
                  </a:cubicBezTo>
                  <a:cubicBezTo>
                    <a:pt x="389" y="77"/>
                    <a:pt x="389" y="77"/>
                    <a:pt x="389" y="77"/>
                  </a:cubicBezTo>
                  <a:close/>
                  <a:moveTo>
                    <a:pt x="286" y="68"/>
                  </a:moveTo>
                  <a:cubicBezTo>
                    <a:pt x="286" y="67"/>
                    <a:pt x="286" y="67"/>
                    <a:pt x="286" y="67"/>
                  </a:cubicBezTo>
                  <a:cubicBezTo>
                    <a:pt x="286" y="62"/>
                    <a:pt x="288" y="55"/>
                    <a:pt x="293" y="51"/>
                  </a:cubicBezTo>
                  <a:cubicBezTo>
                    <a:pt x="302" y="62"/>
                    <a:pt x="302" y="62"/>
                    <a:pt x="302" y="62"/>
                  </a:cubicBezTo>
                  <a:cubicBezTo>
                    <a:pt x="300" y="63"/>
                    <a:pt x="299" y="65"/>
                    <a:pt x="299" y="67"/>
                  </a:cubicBezTo>
                  <a:cubicBezTo>
                    <a:pt x="286" y="68"/>
                    <a:pt x="286" y="68"/>
                    <a:pt x="286" y="68"/>
                  </a:cubicBezTo>
                  <a:cubicBezTo>
                    <a:pt x="286" y="68"/>
                    <a:pt x="286" y="68"/>
                    <a:pt x="286" y="68"/>
                  </a:cubicBezTo>
                  <a:close/>
                  <a:moveTo>
                    <a:pt x="375" y="64"/>
                  </a:moveTo>
                  <a:cubicBezTo>
                    <a:pt x="374" y="62"/>
                    <a:pt x="372" y="61"/>
                    <a:pt x="370" y="60"/>
                  </a:cubicBezTo>
                  <a:cubicBezTo>
                    <a:pt x="371" y="47"/>
                    <a:pt x="371" y="47"/>
                    <a:pt x="371" y="47"/>
                  </a:cubicBezTo>
                  <a:cubicBezTo>
                    <a:pt x="377" y="48"/>
                    <a:pt x="383" y="51"/>
                    <a:pt x="386" y="56"/>
                  </a:cubicBezTo>
                  <a:cubicBezTo>
                    <a:pt x="375" y="64"/>
                    <a:pt x="375" y="64"/>
                    <a:pt x="375" y="64"/>
                  </a:cubicBezTo>
                  <a:cubicBezTo>
                    <a:pt x="375" y="64"/>
                    <a:pt x="375" y="64"/>
                    <a:pt x="375" y="64"/>
                  </a:cubicBezTo>
                  <a:close/>
                  <a:moveTo>
                    <a:pt x="303" y="61"/>
                  </a:moveTo>
                  <a:cubicBezTo>
                    <a:pt x="299" y="49"/>
                    <a:pt x="299" y="49"/>
                    <a:pt x="299" y="49"/>
                  </a:cubicBezTo>
                  <a:cubicBezTo>
                    <a:pt x="301" y="48"/>
                    <a:pt x="304" y="47"/>
                    <a:pt x="306" y="47"/>
                  </a:cubicBezTo>
                  <a:cubicBezTo>
                    <a:pt x="314" y="47"/>
                    <a:pt x="314" y="47"/>
                    <a:pt x="314" y="47"/>
                  </a:cubicBezTo>
                  <a:cubicBezTo>
                    <a:pt x="314" y="60"/>
                    <a:pt x="314" y="60"/>
                    <a:pt x="314" y="60"/>
                  </a:cubicBezTo>
                  <a:cubicBezTo>
                    <a:pt x="306" y="60"/>
                    <a:pt x="306" y="60"/>
                    <a:pt x="306" y="60"/>
                  </a:cubicBezTo>
                  <a:cubicBezTo>
                    <a:pt x="305" y="60"/>
                    <a:pt x="304" y="60"/>
                    <a:pt x="303" y="61"/>
                  </a:cubicBezTo>
                  <a:close/>
                  <a:moveTo>
                    <a:pt x="365" y="60"/>
                  </a:moveTo>
                  <a:cubicBezTo>
                    <a:pt x="352" y="60"/>
                    <a:pt x="352" y="60"/>
                    <a:pt x="352" y="60"/>
                  </a:cubicBezTo>
                  <a:cubicBezTo>
                    <a:pt x="352" y="47"/>
                    <a:pt x="352" y="47"/>
                    <a:pt x="352" y="47"/>
                  </a:cubicBezTo>
                  <a:cubicBezTo>
                    <a:pt x="365" y="47"/>
                    <a:pt x="365" y="47"/>
                    <a:pt x="365" y="47"/>
                  </a:cubicBezTo>
                  <a:cubicBezTo>
                    <a:pt x="365" y="60"/>
                    <a:pt x="365" y="60"/>
                    <a:pt x="365" y="60"/>
                  </a:cubicBezTo>
                  <a:cubicBezTo>
                    <a:pt x="365" y="60"/>
                    <a:pt x="365" y="60"/>
                    <a:pt x="365" y="60"/>
                  </a:cubicBezTo>
                  <a:close/>
                  <a:moveTo>
                    <a:pt x="348" y="60"/>
                  </a:moveTo>
                  <a:cubicBezTo>
                    <a:pt x="335" y="60"/>
                    <a:pt x="335" y="60"/>
                    <a:pt x="335" y="60"/>
                  </a:cubicBezTo>
                  <a:cubicBezTo>
                    <a:pt x="335" y="47"/>
                    <a:pt x="335" y="47"/>
                    <a:pt x="335" y="47"/>
                  </a:cubicBezTo>
                  <a:cubicBezTo>
                    <a:pt x="348" y="47"/>
                    <a:pt x="348" y="47"/>
                    <a:pt x="348" y="47"/>
                  </a:cubicBezTo>
                  <a:cubicBezTo>
                    <a:pt x="348" y="60"/>
                    <a:pt x="348" y="60"/>
                    <a:pt x="348" y="60"/>
                  </a:cubicBezTo>
                  <a:cubicBezTo>
                    <a:pt x="348" y="60"/>
                    <a:pt x="348" y="60"/>
                    <a:pt x="348" y="60"/>
                  </a:cubicBezTo>
                  <a:close/>
                  <a:moveTo>
                    <a:pt x="331" y="60"/>
                  </a:moveTo>
                  <a:cubicBezTo>
                    <a:pt x="318" y="60"/>
                    <a:pt x="318" y="60"/>
                    <a:pt x="318" y="60"/>
                  </a:cubicBezTo>
                  <a:cubicBezTo>
                    <a:pt x="318" y="47"/>
                    <a:pt x="318" y="47"/>
                    <a:pt x="318" y="47"/>
                  </a:cubicBezTo>
                  <a:cubicBezTo>
                    <a:pt x="331" y="47"/>
                    <a:pt x="331" y="47"/>
                    <a:pt x="331" y="47"/>
                  </a:cubicBezTo>
                  <a:cubicBezTo>
                    <a:pt x="331" y="60"/>
                    <a:pt x="331" y="60"/>
                    <a:pt x="331" y="60"/>
                  </a:cubicBezTo>
                  <a:cubicBezTo>
                    <a:pt x="331" y="60"/>
                    <a:pt x="331" y="60"/>
                    <a:pt x="331" y="60"/>
                  </a:cubicBezTo>
                  <a:close/>
                  <a:moveTo>
                    <a:pt x="132" y="259"/>
                  </a:moveTo>
                  <a:cubicBezTo>
                    <a:pt x="120" y="259"/>
                    <a:pt x="120" y="259"/>
                    <a:pt x="120" y="259"/>
                  </a:cubicBezTo>
                  <a:cubicBezTo>
                    <a:pt x="120" y="247"/>
                    <a:pt x="120" y="247"/>
                    <a:pt x="120" y="247"/>
                  </a:cubicBezTo>
                  <a:cubicBezTo>
                    <a:pt x="132" y="247"/>
                    <a:pt x="132" y="247"/>
                    <a:pt x="132" y="247"/>
                  </a:cubicBezTo>
                  <a:cubicBezTo>
                    <a:pt x="132" y="259"/>
                    <a:pt x="132" y="259"/>
                    <a:pt x="132" y="259"/>
                  </a:cubicBezTo>
                  <a:cubicBezTo>
                    <a:pt x="132" y="259"/>
                    <a:pt x="132" y="259"/>
                    <a:pt x="132" y="259"/>
                  </a:cubicBezTo>
                  <a:close/>
                  <a:moveTo>
                    <a:pt x="116" y="259"/>
                  </a:moveTo>
                  <a:cubicBezTo>
                    <a:pt x="103" y="259"/>
                    <a:pt x="103" y="259"/>
                    <a:pt x="103" y="259"/>
                  </a:cubicBezTo>
                  <a:cubicBezTo>
                    <a:pt x="103" y="247"/>
                    <a:pt x="103" y="247"/>
                    <a:pt x="103" y="247"/>
                  </a:cubicBezTo>
                  <a:cubicBezTo>
                    <a:pt x="116" y="247"/>
                    <a:pt x="116" y="247"/>
                    <a:pt x="116" y="247"/>
                  </a:cubicBezTo>
                  <a:cubicBezTo>
                    <a:pt x="116" y="259"/>
                    <a:pt x="116" y="259"/>
                    <a:pt x="116" y="259"/>
                  </a:cubicBezTo>
                  <a:cubicBezTo>
                    <a:pt x="116" y="259"/>
                    <a:pt x="116" y="259"/>
                    <a:pt x="116" y="259"/>
                  </a:cubicBezTo>
                  <a:close/>
                  <a:moveTo>
                    <a:pt x="99" y="259"/>
                  </a:moveTo>
                  <a:cubicBezTo>
                    <a:pt x="86" y="259"/>
                    <a:pt x="86" y="259"/>
                    <a:pt x="86" y="259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99" y="247"/>
                    <a:pt x="99" y="247"/>
                    <a:pt x="99" y="247"/>
                  </a:cubicBezTo>
                  <a:cubicBezTo>
                    <a:pt x="99" y="259"/>
                    <a:pt x="99" y="259"/>
                    <a:pt x="99" y="259"/>
                  </a:cubicBezTo>
                  <a:cubicBezTo>
                    <a:pt x="99" y="259"/>
                    <a:pt x="99" y="259"/>
                    <a:pt x="99" y="259"/>
                  </a:cubicBezTo>
                  <a:close/>
                  <a:moveTo>
                    <a:pt x="82" y="259"/>
                  </a:moveTo>
                  <a:cubicBezTo>
                    <a:pt x="75" y="259"/>
                    <a:pt x="75" y="259"/>
                    <a:pt x="75" y="259"/>
                  </a:cubicBezTo>
                  <a:cubicBezTo>
                    <a:pt x="71" y="259"/>
                    <a:pt x="69" y="258"/>
                    <a:pt x="66" y="258"/>
                  </a:cubicBezTo>
                  <a:cubicBezTo>
                    <a:pt x="71" y="246"/>
                    <a:pt x="71" y="246"/>
                    <a:pt x="71" y="246"/>
                  </a:cubicBezTo>
                  <a:cubicBezTo>
                    <a:pt x="72" y="247"/>
                    <a:pt x="73" y="247"/>
                    <a:pt x="75" y="247"/>
                  </a:cubicBezTo>
                  <a:cubicBezTo>
                    <a:pt x="82" y="247"/>
                    <a:pt x="82" y="247"/>
                    <a:pt x="82" y="247"/>
                  </a:cubicBezTo>
                  <a:cubicBezTo>
                    <a:pt x="82" y="259"/>
                    <a:pt x="82" y="259"/>
                    <a:pt x="82" y="259"/>
                  </a:cubicBezTo>
                  <a:cubicBezTo>
                    <a:pt x="82" y="259"/>
                    <a:pt x="82" y="259"/>
                    <a:pt x="82" y="259"/>
                  </a:cubicBezTo>
                  <a:close/>
                  <a:moveTo>
                    <a:pt x="137" y="259"/>
                  </a:moveTo>
                  <a:cubicBezTo>
                    <a:pt x="136" y="247"/>
                    <a:pt x="136" y="247"/>
                    <a:pt x="136" y="247"/>
                  </a:cubicBezTo>
                  <a:cubicBezTo>
                    <a:pt x="138" y="247"/>
                    <a:pt x="140" y="246"/>
                    <a:pt x="142" y="243"/>
                  </a:cubicBezTo>
                  <a:cubicBezTo>
                    <a:pt x="153" y="251"/>
                    <a:pt x="153" y="251"/>
                    <a:pt x="153" y="251"/>
                  </a:cubicBezTo>
                  <a:cubicBezTo>
                    <a:pt x="148" y="256"/>
                    <a:pt x="143" y="259"/>
                    <a:pt x="137" y="259"/>
                  </a:cubicBezTo>
                  <a:close/>
                  <a:moveTo>
                    <a:pt x="61" y="255"/>
                  </a:moveTo>
                  <a:cubicBezTo>
                    <a:pt x="57" y="251"/>
                    <a:pt x="54" y="246"/>
                    <a:pt x="54" y="239"/>
                  </a:cubicBezTo>
                  <a:cubicBezTo>
                    <a:pt x="54" y="238"/>
                    <a:pt x="54" y="238"/>
                    <a:pt x="54" y="238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9"/>
                    <a:pt x="67" y="239"/>
                    <a:pt x="67" y="239"/>
                  </a:cubicBezTo>
                  <a:cubicBezTo>
                    <a:pt x="67" y="241"/>
                    <a:pt x="67" y="243"/>
                    <a:pt x="69" y="244"/>
                  </a:cubicBezTo>
                  <a:cubicBezTo>
                    <a:pt x="61" y="255"/>
                    <a:pt x="61" y="255"/>
                    <a:pt x="61" y="255"/>
                  </a:cubicBezTo>
                  <a:cubicBezTo>
                    <a:pt x="61" y="255"/>
                    <a:pt x="61" y="255"/>
                    <a:pt x="61" y="255"/>
                  </a:cubicBezTo>
                  <a:close/>
                  <a:moveTo>
                    <a:pt x="155" y="244"/>
                  </a:moveTo>
                  <a:cubicBezTo>
                    <a:pt x="143" y="241"/>
                    <a:pt x="143" y="241"/>
                    <a:pt x="143" y="241"/>
                  </a:cubicBezTo>
                  <a:cubicBezTo>
                    <a:pt x="143" y="240"/>
                    <a:pt x="143" y="240"/>
                    <a:pt x="143" y="239"/>
                  </a:cubicBezTo>
                  <a:cubicBezTo>
                    <a:pt x="143" y="231"/>
                    <a:pt x="143" y="231"/>
                    <a:pt x="143" y="231"/>
                  </a:cubicBezTo>
                  <a:cubicBezTo>
                    <a:pt x="156" y="231"/>
                    <a:pt x="156" y="231"/>
                    <a:pt x="156" y="231"/>
                  </a:cubicBezTo>
                  <a:cubicBezTo>
                    <a:pt x="156" y="239"/>
                    <a:pt x="156" y="239"/>
                    <a:pt x="156" y="239"/>
                  </a:cubicBezTo>
                  <a:cubicBezTo>
                    <a:pt x="156" y="241"/>
                    <a:pt x="156" y="243"/>
                    <a:pt x="155" y="244"/>
                  </a:cubicBezTo>
                  <a:close/>
                  <a:moveTo>
                    <a:pt x="67" y="234"/>
                  </a:moveTo>
                  <a:cubicBezTo>
                    <a:pt x="54" y="234"/>
                    <a:pt x="54" y="234"/>
                    <a:pt x="54" y="234"/>
                  </a:cubicBezTo>
                  <a:cubicBezTo>
                    <a:pt x="54" y="221"/>
                    <a:pt x="54" y="221"/>
                    <a:pt x="54" y="221"/>
                  </a:cubicBezTo>
                  <a:cubicBezTo>
                    <a:pt x="67" y="221"/>
                    <a:pt x="67" y="221"/>
                    <a:pt x="67" y="221"/>
                  </a:cubicBezTo>
                  <a:cubicBezTo>
                    <a:pt x="67" y="234"/>
                    <a:pt x="67" y="234"/>
                    <a:pt x="67" y="234"/>
                  </a:cubicBezTo>
                  <a:cubicBezTo>
                    <a:pt x="67" y="234"/>
                    <a:pt x="67" y="234"/>
                    <a:pt x="67" y="234"/>
                  </a:cubicBezTo>
                  <a:close/>
                  <a:moveTo>
                    <a:pt x="156" y="226"/>
                  </a:moveTo>
                  <a:cubicBezTo>
                    <a:pt x="143" y="226"/>
                    <a:pt x="143" y="226"/>
                    <a:pt x="143" y="226"/>
                  </a:cubicBezTo>
                  <a:cubicBezTo>
                    <a:pt x="143" y="214"/>
                    <a:pt x="143" y="214"/>
                    <a:pt x="143" y="214"/>
                  </a:cubicBezTo>
                  <a:cubicBezTo>
                    <a:pt x="156" y="214"/>
                    <a:pt x="156" y="214"/>
                    <a:pt x="156" y="214"/>
                  </a:cubicBezTo>
                  <a:cubicBezTo>
                    <a:pt x="156" y="226"/>
                    <a:pt x="156" y="226"/>
                    <a:pt x="156" y="226"/>
                  </a:cubicBezTo>
                  <a:cubicBezTo>
                    <a:pt x="156" y="226"/>
                    <a:pt x="156" y="226"/>
                    <a:pt x="156" y="226"/>
                  </a:cubicBezTo>
                  <a:close/>
                  <a:moveTo>
                    <a:pt x="67" y="217"/>
                  </a:moveTo>
                  <a:cubicBezTo>
                    <a:pt x="54" y="217"/>
                    <a:pt x="54" y="217"/>
                    <a:pt x="54" y="217"/>
                  </a:cubicBezTo>
                  <a:cubicBezTo>
                    <a:pt x="54" y="204"/>
                    <a:pt x="54" y="204"/>
                    <a:pt x="54" y="204"/>
                  </a:cubicBezTo>
                  <a:cubicBezTo>
                    <a:pt x="67" y="204"/>
                    <a:pt x="67" y="204"/>
                    <a:pt x="67" y="204"/>
                  </a:cubicBezTo>
                  <a:cubicBezTo>
                    <a:pt x="67" y="217"/>
                    <a:pt x="67" y="217"/>
                    <a:pt x="67" y="217"/>
                  </a:cubicBezTo>
                  <a:cubicBezTo>
                    <a:pt x="67" y="217"/>
                    <a:pt x="67" y="217"/>
                    <a:pt x="67" y="217"/>
                  </a:cubicBezTo>
                  <a:close/>
                  <a:moveTo>
                    <a:pt x="156" y="209"/>
                  </a:moveTo>
                  <a:cubicBezTo>
                    <a:pt x="143" y="209"/>
                    <a:pt x="143" y="209"/>
                    <a:pt x="143" y="209"/>
                  </a:cubicBezTo>
                  <a:cubicBezTo>
                    <a:pt x="143" y="196"/>
                    <a:pt x="143" y="196"/>
                    <a:pt x="143" y="196"/>
                  </a:cubicBezTo>
                  <a:cubicBezTo>
                    <a:pt x="156" y="196"/>
                    <a:pt x="156" y="196"/>
                    <a:pt x="156" y="196"/>
                  </a:cubicBezTo>
                  <a:cubicBezTo>
                    <a:pt x="156" y="209"/>
                    <a:pt x="156" y="209"/>
                    <a:pt x="156" y="209"/>
                  </a:cubicBezTo>
                  <a:cubicBezTo>
                    <a:pt x="156" y="209"/>
                    <a:pt x="156" y="209"/>
                    <a:pt x="156" y="209"/>
                  </a:cubicBezTo>
                  <a:close/>
                  <a:moveTo>
                    <a:pt x="67" y="200"/>
                  </a:moveTo>
                  <a:cubicBezTo>
                    <a:pt x="54" y="200"/>
                    <a:pt x="54" y="200"/>
                    <a:pt x="54" y="200"/>
                  </a:cubicBezTo>
                  <a:cubicBezTo>
                    <a:pt x="54" y="187"/>
                    <a:pt x="54" y="187"/>
                    <a:pt x="54" y="187"/>
                  </a:cubicBezTo>
                  <a:cubicBezTo>
                    <a:pt x="67" y="187"/>
                    <a:pt x="67" y="187"/>
                    <a:pt x="67" y="187"/>
                  </a:cubicBezTo>
                  <a:cubicBezTo>
                    <a:pt x="67" y="200"/>
                    <a:pt x="67" y="200"/>
                    <a:pt x="67" y="200"/>
                  </a:cubicBezTo>
                  <a:cubicBezTo>
                    <a:pt x="67" y="200"/>
                    <a:pt x="67" y="200"/>
                    <a:pt x="67" y="200"/>
                  </a:cubicBezTo>
                  <a:close/>
                  <a:moveTo>
                    <a:pt x="156" y="192"/>
                  </a:moveTo>
                  <a:cubicBezTo>
                    <a:pt x="143" y="192"/>
                    <a:pt x="143" y="192"/>
                    <a:pt x="143" y="192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3" y="183"/>
                    <a:pt x="143" y="182"/>
                    <a:pt x="143" y="180"/>
                  </a:cubicBezTo>
                  <a:cubicBezTo>
                    <a:pt x="155" y="177"/>
                    <a:pt x="155" y="177"/>
                    <a:pt x="155" y="177"/>
                  </a:cubicBezTo>
                  <a:cubicBezTo>
                    <a:pt x="156" y="179"/>
                    <a:pt x="156" y="182"/>
                    <a:pt x="156" y="183"/>
                  </a:cubicBezTo>
                  <a:cubicBezTo>
                    <a:pt x="156" y="192"/>
                    <a:pt x="156" y="192"/>
                    <a:pt x="156" y="192"/>
                  </a:cubicBezTo>
                  <a:cubicBezTo>
                    <a:pt x="156" y="192"/>
                    <a:pt x="156" y="192"/>
                    <a:pt x="156" y="192"/>
                  </a:cubicBezTo>
                  <a:close/>
                  <a:moveTo>
                    <a:pt x="54" y="183"/>
                  </a:moveTo>
                  <a:cubicBezTo>
                    <a:pt x="54" y="183"/>
                    <a:pt x="54" y="183"/>
                    <a:pt x="54" y="183"/>
                  </a:cubicBezTo>
                  <a:cubicBezTo>
                    <a:pt x="54" y="176"/>
                    <a:pt x="57" y="171"/>
                    <a:pt x="62" y="167"/>
                  </a:cubicBezTo>
                  <a:cubicBezTo>
                    <a:pt x="69" y="177"/>
                    <a:pt x="69" y="177"/>
                    <a:pt x="69" y="177"/>
                  </a:cubicBezTo>
                  <a:cubicBezTo>
                    <a:pt x="68" y="178"/>
                    <a:pt x="67" y="180"/>
                    <a:pt x="67" y="183"/>
                  </a:cubicBezTo>
                  <a:cubicBezTo>
                    <a:pt x="54" y="183"/>
                    <a:pt x="54" y="183"/>
                    <a:pt x="54" y="183"/>
                  </a:cubicBezTo>
                  <a:cubicBezTo>
                    <a:pt x="54" y="183"/>
                    <a:pt x="54" y="183"/>
                    <a:pt x="54" y="183"/>
                  </a:cubicBezTo>
                  <a:close/>
                  <a:moveTo>
                    <a:pt x="142" y="178"/>
                  </a:moveTo>
                  <a:cubicBezTo>
                    <a:pt x="141" y="176"/>
                    <a:pt x="139" y="175"/>
                    <a:pt x="136" y="175"/>
                  </a:cubicBezTo>
                  <a:cubicBezTo>
                    <a:pt x="138" y="162"/>
                    <a:pt x="138" y="162"/>
                    <a:pt x="138" y="162"/>
                  </a:cubicBezTo>
                  <a:cubicBezTo>
                    <a:pt x="144" y="163"/>
                    <a:pt x="149" y="167"/>
                    <a:pt x="153" y="172"/>
                  </a:cubicBezTo>
                  <a:cubicBezTo>
                    <a:pt x="142" y="178"/>
                    <a:pt x="142" y="178"/>
                    <a:pt x="142" y="178"/>
                  </a:cubicBezTo>
                  <a:cubicBezTo>
                    <a:pt x="142" y="178"/>
                    <a:pt x="142" y="178"/>
                    <a:pt x="142" y="178"/>
                  </a:cubicBezTo>
                  <a:close/>
                  <a:moveTo>
                    <a:pt x="71" y="175"/>
                  </a:moveTo>
                  <a:cubicBezTo>
                    <a:pt x="67" y="163"/>
                    <a:pt x="67" y="163"/>
                    <a:pt x="67" y="163"/>
                  </a:cubicBezTo>
                  <a:cubicBezTo>
                    <a:pt x="69" y="162"/>
                    <a:pt x="71" y="162"/>
                    <a:pt x="75" y="162"/>
                  </a:cubicBezTo>
                  <a:cubicBezTo>
                    <a:pt x="82" y="162"/>
                    <a:pt x="82" y="162"/>
                    <a:pt x="82" y="162"/>
                  </a:cubicBezTo>
                  <a:cubicBezTo>
                    <a:pt x="82" y="175"/>
                    <a:pt x="82" y="175"/>
                    <a:pt x="82" y="175"/>
                  </a:cubicBezTo>
                  <a:cubicBezTo>
                    <a:pt x="75" y="175"/>
                    <a:pt x="75" y="175"/>
                    <a:pt x="75" y="175"/>
                  </a:cubicBezTo>
                  <a:cubicBezTo>
                    <a:pt x="73" y="175"/>
                    <a:pt x="72" y="175"/>
                    <a:pt x="71" y="175"/>
                  </a:cubicBezTo>
                  <a:close/>
                  <a:moveTo>
                    <a:pt x="132" y="175"/>
                  </a:moveTo>
                  <a:cubicBezTo>
                    <a:pt x="120" y="175"/>
                    <a:pt x="120" y="175"/>
                    <a:pt x="120" y="175"/>
                  </a:cubicBezTo>
                  <a:cubicBezTo>
                    <a:pt x="120" y="162"/>
                    <a:pt x="120" y="162"/>
                    <a:pt x="120" y="162"/>
                  </a:cubicBezTo>
                  <a:cubicBezTo>
                    <a:pt x="132" y="162"/>
                    <a:pt x="132" y="162"/>
                    <a:pt x="132" y="162"/>
                  </a:cubicBezTo>
                  <a:cubicBezTo>
                    <a:pt x="132" y="175"/>
                    <a:pt x="132" y="175"/>
                    <a:pt x="132" y="175"/>
                  </a:cubicBezTo>
                  <a:cubicBezTo>
                    <a:pt x="132" y="175"/>
                    <a:pt x="132" y="175"/>
                    <a:pt x="132" y="175"/>
                  </a:cubicBezTo>
                  <a:close/>
                  <a:moveTo>
                    <a:pt x="116" y="175"/>
                  </a:moveTo>
                  <a:cubicBezTo>
                    <a:pt x="103" y="175"/>
                    <a:pt x="103" y="175"/>
                    <a:pt x="103" y="175"/>
                  </a:cubicBezTo>
                  <a:cubicBezTo>
                    <a:pt x="103" y="162"/>
                    <a:pt x="103" y="162"/>
                    <a:pt x="103" y="162"/>
                  </a:cubicBezTo>
                  <a:cubicBezTo>
                    <a:pt x="116" y="162"/>
                    <a:pt x="116" y="162"/>
                    <a:pt x="116" y="162"/>
                  </a:cubicBezTo>
                  <a:cubicBezTo>
                    <a:pt x="116" y="175"/>
                    <a:pt x="116" y="175"/>
                    <a:pt x="116" y="175"/>
                  </a:cubicBezTo>
                  <a:cubicBezTo>
                    <a:pt x="116" y="175"/>
                    <a:pt x="116" y="175"/>
                    <a:pt x="116" y="175"/>
                  </a:cubicBezTo>
                  <a:close/>
                  <a:moveTo>
                    <a:pt x="99" y="175"/>
                  </a:moveTo>
                  <a:cubicBezTo>
                    <a:pt x="86" y="175"/>
                    <a:pt x="86" y="175"/>
                    <a:pt x="86" y="175"/>
                  </a:cubicBezTo>
                  <a:cubicBezTo>
                    <a:pt x="86" y="162"/>
                    <a:pt x="86" y="162"/>
                    <a:pt x="86" y="162"/>
                  </a:cubicBezTo>
                  <a:cubicBezTo>
                    <a:pt x="99" y="162"/>
                    <a:pt x="99" y="162"/>
                    <a:pt x="99" y="162"/>
                  </a:cubicBezTo>
                  <a:cubicBezTo>
                    <a:pt x="99" y="175"/>
                    <a:pt x="99" y="175"/>
                    <a:pt x="99" y="175"/>
                  </a:cubicBezTo>
                  <a:cubicBezTo>
                    <a:pt x="99" y="175"/>
                    <a:pt x="99" y="175"/>
                    <a:pt x="99" y="175"/>
                  </a:cubicBezTo>
                  <a:close/>
                  <a:moveTo>
                    <a:pt x="250" y="259"/>
                  </a:moveTo>
                  <a:cubicBezTo>
                    <a:pt x="238" y="259"/>
                    <a:pt x="238" y="259"/>
                    <a:pt x="238" y="259"/>
                  </a:cubicBezTo>
                  <a:cubicBezTo>
                    <a:pt x="238" y="247"/>
                    <a:pt x="238" y="247"/>
                    <a:pt x="238" y="247"/>
                  </a:cubicBezTo>
                  <a:cubicBezTo>
                    <a:pt x="250" y="247"/>
                    <a:pt x="250" y="247"/>
                    <a:pt x="250" y="247"/>
                  </a:cubicBezTo>
                  <a:cubicBezTo>
                    <a:pt x="250" y="259"/>
                    <a:pt x="250" y="259"/>
                    <a:pt x="250" y="259"/>
                  </a:cubicBezTo>
                  <a:cubicBezTo>
                    <a:pt x="250" y="259"/>
                    <a:pt x="250" y="259"/>
                    <a:pt x="250" y="259"/>
                  </a:cubicBezTo>
                  <a:close/>
                  <a:moveTo>
                    <a:pt x="233" y="259"/>
                  </a:moveTo>
                  <a:cubicBezTo>
                    <a:pt x="222" y="259"/>
                    <a:pt x="222" y="259"/>
                    <a:pt x="222" y="259"/>
                  </a:cubicBezTo>
                  <a:cubicBezTo>
                    <a:pt x="222" y="247"/>
                    <a:pt x="222" y="247"/>
                    <a:pt x="222" y="247"/>
                  </a:cubicBezTo>
                  <a:cubicBezTo>
                    <a:pt x="233" y="247"/>
                    <a:pt x="233" y="247"/>
                    <a:pt x="233" y="247"/>
                  </a:cubicBezTo>
                  <a:cubicBezTo>
                    <a:pt x="233" y="259"/>
                    <a:pt x="233" y="259"/>
                    <a:pt x="233" y="259"/>
                  </a:cubicBezTo>
                  <a:cubicBezTo>
                    <a:pt x="233" y="259"/>
                    <a:pt x="233" y="259"/>
                    <a:pt x="233" y="259"/>
                  </a:cubicBezTo>
                  <a:close/>
                  <a:moveTo>
                    <a:pt x="217" y="259"/>
                  </a:moveTo>
                  <a:cubicBezTo>
                    <a:pt x="205" y="259"/>
                    <a:pt x="205" y="259"/>
                    <a:pt x="205" y="259"/>
                  </a:cubicBezTo>
                  <a:cubicBezTo>
                    <a:pt x="205" y="247"/>
                    <a:pt x="205" y="247"/>
                    <a:pt x="205" y="247"/>
                  </a:cubicBezTo>
                  <a:cubicBezTo>
                    <a:pt x="217" y="247"/>
                    <a:pt x="217" y="247"/>
                    <a:pt x="217" y="247"/>
                  </a:cubicBezTo>
                  <a:cubicBezTo>
                    <a:pt x="217" y="259"/>
                    <a:pt x="217" y="259"/>
                    <a:pt x="217" y="259"/>
                  </a:cubicBezTo>
                  <a:cubicBezTo>
                    <a:pt x="217" y="259"/>
                    <a:pt x="217" y="259"/>
                    <a:pt x="217" y="259"/>
                  </a:cubicBezTo>
                  <a:close/>
                  <a:moveTo>
                    <a:pt x="201" y="259"/>
                  </a:moveTo>
                  <a:cubicBezTo>
                    <a:pt x="194" y="259"/>
                    <a:pt x="194" y="259"/>
                    <a:pt x="194" y="259"/>
                  </a:cubicBezTo>
                  <a:cubicBezTo>
                    <a:pt x="191" y="259"/>
                    <a:pt x="188" y="258"/>
                    <a:pt x="186" y="257"/>
                  </a:cubicBezTo>
                  <a:cubicBezTo>
                    <a:pt x="191" y="246"/>
                    <a:pt x="191" y="246"/>
                    <a:pt x="191" y="246"/>
                  </a:cubicBezTo>
                  <a:cubicBezTo>
                    <a:pt x="192" y="247"/>
                    <a:pt x="193" y="247"/>
                    <a:pt x="194" y="247"/>
                  </a:cubicBezTo>
                  <a:cubicBezTo>
                    <a:pt x="201" y="247"/>
                    <a:pt x="201" y="247"/>
                    <a:pt x="201" y="247"/>
                  </a:cubicBezTo>
                  <a:cubicBezTo>
                    <a:pt x="201" y="259"/>
                    <a:pt x="201" y="259"/>
                    <a:pt x="201" y="259"/>
                  </a:cubicBezTo>
                  <a:cubicBezTo>
                    <a:pt x="201" y="259"/>
                    <a:pt x="201" y="259"/>
                    <a:pt x="201" y="259"/>
                  </a:cubicBezTo>
                  <a:close/>
                  <a:moveTo>
                    <a:pt x="255" y="259"/>
                  </a:moveTo>
                  <a:cubicBezTo>
                    <a:pt x="254" y="247"/>
                    <a:pt x="254" y="247"/>
                    <a:pt x="254" y="247"/>
                  </a:cubicBezTo>
                  <a:cubicBezTo>
                    <a:pt x="257" y="247"/>
                    <a:pt x="259" y="246"/>
                    <a:pt x="260" y="243"/>
                  </a:cubicBezTo>
                  <a:cubicBezTo>
                    <a:pt x="270" y="251"/>
                    <a:pt x="270" y="251"/>
                    <a:pt x="270" y="251"/>
                  </a:cubicBezTo>
                  <a:cubicBezTo>
                    <a:pt x="267" y="255"/>
                    <a:pt x="262" y="258"/>
                    <a:pt x="255" y="259"/>
                  </a:cubicBezTo>
                  <a:close/>
                  <a:moveTo>
                    <a:pt x="181" y="254"/>
                  </a:moveTo>
                  <a:cubicBezTo>
                    <a:pt x="176" y="250"/>
                    <a:pt x="174" y="244"/>
                    <a:pt x="174" y="239"/>
                  </a:cubicBezTo>
                  <a:cubicBezTo>
                    <a:pt x="174" y="238"/>
                    <a:pt x="174" y="238"/>
                    <a:pt x="174" y="238"/>
                  </a:cubicBezTo>
                  <a:cubicBezTo>
                    <a:pt x="187" y="238"/>
                    <a:pt x="187" y="238"/>
                    <a:pt x="187" y="238"/>
                  </a:cubicBezTo>
                  <a:cubicBezTo>
                    <a:pt x="187" y="239"/>
                    <a:pt x="187" y="239"/>
                    <a:pt x="187" y="239"/>
                  </a:cubicBezTo>
                  <a:cubicBezTo>
                    <a:pt x="187" y="241"/>
                    <a:pt x="188" y="243"/>
                    <a:pt x="189" y="244"/>
                  </a:cubicBezTo>
                  <a:cubicBezTo>
                    <a:pt x="181" y="254"/>
                    <a:pt x="181" y="254"/>
                    <a:pt x="181" y="254"/>
                  </a:cubicBezTo>
                  <a:cubicBezTo>
                    <a:pt x="181" y="254"/>
                    <a:pt x="181" y="254"/>
                    <a:pt x="181" y="254"/>
                  </a:cubicBezTo>
                  <a:close/>
                  <a:moveTo>
                    <a:pt x="273" y="244"/>
                  </a:moveTo>
                  <a:cubicBezTo>
                    <a:pt x="261" y="241"/>
                    <a:pt x="261" y="241"/>
                    <a:pt x="261" y="241"/>
                  </a:cubicBezTo>
                  <a:cubicBezTo>
                    <a:pt x="261" y="240"/>
                    <a:pt x="261" y="240"/>
                    <a:pt x="261" y="239"/>
                  </a:cubicBezTo>
                  <a:cubicBezTo>
                    <a:pt x="261" y="231"/>
                    <a:pt x="261" y="231"/>
                    <a:pt x="261" y="231"/>
                  </a:cubicBezTo>
                  <a:cubicBezTo>
                    <a:pt x="273" y="231"/>
                    <a:pt x="273" y="231"/>
                    <a:pt x="273" y="231"/>
                  </a:cubicBezTo>
                  <a:cubicBezTo>
                    <a:pt x="273" y="239"/>
                    <a:pt x="273" y="239"/>
                    <a:pt x="273" y="239"/>
                  </a:cubicBezTo>
                  <a:cubicBezTo>
                    <a:pt x="273" y="241"/>
                    <a:pt x="273" y="243"/>
                    <a:pt x="273" y="244"/>
                  </a:cubicBezTo>
                  <a:close/>
                  <a:moveTo>
                    <a:pt x="187" y="234"/>
                  </a:moveTo>
                  <a:cubicBezTo>
                    <a:pt x="174" y="234"/>
                    <a:pt x="174" y="234"/>
                    <a:pt x="174" y="234"/>
                  </a:cubicBezTo>
                  <a:cubicBezTo>
                    <a:pt x="174" y="221"/>
                    <a:pt x="174" y="221"/>
                    <a:pt x="174" y="221"/>
                  </a:cubicBezTo>
                  <a:cubicBezTo>
                    <a:pt x="187" y="221"/>
                    <a:pt x="187" y="221"/>
                    <a:pt x="187" y="221"/>
                  </a:cubicBezTo>
                  <a:cubicBezTo>
                    <a:pt x="187" y="234"/>
                    <a:pt x="187" y="234"/>
                    <a:pt x="187" y="234"/>
                  </a:cubicBezTo>
                  <a:cubicBezTo>
                    <a:pt x="187" y="234"/>
                    <a:pt x="187" y="234"/>
                    <a:pt x="187" y="234"/>
                  </a:cubicBezTo>
                  <a:close/>
                  <a:moveTo>
                    <a:pt x="273" y="226"/>
                  </a:moveTo>
                  <a:cubicBezTo>
                    <a:pt x="261" y="226"/>
                    <a:pt x="261" y="226"/>
                    <a:pt x="261" y="226"/>
                  </a:cubicBezTo>
                  <a:cubicBezTo>
                    <a:pt x="261" y="214"/>
                    <a:pt x="261" y="214"/>
                    <a:pt x="261" y="214"/>
                  </a:cubicBezTo>
                  <a:cubicBezTo>
                    <a:pt x="273" y="214"/>
                    <a:pt x="273" y="214"/>
                    <a:pt x="273" y="214"/>
                  </a:cubicBezTo>
                  <a:cubicBezTo>
                    <a:pt x="273" y="226"/>
                    <a:pt x="273" y="226"/>
                    <a:pt x="273" y="226"/>
                  </a:cubicBezTo>
                  <a:cubicBezTo>
                    <a:pt x="273" y="226"/>
                    <a:pt x="273" y="226"/>
                    <a:pt x="273" y="226"/>
                  </a:cubicBezTo>
                  <a:close/>
                  <a:moveTo>
                    <a:pt x="187" y="217"/>
                  </a:moveTo>
                  <a:cubicBezTo>
                    <a:pt x="174" y="217"/>
                    <a:pt x="174" y="217"/>
                    <a:pt x="174" y="217"/>
                  </a:cubicBezTo>
                  <a:cubicBezTo>
                    <a:pt x="174" y="204"/>
                    <a:pt x="174" y="204"/>
                    <a:pt x="174" y="204"/>
                  </a:cubicBezTo>
                  <a:cubicBezTo>
                    <a:pt x="187" y="204"/>
                    <a:pt x="187" y="204"/>
                    <a:pt x="187" y="204"/>
                  </a:cubicBezTo>
                  <a:cubicBezTo>
                    <a:pt x="187" y="217"/>
                    <a:pt x="187" y="217"/>
                    <a:pt x="187" y="217"/>
                  </a:cubicBezTo>
                  <a:cubicBezTo>
                    <a:pt x="187" y="217"/>
                    <a:pt x="187" y="217"/>
                    <a:pt x="187" y="217"/>
                  </a:cubicBezTo>
                  <a:close/>
                  <a:moveTo>
                    <a:pt x="273" y="209"/>
                  </a:moveTo>
                  <a:cubicBezTo>
                    <a:pt x="261" y="209"/>
                    <a:pt x="261" y="209"/>
                    <a:pt x="261" y="209"/>
                  </a:cubicBezTo>
                  <a:cubicBezTo>
                    <a:pt x="261" y="196"/>
                    <a:pt x="261" y="196"/>
                    <a:pt x="261" y="196"/>
                  </a:cubicBezTo>
                  <a:cubicBezTo>
                    <a:pt x="273" y="196"/>
                    <a:pt x="273" y="196"/>
                    <a:pt x="273" y="196"/>
                  </a:cubicBezTo>
                  <a:cubicBezTo>
                    <a:pt x="273" y="209"/>
                    <a:pt x="273" y="209"/>
                    <a:pt x="273" y="209"/>
                  </a:cubicBezTo>
                  <a:cubicBezTo>
                    <a:pt x="273" y="209"/>
                    <a:pt x="273" y="209"/>
                    <a:pt x="273" y="209"/>
                  </a:cubicBezTo>
                  <a:close/>
                  <a:moveTo>
                    <a:pt x="187" y="200"/>
                  </a:moveTo>
                  <a:cubicBezTo>
                    <a:pt x="174" y="200"/>
                    <a:pt x="174" y="200"/>
                    <a:pt x="174" y="200"/>
                  </a:cubicBezTo>
                  <a:cubicBezTo>
                    <a:pt x="174" y="187"/>
                    <a:pt x="174" y="187"/>
                    <a:pt x="174" y="187"/>
                  </a:cubicBezTo>
                  <a:cubicBezTo>
                    <a:pt x="187" y="187"/>
                    <a:pt x="187" y="187"/>
                    <a:pt x="187" y="187"/>
                  </a:cubicBezTo>
                  <a:cubicBezTo>
                    <a:pt x="187" y="200"/>
                    <a:pt x="187" y="200"/>
                    <a:pt x="187" y="200"/>
                  </a:cubicBezTo>
                  <a:cubicBezTo>
                    <a:pt x="187" y="200"/>
                    <a:pt x="187" y="200"/>
                    <a:pt x="187" y="200"/>
                  </a:cubicBezTo>
                  <a:close/>
                  <a:moveTo>
                    <a:pt x="273" y="192"/>
                  </a:moveTo>
                  <a:cubicBezTo>
                    <a:pt x="261" y="192"/>
                    <a:pt x="261" y="192"/>
                    <a:pt x="261" y="192"/>
                  </a:cubicBezTo>
                  <a:cubicBezTo>
                    <a:pt x="261" y="183"/>
                    <a:pt x="261" y="183"/>
                    <a:pt x="261" y="183"/>
                  </a:cubicBezTo>
                  <a:cubicBezTo>
                    <a:pt x="261" y="182"/>
                    <a:pt x="261" y="182"/>
                    <a:pt x="261" y="182"/>
                  </a:cubicBezTo>
                  <a:cubicBezTo>
                    <a:pt x="273" y="178"/>
                    <a:pt x="273" y="178"/>
                    <a:pt x="273" y="178"/>
                  </a:cubicBezTo>
                  <a:cubicBezTo>
                    <a:pt x="273" y="179"/>
                    <a:pt x="273" y="182"/>
                    <a:pt x="273" y="183"/>
                  </a:cubicBezTo>
                  <a:cubicBezTo>
                    <a:pt x="273" y="192"/>
                    <a:pt x="273" y="192"/>
                    <a:pt x="273" y="192"/>
                  </a:cubicBezTo>
                  <a:cubicBezTo>
                    <a:pt x="273" y="192"/>
                    <a:pt x="273" y="192"/>
                    <a:pt x="273" y="192"/>
                  </a:cubicBezTo>
                  <a:close/>
                  <a:moveTo>
                    <a:pt x="174" y="183"/>
                  </a:moveTo>
                  <a:cubicBezTo>
                    <a:pt x="174" y="183"/>
                    <a:pt x="174" y="183"/>
                    <a:pt x="174" y="183"/>
                  </a:cubicBezTo>
                  <a:cubicBezTo>
                    <a:pt x="174" y="176"/>
                    <a:pt x="176" y="171"/>
                    <a:pt x="182" y="167"/>
                  </a:cubicBezTo>
                  <a:cubicBezTo>
                    <a:pt x="190" y="177"/>
                    <a:pt x="190" y="177"/>
                    <a:pt x="190" y="177"/>
                  </a:cubicBezTo>
                  <a:cubicBezTo>
                    <a:pt x="188" y="178"/>
                    <a:pt x="187" y="180"/>
                    <a:pt x="187" y="183"/>
                  </a:cubicBezTo>
                  <a:cubicBezTo>
                    <a:pt x="174" y="183"/>
                    <a:pt x="174" y="183"/>
                    <a:pt x="174" y="183"/>
                  </a:cubicBezTo>
                  <a:cubicBezTo>
                    <a:pt x="174" y="183"/>
                    <a:pt x="174" y="183"/>
                    <a:pt x="174" y="183"/>
                  </a:cubicBezTo>
                  <a:close/>
                  <a:moveTo>
                    <a:pt x="260" y="179"/>
                  </a:moveTo>
                  <a:cubicBezTo>
                    <a:pt x="259" y="177"/>
                    <a:pt x="258" y="175"/>
                    <a:pt x="254" y="175"/>
                  </a:cubicBezTo>
                  <a:cubicBezTo>
                    <a:pt x="257" y="162"/>
                    <a:pt x="257" y="162"/>
                    <a:pt x="257" y="162"/>
                  </a:cubicBezTo>
                  <a:cubicBezTo>
                    <a:pt x="263" y="163"/>
                    <a:pt x="268" y="168"/>
                    <a:pt x="271" y="173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0" y="179"/>
                    <a:pt x="260" y="179"/>
                    <a:pt x="260" y="179"/>
                  </a:cubicBezTo>
                  <a:close/>
                  <a:moveTo>
                    <a:pt x="191" y="175"/>
                  </a:moveTo>
                  <a:cubicBezTo>
                    <a:pt x="187" y="163"/>
                    <a:pt x="187" y="163"/>
                    <a:pt x="187" y="163"/>
                  </a:cubicBezTo>
                  <a:cubicBezTo>
                    <a:pt x="189" y="162"/>
                    <a:pt x="192" y="162"/>
                    <a:pt x="194" y="162"/>
                  </a:cubicBezTo>
                  <a:cubicBezTo>
                    <a:pt x="194" y="162"/>
                    <a:pt x="194" y="162"/>
                    <a:pt x="194" y="162"/>
                  </a:cubicBezTo>
                  <a:cubicBezTo>
                    <a:pt x="202" y="162"/>
                    <a:pt x="202" y="162"/>
                    <a:pt x="202" y="162"/>
                  </a:cubicBezTo>
                  <a:cubicBezTo>
                    <a:pt x="202" y="175"/>
                    <a:pt x="202" y="175"/>
                    <a:pt x="202" y="175"/>
                  </a:cubicBezTo>
                  <a:cubicBezTo>
                    <a:pt x="194" y="175"/>
                    <a:pt x="194" y="175"/>
                    <a:pt x="194" y="175"/>
                  </a:cubicBezTo>
                  <a:cubicBezTo>
                    <a:pt x="193" y="175"/>
                    <a:pt x="192" y="175"/>
                    <a:pt x="191" y="175"/>
                  </a:cubicBezTo>
                  <a:close/>
                  <a:moveTo>
                    <a:pt x="251" y="175"/>
                  </a:moveTo>
                  <a:cubicBezTo>
                    <a:pt x="240" y="175"/>
                    <a:pt x="240" y="175"/>
                    <a:pt x="240" y="175"/>
                  </a:cubicBezTo>
                  <a:cubicBezTo>
                    <a:pt x="240" y="162"/>
                    <a:pt x="240" y="162"/>
                    <a:pt x="240" y="162"/>
                  </a:cubicBezTo>
                  <a:cubicBezTo>
                    <a:pt x="251" y="162"/>
                    <a:pt x="251" y="162"/>
                    <a:pt x="251" y="162"/>
                  </a:cubicBezTo>
                  <a:cubicBezTo>
                    <a:pt x="251" y="175"/>
                    <a:pt x="251" y="175"/>
                    <a:pt x="251" y="175"/>
                  </a:cubicBezTo>
                  <a:cubicBezTo>
                    <a:pt x="251" y="175"/>
                    <a:pt x="251" y="175"/>
                    <a:pt x="251" y="175"/>
                  </a:cubicBezTo>
                  <a:close/>
                  <a:moveTo>
                    <a:pt x="235" y="175"/>
                  </a:moveTo>
                  <a:cubicBezTo>
                    <a:pt x="223" y="175"/>
                    <a:pt x="223" y="175"/>
                    <a:pt x="223" y="175"/>
                  </a:cubicBezTo>
                  <a:cubicBezTo>
                    <a:pt x="223" y="162"/>
                    <a:pt x="223" y="162"/>
                    <a:pt x="223" y="162"/>
                  </a:cubicBezTo>
                  <a:cubicBezTo>
                    <a:pt x="235" y="162"/>
                    <a:pt x="235" y="162"/>
                    <a:pt x="235" y="162"/>
                  </a:cubicBezTo>
                  <a:cubicBezTo>
                    <a:pt x="235" y="175"/>
                    <a:pt x="235" y="175"/>
                    <a:pt x="235" y="175"/>
                  </a:cubicBezTo>
                  <a:cubicBezTo>
                    <a:pt x="235" y="175"/>
                    <a:pt x="235" y="175"/>
                    <a:pt x="235" y="175"/>
                  </a:cubicBezTo>
                  <a:close/>
                  <a:moveTo>
                    <a:pt x="219" y="175"/>
                  </a:moveTo>
                  <a:cubicBezTo>
                    <a:pt x="206" y="175"/>
                    <a:pt x="206" y="175"/>
                    <a:pt x="206" y="175"/>
                  </a:cubicBezTo>
                  <a:cubicBezTo>
                    <a:pt x="206" y="162"/>
                    <a:pt x="206" y="162"/>
                    <a:pt x="206" y="162"/>
                  </a:cubicBezTo>
                  <a:cubicBezTo>
                    <a:pt x="219" y="162"/>
                    <a:pt x="219" y="162"/>
                    <a:pt x="219" y="162"/>
                  </a:cubicBezTo>
                  <a:cubicBezTo>
                    <a:pt x="219" y="175"/>
                    <a:pt x="219" y="175"/>
                    <a:pt x="219" y="175"/>
                  </a:cubicBezTo>
                  <a:cubicBezTo>
                    <a:pt x="219" y="175"/>
                    <a:pt x="219" y="175"/>
                    <a:pt x="219" y="175"/>
                  </a:cubicBezTo>
                  <a:close/>
                  <a:moveTo>
                    <a:pt x="365" y="259"/>
                  </a:moveTo>
                  <a:cubicBezTo>
                    <a:pt x="352" y="259"/>
                    <a:pt x="352" y="259"/>
                    <a:pt x="352" y="259"/>
                  </a:cubicBezTo>
                  <a:cubicBezTo>
                    <a:pt x="352" y="247"/>
                    <a:pt x="352" y="247"/>
                    <a:pt x="352" y="247"/>
                  </a:cubicBezTo>
                  <a:cubicBezTo>
                    <a:pt x="365" y="247"/>
                    <a:pt x="365" y="247"/>
                    <a:pt x="365" y="247"/>
                  </a:cubicBezTo>
                  <a:cubicBezTo>
                    <a:pt x="365" y="259"/>
                    <a:pt x="365" y="259"/>
                    <a:pt x="365" y="259"/>
                  </a:cubicBezTo>
                  <a:cubicBezTo>
                    <a:pt x="365" y="259"/>
                    <a:pt x="365" y="259"/>
                    <a:pt x="365" y="259"/>
                  </a:cubicBezTo>
                  <a:close/>
                  <a:moveTo>
                    <a:pt x="348" y="259"/>
                  </a:moveTo>
                  <a:cubicBezTo>
                    <a:pt x="335" y="259"/>
                    <a:pt x="335" y="259"/>
                    <a:pt x="335" y="259"/>
                  </a:cubicBezTo>
                  <a:cubicBezTo>
                    <a:pt x="335" y="247"/>
                    <a:pt x="335" y="247"/>
                    <a:pt x="335" y="247"/>
                  </a:cubicBezTo>
                  <a:cubicBezTo>
                    <a:pt x="348" y="247"/>
                    <a:pt x="348" y="247"/>
                    <a:pt x="348" y="247"/>
                  </a:cubicBezTo>
                  <a:cubicBezTo>
                    <a:pt x="348" y="259"/>
                    <a:pt x="348" y="259"/>
                    <a:pt x="348" y="259"/>
                  </a:cubicBezTo>
                  <a:cubicBezTo>
                    <a:pt x="348" y="259"/>
                    <a:pt x="348" y="259"/>
                    <a:pt x="348" y="259"/>
                  </a:cubicBezTo>
                  <a:close/>
                  <a:moveTo>
                    <a:pt x="331" y="259"/>
                  </a:moveTo>
                  <a:cubicBezTo>
                    <a:pt x="318" y="259"/>
                    <a:pt x="318" y="259"/>
                    <a:pt x="318" y="259"/>
                  </a:cubicBezTo>
                  <a:cubicBezTo>
                    <a:pt x="318" y="247"/>
                    <a:pt x="318" y="247"/>
                    <a:pt x="318" y="247"/>
                  </a:cubicBezTo>
                  <a:cubicBezTo>
                    <a:pt x="331" y="247"/>
                    <a:pt x="331" y="247"/>
                    <a:pt x="331" y="247"/>
                  </a:cubicBezTo>
                  <a:cubicBezTo>
                    <a:pt x="331" y="259"/>
                    <a:pt x="331" y="259"/>
                    <a:pt x="331" y="259"/>
                  </a:cubicBezTo>
                  <a:cubicBezTo>
                    <a:pt x="331" y="259"/>
                    <a:pt x="331" y="259"/>
                    <a:pt x="331" y="259"/>
                  </a:cubicBezTo>
                  <a:close/>
                  <a:moveTo>
                    <a:pt x="314" y="259"/>
                  </a:moveTo>
                  <a:cubicBezTo>
                    <a:pt x="306" y="259"/>
                    <a:pt x="306" y="259"/>
                    <a:pt x="306" y="259"/>
                  </a:cubicBezTo>
                  <a:cubicBezTo>
                    <a:pt x="303" y="259"/>
                    <a:pt x="301" y="258"/>
                    <a:pt x="299" y="258"/>
                  </a:cubicBezTo>
                  <a:cubicBezTo>
                    <a:pt x="303" y="246"/>
                    <a:pt x="303" y="246"/>
                    <a:pt x="303" y="246"/>
                  </a:cubicBezTo>
                  <a:cubicBezTo>
                    <a:pt x="304" y="247"/>
                    <a:pt x="305" y="247"/>
                    <a:pt x="306" y="247"/>
                  </a:cubicBezTo>
                  <a:cubicBezTo>
                    <a:pt x="314" y="247"/>
                    <a:pt x="314" y="247"/>
                    <a:pt x="314" y="247"/>
                  </a:cubicBezTo>
                  <a:cubicBezTo>
                    <a:pt x="314" y="259"/>
                    <a:pt x="314" y="259"/>
                    <a:pt x="314" y="259"/>
                  </a:cubicBezTo>
                  <a:cubicBezTo>
                    <a:pt x="314" y="259"/>
                    <a:pt x="314" y="259"/>
                    <a:pt x="314" y="259"/>
                  </a:cubicBezTo>
                  <a:close/>
                  <a:moveTo>
                    <a:pt x="370" y="259"/>
                  </a:moveTo>
                  <a:cubicBezTo>
                    <a:pt x="369" y="247"/>
                    <a:pt x="369" y="247"/>
                    <a:pt x="369" y="247"/>
                  </a:cubicBezTo>
                  <a:cubicBezTo>
                    <a:pt x="372" y="247"/>
                    <a:pt x="374" y="246"/>
                    <a:pt x="375" y="243"/>
                  </a:cubicBezTo>
                  <a:cubicBezTo>
                    <a:pt x="386" y="251"/>
                    <a:pt x="386" y="251"/>
                    <a:pt x="386" y="251"/>
                  </a:cubicBezTo>
                  <a:cubicBezTo>
                    <a:pt x="381" y="256"/>
                    <a:pt x="376" y="259"/>
                    <a:pt x="370" y="259"/>
                  </a:cubicBezTo>
                  <a:close/>
                  <a:moveTo>
                    <a:pt x="293" y="255"/>
                  </a:moveTo>
                  <a:cubicBezTo>
                    <a:pt x="288" y="251"/>
                    <a:pt x="286" y="246"/>
                    <a:pt x="286" y="239"/>
                  </a:cubicBezTo>
                  <a:cubicBezTo>
                    <a:pt x="286" y="238"/>
                    <a:pt x="286" y="238"/>
                    <a:pt x="286" y="238"/>
                  </a:cubicBezTo>
                  <a:cubicBezTo>
                    <a:pt x="299" y="238"/>
                    <a:pt x="299" y="238"/>
                    <a:pt x="299" y="238"/>
                  </a:cubicBezTo>
                  <a:cubicBezTo>
                    <a:pt x="299" y="239"/>
                    <a:pt x="299" y="239"/>
                    <a:pt x="299" y="239"/>
                  </a:cubicBezTo>
                  <a:cubicBezTo>
                    <a:pt x="299" y="241"/>
                    <a:pt x="300" y="243"/>
                    <a:pt x="301" y="244"/>
                  </a:cubicBezTo>
                  <a:cubicBezTo>
                    <a:pt x="293" y="255"/>
                    <a:pt x="293" y="255"/>
                    <a:pt x="293" y="255"/>
                  </a:cubicBezTo>
                  <a:cubicBezTo>
                    <a:pt x="293" y="255"/>
                    <a:pt x="293" y="255"/>
                    <a:pt x="293" y="255"/>
                  </a:cubicBezTo>
                  <a:close/>
                  <a:moveTo>
                    <a:pt x="388" y="244"/>
                  </a:moveTo>
                  <a:cubicBezTo>
                    <a:pt x="376" y="241"/>
                    <a:pt x="376" y="241"/>
                    <a:pt x="376" y="241"/>
                  </a:cubicBezTo>
                  <a:cubicBezTo>
                    <a:pt x="376" y="240"/>
                    <a:pt x="376" y="240"/>
                    <a:pt x="376" y="239"/>
                  </a:cubicBezTo>
                  <a:cubicBezTo>
                    <a:pt x="376" y="231"/>
                    <a:pt x="376" y="231"/>
                    <a:pt x="376" y="231"/>
                  </a:cubicBezTo>
                  <a:cubicBezTo>
                    <a:pt x="389" y="231"/>
                    <a:pt x="389" y="231"/>
                    <a:pt x="389" y="231"/>
                  </a:cubicBezTo>
                  <a:cubicBezTo>
                    <a:pt x="389" y="239"/>
                    <a:pt x="389" y="239"/>
                    <a:pt x="389" y="239"/>
                  </a:cubicBezTo>
                  <a:cubicBezTo>
                    <a:pt x="389" y="241"/>
                    <a:pt x="389" y="243"/>
                    <a:pt x="388" y="244"/>
                  </a:cubicBezTo>
                  <a:close/>
                  <a:moveTo>
                    <a:pt x="299" y="234"/>
                  </a:moveTo>
                  <a:cubicBezTo>
                    <a:pt x="286" y="234"/>
                    <a:pt x="286" y="234"/>
                    <a:pt x="286" y="234"/>
                  </a:cubicBezTo>
                  <a:cubicBezTo>
                    <a:pt x="286" y="221"/>
                    <a:pt x="286" y="221"/>
                    <a:pt x="286" y="221"/>
                  </a:cubicBezTo>
                  <a:cubicBezTo>
                    <a:pt x="299" y="221"/>
                    <a:pt x="299" y="221"/>
                    <a:pt x="299" y="221"/>
                  </a:cubicBezTo>
                  <a:cubicBezTo>
                    <a:pt x="299" y="234"/>
                    <a:pt x="299" y="234"/>
                    <a:pt x="299" y="234"/>
                  </a:cubicBezTo>
                  <a:cubicBezTo>
                    <a:pt x="299" y="234"/>
                    <a:pt x="299" y="234"/>
                    <a:pt x="299" y="234"/>
                  </a:cubicBezTo>
                  <a:close/>
                  <a:moveTo>
                    <a:pt x="389" y="226"/>
                  </a:moveTo>
                  <a:cubicBezTo>
                    <a:pt x="376" y="226"/>
                    <a:pt x="376" y="226"/>
                    <a:pt x="376" y="226"/>
                  </a:cubicBezTo>
                  <a:cubicBezTo>
                    <a:pt x="376" y="214"/>
                    <a:pt x="376" y="214"/>
                    <a:pt x="376" y="214"/>
                  </a:cubicBezTo>
                  <a:cubicBezTo>
                    <a:pt x="389" y="214"/>
                    <a:pt x="389" y="214"/>
                    <a:pt x="389" y="214"/>
                  </a:cubicBezTo>
                  <a:cubicBezTo>
                    <a:pt x="389" y="226"/>
                    <a:pt x="389" y="226"/>
                    <a:pt x="389" y="226"/>
                  </a:cubicBezTo>
                  <a:cubicBezTo>
                    <a:pt x="389" y="226"/>
                    <a:pt x="389" y="226"/>
                    <a:pt x="389" y="226"/>
                  </a:cubicBezTo>
                  <a:close/>
                  <a:moveTo>
                    <a:pt x="299" y="217"/>
                  </a:moveTo>
                  <a:cubicBezTo>
                    <a:pt x="286" y="217"/>
                    <a:pt x="286" y="217"/>
                    <a:pt x="286" y="217"/>
                  </a:cubicBezTo>
                  <a:cubicBezTo>
                    <a:pt x="286" y="204"/>
                    <a:pt x="286" y="204"/>
                    <a:pt x="286" y="204"/>
                  </a:cubicBezTo>
                  <a:cubicBezTo>
                    <a:pt x="299" y="204"/>
                    <a:pt x="299" y="204"/>
                    <a:pt x="299" y="204"/>
                  </a:cubicBezTo>
                  <a:cubicBezTo>
                    <a:pt x="299" y="217"/>
                    <a:pt x="299" y="217"/>
                    <a:pt x="299" y="217"/>
                  </a:cubicBezTo>
                  <a:cubicBezTo>
                    <a:pt x="299" y="217"/>
                    <a:pt x="299" y="217"/>
                    <a:pt x="299" y="217"/>
                  </a:cubicBezTo>
                  <a:close/>
                  <a:moveTo>
                    <a:pt x="389" y="209"/>
                  </a:moveTo>
                  <a:cubicBezTo>
                    <a:pt x="376" y="209"/>
                    <a:pt x="376" y="209"/>
                    <a:pt x="376" y="209"/>
                  </a:cubicBezTo>
                  <a:cubicBezTo>
                    <a:pt x="376" y="196"/>
                    <a:pt x="376" y="196"/>
                    <a:pt x="376" y="196"/>
                  </a:cubicBezTo>
                  <a:cubicBezTo>
                    <a:pt x="389" y="196"/>
                    <a:pt x="389" y="196"/>
                    <a:pt x="389" y="196"/>
                  </a:cubicBezTo>
                  <a:cubicBezTo>
                    <a:pt x="389" y="209"/>
                    <a:pt x="389" y="209"/>
                    <a:pt x="389" y="209"/>
                  </a:cubicBezTo>
                  <a:cubicBezTo>
                    <a:pt x="389" y="209"/>
                    <a:pt x="389" y="209"/>
                    <a:pt x="389" y="209"/>
                  </a:cubicBezTo>
                  <a:close/>
                  <a:moveTo>
                    <a:pt x="299" y="200"/>
                  </a:moveTo>
                  <a:cubicBezTo>
                    <a:pt x="286" y="200"/>
                    <a:pt x="286" y="200"/>
                    <a:pt x="286" y="200"/>
                  </a:cubicBezTo>
                  <a:cubicBezTo>
                    <a:pt x="286" y="187"/>
                    <a:pt x="286" y="187"/>
                    <a:pt x="286" y="187"/>
                  </a:cubicBezTo>
                  <a:cubicBezTo>
                    <a:pt x="299" y="187"/>
                    <a:pt x="299" y="187"/>
                    <a:pt x="299" y="187"/>
                  </a:cubicBezTo>
                  <a:cubicBezTo>
                    <a:pt x="299" y="200"/>
                    <a:pt x="299" y="200"/>
                    <a:pt x="299" y="200"/>
                  </a:cubicBezTo>
                  <a:cubicBezTo>
                    <a:pt x="299" y="200"/>
                    <a:pt x="299" y="200"/>
                    <a:pt x="299" y="200"/>
                  </a:cubicBezTo>
                  <a:close/>
                  <a:moveTo>
                    <a:pt x="389" y="192"/>
                  </a:moveTo>
                  <a:cubicBezTo>
                    <a:pt x="376" y="192"/>
                    <a:pt x="376" y="192"/>
                    <a:pt x="376" y="192"/>
                  </a:cubicBezTo>
                  <a:cubicBezTo>
                    <a:pt x="376" y="183"/>
                    <a:pt x="376" y="183"/>
                    <a:pt x="376" y="183"/>
                  </a:cubicBezTo>
                  <a:cubicBezTo>
                    <a:pt x="376" y="183"/>
                    <a:pt x="376" y="182"/>
                    <a:pt x="376" y="180"/>
                  </a:cubicBezTo>
                  <a:cubicBezTo>
                    <a:pt x="388" y="177"/>
                    <a:pt x="388" y="177"/>
                    <a:pt x="388" y="177"/>
                  </a:cubicBezTo>
                  <a:cubicBezTo>
                    <a:pt x="389" y="179"/>
                    <a:pt x="389" y="182"/>
                    <a:pt x="389" y="183"/>
                  </a:cubicBezTo>
                  <a:cubicBezTo>
                    <a:pt x="389" y="192"/>
                    <a:pt x="389" y="192"/>
                    <a:pt x="389" y="192"/>
                  </a:cubicBezTo>
                  <a:cubicBezTo>
                    <a:pt x="389" y="192"/>
                    <a:pt x="389" y="192"/>
                    <a:pt x="389" y="192"/>
                  </a:cubicBezTo>
                  <a:close/>
                  <a:moveTo>
                    <a:pt x="286" y="183"/>
                  </a:moveTo>
                  <a:cubicBezTo>
                    <a:pt x="286" y="183"/>
                    <a:pt x="286" y="183"/>
                    <a:pt x="286" y="183"/>
                  </a:cubicBezTo>
                  <a:cubicBezTo>
                    <a:pt x="286" y="176"/>
                    <a:pt x="288" y="171"/>
                    <a:pt x="293" y="167"/>
                  </a:cubicBezTo>
                  <a:cubicBezTo>
                    <a:pt x="302" y="177"/>
                    <a:pt x="302" y="177"/>
                    <a:pt x="302" y="177"/>
                  </a:cubicBezTo>
                  <a:cubicBezTo>
                    <a:pt x="300" y="178"/>
                    <a:pt x="299" y="180"/>
                    <a:pt x="299" y="183"/>
                  </a:cubicBezTo>
                  <a:cubicBezTo>
                    <a:pt x="286" y="183"/>
                    <a:pt x="286" y="183"/>
                    <a:pt x="286" y="183"/>
                  </a:cubicBezTo>
                  <a:cubicBezTo>
                    <a:pt x="286" y="183"/>
                    <a:pt x="286" y="183"/>
                    <a:pt x="286" y="183"/>
                  </a:cubicBezTo>
                  <a:close/>
                  <a:moveTo>
                    <a:pt x="375" y="178"/>
                  </a:moveTo>
                  <a:cubicBezTo>
                    <a:pt x="374" y="176"/>
                    <a:pt x="372" y="175"/>
                    <a:pt x="370" y="175"/>
                  </a:cubicBezTo>
                  <a:cubicBezTo>
                    <a:pt x="371" y="162"/>
                    <a:pt x="371" y="162"/>
                    <a:pt x="371" y="162"/>
                  </a:cubicBezTo>
                  <a:cubicBezTo>
                    <a:pt x="377" y="163"/>
                    <a:pt x="383" y="167"/>
                    <a:pt x="386" y="172"/>
                  </a:cubicBezTo>
                  <a:cubicBezTo>
                    <a:pt x="375" y="178"/>
                    <a:pt x="375" y="178"/>
                    <a:pt x="375" y="178"/>
                  </a:cubicBezTo>
                  <a:cubicBezTo>
                    <a:pt x="375" y="178"/>
                    <a:pt x="375" y="178"/>
                    <a:pt x="375" y="178"/>
                  </a:cubicBezTo>
                  <a:close/>
                  <a:moveTo>
                    <a:pt x="303" y="175"/>
                  </a:moveTo>
                  <a:cubicBezTo>
                    <a:pt x="299" y="163"/>
                    <a:pt x="299" y="163"/>
                    <a:pt x="299" y="163"/>
                  </a:cubicBezTo>
                  <a:cubicBezTo>
                    <a:pt x="301" y="162"/>
                    <a:pt x="304" y="162"/>
                    <a:pt x="306" y="162"/>
                  </a:cubicBezTo>
                  <a:cubicBezTo>
                    <a:pt x="314" y="162"/>
                    <a:pt x="314" y="162"/>
                    <a:pt x="314" y="162"/>
                  </a:cubicBezTo>
                  <a:cubicBezTo>
                    <a:pt x="314" y="175"/>
                    <a:pt x="314" y="175"/>
                    <a:pt x="314" y="175"/>
                  </a:cubicBezTo>
                  <a:cubicBezTo>
                    <a:pt x="306" y="175"/>
                    <a:pt x="306" y="175"/>
                    <a:pt x="306" y="175"/>
                  </a:cubicBezTo>
                  <a:cubicBezTo>
                    <a:pt x="305" y="175"/>
                    <a:pt x="304" y="175"/>
                    <a:pt x="303" y="175"/>
                  </a:cubicBezTo>
                  <a:close/>
                  <a:moveTo>
                    <a:pt x="365" y="175"/>
                  </a:moveTo>
                  <a:cubicBezTo>
                    <a:pt x="352" y="175"/>
                    <a:pt x="352" y="175"/>
                    <a:pt x="352" y="175"/>
                  </a:cubicBezTo>
                  <a:cubicBezTo>
                    <a:pt x="352" y="162"/>
                    <a:pt x="352" y="162"/>
                    <a:pt x="352" y="162"/>
                  </a:cubicBezTo>
                  <a:cubicBezTo>
                    <a:pt x="365" y="162"/>
                    <a:pt x="365" y="162"/>
                    <a:pt x="365" y="162"/>
                  </a:cubicBezTo>
                  <a:cubicBezTo>
                    <a:pt x="365" y="175"/>
                    <a:pt x="365" y="175"/>
                    <a:pt x="365" y="175"/>
                  </a:cubicBezTo>
                  <a:cubicBezTo>
                    <a:pt x="365" y="175"/>
                    <a:pt x="365" y="175"/>
                    <a:pt x="365" y="175"/>
                  </a:cubicBezTo>
                  <a:close/>
                  <a:moveTo>
                    <a:pt x="348" y="175"/>
                  </a:moveTo>
                  <a:cubicBezTo>
                    <a:pt x="335" y="175"/>
                    <a:pt x="335" y="175"/>
                    <a:pt x="335" y="175"/>
                  </a:cubicBezTo>
                  <a:cubicBezTo>
                    <a:pt x="335" y="162"/>
                    <a:pt x="335" y="162"/>
                    <a:pt x="335" y="162"/>
                  </a:cubicBezTo>
                  <a:cubicBezTo>
                    <a:pt x="348" y="162"/>
                    <a:pt x="348" y="162"/>
                    <a:pt x="348" y="162"/>
                  </a:cubicBezTo>
                  <a:cubicBezTo>
                    <a:pt x="348" y="175"/>
                    <a:pt x="348" y="175"/>
                    <a:pt x="348" y="175"/>
                  </a:cubicBezTo>
                  <a:cubicBezTo>
                    <a:pt x="348" y="175"/>
                    <a:pt x="348" y="175"/>
                    <a:pt x="348" y="175"/>
                  </a:cubicBezTo>
                  <a:close/>
                  <a:moveTo>
                    <a:pt x="331" y="175"/>
                  </a:moveTo>
                  <a:cubicBezTo>
                    <a:pt x="318" y="175"/>
                    <a:pt x="318" y="175"/>
                    <a:pt x="318" y="175"/>
                  </a:cubicBezTo>
                  <a:cubicBezTo>
                    <a:pt x="318" y="162"/>
                    <a:pt x="318" y="162"/>
                    <a:pt x="318" y="162"/>
                  </a:cubicBezTo>
                  <a:cubicBezTo>
                    <a:pt x="331" y="162"/>
                    <a:pt x="331" y="162"/>
                    <a:pt x="331" y="162"/>
                  </a:cubicBezTo>
                  <a:cubicBezTo>
                    <a:pt x="331" y="175"/>
                    <a:pt x="331" y="175"/>
                    <a:pt x="331" y="175"/>
                  </a:cubicBezTo>
                  <a:cubicBezTo>
                    <a:pt x="331" y="175"/>
                    <a:pt x="331" y="175"/>
                    <a:pt x="331" y="175"/>
                  </a:cubicBezTo>
                  <a:close/>
                </a:path>
              </a:pathLst>
            </a:custGeom>
            <a:noFill/>
            <a:ln>
              <a:solidFill>
                <a:srgbClr val="58B6C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endParaRPr>
            </a:p>
          </p:txBody>
        </p:sp>
      </p:grpSp>
      <p:sp>
        <p:nvSpPr>
          <p:cNvPr id="679" name="Slide Number Placeholder 14">
            <a:extLst>
              <a:ext uri="{FF2B5EF4-FFF2-40B4-BE49-F238E27FC236}">
                <a16:creationId xmlns:a16="http://schemas.microsoft.com/office/drawing/2014/main" id="{873E718A-43B0-41B9-9CBA-D783E64ED262}"/>
              </a:ext>
            </a:extLst>
          </p:cNvPr>
          <p:cNvSpPr txBox="1">
            <a:spLocks/>
          </p:cNvSpPr>
          <p:nvPr/>
        </p:nvSpPr>
        <p:spPr>
          <a:xfrm>
            <a:off x="9269730" y="6503670"/>
            <a:ext cx="2743200" cy="2178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CEDBE6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latin typeface="Corbel"/>
              </a:rPr>
              <a:pPr/>
              <a:t>3</a:t>
            </a:fld>
            <a:endParaRPr lang="en-US" dirty="0"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CEDBE6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60658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6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8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4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6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8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2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4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6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8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2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4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6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8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2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4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6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8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2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4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6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8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2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40"/>
                            </p:stCondLst>
                            <p:childTnLst>
                              <p:par>
                                <p:cTn id="137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6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80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9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2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94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6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80"/>
                            </p:stCondLst>
                            <p:childTnLst>
                              <p:par>
                                <p:cTn id="158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2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4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6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80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1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12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14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160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18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200"/>
                            </p:stCondLst>
                            <p:childTnLst>
                              <p:par>
                                <p:cTn id="191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22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240"/>
                            </p:stCondLst>
                            <p:childTnLst>
                              <p:par>
                                <p:cTn id="197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260"/>
                            </p:stCondLst>
                            <p:childTnLst>
                              <p:par>
                                <p:cTn id="200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80"/>
                            </p:stCondLst>
                            <p:childTnLst>
                              <p:par>
                                <p:cTn id="203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300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320"/>
                            </p:stCondLst>
                            <p:childTnLst>
                              <p:par>
                                <p:cTn id="209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34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360"/>
                            </p:stCondLst>
                            <p:childTnLst>
                              <p:par>
                                <p:cTn id="215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380"/>
                            </p:stCondLst>
                            <p:childTnLst>
                              <p:par>
                                <p:cTn id="218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21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420"/>
                            </p:stCondLst>
                            <p:childTnLst>
                              <p:par>
                                <p:cTn id="224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440"/>
                            </p:stCondLst>
                            <p:childTnLst>
                              <p:par>
                                <p:cTn id="227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60"/>
                            </p:stCondLst>
                            <p:childTnLst>
                              <p:par>
                                <p:cTn id="230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480"/>
                            </p:stCondLst>
                            <p:childTnLst>
                              <p:par>
                                <p:cTn id="233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00"/>
                            </p:stCondLst>
                            <p:childTnLst>
                              <p:par>
                                <p:cTn id="236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520"/>
                            </p:stCondLst>
                            <p:childTnLst>
                              <p:par>
                                <p:cTn id="239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540"/>
                            </p:stCondLst>
                            <p:childTnLst>
                              <p:par>
                                <p:cTn id="242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560"/>
                            </p:stCondLst>
                            <p:childTnLst>
                              <p:par>
                                <p:cTn id="245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80"/>
                            </p:stCondLst>
                            <p:childTnLst>
                              <p:par>
                                <p:cTn id="248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600"/>
                            </p:stCondLst>
                            <p:childTnLst>
                              <p:par>
                                <p:cTn id="251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620"/>
                            </p:stCondLst>
                            <p:childTnLst>
                              <p:par>
                                <p:cTn id="254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640"/>
                            </p:stCondLst>
                            <p:childTnLst>
                              <p:par>
                                <p:cTn id="257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66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680"/>
                            </p:stCondLst>
                            <p:childTnLst>
                              <p:par>
                                <p:cTn id="263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6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720"/>
                            </p:stCondLst>
                            <p:childTnLst>
                              <p:par>
                                <p:cTn id="269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740"/>
                            </p:stCondLst>
                            <p:childTnLst>
                              <p:par>
                                <p:cTn id="272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760"/>
                            </p:stCondLst>
                            <p:childTnLst>
                              <p:par>
                                <p:cTn id="275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780"/>
                            </p:stCondLst>
                            <p:childTnLst>
                              <p:par>
                                <p:cTn id="278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1800"/>
                            </p:stCondLst>
                            <p:childTnLst>
                              <p:par>
                                <p:cTn id="281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20"/>
                            </p:stCondLst>
                            <p:childTnLst>
                              <p:par>
                                <p:cTn id="284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1840"/>
                            </p:stCondLst>
                            <p:childTnLst>
                              <p:par>
                                <p:cTn id="287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60"/>
                            </p:stCondLst>
                            <p:childTnLst>
                              <p:par>
                                <p:cTn id="290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188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900"/>
                            </p:stCondLst>
                            <p:childTnLst>
                              <p:par>
                                <p:cTn id="296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920"/>
                            </p:stCondLst>
                            <p:childTnLst>
                              <p:par>
                                <p:cTn id="299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40"/>
                            </p:stCondLst>
                            <p:childTnLst>
                              <p:par>
                                <p:cTn id="302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960"/>
                            </p:stCondLst>
                            <p:childTnLst>
                              <p:par>
                                <p:cTn id="305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80"/>
                            </p:stCondLst>
                            <p:childTnLst>
                              <p:par>
                                <p:cTn id="308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020"/>
                            </p:stCondLst>
                            <p:childTnLst>
                              <p:par>
                                <p:cTn id="314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2040"/>
                            </p:stCondLst>
                            <p:childTnLst>
                              <p:par>
                                <p:cTn id="317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2060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2080"/>
                            </p:stCondLst>
                            <p:childTnLst>
                              <p:par>
                                <p:cTn id="323" presetID="1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30" grpId="0"/>
      <p:bldP spid="30" grpId="1"/>
      <p:bldP spid="45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>
            <a:extLst>
              <a:ext uri="{FF2B5EF4-FFF2-40B4-BE49-F238E27FC236}">
                <a16:creationId xmlns:a16="http://schemas.microsoft.com/office/drawing/2014/main" id="{DEF76829-873B-4881-8FA6-3D8D2DBB9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504" y="150812"/>
            <a:ext cx="10515600" cy="7953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IoT and M2M framework</a:t>
            </a:r>
          </a:p>
        </p:txBody>
      </p:sp>
      <p:sp>
        <p:nvSpPr>
          <p:cNvPr id="28675" name="Espace réservé du pied de page 3">
            <a:extLst>
              <a:ext uri="{FF2B5EF4-FFF2-40B4-BE49-F238E27FC236}">
                <a16:creationId xmlns:a16="http://schemas.microsoft.com/office/drawing/2014/main" id="{FAA31CC9-962A-4164-86D3-D97D3DD52B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142010" y="6310311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t>© ETSI 2014. All rights reserved</a:t>
            </a:r>
          </a:p>
        </p:txBody>
      </p:sp>
      <p:grpSp>
        <p:nvGrpSpPr>
          <p:cNvPr id="28676" name="Groupe 44">
            <a:extLst>
              <a:ext uri="{FF2B5EF4-FFF2-40B4-BE49-F238E27FC236}">
                <a16:creationId xmlns:a16="http://schemas.microsoft.com/office/drawing/2014/main" id="{8A8D862A-8C35-46C9-A0EB-23350CCA6AD4}"/>
              </a:ext>
            </a:extLst>
          </p:cNvPr>
          <p:cNvGrpSpPr>
            <a:grpSpLocks/>
          </p:cNvGrpSpPr>
          <p:nvPr/>
        </p:nvGrpSpPr>
        <p:grpSpPr bwMode="auto">
          <a:xfrm>
            <a:off x="1884867" y="1284289"/>
            <a:ext cx="4037013" cy="4546533"/>
            <a:chOff x="2870200" y="1752600"/>
            <a:chExt cx="4540978" cy="5716913"/>
          </a:xfrm>
        </p:grpSpPr>
        <p:sp>
          <p:nvSpPr>
            <p:cNvPr id="6" name="Nuage 5">
              <a:extLst>
                <a:ext uri="{FF2B5EF4-FFF2-40B4-BE49-F238E27FC236}">
                  <a16:creationId xmlns:a16="http://schemas.microsoft.com/office/drawing/2014/main" id="{60173FA0-EE4D-49B7-A414-7F5D6B88F876}"/>
                </a:ext>
              </a:extLst>
            </p:cNvPr>
            <p:cNvSpPr/>
            <p:nvPr/>
          </p:nvSpPr>
          <p:spPr>
            <a:xfrm>
              <a:off x="3250550" y="3048106"/>
              <a:ext cx="2744585" cy="1523069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Communications network</a:t>
              </a:r>
            </a:p>
          </p:txBody>
        </p:sp>
        <p:sp>
          <p:nvSpPr>
            <p:cNvPr id="7" name="Nuage 6">
              <a:extLst>
                <a:ext uri="{FF2B5EF4-FFF2-40B4-BE49-F238E27FC236}">
                  <a16:creationId xmlns:a16="http://schemas.microsoft.com/office/drawing/2014/main" id="{2C0ADFCD-9D46-4DEC-B08E-B4A21B60A522}"/>
                </a:ext>
              </a:extLst>
            </p:cNvPr>
            <p:cNvSpPr/>
            <p:nvPr/>
          </p:nvSpPr>
          <p:spPr>
            <a:xfrm>
              <a:off x="3164593" y="5001116"/>
              <a:ext cx="2742800" cy="1523068"/>
            </a:xfrm>
            <a:prstGeom prst="cloud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Field area network</a:t>
              </a:r>
            </a:p>
          </p:txBody>
        </p: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F4811FBA-F84C-4E84-8931-105867FAF0EE}"/>
                </a:ext>
              </a:extLst>
            </p:cNvPr>
            <p:cNvCxnSpPr/>
            <p:nvPr/>
          </p:nvCxnSpPr>
          <p:spPr>
            <a:xfrm>
              <a:off x="4623735" y="2515132"/>
              <a:ext cx="0" cy="6088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052CA5CA-6B14-4543-882B-1680B3130B72}"/>
                </a:ext>
              </a:extLst>
            </p:cNvPr>
            <p:cNvSpPr/>
            <p:nvPr/>
          </p:nvSpPr>
          <p:spPr>
            <a:xfrm>
              <a:off x="3309477" y="1752600"/>
              <a:ext cx="1905318" cy="45712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A3258A62-A35C-48EC-A5A8-220D56C5865F}"/>
                </a:ext>
              </a:extLst>
            </p:cNvPr>
            <p:cNvSpPr/>
            <p:nvPr/>
          </p:nvSpPr>
          <p:spPr>
            <a:xfrm>
              <a:off x="3463045" y="1904308"/>
              <a:ext cx="1905318" cy="45712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BC34AE3F-01F9-47F6-B0EA-3367E2C179A4}"/>
                </a:ext>
              </a:extLst>
            </p:cNvPr>
            <p:cNvSpPr/>
            <p:nvPr/>
          </p:nvSpPr>
          <p:spPr>
            <a:xfrm>
              <a:off x="3614828" y="2058012"/>
              <a:ext cx="1905317" cy="457121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62D2F1F3-63D6-4D26-B899-98123B8133AB}"/>
                </a:ext>
              </a:extLst>
            </p:cNvPr>
            <p:cNvSpPr/>
            <p:nvPr/>
          </p:nvSpPr>
          <p:spPr>
            <a:xfrm>
              <a:off x="3778512" y="2040683"/>
              <a:ext cx="1597887" cy="489782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Applications</a:t>
              </a:r>
            </a:p>
          </p:txBody>
        </p:sp>
        <p:grpSp>
          <p:nvGrpSpPr>
            <p:cNvPr id="28712" name="Groupe 38">
              <a:extLst>
                <a:ext uri="{FF2B5EF4-FFF2-40B4-BE49-F238E27FC236}">
                  <a16:creationId xmlns:a16="http://schemas.microsoft.com/office/drawing/2014/main" id="{3D7DC8FD-4D53-4E9D-AFC9-3CC6896369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6972" y="5790827"/>
              <a:ext cx="759664" cy="844559"/>
              <a:chOff x="965836" y="3657191"/>
              <a:chExt cx="844071" cy="926996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D0D1DF6-FCB3-4F13-A2B3-AD92B284618C}"/>
                  </a:ext>
                </a:extLst>
              </p:cNvPr>
              <p:cNvSpPr/>
              <p:nvPr/>
            </p:nvSpPr>
            <p:spPr>
              <a:xfrm>
                <a:off x="965850" y="3657191"/>
                <a:ext cx="761889" cy="83915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D697FD04-573D-4DA3-A30D-4FD7DCA1C2B4}"/>
                  </a:ext>
                </a:extLst>
              </p:cNvPr>
              <p:cNvSpPr/>
              <p:nvPr/>
            </p:nvSpPr>
            <p:spPr>
              <a:xfrm>
                <a:off x="965850" y="3733877"/>
                <a:ext cx="761889" cy="227864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/>
                  <a:t>A</a:t>
                </a:r>
              </a:p>
            </p:txBody>
          </p:sp>
          <p:sp>
            <p:nvSpPr>
              <p:cNvPr id="28743" name="ZoneTexte 41">
                <a:extLst>
                  <a:ext uri="{FF2B5EF4-FFF2-40B4-BE49-F238E27FC236}">
                    <a16:creationId xmlns:a16="http://schemas.microsoft.com/office/drawing/2014/main" id="{BE009C03-75C6-4DDF-A952-9A7C5A94FF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4229" y="4201884"/>
                <a:ext cx="815678" cy="382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sz="12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Device</a:t>
                </a:r>
              </a:p>
            </p:txBody>
          </p:sp>
        </p:grp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DA8CE38B-10FC-4147-9F17-C15D77542480}"/>
                </a:ext>
              </a:extLst>
            </p:cNvPr>
            <p:cNvCxnSpPr/>
            <p:nvPr/>
          </p:nvCxnSpPr>
          <p:spPr>
            <a:xfrm>
              <a:off x="4589808" y="4587144"/>
              <a:ext cx="0" cy="6088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714" name="Groupe 43">
              <a:extLst>
                <a:ext uri="{FF2B5EF4-FFF2-40B4-BE49-F238E27FC236}">
                  <a16:creationId xmlns:a16="http://schemas.microsoft.com/office/drawing/2014/main" id="{44305837-B209-4C4B-BFD7-2813CF4959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1093" y="6020389"/>
              <a:ext cx="759944" cy="843599"/>
              <a:chOff x="965525" y="3658245"/>
              <a:chExt cx="844382" cy="925942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2910721-AF57-4654-B11F-BE70A41730D5}"/>
                  </a:ext>
                </a:extLst>
              </p:cNvPr>
              <p:cNvSpPr/>
              <p:nvPr/>
            </p:nvSpPr>
            <p:spPr>
              <a:xfrm>
                <a:off x="965701" y="3658242"/>
                <a:ext cx="759904" cy="83696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20" name="Ellipse 19">
                <a:extLst>
                  <a:ext uri="{FF2B5EF4-FFF2-40B4-BE49-F238E27FC236}">
                    <a16:creationId xmlns:a16="http://schemas.microsoft.com/office/drawing/2014/main" id="{487AE53A-38DF-4C60-95B7-C5063D0F9F5F}"/>
                  </a:ext>
                </a:extLst>
              </p:cNvPr>
              <p:cNvSpPr/>
              <p:nvPr/>
            </p:nvSpPr>
            <p:spPr>
              <a:xfrm>
                <a:off x="965701" y="3734927"/>
                <a:ext cx="759904" cy="227864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/>
                  <a:t>A</a:t>
                </a:r>
              </a:p>
            </p:txBody>
          </p:sp>
          <p:sp>
            <p:nvSpPr>
              <p:cNvPr id="28740" name="ZoneTexte 46">
                <a:extLst>
                  <a:ext uri="{FF2B5EF4-FFF2-40B4-BE49-F238E27FC236}">
                    <a16:creationId xmlns:a16="http://schemas.microsoft.com/office/drawing/2014/main" id="{14627FF2-FB89-40B9-9FFD-B878C352C4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4229" y="4201884"/>
                <a:ext cx="815678" cy="382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>
                  <a:defRPr sz="12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dirty="0"/>
                  <a:t>Device</a:t>
                </a:r>
              </a:p>
            </p:txBody>
          </p:sp>
        </p:grpSp>
        <p:grpSp>
          <p:nvGrpSpPr>
            <p:cNvPr id="28715" name="Groupe 47">
              <a:extLst>
                <a:ext uri="{FF2B5EF4-FFF2-40B4-BE49-F238E27FC236}">
                  <a16:creationId xmlns:a16="http://schemas.microsoft.com/office/drawing/2014/main" id="{8C10E670-52FF-4BEE-A12E-330862D560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10920" y="6016392"/>
              <a:ext cx="761029" cy="843401"/>
              <a:chOff x="964319" y="3657346"/>
              <a:chExt cx="845588" cy="927623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65172CA-CF03-4598-AB79-77B24E265CFD}"/>
                  </a:ext>
                </a:extLst>
              </p:cNvPr>
              <p:cNvSpPr/>
              <p:nvPr/>
            </p:nvSpPr>
            <p:spPr>
              <a:xfrm>
                <a:off x="964665" y="3657347"/>
                <a:ext cx="763872" cy="83867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E22BBB60-FCA0-41E0-8F70-34349C3C1F76}"/>
                  </a:ext>
                </a:extLst>
              </p:cNvPr>
              <p:cNvSpPr/>
              <p:nvPr/>
            </p:nvSpPr>
            <p:spPr>
              <a:xfrm>
                <a:off x="964665" y="3734189"/>
                <a:ext cx="763872" cy="22833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/>
                  <a:t>A</a:t>
                </a:r>
              </a:p>
            </p:txBody>
          </p:sp>
          <p:sp>
            <p:nvSpPr>
              <p:cNvPr id="28737" name="ZoneTexte 50">
                <a:extLst>
                  <a:ext uri="{FF2B5EF4-FFF2-40B4-BE49-F238E27FC236}">
                    <a16:creationId xmlns:a16="http://schemas.microsoft.com/office/drawing/2014/main" id="{2732EAFA-7CCB-488A-A065-219E5C0B10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4229" y="4201883"/>
                <a:ext cx="815678" cy="383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>
                  <a:defRPr sz="12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dirty="0"/>
                  <a:t>Device</a:t>
                </a:r>
              </a:p>
            </p:txBody>
          </p:sp>
        </p:grpSp>
        <p:sp>
          <p:nvSpPr>
            <p:cNvPr id="26" name="Cube 25">
              <a:extLst>
                <a:ext uri="{FF2B5EF4-FFF2-40B4-BE49-F238E27FC236}">
                  <a16:creationId xmlns:a16="http://schemas.microsoft.com/office/drawing/2014/main" id="{30C831F8-8A27-4577-B0DB-E10E90E0AA99}"/>
                </a:ext>
              </a:extLst>
            </p:cNvPr>
            <p:cNvSpPr/>
            <p:nvPr/>
          </p:nvSpPr>
          <p:spPr>
            <a:xfrm>
              <a:off x="4166602" y="5182000"/>
              <a:ext cx="837483" cy="303416"/>
            </a:xfrm>
            <a:prstGeom prst="cub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GW</a:t>
              </a:r>
              <a:endParaRPr lang="en-US" sz="1600" dirty="0"/>
            </a:p>
          </p:txBody>
        </p:sp>
        <p:grpSp>
          <p:nvGrpSpPr>
            <p:cNvPr id="28717" name="Groupe 52">
              <a:extLst>
                <a:ext uri="{FF2B5EF4-FFF2-40B4-BE49-F238E27FC236}">
                  <a16:creationId xmlns:a16="http://schemas.microsoft.com/office/drawing/2014/main" id="{5F33590C-031F-4E91-A58E-66CC0F90D6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12561" y="5409562"/>
              <a:ext cx="761075" cy="844824"/>
              <a:chOff x="964268" y="3656900"/>
              <a:chExt cx="845639" cy="927287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872D9C7-5CAB-4566-BFA8-F3A0AF0F0C9C}"/>
                  </a:ext>
                </a:extLst>
              </p:cNvPr>
              <p:cNvSpPr/>
              <p:nvPr/>
            </p:nvSpPr>
            <p:spPr>
              <a:xfrm>
                <a:off x="964757" y="3656900"/>
                <a:ext cx="763873" cy="83915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/>
              </a:p>
            </p:txBody>
          </p:sp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E28FB363-94BE-4085-B6FD-6F04D884CE41}"/>
                  </a:ext>
                </a:extLst>
              </p:cNvPr>
              <p:cNvSpPr/>
              <p:nvPr/>
            </p:nvSpPr>
            <p:spPr>
              <a:xfrm>
                <a:off x="964757" y="3733584"/>
                <a:ext cx="763873" cy="227864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/>
                  <a:t>A</a:t>
                </a:r>
              </a:p>
            </p:txBody>
          </p:sp>
          <p:sp>
            <p:nvSpPr>
              <p:cNvPr id="28734" name="ZoneTexte 55">
                <a:extLst>
                  <a:ext uri="{FF2B5EF4-FFF2-40B4-BE49-F238E27FC236}">
                    <a16:creationId xmlns:a16="http://schemas.microsoft.com/office/drawing/2014/main" id="{CC59EE7D-9C50-4E44-BB21-DD89E09034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4229" y="4201884"/>
                <a:ext cx="815678" cy="382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>
                  <a:defRPr sz="120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r>
                  <a:rPr lang="en-US" altLang="en-US" dirty="0"/>
                  <a:t>Device</a:t>
                </a:r>
              </a:p>
            </p:txBody>
          </p:sp>
        </p:grp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8805539E-8F19-47BC-BA85-37EE43C0E82D}"/>
                </a:ext>
              </a:extLst>
            </p:cNvPr>
            <p:cNvSpPr/>
            <p:nvPr/>
          </p:nvSpPr>
          <p:spPr>
            <a:xfrm>
              <a:off x="2870200" y="6780922"/>
              <a:ext cx="380350" cy="2295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9AA8E895-8C27-4181-8825-CC5C4A1A8171}"/>
                </a:ext>
              </a:extLst>
            </p:cNvPr>
            <p:cNvSpPr/>
            <p:nvPr/>
          </p:nvSpPr>
          <p:spPr>
            <a:xfrm>
              <a:off x="3021983" y="6934626"/>
              <a:ext cx="382135" cy="2275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45E178B7-0580-40E2-8460-4743E8155071}"/>
                </a:ext>
              </a:extLst>
            </p:cNvPr>
            <p:cNvSpPr/>
            <p:nvPr/>
          </p:nvSpPr>
          <p:spPr>
            <a:xfrm>
              <a:off x="3175551" y="7086334"/>
              <a:ext cx="380349" cy="2295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A0C0FCB6-B110-40E1-A4B7-C3ACEA685ED2}"/>
                </a:ext>
              </a:extLst>
            </p:cNvPr>
            <p:cNvSpPr/>
            <p:nvPr/>
          </p:nvSpPr>
          <p:spPr>
            <a:xfrm>
              <a:off x="5004085" y="6934626"/>
              <a:ext cx="380349" cy="2275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EB81F884-F98C-4AB0-944F-881C7E973DB1}"/>
                </a:ext>
              </a:extLst>
            </p:cNvPr>
            <p:cNvSpPr/>
            <p:nvPr/>
          </p:nvSpPr>
          <p:spPr>
            <a:xfrm>
              <a:off x="5155867" y="7086334"/>
              <a:ext cx="382135" cy="2295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65C3AA90-F866-4AF7-B09A-78AFE2F5F31C}"/>
                </a:ext>
              </a:extLst>
            </p:cNvPr>
            <p:cNvSpPr/>
            <p:nvPr/>
          </p:nvSpPr>
          <p:spPr>
            <a:xfrm>
              <a:off x="5309435" y="7238042"/>
              <a:ext cx="380350" cy="22955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dirty="0"/>
            </a:p>
          </p:txBody>
        </p:sp>
        <p:sp>
          <p:nvSpPr>
            <p:cNvPr id="28724" name="ZoneTexte 62">
              <a:extLst>
                <a:ext uri="{FF2B5EF4-FFF2-40B4-BE49-F238E27FC236}">
                  <a16:creationId xmlns:a16="http://schemas.microsoft.com/office/drawing/2014/main" id="{45AFA393-8C18-4F30-9C54-A24467E363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2000" y="6934200"/>
              <a:ext cx="898169" cy="425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/>
                <a:t>Things</a:t>
              </a:r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6B0BA886-FA40-459A-A6FE-75B11EF47BB1}"/>
                </a:ext>
              </a:extLst>
            </p:cNvPr>
            <p:cNvSpPr/>
            <p:nvPr/>
          </p:nvSpPr>
          <p:spPr>
            <a:xfrm>
              <a:off x="5461218" y="2515132"/>
              <a:ext cx="382135" cy="227562"/>
            </a:xfrm>
            <a:prstGeom prst="ellipse">
              <a:avLst/>
            </a:prstGeom>
            <a:solidFill>
              <a:srgbClr val="FFC000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779E35D6-E5A1-4E0C-828B-E20F1E610764}"/>
                </a:ext>
              </a:extLst>
            </p:cNvPr>
            <p:cNvSpPr/>
            <p:nvPr/>
          </p:nvSpPr>
          <p:spPr>
            <a:xfrm>
              <a:off x="5613000" y="2666840"/>
              <a:ext cx="382135" cy="229558"/>
            </a:xfrm>
            <a:prstGeom prst="ellipse">
              <a:avLst/>
            </a:prstGeom>
            <a:solidFill>
              <a:srgbClr val="FFC000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7F1F88FB-4A73-4987-BE00-3B354E7DFAAD}"/>
                </a:ext>
              </a:extLst>
            </p:cNvPr>
            <p:cNvSpPr/>
            <p:nvPr/>
          </p:nvSpPr>
          <p:spPr>
            <a:xfrm>
              <a:off x="5766569" y="2818548"/>
              <a:ext cx="380350" cy="229558"/>
            </a:xfrm>
            <a:prstGeom prst="ellipse">
              <a:avLst/>
            </a:prstGeom>
            <a:solidFill>
              <a:srgbClr val="FFC000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331B8D45-F46C-4C71-BBE3-AA2316EF821F}"/>
                </a:ext>
              </a:extLst>
            </p:cNvPr>
            <p:cNvSpPr/>
            <p:nvPr/>
          </p:nvSpPr>
          <p:spPr>
            <a:xfrm>
              <a:off x="6300487" y="2666840"/>
              <a:ext cx="380349" cy="229558"/>
            </a:xfrm>
            <a:prstGeom prst="ellipse">
              <a:avLst/>
            </a:prstGeom>
            <a:solidFill>
              <a:srgbClr val="FFC000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DF754C41-2B96-4022-8448-E525D86BDFEB}"/>
                </a:ext>
              </a:extLst>
            </p:cNvPr>
            <p:cNvSpPr/>
            <p:nvPr/>
          </p:nvSpPr>
          <p:spPr>
            <a:xfrm>
              <a:off x="6452269" y="2818548"/>
              <a:ext cx="380350" cy="229558"/>
            </a:xfrm>
            <a:prstGeom prst="ellipse">
              <a:avLst/>
            </a:prstGeom>
            <a:solidFill>
              <a:srgbClr val="FFC000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B0A647F7-B977-40B7-A5E9-4F3A767671E7}"/>
                </a:ext>
              </a:extLst>
            </p:cNvPr>
            <p:cNvSpPr/>
            <p:nvPr/>
          </p:nvSpPr>
          <p:spPr>
            <a:xfrm>
              <a:off x="6604052" y="2972252"/>
              <a:ext cx="382135" cy="227562"/>
            </a:xfrm>
            <a:prstGeom prst="ellipse">
              <a:avLst/>
            </a:prstGeom>
            <a:solidFill>
              <a:srgbClr val="FFC000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28731" name="ZoneTexte 70">
              <a:extLst>
                <a:ext uri="{FF2B5EF4-FFF2-40B4-BE49-F238E27FC236}">
                  <a16:creationId xmlns:a16="http://schemas.microsoft.com/office/drawing/2014/main" id="{3962D209-FC9C-4177-A7DD-878F62BD51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3399" y="1752600"/>
              <a:ext cx="1797779" cy="735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600" dirty="0"/>
                <a:t>Things </a:t>
              </a:r>
            </a:p>
            <a:p>
              <a:r>
                <a:rPr lang="en-US" altLang="en-US" sz="1600" dirty="0"/>
                <a:t>representations</a:t>
              </a:r>
            </a:p>
          </p:txBody>
        </p:sp>
        <p:sp>
          <p:nvSpPr>
            <p:cNvPr id="72" name="Ellipse 30">
              <a:extLst>
                <a:ext uri="{FF2B5EF4-FFF2-40B4-BE49-F238E27FC236}">
                  <a16:creationId xmlns:a16="http://schemas.microsoft.com/office/drawing/2014/main" id="{AF0E26F4-6E4B-474E-9B42-6AD3D0E496D6}"/>
                </a:ext>
              </a:extLst>
            </p:cNvPr>
            <p:cNvSpPr/>
            <p:nvPr/>
          </p:nvSpPr>
          <p:spPr>
            <a:xfrm>
              <a:off x="2870200" y="6782834"/>
              <a:ext cx="380350" cy="22955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73" name="Ellipse 31">
              <a:extLst>
                <a:ext uri="{FF2B5EF4-FFF2-40B4-BE49-F238E27FC236}">
                  <a16:creationId xmlns:a16="http://schemas.microsoft.com/office/drawing/2014/main" id="{E591C090-F26D-48EA-ADBC-92F9CE1A9A0B}"/>
                </a:ext>
              </a:extLst>
            </p:cNvPr>
            <p:cNvSpPr/>
            <p:nvPr/>
          </p:nvSpPr>
          <p:spPr>
            <a:xfrm>
              <a:off x="3021983" y="6936539"/>
              <a:ext cx="382135" cy="22756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74" name="Ellipse 32">
              <a:extLst>
                <a:ext uri="{FF2B5EF4-FFF2-40B4-BE49-F238E27FC236}">
                  <a16:creationId xmlns:a16="http://schemas.microsoft.com/office/drawing/2014/main" id="{225FAC27-3157-4F13-B2BB-74AFCB5A2415}"/>
                </a:ext>
              </a:extLst>
            </p:cNvPr>
            <p:cNvSpPr/>
            <p:nvPr/>
          </p:nvSpPr>
          <p:spPr>
            <a:xfrm>
              <a:off x="3175551" y="7088247"/>
              <a:ext cx="380349" cy="22955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75" name="Ellipse 33">
              <a:extLst>
                <a:ext uri="{FF2B5EF4-FFF2-40B4-BE49-F238E27FC236}">
                  <a16:creationId xmlns:a16="http://schemas.microsoft.com/office/drawing/2014/main" id="{BA2A79B0-86DF-458C-A662-ABE63C79A66D}"/>
                </a:ext>
              </a:extLst>
            </p:cNvPr>
            <p:cNvSpPr/>
            <p:nvPr/>
          </p:nvSpPr>
          <p:spPr>
            <a:xfrm>
              <a:off x="5004085" y="6936539"/>
              <a:ext cx="380349" cy="227562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76" name="Ellipse 34">
              <a:extLst>
                <a:ext uri="{FF2B5EF4-FFF2-40B4-BE49-F238E27FC236}">
                  <a16:creationId xmlns:a16="http://schemas.microsoft.com/office/drawing/2014/main" id="{4C9D90A1-CD63-4FCF-BD4C-DA3DEF21E3C6}"/>
                </a:ext>
              </a:extLst>
            </p:cNvPr>
            <p:cNvSpPr/>
            <p:nvPr/>
          </p:nvSpPr>
          <p:spPr>
            <a:xfrm>
              <a:off x="5155867" y="7088247"/>
              <a:ext cx="382135" cy="22955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77" name="Ellipse 35">
              <a:extLst>
                <a:ext uri="{FF2B5EF4-FFF2-40B4-BE49-F238E27FC236}">
                  <a16:creationId xmlns:a16="http://schemas.microsoft.com/office/drawing/2014/main" id="{D342CBB3-61E8-4959-97F6-AB73F6A4EC48}"/>
                </a:ext>
              </a:extLst>
            </p:cNvPr>
            <p:cNvSpPr/>
            <p:nvPr/>
          </p:nvSpPr>
          <p:spPr>
            <a:xfrm>
              <a:off x="5309435" y="7239955"/>
              <a:ext cx="380350" cy="22955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dirty="0"/>
            </a:p>
          </p:txBody>
        </p:sp>
      </p:grpSp>
      <p:pic>
        <p:nvPicPr>
          <p:cNvPr id="28677" name="Picture 4" descr="MC900054011[1]">
            <a:extLst>
              <a:ext uri="{FF2B5EF4-FFF2-40B4-BE49-F238E27FC236}">
                <a16:creationId xmlns:a16="http://schemas.microsoft.com/office/drawing/2014/main" id="{D205A782-53A7-4C39-9EB6-3752C6EBD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638" y="3646491"/>
            <a:ext cx="881062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AutoShape 5">
            <a:extLst>
              <a:ext uri="{FF2B5EF4-FFF2-40B4-BE49-F238E27FC236}">
                <a16:creationId xmlns:a16="http://schemas.microsoft.com/office/drawing/2014/main" id="{E2929AC2-C2EE-45DD-B4B4-2C7321DE7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6677" y="3751264"/>
            <a:ext cx="963612" cy="401638"/>
          </a:xfrm>
          <a:prstGeom prst="wedgeRectCallout">
            <a:avLst>
              <a:gd name="adj1" fmla="val 46639"/>
              <a:gd name="adj2" fmla="val 7027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pressure</a:t>
            </a:r>
          </a:p>
        </p:txBody>
      </p:sp>
      <p:sp>
        <p:nvSpPr>
          <p:cNvPr id="28679" name="Oval 6">
            <a:extLst>
              <a:ext uri="{FF2B5EF4-FFF2-40B4-BE49-F238E27FC236}">
                <a16:creationId xmlns:a16="http://schemas.microsoft.com/office/drawing/2014/main" id="{05BF6643-53B1-48C2-B9C2-42B2927F1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5688" y="4165604"/>
            <a:ext cx="45719" cy="5310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0" name="AutoShape 8">
            <a:extLst>
              <a:ext uri="{FF2B5EF4-FFF2-40B4-BE49-F238E27FC236}">
                <a16:creationId xmlns:a16="http://schemas.microsoft.com/office/drawing/2014/main" id="{4BFB9BE5-041B-4C14-A966-AF179BB48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4604" y="4475166"/>
            <a:ext cx="852487" cy="360363"/>
          </a:xfrm>
          <a:prstGeom prst="wedgeRectCallout">
            <a:avLst>
              <a:gd name="adj1" fmla="val 81352"/>
              <a:gd name="adj2" fmla="val 988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Pulse oximeter</a:t>
            </a:r>
          </a:p>
        </p:txBody>
      </p:sp>
      <p:sp>
        <p:nvSpPr>
          <p:cNvPr id="28681" name="Oval 9">
            <a:extLst>
              <a:ext uri="{FF2B5EF4-FFF2-40B4-BE49-F238E27FC236}">
                <a16:creationId xmlns:a16="http://schemas.microsoft.com/office/drawing/2014/main" id="{2489AF22-0BEC-4952-810B-A39B8E401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5214" y="4581529"/>
            <a:ext cx="33338" cy="104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2" name="AutoShape 10">
            <a:extLst>
              <a:ext uri="{FF2B5EF4-FFF2-40B4-BE49-F238E27FC236}">
                <a16:creationId xmlns:a16="http://schemas.microsoft.com/office/drawing/2014/main" id="{AD3D19BD-5C26-474C-9AA7-496C03857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8716" y="5900741"/>
            <a:ext cx="835025" cy="301625"/>
          </a:xfrm>
          <a:prstGeom prst="wedgeRectCallout">
            <a:avLst>
              <a:gd name="adj1" fmla="val 84125"/>
              <a:gd name="adj2" fmla="val -14492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Pedometer</a:t>
            </a:r>
          </a:p>
        </p:txBody>
      </p:sp>
      <p:sp>
        <p:nvSpPr>
          <p:cNvPr id="28683" name="Oval 11">
            <a:extLst>
              <a:ext uri="{FF2B5EF4-FFF2-40B4-BE49-F238E27FC236}">
                <a16:creationId xmlns:a16="http://schemas.microsoft.com/office/drawing/2014/main" id="{7D69FAF9-D00D-4371-8F3D-F6A3654B0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6954" y="5554664"/>
            <a:ext cx="33337" cy="103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4" name="AutoShape 12">
            <a:extLst>
              <a:ext uri="{FF2B5EF4-FFF2-40B4-BE49-F238E27FC236}">
                <a16:creationId xmlns:a16="http://schemas.microsoft.com/office/drawing/2014/main" id="{9196E8C8-EF80-4623-98D9-9322DF12E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729" y="5513389"/>
            <a:ext cx="777875" cy="412750"/>
          </a:xfrm>
          <a:prstGeom prst="wedgeRectCallout">
            <a:avLst>
              <a:gd name="adj1" fmla="val -97940"/>
              <a:gd name="adj2" fmla="val -31373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bandage</a:t>
            </a:r>
          </a:p>
        </p:txBody>
      </p:sp>
      <p:sp>
        <p:nvSpPr>
          <p:cNvPr id="28685" name="Oval 13">
            <a:extLst>
              <a:ext uri="{FF2B5EF4-FFF2-40B4-BE49-F238E27FC236}">
                <a16:creationId xmlns:a16="http://schemas.microsoft.com/office/drawing/2014/main" id="{8A87C4EF-7F01-44D9-A21E-CC6EE29DA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7984" y="4308406"/>
            <a:ext cx="141287" cy="241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8686" name="Group 14">
            <a:extLst>
              <a:ext uri="{FF2B5EF4-FFF2-40B4-BE49-F238E27FC236}">
                <a16:creationId xmlns:a16="http://schemas.microsoft.com/office/drawing/2014/main" id="{FC014DAC-3466-40BD-9A35-E0AC3A045523}"/>
              </a:ext>
            </a:extLst>
          </p:cNvPr>
          <p:cNvGrpSpPr>
            <a:grpSpLocks/>
          </p:cNvGrpSpPr>
          <p:nvPr/>
        </p:nvGrpSpPr>
        <p:grpSpPr bwMode="auto">
          <a:xfrm>
            <a:off x="8288627" y="3614739"/>
            <a:ext cx="188913" cy="331788"/>
            <a:chOff x="-1343" y="1249"/>
            <a:chExt cx="252" cy="433"/>
          </a:xfrm>
          <a:solidFill>
            <a:schemeClr val="accent5">
              <a:lumMod val="50000"/>
            </a:schemeClr>
          </a:solidFill>
        </p:grpSpPr>
        <p:sp>
          <p:nvSpPr>
            <p:cNvPr id="28703" name="Freeform 15">
              <a:extLst>
                <a:ext uri="{FF2B5EF4-FFF2-40B4-BE49-F238E27FC236}">
                  <a16:creationId xmlns:a16="http://schemas.microsoft.com/office/drawing/2014/main" id="{08EF7EAA-39C7-4B74-B018-6C33A09DA6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343" y="1249"/>
              <a:ext cx="252" cy="433"/>
            </a:xfrm>
            <a:custGeom>
              <a:avLst/>
              <a:gdLst>
                <a:gd name="T0" fmla="*/ 5911878 w 107"/>
                <a:gd name="T1" fmla="*/ 0 h 183"/>
                <a:gd name="T2" fmla="*/ 1422703 w 107"/>
                <a:gd name="T3" fmla="*/ 0 h 183"/>
                <a:gd name="T4" fmla="*/ 1422703 w 107"/>
                <a:gd name="T5" fmla="*/ 0 h 183"/>
                <a:gd name="T6" fmla="*/ 1658181 w 107"/>
                <a:gd name="T7" fmla="*/ 741552 h 183"/>
                <a:gd name="T8" fmla="*/ 704069 w 107"/>
                <a:gd name="T9" fmla="*/ 1754601 h 183"/>
                <a:gd name="T10" fmla="*/ 0 w 107"/>
                <a:gd name="T11" fmla="*/ 1446099 h 183"/>
                <a:gd name="T12" fmla="*/ 0 w 107"/>
                <a:gd name="T13" fmla="*/ 1534573 h 183"/>
                <a:gd name="T14" fmla="*/ 0 w 107"/>
                <a:gd name="T15" fmla="*/ 1601402 h 183"/>
                <a:gd name="T16" fmla="*/ 0 w 107"/>
                <a:gd name="T17" fmla="*/ 11153504 h 183"/>
                <a:gd name="T18" fmla="*/ 0 w 107"/>
                <a:gd name="T19" fmla="*/ 11792053 h 183"/>
                <a:gd name="T20" fmla="*/ 1422703 w 107"/>
                <a:gd name="T21" fmla="*/ 13338407 h 183"/>
                <a:gd name="T22" fmla="*/ 5911878 w 107"/>
                <a:gd name="T23" fmla="*/ 13338407 h 183"/>
                <a:gd name="T24" fmla="*/ 7333926 w 107"/>
                <a:gd name="T25" fmla="*/ 11792053 h 183"/>
                <a:gd name="T26" fmla="*/ 7333926 w 107"/>
                <a:gd name="T27" fmla="*/ 11153504 h 183"/>
                <a:gd name="T28" fmla="*/ 7333926 w 107"/>
                <a:gd name="T29" fmla="*/ 1601402 h 183"/>
                <a:gd name="T30" fmla="*/ 7333926 w 107"/>
                <a:gd name="T31" fmla="*/ 1534573 h 183"/>
                <a:gd name="T32" fmla="*/ 5911878 w 107"/>
                <a:gd name="T33" fmla="*/ 0 h 183"/>
                <a:gd name="T34" fmla="*/ 3633612 w 107"/>
                <a:gd name="T35" fmla="*/ 12375557 h 183"/>
                <a:gd name="T36" fmla="*/ 3138870 w 107"/>
                <a:gd name="T37" fmla="*/ 11792053 h 183"/>
                <a:gd name="T38" fmla="*/ 3633612 w 107"/>
                <a:gd name="T39" fmla="*/ 11296720 h 183"/>
                <a:gd name="T40" fmla="*/ 4188202 w 107"/>
                <a:gd name="T41" fmla="*/ 11792053 h 183"/>
                <a:gd name="T42" fmla="*/ 3633612 w 107"/>
                <a:gd name="T43" fmla="*/ 12375557 h 183"/>
                <a:gd name="T44" fmla="*/ 6578260 w 107"/>
                <a:gd name="T45" fmla="*/ 10346865 h 183"/>
                <a:gd name="T46" fmla="*/ 755082 w 107"/>
                <a:gd name="T47" fmla="*/ 10346865 h 183"/>
                <a:gd name="T48" fmla="*/ 755082 w 107"/>
                <a:gd name="T49" fmla="*/ 2407747 h 183"/>
                <a:gd name="T50" fmla="*/ 6578260 w 107"/>
                <a:gd name="T51" fmla="*/ 2407747 h 183"/>
                <a:gd name="T52" fmla="*/ 6578260 w 107"/>
                <a:gd name="T53" fmla="*/ 10346865 h 18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7"/>
                <a:gd name="T82" fmla="*/ 0 h 183"/>
                <a:gd name="T83" fmla="*/ 107 w 107"/>
                <a:gd name="T84" fmla="*/ 183 h 18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7" h="183">
                  <a:moveTo>
                    <a:pt x="8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3"/>
                    <a:pt x="24" y="6"/>
                    <a:pt x="24" y="10"/>
                  </a:cubicBezTo>
                  <a:cubicBezTo>
                    <a:pt x="24" y="17"/>
                    <a:pt x="18" y="24"/>
                    <a:pt x="10" y="24"/>
                  </a:cubicBezTo>
                  <a:cubicBezTo>
                    <a:pt x="6" y="24"/>
                    <a:pt x="2" y="22"/>
                    <a:pt x="0" y="20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74"/>
                    <a:pt x="9" y="183"/>
                    <a:pt x="21" y="183"/>
                  </a:cubicBezTo>
                  <a:cubicBezTo>
                    <a:pt x="86" y="183"/>
                    <a:pt x="86" y="183"/>
                    <a:pt x="86" y="183"/>
                  </a:cubicBezTo>
                  <a:cubicBezTo>
                    <a:pt x="98" y="183"/>
                    <a:pt x="107" y="174"/>
                    <a:pt x="107" y="162"/>
                  </a:cubicBezTo>
                  <a:cubicBezTo>
                    <a:pt x="107" y="153"/>
                    <a:pt x="107" y="153"/>
                    <a:pt x="107" y="153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9"/>
                    <a:pt x="98" y="0"/>
                    <a:pt x="86" y="0"/>
                  </a:cubicBezTo>
                  <a:close/>
                  <a:moveTo>
                    <a:pt x="53" y="170"/>
                  </a:moveTo>
                  <a:cubicBezTo>
                    <a:pt x="49" y="170"/>
                    <a:pt x="46" y="167"/>
                    <a:pt x="46" y="162"/>
                  </a:cubicBezTo>
                  <a:cubicBezTo>
                    <a:pt x="46" y="158"/>
                    <a:pt x="49" y="155"/>
                    <a:pt x="53" y="155"/>
                  </a:cubicBezTo>
                  <a:cubicBezTo>
                    <a:pt x="58" y="155"/>
                    <a:pt x="61" y="158"/>
                    <a:pt x="61" y="162"/>
                  </a:cubicBezTo>
                  <a:cubicBezTo>
                    <a:pt x="61" y="167"/>
                    <a:pt x="58" y="170"/>
                    <a:pt x="53" y="170"/>
                  </a:cubicBezTo>
                  <a:close/>
                  <a:moveTo>
                    <a:pt x="96" y="142"/>
                  </a:moveTo>
                  <a:cubicBezTo>
                    <a:pt x="11" y="142"/>
                    <a:pt x="11" y="142"/>
                    <a:pt x="11" y="142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96" y="33"/>
                    <a:pt x="96" y="33"/>
                    <a:pt x="96" y="33"/>
                  </a:cubicBezTo>
                  <a:lnTo>
                    <a:pt x="96" y="1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IN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704" name="Oval 16">
              <a:extLst>
                <a:ext uri="{FF2B5EF4-FFF2-40B4-BE49-F238E27FC236}">
                  <a16:creationId xmlns:a16="http://schemas.microsoft.com/office/drawing/2014/main" id="{85804959-5EF2-40A1-B052-3D3EC74DC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31" y="1259"/>
              <a:ext cx="26" cy="2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687" name="AutoShape 17">
            <a:extLst>
              <a:ext uri="{FF2B5EF4-FFF2-40B4-BE49-F238E27FC236}">
                <a16:creationId xmlns:a16="http://schemas.microsoft.com/office/drawing/2014/main" id="{35511080-FE5F-40F3-9A07-BD9B9A3D6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3252" y="4114802"/>
            <a:ext cx="1611312" cy="360362"/>
          </a:xfrm>
          <a:prstGeom prst="wedgeRectCallout">
            <a:avLst>
              <a:gd name="adj1" fmla="val -44727"/>
              <a:gd name="adj2" fmla="val -16961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phone serving as an M2M device</a:t>
            </a:r>
          </a:p>
        </p:txBody>
      </p:sp>
      <p:sp>
        <p:nvSpPr>
          <p:cNvPr id="28688" name="Oval 13">
            <a:extLst>
              <a:ext uri="{FF2B5EF4-FFF2-40B4-BE49-F238E27FC236}">
                <a16:creationId xmlns:a16="http://schemas.microsoft.com/office/drawing/2014/main" id="{0D6D1A2D-D9D7-429F-BC9C-2D73E6B9B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4230" y="4119566"/>
            <a:ext cx="142875" cy="241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9" name="Oval 13">
            <a:extLst>
              <a:ext uri="{FF2B5EF4-FFF2-40B4-BE49-F238E27FC236}">
                <a16:creationId xmlns:a16="http://schemas.microsoft.com/office/drawing/2014/main" id="{2B64171C-7E36-4577-8C7E-2B038A561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291" y="4544220"/>
            <a:ext cx="142875" cy="241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90" name="Oval 13">
            <a:extLst>
              <a:ext uri="{FF2B5EF4-FFF2-40B4-BE49-F238E27FC236}">
                <a16:creationId xmlns:a16="http://schemas.microsoft.com/office/drawing/2014/main" id="{4A18D432-C23D-4775-BACA-7786155C6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3776" y="5449886"/>
            <a:ext cx="142875" cy="241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8691" name="Groupe 73">
            <a:extLst>
              <a:ext uri="{FF2B5EF4-FFF2-40B4-BE49-F238E27FC236}">
                <a16:creationId xmlns:a16="http://schemas.microsoft.com/office/drawing/2014/main" id="{13E6D6A2-98B5-41F9-AD5C-22F728222675}"/>
              </a:ext>
            </a:extLst>
          </p:cNvPr>
          <p:cNvGrpSpPr>
            <a:grpSpLocks/>
          </p:cNvGrpSpPr>
          <p:nvPr/>
        </p:nvGrpSpPr>
        <p:grpSpPr bwMode="auto">
          <a:xfrm>
            <a:off x="6642396" y="1160464"/>
            <a:ext cx="4130666" cy="2286000"/>
            <a:chOff x="3251200" y="1752600"/>
            <a:chExt cx="4817067" cy="2819400"/>
          </a:xfrm>
        </p:grpSpPr>
        <p:sp>
          <p:nvSpPr>
            <p:cNvPr id="63" name="Nuage 62">
              <a:extLst>
                <a:ext uri="{FF2B5EF4-FFF2-40B4-BE49-F238E27FC236}">
                  <a16:creationId xmlns:a16="http://schemas.microsoft.com/office/drawing/2014/main" id="{9EBE5260-D906-45B9-95AE-30429443F27C}"/>
                </a:ext>
              </a:extLst>
            </p:cNvPr>
            <p:cNvSpPr/>
            <p:nvPr/>
          </p:nvSpPr>
          <p:spPr>
            <a:xfrm>
              <a:off x="3251200" y="3048741"/>
              <a:ext cx="2743245" cy="1523259"/>
            </a:xfrm>
            <a:prstGeom prst="cloud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Communications network</a:t>
              </a:r>
            </a:p>
          </p:txBody>
        </p: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2EF0DCA0-5ADC-4D3C-AB04-5F8D7D13D62B}"/>
                </a:ext>
              </a:extLst>
            </p:cNvPr>
            <p:cNvCxnSpPr/>
            <p:nvPr/>
          </p:nvCxnSpPr>
          <p:spPr>
            <a:xfrm>
              <a:off x="4621746" y="2514230"/>
              <a:ext cx="0" cy="6108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A7BCD51F-9699-4546-A7B2-2E96D7B59929}"/>
                </a:ext>
              </a:extLst>
            </p:cNvPr>
            <p:cNvSpPr/>
            <p:nvPr/>
          </p:nvSpPr>
          <p:spPr>
            <a:xfrm>
              <a:off x="3309292" y="1752600"/>
              <a:ext cx="1906287" cy="45815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9668BE8A-B967-468D-9AC1-94E3FFA01BF3}"/>
                </a:ext>
              </a:extLst>
            </p:cNvPr>
            <p:cNvSpPr/>
            <p:nvPr/>
          </p:nvSpPr>
          <p:spPr>
            <a:xfrm>
              <a:off x="3462053" y="1905318"/>
              <a:ext cx="1906287" cy="45619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54E29A17-4FE2-434F-82F6-E0386B030AAB}"/>
                </a:ext>
              </a:extLst>
            </p:cNvPr>
            <p:cNvSpPr/>
            <p:nvPr/>
          </p:nvSpPr>
          <p:spPr>
            <a:xfrm>
              <a:off x="3614814" y="2058035"/>
              <a:ext cx="1904136" cy="45619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1A57302B-CFBD-4C03-9217-4D37BB243B84}"/>
                </a:ext>
              </a:extLst>
            </p:cNvPr>
            <p:cNvSpPr/>
            <p:nvPr/>
          </p:nvSpPr>
          <p:spPr>
            <a:xfrm>
              <a:off x="3755357" y="2058035"/>
              <a:ext cx="1656607" cy="480399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Applications</a:t>
              </a:r>
            </a:p>
          </p:txBody>
        </p:sp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BBFC7F4B-3F92-4075-997F-18CDB597223D}"/>
                </a:ext>
              </a:extLst>
            </p:cNvPr>
            <p:cNvSpPr/>
            <p:nvPr/>
          </p:nvSpPr>
          <p:spPr>
            <a:xfrm>
              <a:off x="6528033" y="2514230"/>
              <a:ext cx="380828" cy="229076"/>
            </a:xfrm>
            <a:prstGeom prst="ellipse">
              <a:avLst/>
            </a:prstGeom>
            <a:solidFill>
              <a:srgbClr val="FFC000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2CD626F4-91F8-46AA-BDA8-50E86EAEF50F}"/>
                </a:ext>
              </a:extLst>
            </p:cNvPr>
            <p:cNvSpPr/>
            <p:nvPr/>
          </p:nvSpPr>
          <p:spPr>
            <a:xfrm>
              <a:off x="6680795" y="2666948"/>
              <a:ext cx="380826" cy="229076"/>
            </a:xfrm>
            <a:prstGeom prst="ellipse">
              <a:avLst/>
            </a:prstGeom>
            <a:solidFill>
              <a:srgbClr val="FFC000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35E66678-49AC-47F8-BA9E-CD021FCC905F}"/>
                </a:ext>
              </a:extLst>
            </p:cNvPr>
            <p:cNvSpPr/>
            <p:nvPr/>
          </p:nvSpPr>
          <p:spPr>
            <a:xfrm>
              <a:off x="6833555" y="2819665"/>
              <a:ext cx="380828" cy="229076"/>
            </a:xfrm>
            <a:prstGeom prst="ellipse">
              <a:avLst/>
            </a:prstGeom>
            <a:solidFill>
              <a:srgbClr val="FFC000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/>
            </a:p>
          </p:txBody>
        </p:sp>
        <p:sp>
          <p:nvSpPr>
            <p:cNvPr id="28701" name="ZoneTexte 32">
              <a:extLst>
                <a:ext uri="{FF2B5EF4-FFF2-40B4-BE49-F238E27FC236}">
                  <a16:creationId xmlns:a16="http://schemas.microsoft.com/office/drawing/2014/main" id="{A247F488-24B2-48CB-904B-59F0062A8F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3401" y="1752600"/>
              <a:ext cx="2454866" cy="645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Linked things and digital</a:t>
              </a:r>
            </a:p>
            <a:p>
              <a:r>
                <a:rPr lang="en-US" altLang="en-US" sz="1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representations</a:t>
              </a:r>
            </a:p>
          </p:txBody>
        </p:sp>
        <p:pic>
          <p:nvPicPr>
            <p:cNvPr id="28702" name="Picture 4" descr="MC900054011[1]">
              <a:extLst>
                <a:ext uri="{FF2B5EF4-FFF2-40B4-BE49-F238E27FC236}">
                  <a16:creationId xmlns:a16="http://schemas.microsoft.com/office/drawing/2014/main" id="{22D806AF-B9A6-4A48-A300-FD0222758C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6800" y="2438400"/>
              <a:ext cx="328613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" name="Ellipse 70">
              <a:extLst>
                <a:ext uri="{FF2B5EF4-FFF2-40B4-BE49-F238E27FC236}">
                  <a16:creationId xmlns:a16="http://schemas.microsoft.com/office/drawing/2014/main" id="{90E1C4BF-B4F0-44B2-8D41-F4D22D45EB42}"/>
                </a:ext>
              </a:extLst>
            </p:cNvPr>
            <p:cNvSpPr/>
            <p:nvPr/>
          </p:nvSpPr>
          <p:spPr>
            <a:xfrm>
              <a:off x="6760090" y="2819400"/>
              <a:ext cx="380827" cy="229076"/>
            </a:xfrm>
            <a:prstGeom prst="ellipse">
              <a:avLst/>
            </a:prstGeom>
            <a:solidFill>
              <a:srgbClr val="FFC000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/>
            </a:p>
          </p:txBody>
        </p:sp>
        <p:sp>
          <p:nvSpPr>
            <p:cNvPr id="79" name="Ellipse 70">
              <a:extLst>
                <a:ext uri="{FF2B5EF4-FFF2-40B4-BE49-F238E27FC236}">
                  <a16:creationId xmlns:a16="http://schemas.microsoft.com/office/drawing/2014/main" id="{99D12D9F-2F6C-479C-9205-B94F84AB16F5}"/>
                </a:ext>
              </a:extLst>
            </p:cNvPr>
            <p:cNvSpPr/>
            <p:nvPr/>
          </p:nvSpPr>
          <p:spPr>
            <a:xfrm>
              <a:off x="6757175" y="2819400"/>
              <a:ext cx="380827" cy="229076"/>
            </a:xfrm>
            <a:prstGeom prst="ellipse">
              <a:avLst/>
            </a:prstGeom>
            <a:solidFill>
              <a:srgbClr val="FFC000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/>
            </a:p>
          </p:txBody>
        </p:sp>
      </p:grpSp>
      <p:cxnSp>
        <p:nvCxnSpPr>
          <p:cNvPr id="80" name="Connecteur droit 16">
            <a:extLst>
              <a:ext uri="{FF2B5EF4-FFF2-40B4-BE49-F238E27FC236}">
                <a16:creationId xmlns:a16="http://schemas.microsoft.com/office/drawing/2014/main" id="{BD3FFCEA-1280-4E8E-9609-0C038D25A41D}"/>
              </a:ext>
            </a:extLst>
          </p:cNvPr>
          <p:cNvCxnSpPr>
            <a:cxnSpLocks/>
          </p:cNvCxnSpPr>
          <p:nvPr/>
        </p:nvCxnSpPr>
        <p:spPr bwMode="auto">
          <a:xfrm>
            <a:off x="8217984" y="3285585"/>
            <a:ext cx="153916" cy="329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  <p:bldP spid="28679" grpId="0" animBg="1"/>
      <p:bldP spid="28680" grpId="0" animBg="1"/>
      <p:bldP spid="28681" grpId="0" animBg="1"/>
      <p:bldP spid="28682" grpId="0" animBg="1"/>
      <p:bldP spid="28683" grpId="0" animBg="1"/>
      <p:bldP spid="28684" grpId="0" animBg="1"/>
      <p:bldP spid="28685" grpId="0" animBg="1"/>
      <p:bldP spid="28687" grpId="0" animBg="1"/>
      <p:bldP spid="28688" grpId="0" animBg="1"/>
      <p:bldP spid="28689" grpId="0" animBg="1"/>
      <p:bldP spid="2869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952390" y="216114"/>
            <a:ext cx="9942894" cy="52973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IN" sz="4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Present IoT/M2M Deployment Architecture</a:t>
            </a:r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FEFA0A-2F20-4B60-98C6-5FFDA469AA1C}" type="slidenum">
              <a:rPr lang="en-US" smtClean="0"/>
              <a:pPr/>
              <a:t>5</a:t>
            </a:fld>
            <a:endParaRPr lang="en-IN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296716" y="6200680"/>
            <a:ext cx="402544" cy="30777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</a:t>
            </a:r>
            <a:endParaRPr lang="en-IN" sz="1400" b="1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7DBCF15-C751-4939-AF88-B0B1ED34C566}"/>
              </a:ext>
            </a:extLst>
          </p:cNvPr>
          <p:cNvGrpSpPr/>
          <p:nvPr/>
        </p:nvGrpSpPr>
        <p:grpSpPr>
          <a:xfrm>
            <a:off x="2994388" y="1052460"/>
            <a:ext cx="6162430" cy="5303891"/>
            <a:chOff x="1498364" y="847230"/>
            <a:chExt cx="6121636" cy="5303891"/>
          </a:xfrm>
        </p:grpSpPr>
        <p:sp>
          <p:nvSpPr>
            <p:cNvPr id="5" name="TextBox 13"/>
            <p:cNvSpPr txBox="1">
              <a:spLocks noChangeArrowheads="1"/>
            </p:cNvSpPr>
            <p:nvPr/>
          </p:nvSpPr>
          <p:spPr bwMode="auto">
            <a:xfrm>
              <a:off x="1498364" y="847230"/>
              <a:ext cx="6121636" cy="892552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b="1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Pipe (vertical):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zh-CN" sz="1200" b="1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1 Application, 1 NW, </a:t>
              </a:r>
              <a:br>
                <a:rPr lang="en-US" altLang="zh-CN" sz="1200" b="1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</a:br>
              <a:r>
                <a:rPr lang="en-US" altLang="zh-CN" sz="1200" b="1" dirty="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1 (or few) type of Device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4D17B70-2176-4AB2-A2DC-9E15201B8923}"/>
                </a:ext>
              </a:extLst>
            </p:cNvPr>
            <p:cNvGrpSpPr/>
            <p:nvPr/>
          </p:nvGrpSpPr>
          <p:grpSpPr>
            <a:xfrm>
              <a:off x="1828800" y="1890369"/>
              <a:ext cx="5410200" cy="4260752"/>
              <a:chOff x="1828800" y="1890369"/>
              <a:chExt cx="5410200" cy="4260752"/>
            </a:xfrm>
          </p:grpSpPr>
          <p:cxnSp>
            <p:nvCxnSpPr>
              <p:cNvPr id="15" name="Straight Connector 76"/>
              <p:cNvCxnSpPr>
                <a:cxnSpLocks noChangeShapeType="1"/>
                <a:stCxn id="13" idx="2"/>
              </p:cNvCxnSpPr>
              <p:nvPr/>
            </p:nvCxnSpPr>
            <p:spPr bwMode="auto">
              <a:xfrm>
                <a:off x="4546872" y="2405979"/>
                <a:ext cx="25128" cy="3152379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7" name="Group 129"/>
              <p:cNvGrpSpPr>
                <a:grpSpLocks/>
              </p:cNvGrpSpPr>
              <p:nvPr/>
            </p:nvGrpSpPr>
            <p:grpSpPr bwMode="auto">
              <a:xfrm>
                <a:off x="3365095" y="4846657"/>
                <a:ext cx="2250281" cy="870994"/>
                <a:chOff x="561595" y="4844866"/>
                <a:chExt cx="962412" cy="735707"/>
              </a:xfrm>
            </p:grpSpPr>
            <p:sp>
              <p:nvSpPr>
                <p:cNvPr id="40" name="Freeform 54"/>
                <p:cNvSpPr>
                  <a:spLocks/>
                </p:cNvSpPr>
                <p:nvPr/>
              </p:nvSpPr>
              <p:spPr bwMode="auto">
                <a:xfrm>
                  <a:off x="561595" y="4970205"/>
                  <a:ext cx="923487" cy="610368"/>
                </a:xfrm>
                <a:custGeom>
                  <a:avLst/>
                  <a:gdLst>
                    <a:gd name="T0" fmla="*/ 2147483647 w 1552"/>
                    <a:gd name="T1" fmla="*/ 2147483647 h 1025"/>
                    <a:gd name="T2" fmla="*/ 2147483647 w 1552"/>
                    <a:gd name="T3" fmla="*/ 2147483647 h 1025"/>
                    <a:gd name="T4" fmla="*/ 2147483647 w 1552"/>
                    <a:gd name="T5" fmla="*/ 2147483647 h 1025"/>
                    <a:gd name="T6" fmla="*/ 2147483647 w 1552"/>
                    <a:gd name="T7" fmla="*/ 2147483647 h 1025"/>
                    <a:gd name="T8" fmla="*/ 2147483647 w 1552"/>
                    <a:gd name="T9" fmla="*/ 2147483647 h 1025"/>
                    <a:gd name="T10" fmla="*/ 2147483647 w 1552"/>
                    <a:gd name="T11" fmla="*/ 2147483647 h 1025"/>
                    <a:gd name="T12" fmla="*/ 2147483647 w 1552"/>
                    <a:gd name="T13" fmla="*/ 2147483647 h 1025"/>
                    <a:gd name="T14" fmla="*/ 2147483647 w 1552"/>
                    <a:gd name="T15" fmla="*/ 2147483647 h 1025"/>
                    <a:gd name="T16" fmla="*/ 2147483647 w 1552"/>
                    <a:gd name="T17" fmla="*/ 2147483647 h 1025"/>
                    <a:gd name="T18" fmla="*/ 2147483647 w 1552"/>
                    <a:gd name="T19" fmla="*/ 2147483647 h 1025"/>
                    <a:gd name="T20" fmla="*/ 2147483647 w 1552"/>
                    <a:gd name="T21" fmla="*/ 2147483647 h 1025"/>
                    <a:gd name="T22" fmla="*/ 2147483647 w 1552"/>
                    <a:gd name="T23" fmla="*/ 2147483647 h 1025"/>
                    <a:gd name="T24" fmla="*/ 2147483647 w 1552"/>
                    <a:gd name="T25" fmla="*/ 2147483647 h 1025"/>
                    <a:gd name="T26" fmla="*/ 2147483647 w 1552"/>
                    <a:gd name="T27" fmla="*/ 2147483647 h 1025"/>
                    <a:gd name="T28" fmla="*/ 2147483647 w 1552"/>
                    <a:gd name="T29" fmla="*/ 2147483647 h 1025"/>
                    <a:gd name="T30" fmla="*/ 2147483647 w 1552"/>
                    <a:gd name="T31" fmla="*/ 2147483647 h 1025"/>
                    <a:gd name="T32" fmla="*/ 2147483647 w 1552"/>
                    <a:gd name="T33" fmla="*/ 2147483647 h 1025"/>
                    <a:gd name="T34" fmla="*/ 2147483647 w 1552"/>
                    <a:gd name="T35" fmla="*/ 2147483647 h 1025"/>
                    <a:gd name="T36" fmla="*/ 2147483647 w 1552"/>
                    <a:gd name="T37" fmla="*/ 2147483647 h 102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552"/>
                    <a:gd name="T58" fmla="*/ 0 h 1025"/>
                    <a:gd name="T59" fmla="*/ 1552 w 1552"/>
                    <a:gd name="T60" fmla="*/ 1025 h 102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552" h="1025">
                      <a:moveTo>
                        <a:pt x="77" y="476"/>
                      </a:moveTo>
                      <a:cubicBezTo>
                        <a:pt x="2" y="533"/>
                        <a:pt x="0" y="629"/>
                        <a:pt x="72" y="689"/>
                      </a:cubicBezTo>
                      <a:cubicBezTo>
                        <a:pt x="98" y="711"/>
                        <a:pt x="132" y="726"/>
                        <a:pt x="168" y="732"/>
                      </a:cubicBezTo>
                      <a:cubicBezTo>
                        <a:pt x="165" y="834"/>
                        <a:pt x="266" y="919"/>
                        <a:pt x="393" y="921"/>
                      </a:cubicBezTo>
                      <a:cubicBezTo>
                        <a:pt x="439" y="922"/>
                        <a:pt x="484" y="912"/>
                        <a:pt x="522" y="892"/>
                      </a:cubicBezTo>
                      <a:cubicBezTo>
                        <a:pt x="578" y="986"/>
                        <a:pt x="717" y="1025"/>
                        <a:pt x="833" y="981"/>
                      </a:cubicBezTo>
                      <a:cubicBezTo>
                        <a:pt x="875" y="965"/>
                        <a:pt x="910" y="940"/>
                        <a:pt x="934" y="908"/>
                      </a:cubicBezTo>
                      <a:cubicBezTo>
                        <a:pt x="1061" y="976"/>
                        <a:pt x="1233" y="948"/>
                        <a:pt x="1318" y="846"/>
                      </a:cubicBezTo>
                      <a:cubicBezTo>
                        <a:pt x="1349" y="810"/>
                        <a:pt x="1365" y="766"/>
                        <a:pt x="1365" y="722"/>
                      </a:cubicBezTo>
                      <a:cubicBezTo>
                        <a:pt x="1480" y="701"/>
                        <a:pt x="1552" y="609"/>
                        <a:pt x="1526" y="517"/>
                      </a:cubicBezTo>
                      <a:cubicBezTo>
                        <a:pt x="1517" y="484"/>
                        <a:pt x="1495" y="454"/>
                        <a:pt x="1464" y="430"/>
                      </a:cubicBezTo>
                      <a:cubicBezTo>
                        <a:pt x="1518" y="370"/>
                        <a:pt x="1500" y="286"/>
                        <a:pt x="1424" y="243"/>
                      </a:cubicBezTo>
                      <a:cubicBezTo>
                        <a:pt x="1397" y="227"/>
                        <a:pt x="1365" y="219"/>
                        <a:pt x="1332" y="218"/>
                      </a:cubicBezTo>
                      <a:cubicBezTo>
                        <a:pt x="1286" y="96"/>
                        <a:pt x="1125" y="27"/>
                        <a:pt x="973" y="64"/>
                      </a:cubicBezTo>
                      <a:cubicBezTo>
                        <a:pt x="919" y="77"/>
                        <a:pt x="870" y="103"/>
                        <a:pt x="834" y="138"/>
                      </a:cubicBezTo>
                      <a:cubicBezTo>
                        <a:pt x="752" y="32"/>
                        <a:pt x="578" y="0"/>
                        <a:pt x="445" y="66"/>
                      </a:cubicBezTo>
                      <a:cubicBezTo>
                        <a:pt x="398" y="90"/>
                        <a:pt x="360" y="124"/>
                        <a:pt x="337" y="165"/>
                      </a:cubicBezTo>
                      <a:cubicBezTo>
                        <a:pt x="192" y="153"/>
                        <a:pt x="62" y="238"/>
                        <a:pt x="47" y="355"/>
                      </a:cubicBezTo>
                      <a:cubicBezTo>
                        <a:pt x="42" y="396"/>
                        <a:pt x="53" y="439"/>
                        <a:pt x="77" y="476"/>
                      </a:cubicBezTo>
                    </a:path>
                  </a:pathLst>
                </a:custGeom>
                <a:solidFill>
                  <a:srgbClr val="FFFF99"/>
                </a:solidFill>
                <a:ln>
                  <a:headEnd/>
                  <a:tailEnd/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de-DE" sz="1400" b="1" kern="0" dirty="0">
                      <a:solidFill>
                        <a:sysClr val="windowText" lastClr="000000"/>
                      </a:solidFill>
                    </a:rPr>
                    <a:t>Local N/W</a:t>
                  </a:r>
                </a:p>
              </p:txBody>
            </p:sp>
            <p:sp>
              <p:nvSpPr>
                <p:cNvPr id="39" name="Rectangle 52"/>
                <p:cNvSpPr/>
                <p:nvPr/>
              </p:nvSpPr>
              <p:spPr>
                <a:xfrm>
                  <a:off x="598933" y="4844866"/>
                  <a:ext cx="925074" cy="685075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>
                    <a:defRPr/>
                  </a:pPr>
                  <a:endParaRPr lang="de-DE" sz="1600" kern="0" dirty="0">
                    <a:solidFill>
                      <a:srgbClr val="FFFFFF"/>
                    </a:solidFill>
                    <a:latin typeface="Calibri"/>
                    <a:cs typeface="Arial" pitchFamily="34" charset="0"/>
                  </a:endParaRPr>
                </a:p>
              </p:txBody>
            </p:sp>
          </p:grpSp>
          <p:sp>
            <p:nvSpPr>
              <p:cNvPr id="13" name="Rectangle 74"/>
              <p:cNvSpPr/>
              <p:nvPr/>
            </p:nvSpPr>
            <p:spPr>
              <a:xfrm>
                <a:off x="3326255" y="1890369"/>
                <a:ext cx="2441233" cy="515610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de-DE" sz="1600" b="1" kern="0" dirty="0">
                    <a:solidFill>
                      <a:sysClr val="windowText" lastClr="000000"/>
                    </a:solidFill>
                    <a:latin typeface="+mj-lt"/>
                  </a:rPr>
                  <a:t>Business</a:t>
                </a:r>
                <a:br>
                  <a:rPr lang="de-DE" sz="1600" b="1" kern="0" dirty="0">
                    <a:solidFill>
                      <a:sysClr val="windowText" lastClr="000000"/>
                    </a:solidFill>
                    <a:latin typeface="+mj-lt"/>
                  </a:rPr>
                </a:br>
                <a:r>
                  <a:rPr lang="de-DE" sz="1600" b="1" kern="0" dirty="0">
                    <a:solidFill>
                      <a:sysClr val="windowText" lastClr="000000"/>
                    </a:solidFill>
                    <a:latin typeface="+mj-lt"/>
                  </a:rPr>
                  <a:t>Application</a:t>
                </a:r>
              </a:p>
            </p:txBody>
          </p:sp>
          <p:sp>
            <p:nvSpPr>
              <p:cNvPr id="14" name="Oval 75"/>
              <p:cNvSpPr/>
              <p:nvPr/>
            </p:nvSpPr>
            <p:spPr>
              <a:xfrm>
                <a:off x="3808563" y="5558358"/>
                <a:ext cx="1398702" cy="592763"/>
              </a:xfrm>
              <a:prstGeom prst="ellipse">
                <a:avLst/>
              </a:prstGeom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0" rIns="0" anchor="ctr"/>
              <a:lstStyle/>
              <a:p>
                <a:pPr algn="ctr">
                  <a:defRPr/>
                </a:pPr>
                <a:r>
                  <a:rPr lang="de-DE" sz="1600" b="1" kern="0" dirty="0">
                    <a:solidFill>
                      <a:sysClr val="windowText" lastClr="000000"/>
                    </a:solidFill>
                    <a:latin typeface="Calibri"/>
                  </a:rPr>
                  <a:t>Device</a:t>
                </a:r>
              </a:p>
            </p:txBody>
          </p:sp>
          <p:sp>
            <p:nvSpPr>
              <p:cNvPr id="17" name="Freeform 46"/>
              <p:cNvSpPr>
                <a:spLocks/>
              </p:cNvSpPr>
              <p:nvPr/>
            </p:nvSpPr>
            <p:spPr bwMode="auto">
              <a:xfrm>
                <a:off x="1828800" y="3399564"/>
                <a:ext cx="5410200" cy="792233"/>
              </a:xfrm>
              <a:custGeom>
                <a:avLst/>
                <a:gdLst>
                  <a:gd name="T0" fmla="*/ 266 w 5344"/>
                  <a:gd name="T1" fmla="*/ 475 h 1025"/>
                  <a:gd name="T2" fmla="*/ 249 w 5344"/>
                  <a:gd name="T3" fmla="*/ 689 h 1025"/>
                  <a:gd name="T4" fmla="*/ 580 w 5344"/>
                  <a:gd name="T5" fmla="*/ 732 h 1025"/>
                  <a:gd name="T6" fmla="*/ 1354 w 5344"/>
                  <a:gd name="T7" fmla="*/ 921 h 1025"/>
                  <a:gd name="T8" fmla="*/ 1799 w 5344"/>
                  <a:gd name="T9" fmla="*/ 892 h 1025"/>
                  <a:gd name="T10" fmla="*/ 2868 w 5344"/>
                  <a:gd name="T11" fmla="*/ 981 h 1025"/>
                  <a:gd name="T12" fmla="*/ 3214 w 5344"/>
                  <a:gd name="T13" fmla="*/ 908 h 1025"/>
                  <a:gd name="T14" fmla="*/ 4538 w 5344"/>
                  <a:gd name="T15" fmla="*/ 846 h 1025"/>
                  <a:gd name="T16" fmla="*/ 4698 w 5344"/>
                  <a:gd name="T17" fmla="*/ 722 h 1025"/>
                  <a:gd name="T18" fmla="*/ 5253 w 5344"/>
                  <a:gd name="T19" fmla="*/ 517 h 1025"/>
                  <a:gd name="T20" fmla="*/ 5040 w 5344"/>
                  <a:gd name="T21" fmla="*/ 430 h 1025"/>
                  <a:gd name="T22" fmla="*/ 4903 w 5344"/>
                  <a:gd name="T23" fmla="*/ 242 h 1025"/>
                  <a:gd name="T24" fmla="*/ 4584 w 5344"/>
                  <a:gd name="T25" fmla="*/ 218 h 1025"/>
                  <a:gd name="T26" fmla="*/ 3351 w 5344"/>
                  <a:gd name="T27" fmla="*/ 64 h 1025"/>
                  <a:gd name="T28" fmla="*/ 2872 w 5344"/>
                  <a:gd name="T29" fmla="*/ 138 h 1025"/>
                  <a:gd name="T30" fmla="*/ 1533 w 5344"/>
                  <a:gd name="T31" fmla="*/ 65 h 1025"/>
                  <a:gd name="T32" fmla="*/ 1160 w 5344"/>
                  <a:gd name="T33" fmla="*/ 165 h 1025"/>
                  <a:gd name="T34" fmla="*/ 163 w 5344"/>
                  <a:gd name="T35" fmla="*/ 354 h 1025"/>
                  <a:gd name="T36" fmla="*/ 266 w 5344"/>
                  <a:gd name="T37" fmla="*/ 475 h 10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344"/>
                  <a:gd name="T58" fmla="*/ 0 h 1025"/>
                  <a:gd name="T59" fmla="*/ 5344 w 5344"/>
                  <a:gd name="T60" fmla="*/ 1025 h 10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344" h="1025">
                    <a:moveTo>
                      <a:pt x="266" y="475"/>
                    </a:moveTo>
                    <a:cubicBezTo>
                      <a:pt x="8" y="533"/>
                      <a:pt x="0" y="629"/>
                      <a:pt x="249" y="689"/>
                    </a:cubicBezTo>
                    <a:cubicBezTo>
                      <a:pt x="339" y="710"/>
                      <a:pt x="454" y="725"/>
                      <a:pt x="580" y="732"/>
                    </a:cubicBezTo>
                    <a:cubicBezTo>
                      <a:pt x="569" y="834"/>
                      <a:pt x="915" y="918"/>
                      <a:pt x="1354" y="921"/>
                    </a:cubicBezTo>
                    <a:cubicBezTo>
                      <a:pt x="1511" y="922"/>
                      <a:pt x="1666" y="912"/>
                      <a:pt x="1799" y="892"/>
                    </a:cubicBezTo>
                    <a:cubicBezTo>
                      <a:pt x="1989" y="985"/>
                      <a:pt x="2467" y="1025"/>
                      <a:pt x="2868" y="981"/>
                    </a:cubicBezTo>
                    <a:cubicBezTo>
                      <a:pt x="3012" y="965"/>
                      <a:pt x="3133" y="940"/>
                      <a:pt x="3214" y="908"/>
                    </a:cubicBezTo>
                    <a:cubicBezTo>
                      <a:pt x="3653" y="976"/>
                      <a:pt x="4246" y="948"/>
                      <a:pt x="4538" y="846"/>
                    </a:cubicBezTo>
                    <a:cubicBezTo>
                      <a:pt x="4643" y="809"/>
                      <a:pt x="4699" y="766"/>
                      <a:pt x="4698" y="722"/>
                    </a:cubicBezTo>
                    <a:cubicBezTo>
                      <a:pt x="5095" y="701"/>
                      <a:pt x="5344" y="609"/>
                      <a:pt x="5253" y="517"/>
                    </a:cubicBezTo>
                    <a:cubicBezTo>
                      <a:pt x="5221" y="484"/>
                      <a:pt x="5147" y="453"/>
                      <a:pt x="5040" y="430"/>
                    </a:cubicBezTo>
                    <a:cubicBezTo>
                      <a:pt x="5225" y="369"/>
                      <a:pt x="5164" y="285"/>
                      <a:pt x="4903" y="242"/>
                    </a:cubicBezTo>
                    <a:cubicBezTo>
                      <a:pt x="4810" y="227"/>
                      <a:pt x="4699" y="218"/>
                      <a:pt x="4584" y="218"/>
                    </a:cubicBezTo>
                    <a:cubicBezTo>
                      <a:pt x="4426" y="96"/>
                      <a:pt x="3874" y="27"/>
                      <a:pt x="3351" y="64"/>
                    </a:cubicBezTo>
                    <a:cubicBezTo>
                      <a:pt x="3163" y="77"/>
                      <a:pt x="2996" y="103"/>
                      <a:pt x="2872" y="138"/>
                    </a:cubicBezTo>
                    <a:cubicBezTo>
                      <a:pt x="2588" y="32"/>
                      <a:pt x="1989" y="0"/>
                      <a:pt x="1533" y="65"/>
                    </a:cubicBezTo>
                    <a:cubicBezTo>
                      <a:pt x="1369" y="89"/>
                      <a:pt x="1239" y="124"/>
                      <a:pt x="1160" y="165"/>
                    </a:cubicBezTo>
                    <a:cubicBezTo>
                      <a:pt x="659" y="153"/>
                      <a:pt x="213" y="238"/>
                      <a:pt x="163" y="354"/>
                    </a:cubicBezTo>
                    <a:cubicBezTo>
                      <a:pt x="145" y="396"/>
                      <a:pt x="181" y="438"/>
                      <a:pt x="266" y="475"/>
                    </a:cubicBezTo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de-DE" sz="1600" b="1" kern="0" dirty="0">
                    <a:solidFill>
                      <a:sysClr val="windowText" lastClr="000000"/>
                    </a:solidFill>
                  </a:rPr>
                  <a:t>Communication Network (mobile, fixed, Powerline ..)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690986" y="4723097"/>
                <a:ext cx="1702926" cy="338554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de-DE" sz="1600" kern="0" dirty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"/>
                  </a:rPr>
                  <a:t>Gateway</a:t>
                </a:r>
              </a:p>
            </p:txBody>
          </p:sp>
          <p:sp>
            <p:nvSpPr>
              <p:cNvPr id="35" name="Rectangle 63"/>
              <p:cNvSpPr>
                <a:spLocks noChangeArrowheads="1"/>
              </p:cNvSpPr>
              <p:nvPr/>
            </p:nvSpPr>
            <p:spPr bwMode="auto">
              <a:xfrm>
                <a:off x="3504918" y="2601831"/>
                <a:ext cx="2019445" cy="466008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de-DE" sz="1600" b="1" kern="0" dirty="0">
                    <a:solidFill>
                      <a:srgbClr val="FFFF00"/>
                    </a:solidFill>
                    <a:latin typeface="+mj-lt"/>
                  </a:rPr>
                  <a:t>Business platform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005993" y="5608262"/>
                <a:ext cx="402544" cy="307777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A</a:t>
                </a:r>
                <a:endParaRPr lang="en-IN" sz="1400" b="1" dirty="0"/>
              </a:p>
            </p:txBody>
          </p:sp>
        </p:grpSp>
      </p:grpSp>
      <p:sp>
        <p:nvSpPr>
          <p:cNvPr id="62" name="TextBox 61"/>
          <p:cNvSpPr txBox="1"/>
          <p:nvPr/>
        </p:nvSpPr>
        <p:spPr>
          <a:xfrm>
            <a:off x="1911832" y="6216655"/>
            <a:ext cx="50755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Application Entity</a:t>
            </a:r>
            <a:endParaRPr lang="en-IN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02520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8B3DA2C-D0C7-4587-BCBD-009232968D8D}"/>
              </a:ext>
            </a:extLst>
          </p:cNvPr>
          <p:cNvGrpSpPr/>
          <p:nvPr/>
        </p:nvGrpSpPr>
        <p:grpSpPr>
          <a:xfrm>
            <a:off x="286327" y="905164"/>
            <a:ext cx="2911631" cy="5190836"/>
            <a:chOff x="286327" y="905164"/>
            <a:chExt cx="2911631" cy="519083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37E3CA4-6818-47C1-90B1-F7FEF05906C4}"/>
                </a:ext>
              </a:extLst>
            </p:cNvPr>
            <p:cNvSpPr/>
            <p:nvPr/>
          </p:nvSpPr>
          <p:spPr>
            <a:xfrm>
              <a:off x="286327" y="905164"/>
              <a:ext cx="2911631" cy="519083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DCCC61A-E052-44DC-A3A9-92B89E81933B}"/>
                </a:ext>
              </a:extLst>
            </p:cNvPr>
            <p:cNvGrpSpPr/>
            <p:nvPr/>
          </p:nvGrpSpPr>
          <p:grpSpPr>
            <a:xfrm>
              <a:off x="632356" y="1134052"/>
              <a:ext cx="2253710" cy="4589896"/>
              <a:chOff x="2870203" y="847230"/>
              <a:chExt cx="3378465" cy="5303891"/>
            </a:xfrm>
          </p:grpSpPr>
          <p:sp>
            <p:nvSpPr>
              <p:cNvPr id="5" name="TextBox 13">
                <a:extLst>
                  <a:ext uri="{FF2B5EF4-FFF2-40B4-BE49-F238E27FC236}">
                    <a16:creationId xmlns:a16="http://schemas.microsoft.com/office/drawing/2014/main" id="{E1C1D4BE-F4D1-4891-875F-426517D2DF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6254" y="847230"/>
                <a:ext cx="2441234" cy="659886"/>
              </a:xfrm>
              <a:prstGeom prst="rect">
                <a:avLst/>
              </a:prstGeom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400" b="1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rPr>
                  <a:t>Pipe (vertical):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altLang="zh-CN" sz="1100" b="1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rPr>
                  <a:t>For Transport</a:t>
                </a: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1F3441C0-B2A8-4EAE-AEA1-DB95A3DFC0A0}"/>
                  </a:ext>
                </a:extLst>
              </p:cNvPr>
              <p:cNvGrpSpPr/>
              <p:nvPr/>
            </p:nvGrpSpPr>
            <p:grpSpPr>
              <a:xfrm>
                <a:off x="2870203" y="1890369"/>
                <a:ext cx="3378465" cy="4260752"/>
                <a:chOff x="2870203" y="1890369"/>
                <a:chExt cx="3378465" cy="4260752"/>
              </a:xfrm>
            </p:grpSpPr>
            <p:cxnSp>
              <p:nvCxnSpPr>
                <p:cNvPr id="7" name="Straight Connector 76">
                  <a:extLst>
                    <a:ext uri="{FF2B5EF4-FFF2-40B4-BE49-F238E27FC236}">
                      <a16:creationId xmlns:a16="http://schemas.microsoft.com/office/drawing/2014/main" id="{27FD66D3-A722-4BBB-8A80-6ADA43681353}"/>
                    </a:ext>
                  </a:extLst>
                </p:cNvPr>
                <p:cNvCxnSpPr>
                  <a:cxnSpLocks noChangeShapeType="1"/>
                  <a:stCxn id="9" idx="2"/>
                </p:cNvCxnSpPr>
                <p:nvPr/>
              </p:nvCxnSpPr>
              <p:spPr bwMode="auto">
                <a:xfrm>
                  <a:off x="4546872" y="2405979"/>
                  <a:ext cx="25128" cy="3152379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8" name="Group 129">
                  <a:extLst>
                    <a:ext uri="{FF2B5EF4-FFF2-40B4-BE49-F238E27FC236}">
                      <a16:creationId xmlns:a16="http://schemas.microsoft.com/office/drawing/2014/main" id="{C42BA8BE-8D10-4B51-8E04-67D58A37BA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65095" y="4846657"/>
                  <a:ext cx="2250281" cy="870994"/>
                  <a:chOff x="561595" y="4844866"/>
                  <a:chExt cx="962412" cy="735707"/>
                </a:xfrm>
              </p:grpSpPr>
              <p:sp>
                <p:nvSpPr>
                  <p:cNvPr id="15" name="Freeform 54">
                    <a:extLst>
                      <a:ext uri="{FF2B5EF4-FFF2-40B4-BE49-F238E27FC236}">
                        <a16:creationId xmlns:a16="http://schemas.microsoft.com/office/drawing/2014/main" id="{E9988247-0CE3-4A24-A48F-A830B71C3AC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1595" y="4970205"/>
                    <a:ext cx="923487" cy="610368"/>
                  </a:xfrm>
                  <a:custGeom>
                    <a:avLst/>
                    <a:gdLst>
                      <a:gd name="T0" fmla="*/ 2147483647 w 1552"/>
                      <a:gd name="T1" fmla="*/ 2147483647 h 1025"/>
                      <a:gd name="T2" fmla="*/ 2147483647 w 1552"/>
                      <a:gd name="T3" fmla="*/ 2147483647 h 1025"/>
                      <a:gd name="T4" fmla="*/ 2147483647 w 1552"/>
                      <a:gd name="T5" fmla="*/ 2147483647 h 1025"/>
                      <a:gd name="T6" fmla="*/ 2147483647 w 1552"/>
                      <a:gd name="T7" fmla="*/ 2147483647 h 1025"/>
                      <a:gd name="T8" fmla="*/ 2147483647 w 1552"/>
                      <a:gd name="T9" fmla="*/ 2147483647 h 1025"/>
                      <a:gd name="T10" fmla="*/ 2147483647 w 1552"/>
                      <a:gd name="T11" fmla="*/ 2147483647 h 1025"/>
                      <a:gd name="T12" fmla="*/ 2147483647 w 1552"/>
                      <a:gd name="T13" fmla="*/ 2147483647 h 1025"/>
                      <a:gd name="T14" fmla="*/ 2147483647 w 1552"/>
                      <a:gd name="T15" fmla="*/ 2147483647 h 1025"/>
                      <a:gd name="T16" fmla="*/ 2147483647 w 1552"/>
                      <a:gd name="T17" fmla="*/ 2147483647 h 1025"/>
                      <a:gd name="T18" fmla="*/ 2147483647 w 1552"/>
                      <a:gd name="T19" fmla="*/ 2147483647 h 1025"/>
                      <a:gd name="T20" fmla="*/ 2147483647 w 1552"/>
                      <a:gd name="T21" fmla="*/ 2147483647 h 1025"/>
                      <a:gd name="T22" fmla="*/ 2147483647 w 1552"/>
                      <a:gd name="T23" fmla="*/ 2147483647 h 1025"/>
                      <a:gd name="T24" fmla="*/ 2147483647 w 1552"/>
                      <a:gd name="T25" fmla="*/ 2147483647 h 1025"/>
                      <a:gd name="T26" fmla="*/ 2147483647 w 1552"/>
                      <a:gd name="T27" fmla="*/ 2147483647 h 1025"/>
                      <a:gd name="T28" fmla="*/ 2147483647 w 1552"/>
                      <a:gd name="T29" fmla="*/ 2147483647 h 1025"/>
                      <a:gd name="T30" fmla="*/ 2147483647 w 1552"/>
                      <a:gd name="T31" fmla="*/ 2147483647 h 1025"/>
                      <a:gd name="T32" fmla="*/ 2147483647 w 1552"/>
                      <a:gd name="T33" fmla="*/ 2147483647 h 1025"/>
                      <a:gd name="T34" fmla="*/ 2147483647 w 1552"/>
                      <a:gd name="T35" fmla="*/ 2147483647 h 1025"/>
                      <a:gd name="T36" fmla="*/ 2147483647 w 1552"/>
                      <a:gd name="T37" fmla="*/ 2147483647 h 1025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552"/>
                      <a:gd name="T58" fmla="*/ 0 h 1025"/>
                      <a:gd name="T59" fmla="*/ 1552 w 1552"/>
                      <a:gd name="T60" fmla="*/ 1025 h 1025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552" h="1025">
                        <a:moveTo>
                          <a:pt x="77" y="476"/>
                        </a:moveTo>
                        <a:cubicBezTo>
                          <a:pt x="2" y="533"/>
                          <a:pt x="0" y="629"/>
                          <a:pt x="72" y="689"/>
                        </a:cubicBezTo>
                        <a:cubicBezTo>
                          <a:pt x="98" y="711"/>
                          <a:pt x="132" y="726"/>
                          <a:pt x="168" y="732"/>
                        </a:cubicBezTo>
                        <a:cubicBezTo>
                          <a:pt x="165" y="834"/>
                          <a:pt x="266" y="919"/>
                          <a:pt x="393" y="921"/>
                        </a:cubicBezTo>
                        <a:cubicBezTo>
                          <a:pt x="439" y="922"/>
                          <a:pt x="484" y="912"/>
                          <a:pt x="522" y="892"/>
                        </a:cubicBezTo>
                        <a:cubicBezTo>
                          <a:pt x="578" y="986"/>
                          <a:pt x="717" y="1025"/>
                          <a:pt x="833" y="981"/>
                        </a:cubicBezTo>
                        <a:cubicBezTo>
                          <a:pt x="875" y="965"/>
                          <a:pt x="910" y="940"/>
                          <a:pt x="934" y="908"/>
                        </a:cubicBezTo>
                        <a:cubicBezTo>
                          <a:pt x="1061" y="976"/>
                          <a:pt x="1233" y="948"/>
                          <a:pt x="1318" y="846"/>
                        </a:cubicBezTo>
                        <a:cubicBezTo>
                          <a:pt x="1349" y="810"/>
                          <a:pt x="1365" y="766"/>
                          <a:pt x="1365" y="722"/>
                        </a:cubicBezTo>
                        <a:cubicBezTo>
                          <a:pt x="1480" y="701"/>
                          <a:pt x="1552" y="609"/>
                          <a:pt x="1526" y="517"/>
                        </a:cubicBezTo>
                        <a:cubicBezTo>
                          <a:pt x="1517" y="484"/>
                          <a:pt x="1495" y="454"/>
                          <a:pt x="1464" y="430"/>
                        </a:cubicBezTo>
                        <a:cubicBezTo>
                          <a:pt x="1518" y="370"/>
                          <a:pt x="1500" y="286"/>
                          <a:pt x="1424" y="243"/>
                        </a:cubicBezTo>
                        <a:cubicBezTo>
                          <a:pt x="1397" y="227"/>
                          <a:pt x="1365" y="219"/>
                          <a:pt x="1332" y="218"/>
                        </a:cubicBezTo>
                        <a:cubicBezTo>
                          <a:pt x="1286" y="96"/>
                          <a:pt x="1125" y="27"/>
                          <a:pt x="973" y="64"/>
                        </a:cubicBezTo>
                        <a:cubicBezTo>
                          <a:pt x="919" y="77"/>
                          <a:pt x="870" y="103"/>
                          <a:pt x="834" y="138"/>
                        </a:cubicBezTo>
                        <a:cubicBezTo>
                          <a:pt x="752" y="32"/>
                          <a:pt x="578" y="0"/>
                          <a:pt x="445" y="66"/>
                        </a:cubicBezTo>
                        <a:cubicBezTo>
                          <a:pt x="398" y="90"/>
                          <a:pt x="360" y="124"/>
                          <a:pt x="337" y="165"/>
                        </a:cubicBezTo>
                        <a:cubicBezTo>
                          <a:pt x="192" y="153"/>
                          <a:pt x="62" y="238"/>
                          <a:pt x="47" y="355"/>
                        </a:cubicBezTo>
                        <a:cubicBezTo>
                          <a:pt x="42" y="396"/>
                          <a:pt x="53" y="439"/>
                          <a:pt x="77" y="476"/>
                        </a:cubicBezTo>
                      </a:path>
                    </a:pathLst>
                  </a:custGeom>
                  <a:solidFill>
                    <a:srgbClr val="FFFF99"/>
                  </a:solidFill>
                  <a:ln>
                    <a:headEnd/>
                    <a:tailEnd/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de-DE" sz="1200" b="1" kern="0" dirty="0">
                        <a:solidFill>
                          <a:sysClr val="windowText" lastClr="000000"/>
                        </a:solidFill>
                      </a:rPr>
                      <a:t>Local N/W</a:t>
                    </a:r>
                  </a:p>
                </p:txBody>
              </p:sp>
              <p:sp>
                <p:nvSpPr>
                  <p:cNvPr id="16" name="Rectangle 52">
                    <a:extLst>
                      <a:ext uri="{FF2B5EF4-FFF2-40B4-BE49-F238E27FC236}">
                        <a16:creationId xmlns:a16="http://schemas.microsoft.com/office/drawing/2014/main" id="{853026DC-3A64-49FC-8D19-0A2D3EE6916C}"/>
                      </a:ext>
                    </a:extLst>
                  </p:cNvPr>
                  <p:cNvSpPr/>
                  <p:nvPr/>
                </p:nvSpPr>
                <p:spPr>
                  <a:xfrm>
                    <a:off x="598933" y="4844866"/>
                    <a:ext cx="925074" cy="685075"/>
                  </a:xfrm>
                  <a:prstGeom prst="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de-DE" sz="1400" kern="0" dirty="0">
                      <a:solidFill>
                        <a:srgbClr val="FFFFFF"/>
                      </a:solidFill>
                      <a:latin typeface="Calibri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9" name="Rectangle 74">
                  <a:extLst>
                    <a:ext uri="{FF2B5EF4-FFF2-40B4-BE49-F238E27FC236}">
                      <a16:creationId xmlns:a16="http://schemas.microsoft.com/office/drawing/2014/main" id="{610F7789-CA21-4A3D-9F82-2FC9EC365900}"/>
                    </a:ext>
                  </a:extLst>
                </p:cNvPr>
                <p:cNvSpPr/>
                <p:nvPr/>
              </p:nvSpPr>
              <p:spPr>
                <a:xfrm>
                  <a:off x="3326255" y="1890369"/>
                  <a:ext cx="2441233" cy="515610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de-DE" sz="1400" b="1" kern="0" dirty="0">
                      <a:solidFill>
                        <a:sysClr val="windowText" lastClr="000000"/>
                      </a:solidFill>
                      <a:latin typeface="+mj-lt"/>
                    </a:rPr>
                    <a:t>Transport</a:t>
                  </a:r>
                  <a:br>
                    <a:rPr lang="de-DE" sz="1400" b="1" kern="0" dirty="0">
                      <a:solidFill>
                        <a:sysClr val="windowText" lastClr="000000"/>
                      </a:solidFill>
                      <a:latin typeface="+mj-lt"/>
                    </a:rPr>
                  </a:br>
                  <a:r>
                    <a:rPr lang="de-DE" sz="1400" b="1" kern="0" dirty="0">
                      <a:solidFill>
                        <a:sysClr val="windowText" lastClr="000000"/>
                      </a:solidFill>
                      <a:latin typeface="+mj-lt"/>
                    </a:rPr>
                    <a:t>Application</a:t>
                  </a:r>
                </a:p>
              </p:txBody>
            </p:sp>
            <p:sp>
              <p:nvSpPr>
                <p:cNvPr id="10" name="Oval 75">
                  <a:extLst>
                    <a:ext uri="{FF2B5EF4-FFF2-40B4-BE49-F238E27FC236}">
                      <a16:creationId xmlns:a16="http://schemas.microsoft.com/office/drawing/2014/main" id="{2BA40369-6FD9-4F32-8ABE-EDC9B6C6FDFC}"/>
                    </a:ext>
                  </a:extLst>
                </p:cNvPr>
                <p:cNvSpPr/>
                <p:nvPr/>
              </p:nvSpPr>
              <p:spPr>
                <a:xfrm>
                  <a:off x="3808563" y="5558358"/>
                  <a:ext cx="1398702" cy="592763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lIns="0" rIns="0" anchor="ctr"/>
                <a:lstStyle/>
                <a:p>
                  <a:pPr algn="ctr">
                    <a:defRPr/>
                  </a:pPr>
                  <a:r>
                    <a:rPr lang="de-DE" sz="1400" b="1" kern="0" dirty="0">
                      <a:solidFill>
                        <a:sysClr val="windowText" lastClr="000000"/>
                      </a:solidFill>
                      <a:latin typeface="Calibri"/>
                    </a:rPr>
                    <a:t>Device</a:t>
                  </a:r>
                </a:p>
              </p:txBody>
            </p:sp>
            <p:sp>
              <p:nvSpPr>
                <p:cNvPr id="11" name="Freeform 46">
                  <a:extLst>
                    <a:ext uri="{FF2B5EF4-FFF2-40B4-BE49-F238E27FC236}">
                      <a16:creationId xmlns:a16="http://schemas.microsoft.com/office/drawing/2014/main" id="{D148312E-F45C-488D-8D1A-97235E2FB7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0203" y="3344410"/>
                  <a:ext cx="3378465" cy="792233"/>
                </a:xfrm>
                <a:custGeom>
                  <a:avLst/>
                  <a:gdLst>
                    <a:gd name="T0" fmla="*/ 266 w 5344"/>
                    <a:gd name="T1" fmla="*/ 475 h 1025"/>
                    <a:gd name="T2" fmla="*/ 249 w 5344"/>
                    <a:gd name="T3" fmla="*/ 689 h 1025"/>
                    <a:gd name="T4" fmla="*/ 580 w 5344"/>
                    <a:gd name="T5" fmla="*/ 732 h 1025"/>
                    <a:gd name="T6" fmla="*/ 1354 w 5344"/>
                    <a:gd name="T7" fmla="*/ 921 h 1025"/>
                    <a:gd name="T8" fmla="*/ 1799 w 5344"/>
                    <a:gd name="T9" fmla="*/ 892 h 1025"/>
                    <a:gd name="T10" fmla="*/ 2868 w 5344"/>
                    <a:gd name="T11" fmla="*/ 981 h 1025"/>
                    <a:gd name="T12" fmla="*/ 3214 w 5344"/>
                    <a:gd name="T13" fmla="*/ 908 h 1025"/>
                    <a:gd name="T14" fmla="*/ 4538 w 5344"/>
                    <a:gd name="T15" fmla="*/ 846 h 1025"/>
                    <a:gd name="T16" fmla="*/ 4698 w 5344"/>
                    <a:gd name="T17" fmla="*/ 722 h 1025"/>
                    <a:gd name="T18" fmla="*/ 5253 w 5344"/>
                    <a:gd name="T19" fmla="*/ 517 h 1025"/>
                    <a:gd name="T20" fmla="*/ 5040 w 5344"/>
                    <a:gd name="T21" fmla="*/ 430 h 1025"/>
                    <a:gd name="T22" fmla="*/ 4903 w 5344"/>
                    <a:gd name="T23" fmla="*/ 242 h 1025"/>
                    <a:gd name="T24" fmla="*/ 4584 w 5344"/>
                    <a:gd name="T25" fmla="*/ 218 h 1025"/>
                    <a:gd name="T26" fmla="*/ 3351 w 5344"/>
                    <a:gd name="T27" fmla="*/ 64 h 1025"/>
                    <a:gd name="T28" fmla="*/ 2872 w 5344"/>
                    <a:gd name="T29" fmla="*/ 138 h 1025"/>
                    <a:gd name="T30" fmla="*/ 1533 w 5344"/>
                    <a:gd name="T31" fmla="*/ 65 h 1025"/>
                    <a:gd name="T32" fmla="*/ 1160 w 5344"/>
                    <a:gd name="T33" fmla="*/ 165 h 1025"/>
                    <a:gd name="T34" fmla="*/ 163 w 5344"/>
                    <a:gd name="T35" fmla="*/ 354 h 1025"/>
                    <a:gd name="T36" fmla="*/ 266 w 5344"/>
                    <a:gd name="T37" fmla="*/ 475 h 102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344"/>
                    <a:gd name="T58" fmla="*/ 0 h 1025"/>
                    <a:gd name="T59" fmla="*/ 5344 w 5344"/>
                    <a:gd name="T60" fmla="*/ 1025 h 102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344" h="1025">
                      <a:moveTo>
                        <a:pt x="266" y="475"/>
                      </a:moveTo>
                      <a:cubicBezTo>
                        <a:pt x="8" y="533"/>
                        <a:pt x="0" y="629"/>
                        <a:pt x="249" y="689"/>
                      </a:cubicBezTo>
                      <a:cubicBezTo>
                        <a:pt x="339" y="710"/>
                        <a:pt x="454" y="725"/>
                        <a:pt x="580" y="732"/>
                      </a:cubicBezTo>
                      <a:cubicBezTo>
                        <a:pt x="569" y="834"/>
                        <a:pt x="915" y="918"/>
                        <a:pt x="1354" y="921"/>
                      </a:cubicBezTo>
                      <a:cubicBezTo>
                        <a:pt x="1511" y="922"/>
                        <a:pt x="1666" y="912"/>
                        <a:pt x="1799" y="892"/>
                      </a:cubicBezTo>
                      <a:cubicBezTo>
                        <a:pt x="1989" y="985"/>
                        <a:pt x="2467" y="1025"/>
                        <a:pt x="2868" y="981"/>
                      </a:cubicBezTo>
                      <a:cubicBezTo>
                        <a:pt x="3012" y="965"/>
                        <a:pt x="3133" y="940"/>
                        <a:pt x="3214" y="908"/>
                      </a:cubicBezTo>
                      <a:cubicBezTo>
                        <a:pt x="3653" y="976"/>
                        <a:pt x="4246" y="948"/>
                        <a:pt x="4538" y="846"/>
                      </a:cubicBezTo>
                      <a:cubicBezTo>
                        <a:pt x="4643" y="809"/>
                        <a:pt x="4699" y="766"/>
                        <a:pt x="4698" y="722"/>
                      </a:cubicBezTo>
                      <a:cubicBezTo>
                        <a:pt x="5095" y="701"/>
                        <a:pt x="5344" y="609"/>
                        <a:pt x="5253" y="517"/>
                      </a:cubicBezTo>
                      <a:cubicBezTo>
                        <a:pt x="5221" y="484"/>
                        <a:pt x="5147" y="453"/>
                        <a:pt x="5040" y="430"/>
                      </a:cubicBezTo>
                      <a:cubicBezTo>
                        <a:pt x="5225" y="369"/>
                        <a:pt x="5164" y="285"/>
                        <a:pt x="4903" y="242"/>
                      </a:cubicBezTo>
                      <a:cubicBezTo>
                        <a:pt x="4810" y="227"/>
                        <a:pt x="4699" y="218"/>
                        <a:pt x="4584" y="218"/>
                      </a:cubicBezTo>
                      <a:cubicBezTo>
                        <a:pt x="4426" y="96"/>
                        <a:pt x="3874" y="27"/>
                        <a:pt x="3351" y="64"/>
                      </a:cubicBezTo>
                      <a:cubicBezTo>
                        <a:pt x="3163" y="77"/>
                        <a:pt x="2996" y="103"/>
                        <a:pt x="2872" y="138"/>
                      </a:cubicBezTo>
                      <a:cubicBezTo>
                        <a:pt x="2588" y="32"/>
                        <a:pt x="1989" y="0"/>
                        <a:pt x="1533" y="65"/>
                      </a:cubicBezTo>
                      <a:cubicBezTo>
                        <a:pt x="1369" y="89"/>
                        <a:pt x="1239" y="124"/>
                        <a:pt x="1160" y="165"/>
                      </a:cubicBezTo>
                      <a:cubicBezTo>
                        <a:pt x="659" y="153"/>
                        <a:pt x="213" y="238"/>
                        <a:pt x="163" y="354"/>
                      </a:cubicBezTo>
                      <a:cubicBezTo>
                        <a:pt x="145" y="396"/>
                        <a:pt x="181" y="438"/>
                        <a:pt x="266" y="475"/>
                      </a:cubicBezTo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de-DE" sz="1200" b="1" kern="0" dirty="0">
                      <a:solidFill>
                        <a:sysClr val="windowText" lastClr="000000"/>
                      </a:solidFill>
                    </a:rPr>
                    <a:t>Communication Network (mobile, fixed, Powerline ..)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D4AC720-A55E-463A-9D12-16E9412B0472}"/>
                    </a:ext>
                  </a:extLst>
                </p:cNvPr>
                <p:cNvSpPr txBox="1"/>
                <p:nvPr/>
              </p:nvSpPr>
              <p:spPr>
                <a:xfrm>
                  <a:off x="3690986" y="4723097"/>
                  <a:ext cx="1702926" cy="355654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de-DE" sz="1400" kern="0" dirty="0">
                      <a:ln w="0"/>
                      <a:solidFill>
                        <a:srgbClr val="FFFF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libri"/>
                    </a:rPr>
                    <a:t>Gateway</a:t>
                  </a:r>
                </a:p>
              </p:txBody>
            </p:sp>
            <p:sp>
              <p:nvSpPr>
                <p:cNvPr id="13" name="Rectangle 63">
                  <a:extLst>
                    <a:ext uri="{FF2B5EF4-FFF2-40B4-BE49-F238E27FC236}">
                      <a16:creationId xmlns:a16="http://schemas.microsoft.com/office/drawing/2014/main" id="{F9FD05DA-FDD3-4DBF-8D94-CD178A4B70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918" y="2601831"/>
                  <a:ext cx="2019445" cy="466008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de-DE" sz="1400" b="1" kern="0" dirty="0">
                      <a:solidFill>
                        <a:srgbClr val="FFFF00"/>
                      </a:solidFill>
                      <a:latin typeface="+mj-lt"/>
                    </a:rPr>
                    <a:t>Transport platform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9AF9FD5-DC88-41FA-B94F-5B6C1F26A2CD}"/>
                    </a:ext>
                  </a:extLst>
                </p:cNvPr>
                <p:cNvSpPr txBox="1"/>
                <p:nvPr/>
              </p:nvSpPr>
              <p:spPr>
                <a:xfrm>
                  <a:off x="5005993" y="5608262"/>
                  <a:ext cx="402544" cy="32008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/>
                    <a:t>A</a:t>
                  </a:r>
                  <a:endParaRPr lang="en-IN" sz="1200" b="1" dirty="0"/>
                </a:p>
              </p:txBody>
            </p:sp>
          </p:grp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E47B3D9-87B7-40C8-B8FE-787AD0942AB5}"/>
              </a:ext>
            </a:extLst>
          </p:cNvPr>
          <p:cNvGrpSpPr/>
          <p:nvPr/>
        </p:nvGrpSpPr>
        <p:grpSpPr>
          <a:xfrm>
            <a:off x="3779624" y="905164"/>
            <a:ext cx="2911631" cy="5190836"/>
            <a:chOff x="3779624" y="905164"/>
            <a:chExt cx="2911631" cy="5190836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77546C5-AE6F-4855-897D-32DDC2AFBC7F}"/>
                </a:ext>
              </a:extLst>
            </p:cNvPr>
            <p:cNvSpPr/>
            <p:nvPr/>
          </p:nvSpPr>
          <p:spPr>
            <a:xfrm>
              <a:off x="3779624" y="905164"/>
              <a:ext cx="2911631" cy="519083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02B0B0A-D204-41F3-9FC2-4177BBE339A3}"/>
                </a:ext>
              </a:extLst>
            </p:cNvPr>
            <p:cNvGrpSpPr/>
            <p:nvPr/>
          </p:nvGrpSpPr>
          <p:grpSpPr>
            <a:xfrm>
              <a:off x="4141769" y="1176936"/>
              <a:ext cx="2260141" cy="4547012"/>
              <a:chOff x="2828328" y="896785"/>
              <a:chExt cx="3579105" cy="5254336"/>
            </a:xfrm>
          </p:grpSpPr>
          <p:sp>
            <p:nvSpPr>
              <p:cNvPr id="18" name="TextBox 13">
                <a:extLst>
                  <a:ext uri="{FF2B5EF4-FFF2-40B4-BE49-F238E27FC236}">
                    <a16:creationId xmlns:a16="http://schemas.microsoft.com/office/drawing/2014/main" id="{265A182C-06FD-488E-A2EE-BECDBFE8C1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6255" y="896785"/>
                <a:ext cx="2441233" cy="659886"/>
              </a:xfrm>
              <a:prstGeom prst="rect">
                <a:avLst/>
              </a:prstGeom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400" b="1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rPr>
                  <a:t>Pipe (vertical):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altLang="zh-CN" sz="1100" b="1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rPr>
                  <a:t>For Health </a:t>
                </a: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48938BA-47C4-4A51-8D3B-EEE9D600DE00}"/>
                  </a:ext>
                </a:extLst>
              </p:cNvPr>
              <p:cNvGrpSpPr/>
              <p:nvPr/>
            </p:nvGrpSpPr>
            <p:grpSpPr>
              <a:xfrm>
                <a:off x="2828328" y="1890369"/>
                <a:ext cx="3579105" cy="4260752"/>
                <a:chOff x="2828328" y="1890369"/>
                <a:chExt cx="3579105" cy="4260752"/>
              </a:xfrm>
            </p:grpSpPr>
            <p:cxnSp>
              <p:nvCxnSpPr>
                <p:cNvPr id="20" name="Straight Connector 76">
                  <a:extLst>
                    <a:ext uri="{FF2B5EF4-FFF2-40B4-BE49-F238E27FC236}">
                      <a16:creationId xmlns:a16="http://schemas.microsoft.com/office/drawing/2014/main" id="{B1B85F9C-9DF1-4CAA-8DBA-D7C10478F993}"/>
                    </a:ext>
                  </a:extLst>
                </p:cNvPr>
                <p:cNvCxnSpPr>
                  <a:cxnSpLocks noChangeShapeType="1"/>
                  <a:stCxn id="22" idx="2"/>
                </p:cNvCxnSpPr>
                <p:nvPr/>
              </p:nvCxnSpPr>
              <p:spPr bwMode="auto">
                <a:xfrm>
                  <a:off x="4546872" y="2405979"/>
                  <a:ext cx="25128" cy="3152379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21" name="Group 129">
                  <a:extLst>
                    <a:ext uri="{FF2B5EF4-FFF2-40B4-BE49-F238E27FC236}">
                      <a16:creationId xmlns:a16="http://schemas.microsoft.com/office/drawing/2014/main" id="{55C9A304-FEAE-49B2-A12C-F21FD1BE61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65095" y="4846657"/>
                  <a:ext cx="2250281" cy="870994"/>
                  <a:chOff x="561595" y="4844866"/>
                  <a:chExt cx="962412" cy="735707"/>
                </a:xfrm>
              </p:grpSpPr>
              <p:sp>
                <p:nvSpPr>
                  <p:cNvPr id="28" name="Freeform 54">
                    <a:extLst>
                      <a:ext uri="{FF2B5EF4-FFF2-40B4-BE49-F238E27FC236}">
                        <a16:creationId xmlns:a16="http://schemas.microsoft.com/office/drawing/2014/main" id="{B2D11F99-932A-4CEE-8548-C32ACFEE637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1595" y="4970205"/>
                    <a:ext cx="923487" cy="610368"/>
                  </a:xfrm>
                  <a:custGeom>
                    <a:avLst/>
                    <a:gdLst>
                      <a:gd name="T0" fmla="*/ 2147483647 w 1552"/>
                      <a:gd name="T1" fmla="*/ 2147483647 h 1025"/>
                      <a:gd name="T2" fmla="*/ 2147483647 w 1552"/>
                      <a:gd name="T3" fmla="*/ 2147483647 h 1025"/>
                      <a:gd name="T4" fmla="*/ 2147483647 w 1552"/>
                      <a:gd name="T5" fmla="*/ 2147483647 h 1025"/>
                      <a:gd name="T6" fmla="*/ 2147483647 w 1552"/>
                      <a:gd name="T7" fmla="*/ 2147483647 h 1025"/>
                      <a:gd name="T8" fmla="*/ 2147483647 w 1552"/>
                      <a:gd name="T9" fmla="*/ 2147483647 h 1025"/>
                      <a:gd name="T10" fmla="*/ 2147483647 w 1552"/>
                      <a:gd name="T11" fmla="*/ 2147483647 h 1025"/>
                      <a:gd name="T12" fmla="*/ 2147483647 w 1552"/>
                      <a:gd name="T13" fmla="*/ 2147483647 h 1025"/>
                      <a:gd name="T14" fmla="*/ 2147483647 w 1552"/>
                      <a:gd name="T15" fmla="*/ 2147483647 h 1025"/>
                      <a:gd name="T16" fmla="*/ 2147483647 w 1552"/>
                      <a:gd name="T17" fmla="*/ 2147483647 h 1025"/>
                      <a:gd name="T18" fmla="*/ 2147483647 w 1552"/>
                      <a:gd name="T19" fmla="*/ 2147483647 h 1025"/>
                      <a:gd name="T20" fmla="*/ 2147483647 w 1552"/>
                      <a:gd name="T21" fmla="*/ 2147483647 h 1025"/>
                      <a:gd name="T22" fmla="*/ 2147483647 w 1552"/>
                      <a:gd name="T23" fmla="*/ 2147483647 h 1025"/>
                      <a:gd name="T24" fmla="*/ 2147483647 w 1552"/>
                      <a:gd name="T25" fmla="*/ 2147483647 h 1025"/>
                      <a:gd name="T26" fmla="*/ 2147483647 w 1552"/>
                      <a:gd name="T27" fmla="*/ 2147483647 h 1025"/>
                      <a:gd name="T28" fmla="*/ 2147483647 w 1552"/>
                      <a:gd name="T29" fmla="*/ 2147483647 h 1025"/>
                      <a:gd name="T30" fmla="*/ 2147483647 w 1552"/>
                      <a:gd name="T31" fmla="*/ 2147483647 h 1025"/>
                      <a:gd name="T32" fmla="*/ 2147483647 w 1552"/>
                      <a:gd name="T33" fmla="*/ 2147483647 h 1025"/>
                      <a:gd name="T34" fmla="*/ 2147483647 w 1552"/>
                      <a:gd name="T35" fmla="*/ 2147483647 h 1025"/>
                      <a:gd name="T36" fmla="*/ 2147483647 w 1552"/>
                      <a:gd name="T37" fmla="*/ 2147483647 h 1025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552"/>
                      <a:gd name="T58" fmla="*/ 0 h 1025"/>
                      <a:gd name="T59" fmla="*/ 1552 w 1552"/>
                      <a:gd name="T60" fmla="*/ 1025 h 1025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552" h="1025">
                        <a:moveTo>
                          <a:pt x="77" y="476"/>
                        </a:moveTo>
                        <a:cubicBezTo>
                          <a:pt x="2" y="533"/>
                          <a:pt x="0" y="629"/>
                          <a:pt x="72" y="689"/>
                        </a:cubicBezTo>
                        <a:cubicBezTo>
                          <a:pt x="98" y="711"/>
                          <a:pt x="132" y="726"/>
                          <a:pt x="168" y="732"/>
                        </a:cubicBezTo>
                        <a:cubicBezTo>
                          <a:pt x="165" y="834"/>
                          <a:pt x="266" y="919"/>
                          <a:pt x="393" y="921"/>
                        </a:cubicBezTo>
                        <a:cubicBezTo>
                          <a:pt x="439" y="922"/>
                          <a:pt x="484" y="912"/>
                          <a:pt x="522" y="892"/>
                        </a:cubicBezTo>
                        <a:cubicBezTo>
                          <a:pt x="578" y="986"/>
                          <a:pt x="717" y="1025"/>
                          <a:pt x="833" y="981"/>
                        </a:cubicBezTo>
                        <a:cubicBezTo>
                          <a:pt x="875" y="965"/>
                          <a:pt x="910" y="940"/>
                          <a:pt x="934" y="908"/>
                        </a:cubicBezTo>
                        <a:cubicBezTo>
                          <a:pt x="1061" y="976"/>
                          <a:pt x="1233" y="948"/>
                          <a:pt x="1318" y="846"/>
                        </a:cubicBezTo>
                        <a:cubicBezTo>
                          <a:pt x="1349" y="810"/>
                          <a:pt x="1365" y="766"/>
                          <a:pt x="1365" y="722"/>
                        </a:cubicBezTo>
                        <a:cubicBezTo>
                          <a:pt x="1480" y="701"/>
                          <a:pt x="1552" y="609"/>
                          <a:pt x="1526" y="517"/>
                        </a:cubicBezTo>
                        <a:cubicBezTo>
                          <a:pt x="1517" y="484"/>
                          <a:pt x="1495" y="454"/>
                          <a:pt x="1464" y="430"/>
                        </a:cubicBezTo>
                        <a:cubicBezTo>
                          <a:pt x="1518" y="370"/>
                          <a:pt x="1500" y="286"/>
                          <a:pt x="1424" y="243"/>
                        </a:cubicBezTo>
                        <a:cubicBezTo>
                          <a:pt x="1397" y="227"/>
                          <a:pt x="1365" y="219"/>
                          <a:pt x="1332" y="218"/>
                        </a:cubicBezTo>
                        <a:cubicBezTo>
                          <a:pt x="1286" y="96"/>
                          <a:pt x="1125" y="27"/>
                          <a:pt x="973" y="64"/>
                        </a:cubicBezTo>
                        <a:cubicBezTo>
                          <a:pt x="919" y="77"/>
                          <a:pt x="870" y="103"/>
                          <a:pt x="834" y="138"/>
                        </a:cubicBezTo>
                        <a:cubicBezTo>
                          <a:pt x="752" y="32"/>
                          <a:pt x="578" y="0"/>
                          <a:pt x="445" y="66"/>
                        </a:cubicBezTo>
                        <a:cubicBezTo>
                          <a:pt x="398" y="90"/>
                          <a:pt x="360" y="124"/>
                          <a:pt x="337" y="165"/>
                        </a:cubicBezTo>
                        <a:cubicBezTo>
                          <a:pt x="192" y="153"/>
                          <a:pt x="62" y="238"/>
                          <a:pt x="47" y="355"/>
                        </a:cubicBezTo>
                        <a:cubicBezTo>
                          <a:pt x="42" y="396"/>
                          <a:pt x="53" y="439"/>
                          <a:pt x="77" y="476"/>
                        </a:cubicBezTo>
                      </a:path>
                    </a:pathLst>
                  </a:custGeom>
                  <a:solidFill>
                    <a:srgbClr val="FFFF99"/>
                  </a:solidFill>
                  <a:ln>
                    <a:headEnd/>
                    <a:tailEnd/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de-DE" sz="1200" b="1" kern="0">
                        <a:solidFill>
                          <a:sysClr val="windowText" lastClr="000000"/>
                        </a:solidFill>
                      </a:rPr>
                      <a:t>Local N/W</a:t>
                    </a:r>
                    <a:endParaRPr lang="de-DE" sz="1200" b="1" kern="0" dirty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9" name="Rectangle 52">
                    <a:extLst>
                      <a:ext uri="{FF2B5EF4-FFF2-40B4-BE49-F238E27FC236}">
                        <a16:creationId xmlns:a16="http://schemas.microsoft.com/office/drawing/2014/main" id="{3EA61569-EC3F-4DB0-9773-6081921E0375}"/>
                      </a:ext>
                    </a:extLst>
                  </p:cNvPr>
                  <p:cNvSpPr/>
                  <p:nvPr/>
                </p:nvSpPr>
                <p:spPr>
                  <a:xfrm>
                    <a:off x="598933" y="4844866"/>
                    <a:ext cx="925074" cy="685075"/>
                  </a:xfrm>
                  <a:prstGeom prst="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de-DE" sz="1400" kern="0" dirty="0">
                      <a:solidFill>
                        <a:srgbClr val="FFFFFF"/>
                      </a:solidFill>
                      <a:latin typeface="Calibri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22" name="Rectangle 74">
                  <a:extLst>
                    <a:ext uri="{FF2B5EF4-FFF2-40B4-BE49-F238E27FC236}">
                      <a16:creationId xmlns:a16="http://schemas.microsoft.com/office/drawing/2014/main" id="{4362EC3C-0C12-429C-84D4-8D1DF8C3622F}"/>
                    </a:ext>
                  </a:extLst>
                </p:cNvPr>
                <p:cNvSpPr/>
                <p:nvPr/>
              </p:nvSpPr>
              <p:spPr>
                <a:xfrm>
                  <a:off x="3326255" y="1890369"/>
                  <a:ext cx="2441233" cy="515610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r>
                    <a:rPr lang="en-US" altLang="zh-CN" sz="1400" b="1" kern="0" dirty="0">
                      <a:solidFill>
                        <a:sysClr val="windowText" lastClr="000000"/>
                      </a:solidFill>
                      <a:latin typeface="+mj-lt"/>
                    </a:rPr>
                    <a:t>Health</a:t>
                  </a:r>
                  <a:br>
                    <a:rPr lang="de-DE" sz="1400" b="1" kern="0" dirty="0">
                      <a:solidFill>
                        <a:sysClr val="windowText" lastClr="000000"/>
                      </a:solidFill>
                      <a:latin typeface="+mj-lt"/>
                    </a:rPr>
                  </a:br>
                  <a:r>
                    <a:rPr lang="de-DE" sz="1400" b="1" kern="0" dirty="0">
                      <a:solidFill>
                        <a:sysClr val="windowText" lastClr="000000"/>
                      </a:solidFill>
                      <a:latin typeface="+mj-lt"/>
                    </a:rPr>
                    <a:t>Application</a:t>
                  </a:r>
                </a:p>
              </p:txBody>
            </p:sp>
            <p:sp>
              <p:nvSpPr>
                <p:cNvPr id="23" name="Oval 75">
                  <a:extLst>
                    <a:ext uri="{FF2B5EF4-FFF2-40B4-BE49-F238E27FC236}">
                      <a16:creationId xmlns:a16="http://schemas.microsoft.com/office/drawing/2014/main" id="{721B8039-7A33-4395-BF2E-001C4A3EE978}"/>
                    </a:ext>
                  </a:extLst>
                </p:cNvPr>
                <p:cNvSpPr/>
                <p:nvPr/>
              </p:nvSpPr>
              <p:spPr>
                <a:xfrm>
                  <a:off x="3808563" y="5558358"/>
                  <a:ext cx="1398702" cy="592763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lIns="0" rIns="0" anchor="ctr"/>
                <a:lstStyle/>
                <a:p>
                  <a:pPr algn="ctr">
                    <a:defRPr/>
                  </a:pPr>
                  <a:r>
                    <a:rPr lang="de-DE" sz="1400" b="1" kern="0">
                      <a:solidFill>
                        <a:sysClr val="windowText" lastClr="000000"/>
                      </a:solidFill>
                      <a:latin typeface="Calibri"/>
                    </a:rPr>
                    <a:t>Device</a:t>
                  </a:r>
                  <a:endParaRPr lang="de-DE" sz="1400" b="1" kern="0" dirty="0">
                    <a:solidFill>
                      <a:sysClr val="windowText" lastClr="000000"/>
                    </a:solidFill>
                    <a:latin typeface="Calibri"/>
                  </a:endParaRPr>
                </a:p>
              </p:txBody>
            </p:sp>
            <p:sp>
              <p:nvSpPr>
                <p:cNvPr id="24" name="Freeform 46">
                  <a:extLst>
                    <a:ext uri="{FF2B5EF4-FFF2-40B4-BE49-F238E27FC236}">
                      <a16:creationId xmlns:a16="http://schemas.microsoft.com/office/drawing/2014/main" id="{E2EF83C7-2FD5-45A5-9D78-CEBE07D2A5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8328" y="3344619"/>
                  <a:ext cx="3579105" cy="792233"/>
                </a:xfrm>
                <a:custGeom>
                  <a:avLst/>
                  <a:gdLst>
                    <a:gd name="T0" fmla="*/ 266 w 5344"/>
                    <a:gd name="T1" fmla="*/ 475 h 1025"/>
                    <a:gd name="T2" fmla="*/ 249 w 5344"/>
                    <a:gd name="T3" fmla="*/ 689 h 1025"/>
                    <a:gd name="T4" fmla="*/ 580 w 5344"/>
                    <a:gd name="T5" fmla="*/ 732 h 1025"/>
                    <a:gd name="T6" fmla="*/ 1354 w 5344"/>
                    <a:gd name="T7" fmla="*/ 921 h 1025"/>
                    <a:gd name="T8" fmla="*/ 1799 w 5344"/>
                    <a:gd name="T9" fmla="*/ 892 h 1025"/>
                    <a:gd name="T10" fmla="*/ 2868 w 5344"/>
                    <a:gd name="T11" fmla="*/ 981 h 1025"/>
                    <a:gd name="T12" fmla="*/ 3214 w 5344"/>
                    <a:gd name="T13" fmla="*/ 908 h 1025"/>
                    <a:gd name="T14" fmla="*/ 4538 w 5344"/>
                    <a:gd name="T15" fmla="*/ 846 h 1025"/>
                    <a:gd name="T16" fmla="*/ 4698 w 5344"/>
                    <a:gd name="T17" fmla="*/ 722 h 1025"/>
                    <a:gd name="T18" fmla="*/ 5253 w 5344"/>
                    <a:gd name="T19" fmla="*/ 517 h 1025"/>
                    <a:gd name="T20" fmla="*/ 5040 w 5344"/>
                    <a:gd name="T21" fmla="*/ 430 h 1025"/>
                    <a:gd name="T22" fmla="*/ 4903 w 5344"/>
                    <a:gd name="T23" fmla="*/ 242 h 1025"/>
                    <a:gd name="T24" fmla="*/ 4584 w 5344"/>
                    <a:gd name="T25" fmla="*/ 218 h 1025"/>
                    <a:gd name="T26" fmla="*/ 3351 w 5344"/>
                    <a:gd name="T27" fmla="*/ 64 h 1025"/>
                    <a:gd name="T28" fmla="*/ 2872 w 5344"/>
                    <a:gd name="T29" fmla="*/ 138 h 1025"/>
                    <a:gd name="T30" fmla="*/ 1533 w 5344"/>
                    <a:gd name="T31" fmla="*/ 65 h 1025"/>
                    <a:gd name="T32" fmla="*/ 1160 w 5344"/>
                    <a:gd name="T33" fmla="*/ 165 h 1025"/>
                    <a:gd name="T34" fmla="*/ 163 w 5344"/>
                    <a:gd name="T35" fmla="*/ 354 h 1025"/>
                    <a:gd name="T36" fmla="*/ 266 w 5344"/>
                    <a:gd name="T37" fmla="*/ 475 h 102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344"/>
                    <a:gd name="T58" fmla="*/ 0 h 1025"/>
                    <a:gd name="T59" fmla="*/ 5344 w 5344"/>
                    <a:gd name="T60" fmla="*/ 1025 h 102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344" h="1025">
                      <a:moveTo>
                        <a:pt x="266" y="475"/>
                      </a:moveTo>
                      <a:cubicBezTo>
                        <a:pt x="8" y="533"/>
                        <a:pt x="0" y="629"/>
                        <a:pt x="249" y="689"/>
                      </a:cubicBezTo>
                      <a:cubicBezTo>
                        <a:pt x="339" y="710"/>
                        <a:pt x="454" y="725"/>
                        <a:pt x="580" y="732"/>
                      </a:cubicBezTo>
                      <a:cubicBezTo>
                        <a:pt x="569" y="834"/>
                        <a:pt x="915" y="918"/>
                        <a:pt x="1354" y="921"/>
                      </a:cubicBezTo>
                      <a:cubicBezTo>
                        <a:pt x="1511" y="922"/>
                        <a:pt x="1666" y="912"/>
                        <a:pt x="1799" y="892"/>
                      </a:cubicBezTo>
                      <a:cubicBezTo>
                        <a:pt x="1989" y="985"/>
                        <a:pt x="2467" y="1025"/>
                        <a:pt x="2868" y="981"/>
                      </a:cubicBezTo>
                      <a:cubicBezTo>
                        <a:pt x="3012" y="965"/>
                        <a:pt x="3133" y="940"/>
                        <a:pt x="3214" y="908"/>
                      </a:cubicBezTo>
                      <a:cubicBezTo>
                        <a:pt x="3653" y="976"/>
                        <a:pt x="4246" y="948"/>
                        <a:pt x="4538" y="846"/>
                      </a:cubicBezTo>
                      <a:cubicBezTo>
                        <a:pt x="4643" y="809"/>
                        <a:pt x="4699" y="766"/>
                        <a:pt x="4698" y="722"/>
                      </a:cubicBezTo>
                      <a:cubicBezTo>
                        <a:pt x="5095" y="701"/>
                        <a:pt x="5344" y="609"/>
                        <a:pt x="5253" y="517"/>
                      </a:cubicBezTo>
                      <a:cubicBezTo>
                        <a:pt x="5221" y="484"/>
                        <a:pt x="5147" y="453"/>
                        <a:pt x="5040" y="430"/>
                      </a:cubicBezTo>
                      <a:cubicBezTo>
                        <a:pt x="5225" y="369"/>
                        <a:pt x="5164" y="285"/>
                        <a:pt x="4903" y="242"/>
                      </a:cubicBezTo>
                      <a:cubicBezTo>
                        <a:pt x="4810" y="227"/>
                        <a:pt x="4699" y="218"/>
                        <a:pt x="4584" y="218"/>
                      </a:cubicBezTo>
                      <a:cubicBezTo>
                        <a:pt x="4426" y="96"/>
                        <a:pt x="3874" y="27"/>
                        <a:pt x="3351" y="64"/>
                      </a:cubicBezTo>
                      <a:cubicBezTo>
                        <a:pt x="3163" y="77"/>
                        <a:pt x="2996" y="103"/>
                        <a:pt x="2872" y="138"/>
                      </a:cubicBezTo>
                      <a:cubicBezTo>
                        <a:pt x="2588" y="32"/>
                        <a:pt x="1989" y="0"/>
                        <a:pt x="1533" y="65"/>
                      </a:cubicBezTo>
                      <a:cubicBezTo>
                        <a:pt x="1369" y="89"/>
                        <a:pt x="1239" y="124"/>
                        <a:pt x="1160" y="165"/>
                      </a:cubicBezTo>
                      <a:cubicBezTo>
                        <a:pt x="659" y="153"/>
                        <a:pt x="213" y="238"/>
                        <a:pt x="163" y="354"/>
                      </a:cubicBezTo>
                      <a:cubicBezTo>
                        <a:pt x="145" y="396"/>
                        <a:pt x="181" y="438"/>
                        <a:pt x="266" y="475"/>
                      </a:cubicBezTo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de-DE" sz="1200" b="1" kern="0" dirty="0">
                      <a:solidFill>
                        <a:sysClr val="windowText" lastClr="000000"/>
                      </a:solidFill>
                    </a:rPr>
                    <a:t>Communication Network (mobile, fixed, Powerline ..)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590D54F6-41F8-44F6-8AAB-5CE3CB772A27}"/>
                    </a:ext>
                  </a:extLst>
                </p:cNvPr>
                <p:cNvSpPr txBox="1"/>
                <p:nvPr/>
              </p:nvSpPr>
              <p:spPr>
                <a:xfrm>
                  <a:off x="3690986" y="4723097"/>
                  <a:ext cx="1702926" cy="355654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de-DE" sz="1400" kern="0">
                      <a:ln w="0"/>
                      <a:solidFill>
                        <a:srgbClr val="FFFF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libri"/>
                    </a:rPr>
                    <a:t>Gateway</a:t>
                  </a:r>
                  <a:endParaRPr lang="de-DE" sz="1400" kern="0" dirty="0">
                    <a:ln w="0"/>
                    <a:solidFill>
                      <a:srgbClr val="FFFF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libri"/>
                  </a:endParaRPr>
                </a:p>
              </p:txBody>
            </p:sp>
            <p:sp>
              <p:nvSpPr>
                <p:cNvPr id="26" name="Rectangle 63">
                  <a:extLst>
                    <a:ext uri="{FF2B5EF4-FFF2-40B4-BE49-F238E27FC236}">
                      <a16:creationId xmlns:a16="http://schemas.microsoft.com/office/drawing/2014/main" id="{0E792727-FAFA-48CC-8852-0AF11185CD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918" y="2601831"/>
                  <a:ext cx="2019445" cy="466008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CN" sz="1400" b="1" dirty="0">
                      <a:solidFill>
                        <a:srgbClr val="FFFF00"/>
                      </a:solidFill>
                      <a:latin typeface="微软雅黑" pitchFamily="34" charset="-122"/>
                      <a:ea typeface="微软雅黑" pitchFamily="34" charset="-122"/>
                    </a:rPr>
                    <a:t>Health</a:t>
                  </a:r>
                  <a:r>
                    <a:rPr lang="de-DE" sz="1400" b="1" kern="0">
                      <a:solidFill>
                        <a:srgbClr val="FFFF00"/>
                      </a:solidFill>
                      <a:latin typeface="+mj-lt"/>
                    </a:rPr>
                    <a:t> platform</a:t>
                  </a:r>
                  <a:endParaRPr lang="de-DE" sz="1400" b="1" kern="0" dirty="0">
                    <a:solidFill>
                      <a:srgbClr val="FFFF00"/>
                    </a:solidFill>
                    <a:latin typeface="+mj-lt"/>
                  </a:endParaRP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07882395-C6B1-4617-A617-3FBE77F65B80}"/>
                    </a:ext>
                  </a:extLst>
                </p:cNvPr>
                <p:cNvSpPr txBox="1"/>
                <p:nvPr/>
              </p:nvSpPr>
              <p:spPr>
                <a:xfrm>
                  <a:off x="5005993" y="5608262"/>
                  <a:ext cx="402544" cy="32008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/>
                    <a:t>A</a:t>
                  </a:r>
                  <a:endParaRPr lang="en-IN" sz="1200" b="1" dirty="0"/>
                </a:p>
              </p:txBody>
            </p:sp>
          </p:grp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98F2120-08B1-4FD2-B2BA-583CDC916C89}"/>
              </a:ext>
            </a:extLst>
          </p:cNvPr>
          <p:cNvGrpSpPr/>
          <p:nvPr/>
        </p:nvGrpSpPr>
        <p:grpSpPr>
          <a:xfrm>
            <a:off x="7287957" y="905164"/>
            <a:ext cx="2911631" cy="5190836"/>
            <a:chOff x="7287957" y="905164"/>
            <a:chExt cx="2911631" cy="5190836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273A9BF-C264-40D1-B191-47E740384891}"/>
                </a:ext>
              </a:extLst>
            </p:cNvPr>
            <p:cNvSpPr/>
            <p:nvPr/>
          </p:nvSpPr>
          <p:spPr>
            <a:xfrm>
              <a:off x="7287957" y="905164"/>
              <a:ext cx="2911631" cy="519083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657A247-8DE8-42F9-80D8-0681DA744E33}"/>
                </a:ext>
              </a:extLst>
            </p:cNvPr>
            <p:cNvGrpSpPr/>
            <p:nvPr/>
          </p:nvGrpSpPr>
          <p:grpSpPr>
            <a:xfrm>
              <a:off x="7632906" y="1155494"/>
              <a:ext cx="2260141" cy="4547012"/>
              <a:chOff x="2764074" y="896785"/>
              <a:chExt cx="3579105" cy="5254336"/>
            </a:xfrm>
          </p:grpSpPr>
          <p:sp>
            <p:nvSpPr>
              <p:cNvPr id="31" name="TextBox 13">
                <a:extLst>
                  <a:ext uri="{FF2B5EF4-FFF2-40B4-BE49-F238E27FC236}">
                    <a16:creationId xmlns:a16="http://schemas.microsoft.com/office/drawing/2014/main" id="{36026715-E548-4975-AD84-11F5274AAE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26255" y="896785"/>
                <a:ext cx="2441233" cy="659886"/>
              </a:xfrm>
              <a:prstGeom prst="rect">
                <a:avLst/>
              </a:prstGeom>
              <a:ln>
                <a:noFill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400" b="1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rPr>
                  <a:t>Pipe (vertical):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altLang="zh-CN" sz="1100" b="1" dirty="0">
                    <a:solidFill>
                      <a:srgbClr val="000000"/>
                    </a:solidFill>
                    <a:latin typeface="微软雅黑" pitchFamily="34" charset="-122"/>
                    <a:ea typeface="微软雅黑" pitchFamily="34" charset="-122"/>
                  </a:rPr>
                  <a:t>For Health </a:t>
                </a: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7AE1EAF5-F78F-496E-B9FA-E6E60E029326}"/>
                  </a:ext>
                </a:extLst>
              </p:cNvPr>
              <p:cNvGrpSpPr/>
              <p:nvPr/>
            </p:nvGrpSpPr>
            <p:grpSpPr>
              <a:xfrm>
                <a:off x="2764074" y="1890369"/>
                <a:ext cx="3579105" cy="4260752"/>
                <a:chOff x="2764074" y="1890369"/>
                <a:chExt cx="3579105" cy="4260752"/>
              </a:xfrm>
            </p:grpSpPr>
            <p:cxnSp>
              <p:nvCxnSpPr>
                <p:cNvPr id="33" name="Straight Connector 76">
                  <a:extLst>
                    <a:ext uri="{FF2B5EF4-FFF2-40B4-BE49-F238E27FC236}">
                      <a16:creationId xmlns:a16="http://schemas.microsoft.com/office/drawing/2014/main" id="{30A7F716-2647-4B7C-83F9-A9B6A1A4DC84}"/>
                    </a:ext>
                  </a:extLst>
                </p:cNvPr>
                <p:cNvCxnSpPr>
                  <a:cxnSpLocks noChangeShapeType="1"/>
                  <a:stCxn id="35" idx="2"/>
                </p:cNvCxnSpPr>
                <p:nvPr/>
              </p:nvCxnSpPr>
              <p:spPr bwMode="auto">
                <a:xfrm>
                  <a:off x="4546872" y="2405979"/>
                  <a:ext cx="25128" cy="3152379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34" name="Group 129">
                  <a:extLst>
                    <a:ext uri="{FF2B5EF4-FFF2-40B4-BE49-F238E27FC236}">
                      <a16:creationId xmlns:a16="http://schemas.microsoft.com/office/drawing/2014/main" id="{297308C0-A99A-4CDE-BDA2-A14B54FE908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65095" y="4846657"/>
                  <a:ext cx="2250281" cy="870994"/>
                  <a:chOff x="561595" y="4844866"/>
                  <a:chExt cx="962412" cy="735707"/>
                </a:xfrm>
              </p:grpSpPr>
              <p:sp>
                <p:nvSpPr>
                  <p:cNvPr id="41" name="Freeform 54">
                    <a:extLst>
                      <a:ext uri="{FF2B5EF4-FFF2-40B4-BE49-F238E27FC236}">
                        <a16:creationId xmlns:a16="http://schemas.microsoft.com/office/drawing/2014/main" id="{EE979C19-ED6E-4154-9E1F-4BDBA6D5027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61595" y="4970205"/>
                    <a:ext cx="923487" cy="610368"/>
                  </a:xfrm>
                  <a:custGeom>
                    <a:avLst/>
                    <a:gdLst>
                      <a:gd name="T0" fmla="*/ 2147483647 w 1552"/>
                      <a:gd name="T1" fmla="*/ 2147483647 h 1025"/>
                      <a:gd name="T2" fmla="*/ 2147483647 w 1552"/>
                      <a:gd name="T3" fmla="*/ 2147483647 h 1025"/>
                      <a:gd name="T4" fmla="*/ 2147483647 w 1552"/>
                      <a:gd name="T5" fmla="*/ 2147483647 h 1025"/>
                      <a:gd name="T6" fmla="*/ 2147483647 w 1552"/>
                      <a:gd name="T7" fmla="*/ 2147483647 h 1025"/>
                      <a:gd name="T8" fmla="*/ 2147483647 w 1552"/>
                      <a:gd name="T9" fmla="*/ 2147483647 h 1025"/>
                      <a:gd name="T10" fmla="*/ 2147483647 w 1552"/>
                      <a:gd name="T11" fmla="*/ 2147483647 h 1025"/>
                      <a:gd name="T12" fmla="*/ 2147483647 w 1552"/>
                      <a:gd name="T13" fmla="*/ 2147483647 h 1025"/>
                      <a:gd name="T14" fmla="*/ 2147483647 w 1552"/>
                      <a:gd name="T15" fmla="*/ 2147483647 h 1025"/>
                      <a:gd name="T16" fmla="*/ 2147483647 w 1552"/>
                      <a:gd name="T17" fmla="*/ 2147483647 h 1025"/>
                      <a:gd name="T18" fmla="*/ 2147483647 w 1552"/>
                      <a:gd name="T19" fmla="*/ 2147483647 h 1025"/>
                      <a:gd name="T20" fmla="*/ 2147483647 w 1552"/>
                      <a:gd name="T21" fmla="*/ 2147483647 h 1025"/>
                      <a:gd name="T22" fmla="*/ 2147483647 w 1552"/>
                      <a:gd name="T23" fmla="*/ 2147483647 h 1025"/>
                      <a:gd name="T24" fmla="*/ 2147483647 w 1552"/>
                      <a:gd name="T25" fmla="*/ 2147483647 h 1025"/>
                      <a:gd name="T26" fmla="*/ 2147483647 w 1552"/>
                      <a:gd name="T27" fmla="*/ 2147483647 h 1025"/>
                      <a:gd name="T28" fmla="*/ 2147483647 w 1552"/>
                      <a:gd name="T29" fmla="*/ 2147483647 h 1025"/>
                      <a:gd name="T30" fmla="*/ 2147483647 w 1552"/>
                      <a:gd name="T31" fmla="*/ 2147483647 h 1025"/>
                      <a:gd name="T32" fmla="*/ 2147483647 w 1552"/>
                      <a:gd name="T33" fmla="*/ 2147483647 h 1025"/>
                      <a:gd name="T34" fmla="*/ 2147483647 w 1552"/>
                      <a:gd name="T35" fmla="*/ 2147483647 h 1025"/>
                      <a:gd name="T36" fmla="*/ 2147483647 w 1552"/>
                      <a:gd name="T37" fmla="*/ 2147483647 h 1025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552"/>
                      <a:gd name="T58" fmla="*/ 0 h 1025"/>
                      <a:gd name="T59" fmla="*/ 1552 w 1552"/>
                      <a:gd name="T60" fmla="*/ 1025 h 1025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552" h="1025">
                        <a:moveTo>
                          <a:pt x="77" y="476"/>
                        </a:moveTo>
                        <a:cubicBezTo>
                          <a:pt x="2" y="533"/>
                          <a:pt x="0" y="629"/>
                          <a:pt x="72" y="689"/>
                        </a:cubicBezTo>
                        <a:cubicBezTo>
                          <a:pt x="98" y="711"/>
                          <a:pt x="132" y="726"/>
                          <a:pt x="168" y="732"/>
                        </a:cubicBezTo>
                        <a:cubicBezTo>
                          <a:pt x="165" y="834"/>
                          <a:pt x="266" y="919"/>
                          <a:pt x="393" y="921"/>
                        </a:cubicBezTo>
                        <a:cubicBezTo>
                          <a:pt x="439" y="922"/>
                          <a:pt x="484" y="912"/>
                          <a:pt x="522" y="892"/>
                        </a:cubicBezTo>
                        <a:cubicBezTo>
                          <a:pt x="578" y="986"/>
                          <a:pt x="717" y="1025"/>
                          <a:pt x="833" y="981"/>
                        </a:cubicBezTo>
                        <a:cubicBezTo>
                          <a:pt x="875" y="965"/>
                          <a:pt x="910" y="940"/>
                          <a:pt x="934" y="908"/>
                        </a:cubicBezTo>
                        <a:cubicBezTo>
                          <a:pt x="1061" y="976"/>
                          <a:pt x="1233" y="948"/>
                          <a:pt x="1318" y="846"/>
                        </a:cubicBezTo>
                        <a:cubicBezTo>
                          <a:pt x="1349" y="810"/>
                          <a:pt x="1365" y="766"/>
                          <a:pt x="1365" y="722"/>
                        </a:cubicBezTo>
                        <a:cubicBezTo>
                          <a:pt x="1480" y="701"/>
                          <a:pt x="1552" y="609"/>
                          <a:pt x="1526" y="517"/>
                        </a:cubicBezTo>
                        <a:cubicBezTo>
                          <a:pt x="1517" y="484"/>
                          <a:pt x="1495" y="454"/>
                          <a:pt x="1464" y="430"/>
                        </a:cubicBezTo>
                        <a:cubicBezTo>
                          <a:pt x="1518" y="370"/>
                          <a:pt x="1500" y="286"/>
                          <a:pt x="1424" y="243"/>
                        </a:cubicBezTo>
                        <a:cubicBezTo>
                          <a:pt x="1397" y="227"/>
                          <a:pt x="1365" y="219"/>
                          <a:pt x="1332" y="218"/>
                        </a:cubicBezTo>
                        <a:cubicBezTo>
                          <a:pt x="1286" y="96"/>
                          <a:pt x="1125" y="27"/>
                          <a:pt x="973" y="64"/>
                        </a:cubicBezTo>
                        <a:cubicBezTo>
                          <a:pt x="919" y="77"/>
                          <a:pt x="870" y="103"/>
                          <a:pt x="834" y="138"/>
                        </a:cubicBezTo>
                        <a:cubicBezTo>
                          <a:pt x="752" y="32"/>
                          <a:pt x="578" y="0"/>
                          <a:pt x="445" y="66"/>
                        </a:cubicBezTo>
                        <a:cubicBezTo>
                          <a:pt x="398" y="90"/>
                          <a:pt x="360" y="124"/>
                          <a:pt x="337" y="165"/>
                        </a:cubicBezTo>
                        <a:cubicBezTo>
                          <a:pt x="192" y="153"/>
                          <a:pt x="62" y="238"/>
                          <a:pt x="47" y="355"/>
                        </a:cubicBezTo>
                        <a:cubicBezTo>
                          <a:pt x="42" y="396"/>
                          <a:pt x="53" y="439"/>
                          <a:pt x="77" y="476"/>
                        </a:cubicBezTo>
                      </a:path>
                    </a:pathLst>
                  </a:custGeom>
                  <a:solidFill>
                    <a:srgbClr val="FFFF99"/>
                  </a:solidFill>
                  <a:ln>
                    <a:headEnd/>
                    <a:tailEnd/>
                  </a:ln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de-DE" sz="1200" b="1" kern="0" dirty="0">
                        <a:solidFill>
                          <a:sysClr val="windowText" lastClr="000000"/>
                        </a:solidFill>
                      </a:rPr>
                      <a:t>Local N/W</a:t>
                    </a:r>
                  </a:p>
                </p:txBody>
              </p:sp>
              <p:sp>
                <p:nvSpPr>
                  <p:cNvPr id="42" name="Rectangle 52">
                    <a:extLst>
                      <a:ext uri="{FF2B5EF4-FFF2-40B4-BE49-F238E27FC236}">
                        <a16:creationId xmlns:a16="http://schemas.microsoft.com/office/drawing/2014/main" id="{F66B7962-867F-4789-B205-12DCD8A80CAF}"/>
                      </a:ext>
                    </a:extLst>
                  </p:cNvPr>
                  <p:cNvSpPr/>
                  <p:nvPr/>
                </p:nvSpPr>
                <p:spPr>
                  <a:xfrm>
                    <a:off x="598933" y="4844866"/>
                    <a:ext cx="925074" cy="685075"/>
                  </a:xfrm>
                  <a:prstGeom prst="rect">
                    <a:avLst/>
                  </a:prstGeom>
                  <a:noFill/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de-DE" sz="1400" kern="0" dirty="0">
                      <a:solidFill>
                        <a:srgbClr val="FFFFFF"/>
                      </a:solidFill>
                      <a:latin typeface="Calibri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5" name="Rectangle 74">
                  <a:extLst>
                    <a:ext uri="{FF2B5EF4-FFF2-40B4-BE49-F238E27FC236}">
                      <a16:creationId xmlns:a16="http://schemas.microsoft.com/office/drawing/2014/main" id="{2F6763C2-93D4-46AD-9F98-7643A215F233}"/>
                    </a:ext>
                  </a:extLst>
                </p:cNvPr>
                <p:cNvSpPr/>
                <p:nvPr/>
              </p:nvSpPr>
              <p:spPr>
                <a:xfrm>
                  <a:off x="3326255" y="1890369"/>
                  <a:ext cx="2441233" cy="515610"/>
                </a:xfrm>
                <a:prstGeom prst="rect">
                  <a:avLst/>
                </a:prstGeom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r>
                    <a:rPr lang="en-US" altLang="zh-CN" sz="1400" b="1" kern="0" dirty="0">
                      <a:solidFill>
                        <a:sysClr val="windowText" lastClr="000000"/>
                      </a:solidFill>
                      <a:latin typeface="+mj-lt"/>
                    </a:rPr>
                    <a:t>Metering</a:t>
                  </a:r>
                  <a:br>
                    <a:rPr lang="de-DE" sz="1400" b="1" kern="0" dirty="0">
                      <a:solidFill>
                        <a:sysClr val="windowText" lastClr="000000"/>
                      </a:solidFill>
                      <a:latin typeface="+mj-lt"/>
                    </a:rPr>
                  </a:br>
                  <a:r>
                    <a:rPr lang="de-DE" sz="1400" b="1" kern="0" dirty="0">
                      <a:solidFill>
                        <a:sysClr val="windowText" lastClr="000000"/>
                      </a:solidFill>
                      <a:latin typeface="+mj-lt"/>
                    </a:rPr>
                    <a:t>Application</a:t>
                  </a:r>
                </a:p>
              </p:txBody>
            </p:sp>
            <p:sp>
              <p:nvSpPr>
                <p:cNvPr id="36" name="Oval 75">
                  <a:extLst>
                    <a:ext uri="{FF2B5EF4-FFF2-40B4-BE49-F238E27FC236}">
                      <a16:creationId xmlns:a16="http://schemas.microsoft.com/office/drawing/2014/main" id="{077EC824-A872-422B-B72B-F5BC687623EE}"/>
                    </a:ext>
                  </a:extLst>
                </p:cNvPr>
                <p:cNvSpPr/>
                <p:nvPr/>
              </p:nvSpPr>
              <p:spPr>
                <a:xfrm>
                  <a:off x="3808563" y="5558358"/>
                  <a:ext cx="1398702" cy="592763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107950" dist="12700" dir="5400000" algn="ctr">
                    <a:srgbClr val="000000"/>
                  </a:outerShdw>
                </a:effectLst>
                <a:scene3d>
                  <a:camera prst="orthographicFront">
                    <a:rot lat="0" lon="0" rev="0"/>
                  </a:camera>
                  <a:lightRig rig="soft" dir="t">
                    <a:rot lat="0" lon="0" rev="0"/>
                  </a:lightRig>
                </a:scene3d>
                <a:sp3d contourW="44450" prstMaterial="matte">
                  <a:bevelT w="63500" h="63500" prst="artDeco"/>
                  <a:contourClr>
                    <a:srgbClr val="FFFFFF"/>
                  </a:contourClr>
                </a:sp3d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lIns="0" rIns="0" anchor="ctr"/>
                <a:lstStyle/>
                <a:p>
                  <a:pPr algn="ctr">
                    <a:defRPr/>
                  </a:pPr>
                  <a:r>
                    <a:rPr lang="de-DE" sz="1400" b="1" kern="0" dirty="0">
                      <a:solidFill>
                        <a:sysClr val="windowText" lastClr="000000"/>
                      </a:solidFill>
                      <a:latin typeface="Calibri"/>
                    </a:rPr>
                    <a:t>Device</a:t>
                  </a:r>
                </a:p>
              </p:txBody>
            </p:sp>
            <p:sp>
              <p:nvSpPr>
                <p:cNvPr id="37" name="Freeform 46">
                  <a:extLst>
                    <a:ext uri="{FF2B5EF4-FFF2-40B4-BE49-F238E27FC236}">
                      <a16:creationId xmlns:a16="http://schemas.microsoft.com/office/drawing/2014/main" id="{7AFE9F8C-598D-4AE9-B3DC-24D5602D58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4074" y="3399564"/>
                  <a:ext cx="3579105" cy="792233"/>
                </a:xfrm>
                <a:custGeom>
                  <a:avLst/>
                  <a:gdLst>
                    <a:gd name="T0" fmla="*/ 266 w 5344"/>
                    <a:gd name="T1" fmla="*/ 475 h 1025"/>
                    <a:gd name="T2" fmla="*/ 249 w 5344"/>
                    <a:gd name="T3" fmla="*/ 689 h 1025"/>
                    <a:gd name="T4" fmla="*/ 580 w 5344"/>
                    <a:gd name="T5" fmla="*/ 732 h 1025"/>
                    <a:gd name="T6" fmla="*/ 1354 w 5344"/>
                    <a:gd name="T7" fmla="*/ 921 h 1025"/>
                    <a:gd name="T8" fmla="*/ 1799 w 5344"/>
                    <a:gd name="T9" fmla="*/ 892 h 1025"/>
                    <a:gd name="T10" fmla="*/ 2868 w 5344"/>
                    <a:gd name="T11" fmla="*/ 981 h 1025"/>
                    <a:gd name="T12" fmla="*/ 3214 w 5344"/>
                    <a:gd name="T13" fmla="*/ 908 h 1025"/>
                    <a:gd name="T14" fmla="*/ 4538 w 5344"/>
                    <a:gd name="T15" fmla="*/ 846 h 1025"/>
                    <a:gd name="T16" fmla="*/ 4698 w 5344"/>
                    <a:gd name="T17" fmla="*/ 722 h 1025"/>
                    <a:gd name="T18" fmla="*/ 5253 w 5344"/>
                    <a:gd name="T19" fmla="*/ 517 h 1025"/>
                    <a:gd name="T20" fmla="*/ 5040 w 5344"/>
                    <a:gd name="T21" fmla="*/ 430 h 1025"/>
                    <a:gd name="T22" fmla="*/ 4903 w 5344"/>
                    <a:gd name="T23" fmla="*/ 242 h 1025"/>
                    <a:gd name="T24" fmla="*/ 4584 w 5344"/>
                    <a:gd name="T25" fmla="*/ 218 h 1025"/>
                    <a:gd name="T26" fmla="*/ 3351 w 5344"/>
                    <a:gd name="T27" fmla="*/ 64 h 1025"/>
                    <a:gd name="T28" fmla="*/ 2872 w 5344"/>
                    <a:gd name="T29" fmla="*/ 138 h 1025"/>
                    <a:gd name="T30" fmla="*/ 1533 w 5344"/>
                    <a:gd name="T31" fmla="*/ 65 h 1025"/>
                    <a:gd name="T32" fmla="*/ 1160 w 5344"/>
                    <a:gd name="T33" fmla="*/ 165 h 1025"/>
                    <a:gd name="T34" fmla="*/ 163 w 5344"/>
                    <a:gd name="T35" fmla="*/ 354 h 1025"/>
                    <a:gd name="T36" fmla="*/ 266 w 5344"/>
                    <a:gd name="T37" fmla="*/ 475 h 102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344"/>
                    <a:gd name="T58" fmla="*/ 0 h 1025"/>
                    <a:gd name="T59" fmla="*/ 5344 w 5344"/>
                    <a:gd name="T60" fmla="*/ 1025 h 102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344" h="1025">
                      <a:moveTo>
                        <a:pt x="266" y="475"/>
                      </a:moveTo>
                      <a:cubicBezTo>
                        <a:pt x="8" y="533"/>
                        <a:pt x="0" y="629"/>
                        <a:pt x="249" y="689"/>
                      </a:cubicBezTo>
                      <a:cubicBezTo>
                        <a:pt x="339" y="710"/>
                        <a:pt x="454" y="725"/>
                        <a:pt x="580" y="732"/>
                      </a:cubicBezTo>
                      <a:cubicBezTo>
                        <a:pt x="569" y="834"/>
                        <a:pt x="915" y="918"/>
                        <a:pt x="1354" y="921"/>
                      </a:cubicBezTo>
                      <a:cubicBezTo>
                        <a:pt x="1511" y="922"/>
                        <a:pt x="1666" y="912"/>
                        <a:pt x="1799" y="892"/>
                      </a:cubicBezTo>
                      <a:cubicBezTo>
                        <a:pt x="1989" y="985"/>
                        <a:pt x="2467" y="1025"/>
                        <a:pt x="2868" y="981"/>
                      </a:cubicBezTo>
                      <a:cubicBezTo>
                        <a:pt x="3012" y="965"/>
                        <a:pt x="3133" y="940"/>
                        <a:pt x="3214" y="908"/>
                      </a:cubicBezTo>
                      <a:cubicBezTo>
                        <a:pt x="3653" y="976"/>
                        <a:pt x="4246" y="948"/>
                        <a:pt x="4538" y="846"/>
                      </a:cubicBezTo>
                      <a:cubicBezTo>
                        <a:pt x="4643" y="809"/>
                        <a:pt x="4699" y="766"/>
                        <a:pt x="4698" y="722"/>
                      </a:cubicBezTo>
                      <a:cubicBezTo>
                        <a:pt x="5095" y="701"/>
                        <a:pt x="5344" y="609"/>
                        <a:pt x="5253" y="517"/>
                      </a:cubicBezTo>
                      <a:cubicBezTo>
                        <a:pt x="5221" y="484"/>
                        <a:pt x="5147" y="453"/>
                        <a:pt x="5040" y="430"/>
                      </a:cubicBezTo>
                      <a:cubicBezTo>
                        <a:pt x="5225" y="369"/>
                        <a:pt x="5164" y="285"/>
                        <a:pt x="4903" y="242"/>
                      </a:cubicBezTo>
                      <a:cubicBezTo>
                        <a:pt x="4810" y="227"/>
                        <a:pt x="4699" y="218"/>
                        <a:pt x="4584" y="218"/>
                      </a:cubicBezTo>
                      <a:cubicBezTo>
                        <a:pt x="4426" y="96"/>
                        <a:pt x="3874" y="27"/>
                        <a:pt x="3351" y="64"/>
                      </a:cubicBezTo>
                      <a:cubicBezTo>
                        <a:pt x="3163" y="77"/>
                        <a:pt x="2996" y="103"/>
                        <a:pt x="2872" y="138"/>
                      </a:cubicBezTo>
                      <a:cubicBezTo>
                        <a:pt x="2588" y="32"/>
                        <a:pt x="1989" y="0"/>
                        <a:pt x="1533" y="65"/>
                      </a:cubicBezTo>
                      <a:cubicBezTo>
                        <a:pt x="1369" y="89"/>
                        <a:pt x="1239" y="124"/>
                        <a:pt x="1160" y="165"/>
                      </a:cubicBezTo>
                      <a:cubicBezTo>
                        <a:pt x="659" y="153"/>
                        <a:pt x="213" y="238"/>
                        <a:pt x="163" y="354"/>
                      </a:cubicBezTo>
                      <a:cubicBezTo>
                        <a:pt x="145" y="396"/>
                        <a:pt x="181" y="438"/>
                        <a:pt x="266" y="475"/>
                      </a:cubicBezTo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de-DE" sz="1200" b="1" kern="0" dirty="0">
                      <a:solidFill>
                        <a:sysClr val="windowText" lastClr="000000"/>
                      </a:solidFill>
                    </a:rPr>
                    <a:t>Communication Network (mobile, fixed, Powerline ..)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5891FBC9-271F-42D7-8564-83B52202EDF0}"/>
                    </a:ext>
                  </a:extLst>
                </p:cNvPr>
                <p:cNvSpPr txBox="1"/>
                <p:nvPr/>
              </p:nvSpPr>
              <p:spPr>
                <a:xfrm>
                  <a:off x="3690986" y="4723097"/>
                  <a:ext cx="1702926" cy="355654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de-DE" sz="1400" kern="0" dirty="0">
                      <a:ln w="0"/>
                      <a:solidFill>
                        <a:srgbClr val="FFFF00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alibri"/>
                    </a:rPr>
                    <a:t>Gateway</a:t>
                  </a:r>
                </a:p>
              </p:txBody>
            </p:sp>
            <p:sp>
              <p:nvSpPr>
                <p:cNvPr id="39" name="Rectangle 63">
                  <a:extLst>
                    <a:ext uri="{FF2B5EF4-FFF2-40B4-BE49-F238E27FC236}">
                      <a16:creationId xmlns:a16="http://schemas.microsoft.com/office/drawing/2014/main" id="{5937D83A-2E4C-4EEA-ABB8-DACC570EEC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918" y="2601831"/>
                  <a:ext cx="2019445" cy="466008"/>
                </a:xfrm>
                <a:prstGeom prst="rect">
                  <a:avLst/>
                </a:prstGeom>
                <a:solidFill>
                  <a:srgbClr val="000099"/>
                </a:solidFill>
                <a:ln>
                  <a:noFill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CN" sz="1200" b="1" dirty="0">
                      <a:solidFill>
                        <a:srgbClr val="FFFF00"/>
                      </a:solidFill>
                      <a:latin typeface="微软雅黑" pitchFamily="34" charset="-122"/>
                      <a:ea typeface="微软雅黑" pitchFamily="34" charset="-122"/>
                    </a:rPr>
                    <a:t>Metering</a:t>
                  </a:r>
                  <a:r>
                    <a:rPr lang="de-DE" sz="1400" b="1" kern="0" dirty="0">
                      <a:solidFill>
                        <a:srgbClr val="FFFF00"/>
                      </a:solidFill>
                      <a:latin typeface="+mj-lt"/>
                    </a:rPr>
                    <a:t> platform</a:t>
                  </a: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2DD080BE-E45F-40FC-8580-D43A5C9155F1}"/>
                    </a:ext>
                  </a:extLst>
                </p:cNvPr>
                <p:cNvSpPr txBox="1"/>
                <p:nvPr/>
              </p:nvSpPr>
              <p:spPr>
                <a:xfrm>
                  <a:off x="5005993" y="5608262"/>
                  <a:ext cx="402544" cy="320088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/>
                    <a:t>A</a:t>
                  </a:r>
                  <a:endParaRPr lang="en-IN" sz="1200" b="1" dirty="0"/>
                </a:p>
              </p:txBody>
            </p:sp>
          </p:grpSp>
        </p:grp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0406B30A-F0CB-4274-AF47-5E3A48AB45E2}"/>
              </a:ext>
            </a:extLst>
          </p:cNvPr>
          <p:cNvSpPr/>
          <p:nvPr/>
        </p:nvSpPr>
        <p:spPr>
          <a:xfrm>
            <a:off x="2913086" y="5989317"/>
            <a:ext cx="5608032" cy="52973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IN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Each Domain/Vertical : A separate Silo</a:t>
            </a:r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CE97CE61-3A94-439D-9E15-3CE432A75F79}"/>
              </a:ext>
            </a:extLst>
          </p:cNvPr>
          <p:cNvSpPr/>
          <p:nvPr/>
        </p:nvSpPr>
        <p:spPr>
          <a:xfrm rot="19661675">
            <a:off x="10699630" y="3652305"/>
            <a:ext cx="103909" cy="13508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018474A9-D86E-427C-9FD7-DD9C0AE530FD}"/>
              </a:ext>
            </a:extLst>
          </p:cNvPr>
          <p:cNvSpPr/>
          <p:nvPr/>
        </p:nvSpPr>
        <p:spPr>
          <a:xfrm rot="19661675">
            <a:off x="10852273" y="3640407"/>
            <a:ext cx="103909" cy="13508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id="{3AF995A2-E804-4E3D-B46F-8175C3A3D404}"/>
              </a:ext>
            </a:extLst>
          </p:cNvPr>
          <p:cNvSpPr/>
          <p:nvPr/>
        </p:nvSpPr>
        <p:spPr>
          <a:xfrm rot="19661675">
            <a:off x="11012291" y="3637175"/>
            <a:ext cx="103909" cy="13508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AA1C5BC5-48F0-4939-B527-D0EB7CAA7943}"/>
              </a:ext>
            </a:extLst>
          </p:cNvPr>
          <p:cNvSpPr/>
          <p:nvPr/>
        </p:nvSpPr>
        <p:spPr>
          <a:xfrm rot="19661675">
            <a:off x="11179345" y="3637175"/>
            <a:ext cx="103909" cy="13508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Connector 47">
            <a:extLst>
              <a:ext uri="{FF2B5EF4-FFF2-40B4-BE49-F238E27FC236}">
                <a16:creationId xmlns:a16="http://schemas.microsoft.com/office/drawing/2014/main" id="{FA503DD4-FA16-4C35-8F9C-81574925906E}"/>
              </a:ext>
            </a:extLst>
          </p:cNvPr>
          <p:cNvSpPr/>
          <p:nvPr/>
        </p:nvSpPr>
        <p:spPr>
          <a:xfrm rot="19661675">
            <a:off x="11339363" y="3633942"/>
            <a:ext cx="103909" cy="13508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7D66A09-E5C8-4726-9ED7-7159B542F738}"/>
              </a:ext>
            </a:extLst>
          </p:cNvPr>
          <p:cNvSpPr txBox="1"/>
          <p:nvPr/>
        </p:nvSpPr>
        <p:spPr>
          <a:xfrm>
            <a:off x="10220119" y="3872608"/>
            <a:ext cx="1834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Other domains/ verticals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F4245AC-9A06-4676-AFB1-08FF01886442}"/>
              </a:ext>
            </a:extLst>
          </p:cNvPr>
          <p:cNvSpPr/>
          <p:nvPr/>
        </p:nvSpPr>
        <p:spPr>
          <a:xfrm>
            <a:off x="952390" y="216114"/>
            <a:ext cx="9942894" cy="529737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IN" sz="44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Present IoT/M2M Deployment Architecture</a:t>
            </a:r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F4CD62CF-AE5C-47D8-A575-6ACE1BBD2695}"/>
              </a:ext>
            </a:extLst>
          </p:cNvPr>
          <p:cNvSpPr/>
          <p:nvPr/>
        </p:nvSpPr>
        <p:spPr>
          <a:xfrm rot="19661675">
            <a:off x="11499380" y="3640408"/>
            <a:ext cx="103909" cy="13508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F43FA6FA-D81C-4C74-BCC4-F9E34BB7D079}"/>
              </a:ext>
            </a:extLst>
          </p:cNvPr>
          <p:cNvSpPr/>
          <p:nvPr/>
        </p:nvSpPr>
        <p:spPr>
          <a:xfrm rot="19661675">
            <a:off x="11666434" y="3639724"/>
            <a:ext cx="103909" cy="13508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74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/>
      <p:bldP spid="51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90245-0220-4DB1-8EDB-6B4614C05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FEFA0A-2F20-4B60-98C6-5FFDA469AA1C}" type="slidenum">
              <a:rPr lang="en-US" smtClean="0"/>
              <a:pPr/>
              <a:t>7</a:t>
            </a:fld>
            <a:endParaRPr lang="en-IN" b="1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C8EC785-77A6-447D-BB28-C80DA9091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092" y="259592"/>
            <a:ext cx="8227457" cy="514216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IN" b="1" dirty="0"/>
              <a:t>OneM2M Architecture Approach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50632C-FCD7-4404-9E45-9480C4CD7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7" y="1067597"/>
            <a:ext cx="12172123" cy="565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5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>
          <a:xfrm>
            <a:off x="1629443" y="967563"/>
            <a:ext cx="3888857" cy="1392865"/>
          </a:xfrm>
          <a:prstGeom prst="rect">
            <a:avLst/>
          </a:prstGeom>
          <a:solidFill>
            <a:srgbClr val="E200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Today each vertical develops the whole technology stack, leading to silos and cross vertical interoperability issues</a:t>
            </a:r>
          </a:p>
        </p:txBody>
      </p:sp>
      <p:sp>
        <p:nvSpPr>
          <p:cNvPr id="20" name="Rechteck 19"/>
          <p:cNvSpPr/>
          <p:nvPr/>
        </p:nvSpPr>
        <p:spPr>
          <a:xfrm>
            <a:off x="4869714" y="2636871"/>
            <a:ext cx="648586" cy="3338623"/>
          </a:xfrm>
          <a:prstGeom prst="rect">
            <a:avLst/>
          </a:prstGeom>
          <a:solidFill>
            <a:srgbClr val="FDD1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Z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Connected Home</a:t>
            </a:r>
          </a:p>
        </p:txBody>
      </p:sp>
      <p:sp>
        <p:nvSpPr>
          <p:cNvPr id="21" name="Rechteck 20"/>
          <p:cNvSpPr/>
          <p:nvPr/>
        </p:nvSpPr>
        <p:spPr>
          <a:xfrm>
            <a:off x="4221128" y="2636871"/>
            <a:ext cx="648586" cy="3338623"/>
          </a:xfrm>
          <a:prstGeom prst="rect">
            <a:avLst/>
          </a:prstGeom>
          <a:solidFill>
            <a:srgbClr val="EDA9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Z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Automotive / Connected Car</a:t>
            </a:r>
          </a:p>
        </p:txBody>
      </p:sp>
      <p:sp>
        <p:nvSpPr>
          <p:cNvPr id="22" name="Rechteck 21"/>
          <p:cNvSpPr/>
          <p:nvPr/>
        </p:nvSpPr>
        <p:spPr>
          <a:xfrm>
            <a:off x="3575200" y="2636871"/>
            <a:ext cx="648586" cy="3338623"/>
          </a:xfrm>
          <a:prstGeom prst="rect">
            <a:avLst/>
          </a:prstGeom>
          <a:solidFill>
            <a:srgbClr val="BABD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Z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Smart Cities</a:t>
            </a:r>
          </a:p>
        </p:txBody>
      </p:sp>
      <p:sp>
        <p:nvSpPr>
          <p:cNvPr id="23" name="Rechteck 22"/>
          <p:cNvSpPr/>
          <p:nvPr/>
        </p:nvSpPr>
        <p:spPr>
          <a:xfrm>
            <a:off x="2278029" y="2636872"/>
            <a:ext cx="648586" cy="3338623"/>
          </a:xfrm>
          <a:prstGeom prst="rect">
            <a:avLst/>
          </a:prstGeom>
          <a:solidFill>
            <a:srgbClr val="9F4C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Z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Utilities</a:t>
            </a:r>
          </a:p>
        </p:txBody>
      </p:sp>
      <p:sp>
        <p:nvSpPr>
          <p:cNvPr id="24" name="Rechteck 23"/>
          <p:cNvSpPr/>
          <p:nvPr/>
        </p:nvSpPr>
        <p:spPr>
          <a:xfrm>
            <a:off x="1629443" y="2636872"/>
            <a:ext cx="648586" cy="3338623"/>
          </a:xfrm>
          <a:prstGeom prst="rect">
            <a:avLst/>
          </a:prstGeom>
          <a:solidFill>
            <a:srgbClr val="3232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Z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Supply Chain / Industrial IoT</a:t>
            </a:r>
          </a:p>
        </p:txBody>
      </p:sp>
      <p:sp>
        <p:nvSpPr>
          <p:cNvPr id="25" name="Rechteck 24"/>
          <p:cNvSpPr/>
          <p:nvPr/>
        </p:nvSpPr>
        <p:spPr>
          <a:xfrm>
            <a:off x="2926615" y="2636873"/>
            <a:ext cx="648585" cy="3338622"/>
          </a:xfrm>
          <a:prstGeom prst="rect">
            <a:avLst/>
          </a:prstGeom>
          <a:solidFill>
            <a:srgbClr val="427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Z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Healthcare / </a:t>
            </a:r>
            <a:r>
              <a:rPr kumimoji="0" lang="en-BZ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Fittnes</a:t>
            </a:r>
            <a:r>
              <a:rPr kumimoji="0" lang="en-BZ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44" name="Rechteck 43"/>
          <p:cNvSpPr/>
          <p:nvPr/>
        </p:nvSpPr>
        <p:spPr>
          <a:xfrm>
            <a:off x="9482462" y="2636871"/>
            <a:ext cx="648586" cy="3338623"/>
          </a:xfrm>
          <a:prstGeom prst="rect">
            <a:avLst/>
          </a:prstGeom>
          <a:solidFill>
            <a:srgbClr val="FDD1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Z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8833876" y="2636871"/>
            <a:ext cx="648586" cy="3338623"/>
          </a:xfrm>
          <a:prstGeom prst="rect">
            <a:avLst/>
          </a:prstGeom>
          <a:solidFill>
            <a:srgbClr val="EDA9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Z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8187948" y="2636871"/>
            <a:ext cx="648586" cy="3338623"/>
          </a:xfrm>
          <a:prstGeom prst="rect">
            <a:avLst/>
          </a:prstGeom>
          <a:solidFill>
            <a:srgbClr val="BABD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Z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hteck 46"/>
          <p:cNvSpPr/>
          <p:nvPr/>
        </p:nvSpPr>
        <p:spPr>
          <a:xfrm>
            <a:off x="6890777" y="2636872"/>
            <a:ext cx="648586" cy="3338623"/>
          </a:xfrm>
          <a:prstGeom prst="rect">
            <a:avLst/>
          </a:prstGeom>
          <a:solidFill>
            <a:srgbClr val="9F4C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Z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hteck 47"/>
          <p:cNvSpPr/>
          <p:nvPr/>
        </p:nvSpPr>
        <p:spPr>
          <a:xfrm>
            <a:off x="6242191" y="2636872"/>
            <a:ext cx="648586" cy="3338623"/>
          </a:xfrm>
          <a:prstGeom prst="rect">
            <a:avLst/>
          </a:prstGeom>
          <a:solidFill>
            <a:srgbClr val="3232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Z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hteck 48"/>
          <p:cNvSpPr/>
          <p:nvPr/>
        </p:nvSpPr>
        <p:spPr>
          <a:xfrm>
            <a:off x="7539363" y="2636873"/>
            <a:ext cx="648585" cy="3338622"/>
          </a:xfrm>
          <a:prstGeom prst="rect">
            <a:avLst/>
          </a:prstGeom>
          <a:solidFill>
            <a:srgbClr val="427B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Z" sz="1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hteck 30"/>
          <p:cNvSpPr/>
          <p:nvPr/>
        </p:nvSpPr>
        <p:spPr>
          <a:xfrm rot="5400000">
            <a:off x="7972643" y="4085999"/>
            <a:ext cx="425299" cy="3353692"/>
          </a:xfrm>
          <a:prstGeom prst="rect">
            <a:avLst/>
          </a:prstGeom>
          <a:solidFill>
            <a:srgbClr val="6D6D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Z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Connectivity </a:t>
            </a:r>
          </a:p>
        </p:txBody>
      </p:sp>
      <p:sp>
        <p:nvSpPr>
          <p:cNvPr id="50" name="Rechteck 49"/>
          <p:cNvSpPr/>
          <p:nvPr/>
        </p:nvSpPr>
        <p:spPr>
          <a:xfrm rot="5400000">
            <a:off x="7972643" y="3660701"/>
            <a:ext cx="425299" cy="3353692"/>
          </a:xfrm>
          <a:prstGeom prst="rect">
            <a:avLst/>
          </a:prstGeom>
          <a:solidFill>
            <a:srgbClr val="B420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Z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IoT Service Enablement Functions</a:t>
            </a:r>
          </a:p>
        </p:txBody>
      </p:sp>
      <p:sp>
        <p:nvSpPr>
          <p:cNvPr id="51" name="Rechteck 50"/>
          <p:cNvSpPr/>
          <p:nvPr/>
        </p:nvSpPr>
        <p:spPr>
          <a:xfrm rot="5400000">
            <a:off x="7972643" y="3246036"/>
            <a:ext cx="425299" cy="3353692"/>
          </a:xfrm>
          <a:prstGeom prst="rect">
            <a:avLst/>
          </a:prstGeom>
          <a:solidFill>
            <a:srgbClr val="0054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Z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IoT Applications</a:t>
            </a:r>
            <a:endParaRPr kumimoji="0" lang="en-BZ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hteck 51"/>
          <p:cNvSpPr/>
          <p:nvPr/>
        </p:nvSpPr>
        <p:spPr>
          <a:xfrm rot="5400000">
            <a:off x="7972642" y="2820737"/>
            <a:ext cx="425299" cy="3353692"/>
          </a:xfrm>
          <a:prstGeom prst="rect">
            <a:avLst/>
          </a:prstGeom>
          <a:solidFill>
            <a:srgbClr val="008F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Z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storage </a:t>
            </a:r>
          </a:p>
        </p:txBody>
      </p:sp>
      <p:sp>
        <p:nvSpPr>
          <p:cNvPr id="53" name="Rechteck 52"/>
          <p:cNvSpPr/>
          <p:nvPr/>
        </p:nvSpPr>
        <p:spPr>
          <a:xfrm rot="5400000">
            <a:off x="7972641" y="2395451"/>
            <a:ext cx="425299" cy="3353692"/>
          </a:xfrm>
          <a:prstGeom prst="rect">
            <a:avLst/>
          </a:prstGeom>
          <a:solidFill>
            <a:srgbClr val="3FB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Z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Analytics</a:t>
            </a:r>
          </a:p>
        </p:txBody>
      </p:sp>
      <p:sp>
        <p:nvSpPr>
          <p:cNvPr id="54" name="Rechteck 53"/>
          <p:cNvSpPr/>
          <p:nvPr/>
        </p:nvSpPr>
        <p:spPr>
          <a:xfrm rot="5400000">
            <a:off x="7972641" y="1980775"/>
            <a:ext cx="425299" cy="3353692"/>
          </a:xfrm>
          <a:prstGeom prst="rect">
            <a:avLst/>
          </a:prstGeom>
          <a:solidFill>
            <a:srgbClr val="81D5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Z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presentation</a:t>
            </a:r>
          </a:p>
        </p:txBody>
      </p:sp>
      <p:sp>
        <p:nvSpPr>
          <p:cNvPr id="128" name="Rechteck 127"/>
          <p:cNvSpPr/>
          <p:nvPr/>
        </p:nvSpPr>
        <p:spPr>
          <a:xfrm>
            <a:off x="6242191" y="967563"/>
            <a:ext cx="3888857" cy="1392865"/>
          </a:xfrm>
          <a:prstGeom prst="rect">
            <a:avLst/>
          </a:prstGeom>
          <a:solidFill>
            <a:srgbClr val="E200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Z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 global interoperable Standard, enables a </a:t>
            </a:r>
            <a:br>
              <a:rPr kumimoji="0" lang="en-BZ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BZ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cross-vertical </a:t>
            </a:r>
            <a:r>
              <a:rPr kumimoji="0" lang="en-BZ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IoT</a:t>
            </a:r>
            <a:r>
              <a:rPr kumimoji="0" lang="en-BZ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Eco-System</a:t>
            </a:r>
          </a:p>
        </p:txBody>
      </p:sp>
      <p:sp>
        <p:nvSpPr>
          <p:cNvPr id="2048" name="Richtungspfeil 2047"/>
          <p:cNvSpPr/>
          <p:nvPr/>
        </p:nvSpPr>
        <p:spPr>
          <a:xfrm>
            <a:off x="5727170" y="2615621"/>
            <a:ext cx="393405" cy="3338623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3F5A94-8458-4F17-AD3C-1A083E2022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13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31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128" grpId="0" animBg="1"/>
      <p:bldP spid="20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B7647F-4C07-4CAE-86B6-A8F2BEA80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560" y="4337581"/>
            <a:ext cx="545118" cy="72776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278B8F1-E4A9-41BF-9F37-B6DCE6314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633" y="142319"/>
            <a:ext cx="9901518" cy="720107"/>
          </a:xfrm>
          <a:noFill/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b="1" dirty="0"/>
              <a:t>oneM2M Breaks Down the Silos 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49D1B88-6BFB-4033-9F68-FF1DE35C2CE3}"/>
              </a:ext>
            </a:extLst>
          </p:cNvPr>
          <p:cNvSpPr txBox="1">
            <a:spLocks/>
          </p:cNvSpPr>
          <p:nvPr/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DB6849-9C56-6D4E-AA70-3E3466A866E9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1E1CDF-6DB9-4495-9DED-E10459AC533B}"/>
              </a:ext>
            </a:extLst>
          </p:cNvPr>
          <p:cNvGrpSpPr/>
          <p:nvPr/>
        </p:nvGrpSpPr>
        <p:grpSpPr>
          <a:xfrm>
            <a:off x="242604" y="1705989"/>
            <a:ext cx="4432602" cy="4201557"/>
            <a:chOff x="384260" y="1462921"/>
            <a:chExt cx="4432602" cy="420155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4959244-FD90-441D-873A-C1844A265E93}"/>
                </a:ext>
              </a:extLst>
            </p:cNvPr>
            <p:cNvGrpSpPr/>
            <p:nvPr/>
          </p:nvGrpSpPr>
          <p:grpSpPr>
            <a:xfrm>
              <a:off x="384260" y="1563640"/>
              <a:ext cx="1896731" cy="4030207"/>
              <a:chOff x="797729" y="1563640"/>
              <a:chExt cx="1896731" cy="4030207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0F4A352-F4B7-46A7-9146-4CB954022B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9547" t="11747" r="56922" b="69851"/>
              <a:stretch/>
            </p:blipFill>
            <p:spPr>
              <a:xfrm>
                <a:off x="1326878" y="4702537"/>
                <a:ext cx="906009" cy="891310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F3DD8AD-34F2-4485-B4C2-FB9ADA7E162F}"/>
                  </a:ext>
                </a:extLst>
              </p:cNvPr>
              <p:cNvSpPr txBox="1"/>
              <p:nvPr/>
            </p:nvSpPr>
            <p:spPr>
              <a:xfrm>
                <a:off x="797729" y="1563640"/>
                <a:ext cx="18967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Smart </a:t>
                </a:r>
              </a:p>
              <a:p>
                <a:pPr algn="ctr"/>
                <a:r>
                  <a:rPr lang="en-US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Health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C5000D5-9CCA-495C-AD37-2B6648D1749A}"/>
                </a:ext>
              </a:extLst>
            </p:cNvPr>
            <p:cNvGrpSpPr/>
            <p:nvPr/>
          </p:nvGrpSpPr>
          <p:grpSpPr>
            <a:xfrm>
              <a:off x="2102785" y="1563640"/>
              <a:ext cx="1302874" cy="4050417"/>
              <a:chOff x="2385379" y="1543430"/>
              <a:chExt cx="1302874" cy="4050417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BD0E45C-2A62-48D5-8979-6281174F30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7879" t="11415" r="29192" b="69558"/>
              <a:stretch/>
            </p:blipFill>
            <p:spPr>
              <a:xfrm>
                <a:off x="2616008" y="4693732"/>
                <a:ext cx="845506" cy="900115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54E462F-E869-4213-BEC0-5B19DF7E545C}"/>
                  </a:ext>
                </a:extLst>
              </p:cNvPr>
              <p:cNvSpPr txBox="1"/>
              <p:nvPr/>
            </p:nvSpPr>
            <p:spPr>
              <a:xfrm>
                <a:off x="2385379" y="1543430"/>
                <a:ext cx="13028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Smart </a:t>
                </a:r>
              </a:p>
              <a:p>
                <a:pPr algn="ctr"/>
                <a:r>
                  <a:rPr lang="en-US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Transportation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BDAA9E-CEDF-48A6-911B-6B9BE6C729BB}"/>
                </a:ext>
              </a:extLst>
            </p:cNvPr>
            <p:cNvGrpSpPr/>
            <p:nvPr/>
          </p:nvGrpSpPr>
          <p:grpSpPr>
            <a:xfrm>
              <a:off x="3536521" y="1543049"/>
              <a:ext cx="1280341" cy="4033306"/>
              <a:chOff x="4828951" y="1599530"/>
              <a:chExt cx="1280341" cy="4033306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5600AC65-1911-42B4-998D-EF95B14369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67681" t="49457" r="19180" b="31743"/>
              <a:stretch/>
            </p:blipFill>
            <p:spPr>
              <a:xfrm>
                <a:off x="5022081" y="4743488"/>
                <a:ext cx="859248" cy="889348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65D1EE3-B627-4319-A7D0-C457BC939112}"/>
                  </a:ext>
                </a:extLst>
              </p:cNvPr>
              <p:cNvSpPr txBox="1"/>
              <p:nvPr/>
            </p:nvSpPr>
            <p:spPr>
              <a:xfrm>
                <a:off x="4828951" y="1599530"/>
                <a:ext cx="12803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Smart </a:t>
                </a:r>
              </a:p>
              <a:p>
                <a:pPr algn="ctr"/>
                <a:r>
                  <a:rPr lang="en-US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Metering</a:t>
                </a:r>
              </a:p>
            </p:txBody>
          </p:sp>
        </p:grpSp>
        <p:sp>
          <p:nvSpPr>
            <p:cNvPr id="11" name="Arrow: Up-Down 10">
              <a:extLst>
                <a:ext uri="{FF2B5EF4-FFF2-40B4-BE49-F238E27FC236}">
                  <a16:creationId xmlns:a16="http://schemas.microsoft.com/office/drawing/2014/main" id="{5FC59737-7F49-47BD-BFB4-DACACE715F3F}"/>
                </a:ext>
              </a:extLst>
            </p:cNvPr>
            <p:cNvSpPr/>
            <p:nvPr/>
          </p:nvSpPr>
          <p:spPr>
            <a:xfrm>
              <a:off x="858244" y="2235344"/>
              <a:ext cx="1016337" cy="2467193"/>
            </a:xfrm>
            <a:prstGeom prst="upDownArrow">
              <a:avLst>
                <a:gd name="adj1" fmla="val 50000"/>
                <a:gd name="adj2" fmla="val 2653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tIns="91440" bIns="91440" rtlCol="0" anchor="ctr"/>
            <a:lstStyle/>
            <a:p>
              <a:pPr algn="ctr"/>
              <a:r>
                <a:rPr lang="en-US" sz="1600" dirty="0"/>
                <a:t>Vertical  </a:t>
              </a:r>
            </a:p>
            <a:p>
              <a:pPr algn="ctr"/>
              <a:r>
                <a:rPr lang="en-US" sz="1600" dirty="0"/>
                <a:t>Information Flow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CC136F9-622E-4E44-A256-38B38A5F6D93}"/>
                </a:ext>
              </a:extLst>
            </p:cNvPr>
            <p:cNvSpPr/>
            <p:nvPr/>
          </p:nvSpPr>
          <p:spPr>
            <a:xfrm>
              <a:off x="677851" y="1478451"/>
              <a:ext cx="1294071" cy="4186027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Arrow: Up-Down 12">
              <a:extLst>
                <a:ext uri="{FF2B5EF4-FFF2-40B4-BE49-F238E27FC236}">
                  <a16:creationId xmlns:a16="http://schemas.microsoft.com/office/drawing/2014/main" id="{2B6B200D-1001-4773-985E-9984623EF515}"/>
                </a:ext>
              </a:extLst>
            </p:cNvPr>
            <p:cNvSpPr/>
            <p:nvPr/>
          </p:nvSpPr>
          <p:spPr>
            <a:xfrm>
              <a:off x="2283177" y="2235344"/>
              <a:ext cx="1016337" cy="2467193"/>
            </a:xfrm>
            <a:prstGeom prst="upDownArrow">
              <a:avLst>
                <a:gd name="adj1" fmla="val 50000"/>
                <a:gd name="adj2" fmla="val 2653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tIns="91440" bIns="91440" rtlCol="0" anchor="ctr"/>
            <a:lstStyle/>
            <a:p>
              <a:pPr algn="ctr"/>
              <a:r>
                <a:rPr lang="en-US" sz="1600" dirty="0"/>
                <a:t>Vertical  </a:t>
              </a:r>
            </a:p>
            <a:p>
              <a:pPr algn="ctr"/>
              <a:r>
                <a:rPr lang="en-US" sz="1600" dirty="0"/>
                <a:t>Information Flow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4A58C3E-4C44-4EF1-A1B3-3B5831DFDF2E}"/>
                </a:ext>
              </a:extLst>
            </p:cNvPr>
            <p:cNvSpPr/>
            <p:nvPr/>
          </p:nvSpPr>
          <p:spPr>
            <a:xfrm>
              <a:off x="2102784" y="1478451"/>
              <a:ext cx="1294071" cy="4186027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Arrow: Up-Down 14">
              <a:extLst>
                <a:ext uri="{FF2B5EF4-FFF2-40B4-BE49-F238E27FC236}">
                  <a16:creationId xmlns:a16="http://schemas.microsoft.com/office/drawing/2014/main" id="{ACB506E7-8A6F-4E8F-A9E6-A9D3772A0944}"/>
                </a:ext>
              </a:extLst>
            </p:cNvPr>
            <p:cNvSpPr/>
            <p:nvPr/>
          </p:nvSpPr>
          <p:spPr>
            <a:xfrm>
              <a:off x="3692633" y="2219814"/>
              <a:ext cx="1016337" cy="2467193"/>
            </a:xfrm>
            <a:prstGeom prst="upDownArrow">
              <a:avLst>
                <a:gd name="adj1" fmla="val 50000"/>
                <a:gd name="adj2" fmla="val 2653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tIns="91440" bIns="91440" rtlCol="0" anchor="ctr"/>
            <a:lstStyle/>
            <a:p>
              <a:pPr algn="ctr"/>
              <a:r>
                <a:rPr lang="en-US" sz="1600" dirty="0"/>
                <a:t>Vertical  </a:t>
              </a:r>
            </a:p>
            <a:p>
              <a:pPr algn="ctr"/>
              <a:r>
                <a:rPr lang="en-US" sz="1600" dirty="0"/>
                <a:t>Information Flow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DA4DDA2-D1B3-4B8B-9EFF-8D635D8ADA04}"/>
                </a:ext>
              </a:extLst>
            </p:cNvPr>
            <p:cNvSpPr/>
            <p:nvPr/>
          </p:nvSpPr>
          <p:spPr>
            <a:xfrm>
              <a:off x="3512240" y="1462921"/>
              <a:ext cx="1294071" cy="4186027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Arrow: Striped Right 22">
            <a:extLst>
              <a:ext uri="{FF2B5EF4-FFF2-40B4-BE49-F238E27FC236}">
                <a16:creationId xmlns:a16="http://schemas.microsoft.com/office/drawing/2014/main" id="{EDADE370-6989-42D6-9168-0D397317820E}"/>
              </a:ext>
            </a:extLst>
          </p:cNvPr>
          <p:cNvSpPr/>
          <p:nvPr/>
        </p:nvSpPr>
        <p:spPr>
          <a:xfrm>
            <a:off x="5380919" y="3128245"/>
            <a:ext cx="779228" cy="602665"/>
          </a:xfrm>
          <a:prstGeom prst="stripedRightArrow">
            <a:avLst/>
          </a:prstGeom>
          <a:solidFill>
            <a:srgbClr val="B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row: Up-Down 23">
            <a:extLst>
              <a:ext uri="{FF2B5EF4-FFF2-40B4-BE49-F238E27FC236}">
                <a16:creationId xmlns:a16="http://schemas.microsoft.com/office/drawing/2014/main" id="{A008030B-2271-4568-8D3B-038267CD8D73}"/>
              </a:ext>
            </a:extLst>
          </p:cNvPr>
          <p:cNvSpPr/>
          <p:nvPr/>
        </p:nvSpPr>
        <p:spPr>
          <a:xfrm rot="5400000">
            <a:off x="8424268" y="234375"/>
            <a:ext cx="1016337" cy="2467193"/>
          </a:xfrm>
          <a:prstGeom prst="upDownArrow">
            <a:avLst>
              <a:gd name="adj1" fmla="val 50000"/>
              <a:gd name="adj2" fmla="val 26530"/>
            </a:avLst>
          </a:prstGeom>
          <a:solidFill>
            <a:srgbClr val="B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tIns="91440" bIns="91440" rtlCol="0" anchor="ctr"/>
          <a:lstStyle/>
          <a:p>
            <a:pPr algn="ctr"/>
            <a:r>
              <a:rPr lang="en-US" sz="1600" dirty="0"/>
              <a:t>Horizontal  </a:t>
            </a:r>
          </a:p>
          <a:p>
            <a:pPr algn="ctr"/>
            <a:r>
              <a:rPr lang="en-US" sz="1600" dirty="0"/>
              <a:t>Information Flow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7C4FEF2-BF9E-4E29-9800-19959EF8AF2D}"/>
              </a:ext>
            </a:extLst>
          </p:cNvPr>
          <p:cNvSpPr/>
          <p:nvPr/>
        </p:nvSpPr>
        <p:spPr>
          <a:xfrm>
            <a:off x="6791358" y="1793045"/>
            <a:ext cx="1294071" cy="76075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2B7A7D9-935D-4465-BD76-26C600B851C0}"/>
              </a:ext>
            </a:extLst>
          </p:cNvPr>
          <p:cNvSpPr txBox="1"/>
          <p:nvPr/>
        </p:nvSpPr>
        <p:spPr>
          <a:xfrm>
            <a:off x="8271355" y="1851866"/>
            <a:ext cx="1302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Smart </a:t>
            </a:r>
          </a:p>
          <a:p>
            <a:pPr algn="ctr"/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Transportation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4276506-F544-4191-B090-0DB0901E64D6}"/>
              </a:ext>
            </a:extLst>
          </p:cNvPr>
          <p:cNvSpPr/>
          <p:nvPr/>
        </p:nvSpPr>
        <p:spPr>
          <a:xfrm>
            <a:off x="8259923" y="1791115"/>
            <a:ext cx="1294071" cy="74855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4402CC0-785F-47E0-B5A4-BD6ADF2BF24E}"/>
              </a:ext>
            </a:extLst>
          </p:cNvPr>
          <p:cNvSpPr/>
          <p:nvPr/>
        </p:nvSpPr>
        <p:spPr>
          <a:xfrm>
            <a:off x="9728488" y="1791116"/>
            <a:ext cx="1294071" cy="76268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D550A7F-FD4F-44A3-B7EA-D7AEA29922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879" t="11415" r="29192" b="69558"/>
          <a:stretch/>
        </p:blipFill>
        <p:spPr>
          <a:xfrm>
            <a:off x="8523045" y="4770274"/>
            <a:ext cx="845506" cy="9001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780ED32-9FEF-4803-88E8-619E816136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681" t="49457" r="19180" b="31743"/>
          <a:stretch/>
        </p:blipFill>
        <p:spPr>
          <a:xfrm>
            <a:off x="9967852" y="4770274"/>
            <a:ext cx="859248" cy="889348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121D6C7-139A-49A7-B7DE-7729B420988D}"/>
              </a:ext>
            </a:extLst>
          </p:cNvPr>
          <p:cNvCxnSpPr/>
          <p:nvPr/>
        </p:nvCxnSpPr>
        <p:spPr>
          <a:xfrm>
            <a:off x="8919076" y="2553155"/>
            <a:ext cx="26722" cy="22794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BF92710-FE16-458B-8E7F-6918AECE26D7}"/>
              </a:ext>
            </a:extLst>
          </p:cNvPr>
          <p:cNvCxnSpPr/>
          <p:nvPr/>
        </p:nvCxnSpPr>
        <p:spPr>
          <a:xfrm>
            <a:off x="7385557" y="2561753"/>
            <a:ext cx="26722" cy="22794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7727899-EA2C-4D3F-A65A-940A7630949D}"/>
              </a:ext>
            </a:extLst>
          </p:cNvPr>
          <p:cNvCxnSpPr/>
          <p:nvPr/>
        </p:nvCxnSpPr>
        <p:spPr>
          <a:xfrm>
            <a:off x="10370754" y="2553798"/>
            <a:ext cx="26722" cy="227942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F89BE73-94DD-43FD-8D3E-FE74C4E42D5A}"/>
              </a:ext>
            </a:extLst>
          </p:cNvPr>
          <p:cNvCxnSpPr>
            <a:stCxn id="26" idx="2"/>
          </p:cNvCxnSpPr>
          <p:nvPr/>
        </p:nvCxnSpPr>
        <p:spPr>
          <a:xfrm>
            <a:off x="7438394" y="2553797"/>
            <a:ext cx="1330293" cy="233211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475C344-3D49-4675-BD0C-3E4BD490799B}"/>
              </a:ext>
            </a:extLst>
          </p:cNvPr>
          <p:cNvCxnSpPr/>
          <p:nvPr/>
        </p:nvCxnSpPr>
        <p:spPr>
          <a:xfrm>
            <a:off x="9044241" y="2553155"/>
            <a:ext cx="1063486" cy="2409832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7AC9477-5600-4496-93C5-43377173F146}"/>
              </a:ext>
            </a:extLst>
          </p:cNvPr>
          <p:cNvCxnSpPr/>
          <p:nvPr/>
        </p:nvCxnSpPr>
        <p:spPr>
          <a:xfrm flipH="1">
            <a:off x="7600727" y="2561753"/>
            <a:ext cx="2560821" cy="2358387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F754804-332C-4ACA-932A-6A662EE30089}"/>
              </a:ext>
            </a:extLst>
          </p:cNvPr>
          <p:cNvGrpSpPr/>
          <p:nvPr/>
        </p:nvGrpSpPr>
        <p:grpSpPr>
          <a:xfrm>
            <a:off x="6936704" y="3064029"/>
            <a:ext cx="4920630" cy="595302"/>
            <a:chOff x="6976618" y="2827471"/>
            <a:chExt cx="4714746" cy="595302"/>
          </a:xfrm>
          <a:solidFill>
            <a:srgbClr val="B80000"/>
          </a:solidFill>
        </p:grpSpPr>
        <p:sp>
          <p:nvSpPr>
            <p:cNvPr id="40" name="Rounded Rectangle 41">
              <a:extLst>
                <a:ext uri="{FF2B5EF4-FFF2-40B4-BE49-F238E27FC236}">
                  <a16:creationId xmlns:a16="http://schemas.microsoft.com/office/drawing/2014/main" id="{F233E941-F2F2-4BED-A70F-42F8369DA1C2}"/>
                </a:ext>
              </a:extLst>
            </p:cNvPr>
            <p:cNvSpPr/>
            <p:nvPr/>
          </p:nvSpPr>
          <p:spPr bwMode="auto">
            <a:xfrm>
              <a:off x="6976618" y="2827471"/>
              <a:ext cx="3861840" cy="595302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</a:ln>
            <a:effectLst>
              <a:outerShdw blurRad="50800" dist="20000" dir="5400000" rotWithShape="0">
                <a:srgbClr val="000000">
                  <a:alpha val="42000"/>
                </a:srgbClr>
              </a:outerShdw>
            </a:effectLst>
          </p:spPr>
          <p:txBody>
            <a:bodyPr lIns="0" rIns="0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>
                  <a:solidFill>
                    <a:prstClr val="white"/>
                  </a:solidFill>
                  <a:cs typeface="Arial" charset="0"/>
                </a:rPr>
                <a:t>Service Layer</a:t>
              </a:r>
            </a:p>
          </p:txBody>
        </p:sp>
        <p:pic>
          <p:nvPicPr>
            <p:cNvPr id="41" name="Picture 10" descr="C:\Users\Jayeeta\AppData\Local\Microsoft\Windows\INetCache\Content.Word\oneM2M Logo_HighRes.png">
              <a:extLst>
                <a:ext uri="{FF2B5EF4-FFF2-40B4-BE49-F238E27FC236}">
                  <a16:creationId xmlns:a16="http://schemas.microsoft.com/office/drawing/2014/main" id="{FCC18F90-17B9-42E3-90F0-0C14FBA834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4329" y="2880513"/>
              <a:ext cx="707035" cy="4429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B6B878B5-93A7-4E7C-A76E-55C0E305F6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47" t="11747" r="56922" b="69851"/>
          <a:stretch/>
        </p:blipFill>
        <p:spPr>
          <a:xfrm>
            <a:off x="6953371" y="4792080"/>
            <a:ext cx="906009" cy="89131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6B021A5-83F3-4410-B4A3-7E8147CD1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986" y="4073639"/>
            <a:ext cx="470260" cy="62782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5F916AD-2529-42E9-8246-3BEB92665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862" y="3954206"/>
            <a:ext cx="270070" cy="36055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19DDEC0-5669-471F-891C-A8F8F69C1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122" y="3935202"/>
            <a:ext cx="270070" cy="36055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702D8D5-6B57-43B3-B8B9-949625EE4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0634" y="3700524"/>
            <a:ext cx="418552" cy="31391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C1A4999-782C-426D-88C0-D577828507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6615" y="5104323"/>
            <a:ext cx="437729" cy="29181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085F6F9-4346-490D-B06F-7DE64DE1F4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68845">
            <a:off x="8299251" y="5030746"/>
            <a:ext cx="138344" cy="12463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C0AEC84-0D7F-4809-91CA-2C7A60C10A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29367" y="4709192"/>
            <a:ext cx="456395" cy="45639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E596A19-D197-435C-B84C-2EAF6FF9B8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18979" y="3716871"/>
            <a:ext cx="442569" cy="179794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4C7F9136-EA39-4081-AF63-5D93F03BEE4C}"/>
              </a:ext>
            </a:extLst>
          </p:cNvPr>
          <p:cNvSpPr txBox="1"/>
          <p:nvPr/>
        </p:nvSpPr>
        <p:spPr>
          <a:xfrm>
            <a:off x="5092030" y="3212666"/>
            <a:ext cx="1211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A860213-052C-4D3A-BE52-EA7D58D2F3A3}"/>
              </a:ext>
            </a:extLst>
          </p:cNvPr>
          <p:cNvSpPr txBox="1"/>
          <p:nvPr/>
        </p:nvSpPr>
        <p:spPr>
          <a:xfrm>
            <a:off x="11098752" y="1948187"/>
            <a:ext cx="37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DE5897C-65E7-4F48-9C63-4180E956D6C8}"/>
              </a:ext>
            </a:extLst>
          </p:cNvPr>
          <p:cNvSpPr txBox="1"/>
          <p:nvPr/>
        </p:nvSpPr>
        <p:spPr>
          <a:xfrm>
            <a:off x="10902999" y="5030282"/>
            <a:ext cx="37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4352B441-D301-47C2-AC4D-5AB74264EE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08950" y="810900"/>
            <a:ext cx="1405386" cy="93522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386EF0DE-CC9A-4845-863C-1DD0D213571A}"/>
              </a:ext>
            </a:extLst>
          </p:cNvPr>
          <p:cNvSpPr txBox="1"/>
          <p:nvPr/>
        </p:nvSpPr>
        <p:spPr>
          <a:xfrm>
            <a:off x="6471692" y="1856483"/>
            <a:ext cx="1896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Smart </a:t>
            </a:r>
          </a:p>
          <a:p>
            <a:pPr algn="ctr"/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Health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435CD57-9D56-4120-9EFB-1620EEF2358C}"/>
              </a:ext>
            </a:extLst>
          </p:cNvPr>
          <p:cNvSpPr txBox="1"/>
          <p:nvPr/>
        </p:nvSpPr>
        <p:spPr>
          <a:xfrm>
            <a:off x="9730583" y="1851866"/>
            <a:ext cx="1280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Smart </a:t>
            </a:r>
          </a:p>
          <a:p>
            <a:pPr algn="ctr"/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Metering</a:t>
            </a:r>
          </a:p>
        </p:txBody>
      </p:sp>
    </p:spTree>
    <p:extLst>
      <p:ext uri="{BB962C8B-B14F-4D97-AF65-F5344CB8AC3E}">
        <p14:creationId xmlns:p14="http://schemas.microsoft.com/office/powerpoint/2010/main" val="137234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7" grpId="0"/>
      <p:bldP spid="28" grpId="0" animBg="1"/>
      <p:bldP spid="30" grpId="0" animBg="1"/>
      <p:bldP spid="51" grpId="0"/>
      <p:bldP spid="52" grpId="0"/>
      <p:bldP spid="53" grpId="0"/>
      <p:bldP spid="55" grpId="0"/>
      <p:bldP spid="5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ix.a.QuvkCDei4hNrWn_w"/>
</p:tagLst>
</file>

<file path=ppt/theme/theme1.xml><?xml version="1.0" encoding="utf-8"?>
<a:theme xmlns:a="http://schemas.openxmlformats.org/drawingml/2006/main" name="Future Technologi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neM2M_design Farben">
      <a:dk1>
        <a:srgbClr val="A0A0A3"/>
      </a:dk1>
      <a:lt1>
        <a:sysClr val="window" lastClr="FFFFFF"/>
      </a:lt1>
      <a:dk2>
        <a:srgbClr val="A0A0A3"/>
      </a:dk2>
      <a:lt2>
        <a:srgbClr val="E7E6E6"/>
      </a:lt2>
      <a:accent1>
        <a:srgbClr val="A0A0A3"/>
      </a:accent1>
      <a:accent2>
        <a:srgbClr val="B42025"/>
      </a:accent2>
      <a:accent3>
        <a:srgbClr val="F5921E"/>
      </a:accent3>
      <a:accent4>
        <a:srgbClr val="716896"/>
      </a:accent4>
      <a:accent5>
        <a:srgbClr val="005480"/>
      </a:accent5>
      <a:accent6>
        <a:srgbClr val="545054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1479</Words>
  <Application>Microsoft Office PowerPoint</Application>
  <PresentationFormat>Widescreen</PresentationFormat>
  <Paragraphs>421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5" baseType="lpstr">
      <vt:lpstr>微软雅黑</vt:lpstr>
      <vt:lpstr>Arial</vt:lpstr>
      <vt:lpstr>Calibri</vt:lpstr>
      <vt:lpstr>Calibri Light</vt:lpstr>
      <vt:lpstr>Calisto MT</vt:lpstr>
      <vt:lpstr>Century Gothic</vt:lpstr>
      <vt:lpstr>Corbel</vt:lpstr>
      <vt:lpstr>Myriad Pro</vt:lpstr>
      <vt:lpstr>Myriad Pro Light</vt:lpstr>
      <vt:lpstr>Qualcomm Office Bold</vt:lpstr>
      <vt:lpstr>Qualcomm Office Semibold</vt:lpstr>
      <vt:lpstr>Tele-GroteskNor</vt:lpstr>
      <vt:lpstr>Times New Roman</vt:lpstr>
      <vt:lpstr>Trebuchet MS</vt:lpstr>
      <vt:lpstr>Wingdings</vt:lpstr>
      <vt:lpstr>Future Technologies</vt:lpstr>
      <vt:lpstr>Office Theme</vt:lpstr>
      <vt:lpstr>PowerPoint Presentation</vt:lpstr>
      <vt:lpstr>PowerPoint Presentation</vt:lpstr>
      <vt:lpstr>M2M/IoT: Surge of connected things</vt:lpstr>
      <vt:lpstr>IoT and M2M framework</vt:lpstr>
      <vt:lpstr>PowerPoint Presentation</vt:lpstr>
      <vt:lpstr>PowerPoint Presentation</vt:lpstr>
      <vt:lpstr>OneM2M Architecture Approach</vt:lpstr>
      <vt:lpstr>PowerPoint Presentation</vt:lpstr>
      <vt:lpstr>oneM2M Breaks Down the Silos </vt:lpstr>
      <vt:lpstr>Present Landscape of IoT Applications  In Smart Cities</vt:lpstr>
      <vt:lpstr>Deployment Scenarios: Multi User, Shared</vt:lpstr>
      <vt:lpstr>PowerPoint Presentation</vt:lpstr>
      <vt:lpstr>PowerPoint Presentation</vt:lpstr>
      <vt:lpstr>Scope of and purpose of IoT technology Layers </vt:lpstr>
      <vt:lpstr>Individual technologies / Protocols used today</vt:lpstr>
      <vt:lpstr>Bundling of individual service Layer technologies by oneM2M </vt:lpstr>
      <vt:lpstr>Functions provided by oneM2M</vt:lpstr>
      <vt:lpstr>The Common Service Functions in oneM2M Architecture</vt:lpstr>
      <vt:lpstr>Details of the Common Service Functions (CSFs)</vt:lpstr>
      <vt:lpstr>Industry collaboration around oneM2M</vt:lpstr>
      <vt:lpstr>PowerPoint Presentation</vt:lpstr>
      <vt:lpstr>Topology</vt:lpstr>
      <vt:lpstr>RESTful Style &amp; Access Control</vt:lpstr>
      <vt:lpstr>IoT Application Deployment in a multi Service Provider scenario</vt:lpstr>
      <vt:lpstr>PowerPoint Presentation</vt:lpstr>
      <vt:lpstr>IoT System Deployment View</vt:lpstr>
      <vt:lpstr>The Smart City ICT Reference Architecture for India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Shefali Sinha</dc:creator>
  <cp:lastModifiedBy>Aurindam Bhattacharya</cp:lastModifiedBy>
  <cp:revision>78</cp:revision>
  <dcterms:created xsi:type="dcterms:W3CDTF">2020-01-17T06:46:23Z</dcterms:created>
  <dcterms:modified xsi:type="dcterms:W3CDTF">2021-07-05T07:39:05Z</dcterms:modified>
</cp:coreProperties>
</file>