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6858000" cx="12192000"/>
  <p:notesSz cx="6858000" cy="9144000"/>
  <p:embeddedFontLst>
    <p:embeddedFont>
      <p:font typeface="Lato"/>
      <p:regular r:id="rId29"/>
      <p:bold r:id="rId30"/>
      <p:italic r:id="rId31"/>
      <p:boldItalic r:id="rId32"/>
    </p:embeddedFont>
    <p:embeddedFont>
      <p:font typeface="PT Sans"/>
      <p:regular r:id="rId33"/>
      <p:bold r:id="rId34"/>
      <p:italic r:id="rId35"/>
      <p:boldItalic r:id="rId36"/>
    </p:embeddedFont>
    <p:embeddedFont>
      <p:font typeface="Open Sans"/>
      <p:regular r:id="rId37"/>
      <p:bold r:id="rId38"/>
      <p:italic r:id="rId39"/>
      <p:boldItalic r:id="rId40"/>
    </p:embeddedFont>
    <p:embeddedFont>
      <p:font typeface="Century Gothic"/>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5" roundtripDataSignature="AMtx7mjn7aHBMBWqimYDrtqWC1k7N9oWT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7CAC03A-981F-40E8-B9F5-336140DE9385}">
  <a:tblStyle styleId="{07CAC03A-981F-40E8-B9F5-336140DE9385}"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OpenSans-boldItalic.fntdata"/><Relationship Id="rId20" Type="http://schemas.openxmlformats.org/officeDocument/2006/relationships/slide" Target="slides/slide15.xml"/><Relationship Id="rId42" Type="http://schemas.openxmlformats.org/officeDocument/2006/relationships/font" Target="fonts/CenturyGothic-bold.fntdata"/><Relationship Id="rId41" Type="http://schemas.openxmlformats.org/officeDocument/2006/relationships/font" Target="fonts/CenturyGothic-regular.fntdata"/><Relationship Id="rId22" Type="http://schemas.openxmlformats.org/officeDocument/2006/relationships/slide" Target="slides/slide17.xml"/><Relationship Id="rId44" Type="http://schemas.openxmlformats.org/officeDocument/2006/relationships/font" Target="fonts/CenturyGothic-boldItalic.fntdata"/><Relationship Id="rId21" Type="http://schemas.openxmlformats.org/officeDocument/2006/relationships/slide" Target="slides/slide16.xml"/><Relationship Id="rId43" Type="http://schemas.openxmlformats.org/officeDocument/2006/relationships/font" Target="fonts/CenturyGothic-italic.fntdata"/><Relationship Id="rId24" Type="http://schemas.openxmlformats.org/officeDocument/2006/relationships/slide" Target="slides/slide19.xml"/><Relationship Id="rId23" Type="http://schemas.openxmlformats.org/officeDocument/2006/relationships/slide" Target="slides/slide18.xml"/><Relationship Id="rId45" Type="http://customschemas.google.com/relationships/presentationmetadata" Target="meta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ato-italic.fntdata"/><Relationship Id="rId30" Type="http://schemas.openxmlformats.org/officeDocument/2006/relationships/font" Target="fonts/Lato-bold.fntdata"/><Relationship Id="rId11" Type="http://schemas.openxmlformats.org/officeDocument/2006/relationships/slide" Target="slides/slide6.xml"/><Relationship Id="rId33" Type="http://schemas.openxmlformats.org/officeDocument/2006/relationships/font" Target="fonts/PTSans-regular.fntdata"/><Relationship Id="rId10" Type="http://schemas.openxmlformats.org/officeDocument/2006/relationships/slide" Target="slides/slide5.xml"/><Relationship Id="rId32" Type="http://schemas.openxmlformats.org/officeDocument/2006/relationships/font" Target="fonts/Lato-boldItalic.fntdata"/><Relationship Id="rId13" Type="http://schemas.openxmlformats.org/officeDocument/2006/relationships/slide" Target="slides/slide8.xml"/><Relationship Id="rId35" Type="http://schemas.openxmlformats.org/officeDocument/2006/relationships/font" Target="fonts/PTSans-italic.fntdata"/><Relationship Id="rId12" Type="http://schemas.openxmlformats.org/officeDocument/2006/relationships/slide" Target="slides/slide7.xml"/><Relationship Id="rId34" Type="http://schemas.openxmlformats.org/officeDocument/2006/relationships/font" Target="fonts/PTSans-bold.fntdata"/><Relationship Id="rId15" Type="http://schemas.openxmlformats.org/officeDocument/2006/relationships/slide" Target="slides/slide10.xml"/><Relationship Id="rId37" Type="http://schemas.openxmlformats.org/officeDocument/2006/relationships/font" Target="fonts/OpenSans-regular.fntdata"/><Relationship Id="rId14" Type="http://schemas.openxmlformats.org/officeDocument/2006/relationships/slide" Target="slides/slide9.xml"/><Relationship Id="rId36" Type="http://schemas.openxmlformats.org/officeDocument/2006/relationships/font" Target="fonts/PTSans-boldItalic.fntdata"/><Relationship Id="rId17" Type="http://schemas.openxmlformats.org/officeDocument/2006/relationships/slide" Target="slides/slide12.xml"/><Relationship Id="rId39" Type="http://schemas.openxmlformats.org/officeDocument/2006/relationships/font" Target="fonts/OpenSans-italic.fntdata"/><Relationship Id="rId16" Type="http://schemas.openxmlformats.org/officeDocument/2006/relationships/slide" Target="slides/slide11.xml"/><Relationship Id="rId38" Type="http://schemas.openxmlformats.org/officeDocument/2006/relationships/font" Target="fonts/OpenSans-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rPr b="0" i="0" lang="en-US">
                <a:solidFill>
                  <a:srgbClr val="2E2E31"/>
                </a:solidFill>
                <a:latin typeface="PT Sans"/>
                <a:ea typeface="PT Sans"/>
                <a:cs typeface="PT Sans"/>
                <a:sym typeface="PT Sans"/>
              </a:rPr>
              <a:t>It is important to think in terms of the fourth industrial revolution which brings the physical, digital, and biological worlds together. Through this cycle of change, industries and business models are being reshaped, at an unprecedented rate of change, even if you make allowance for the pressures caused by the pandemic.</a:t>
            </a:r>
            <a:endParaRPr/>
          </a:p>
          <a:p>
            <a:pPr indent="0" lvl="0" marL="0" rtl="0" algn="just">
              <a:spcBef>
                <a:spcPts val="0"/>
              </a:spcBef>
              <a:spcAft>
                <a:spcPts val="0"/>
              </a:spcAft>
              <a:buNone/>
            </a:pPr>
            <a:r>
              <a:t/>
            </a:r>
            <a:endParaRPr b="0" i="0">
              <a:solidFill>
                <a:srgbClr val="2E2E31"/>
              </a:solidFill>
              <a:latin typeface="PT Sans"/>
              <a:ea typeface="PT Sans"/>
              <a:cs typeface="PT Sans"/>
              <a:sym typeface="PT Sans"/>
            </a:endParaRPr>
          </a:p>
          <a:p>
            <a:pPr indent="0" lvl="0" marL="0" rtl="0" algn="just">
              <a:spcBef>
                <a:spcPts val="0"/>
              </a:spcBef>
              <a:spcAft>
                <a:spcPts val="0"/>
              </a:spcAft>
              <a:buNone/>
            </a:pPr>
            <a:r>
              <a:rPr b="0" i="0" lang="en-US">
                <a:solidFill>
                  <a:srgbClr val="2E2E31"/>
                </a:solidFill>
                <a:latin typeface="PT Sans"/>
                <a:ea typeface="PT Sans"/>
                <a:cs typeface="PT Sans"/>
                <a:sym typeface="PT Sans"/>
              </a:rPr>
              <a:t>In terms of how change is taking hold, the first thing to say is that digital ubiquity is the norm. That is one reason why we see “digital twin” technologies taking over from physical-asset management. Convenience is also becoming more important, and consumers are going beyond omni-channel systems to omni-presence ones. That means service providers need to build transparency, trust, and loyalty into their business models. And, finally, I would make the case that sustainability is non-negotiable, and organizations need to design their operations accordingly.</a:t>
            </a:r>
            <a:endParaRPr/>
          </a:p>
          <a:p>
            <a:pPr indent="0" lvl="0" marL="0" rtl="0" algn="just">
              <a:spcBef>
                <a:spcPts val="0"/>
              </a:spcBef>
              <a:spcAft>
                <a:spcPts val="0"/>
              </a:spcAft>
              <a:buNone/>
            </a:pPr>
            <a:r>
              <a:t/>
            </a:r>
            <a:endParaRPr b="0" i="0">
              <a:solidFill>
                <a:srgbClr val="2E2E31"/>
              </a:solidFill>
              <a:latin typeface="PT Sans"/>
              <a:ea typeface="PT Sans"/>
              <a:cs typeface="PT Sans"/>
              <a:sym typeface="PT Sans"/>
            </a:endParaRPr>
          </a:p>
          <a:p>
            <a:pPr indent="0" lvl="0" marL="0" rtl="0" algn="just">
              <a:spcBef>
                <a:spcPts val="0"/>
              </a:spcBef>
              <a:spcAft>
                <a:spcPts val="0"/>
              </a:spcAft>
              <a:buNone/>
            </a:pPr>
            <a:r>
              <a:rPr b="0" i="0" lang="en-US">
                <a:solidFill>
                  <a:srgbClr val="2E2E31"/>
                </a:solidFill>
                <a:latin typeface="PT Sans"/>
                <a:ea typeface="PT Sans"/>
                <a:cs typeface="PT Sans"/>
                <a:sym typeface="PT Sans"/>
              </a:rPr>
              <a:t>Technology is at the centre of these transformations and IoT is a key enabler for smart cities, smart citizens, and smart workplaces.</a:t>
            </a:r>
            <a:endParaRPr/>
          </a:p>
        </p:txBody>
      </p:sp>
      <p:sp>
        <p:nvSpPr>
          <p:cNvPr id="200" name="Google Shape;200;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85750" lvl="0" marL="285750" rtl="0" algn="l">
              <a:spcBef>
                <a:spcPts val="0"/>
              </a:spcBef>
              <a:spcAft>
                <a:spcPts val="0"/>
              </a:spcAft>
              <a:buClr>
                <a:srgbClr val="000000"/>
              </a:buClr>
              <a:buSzPts val="1200"/>
              <a:buFont typeface="Noto Sans Symbols"/>
              <a:buChar char="▪"/>
            </a:pPr>
            <a:r>
              <a:rPr b="1" lang="en-US" sz="1200">
                <a:solidFill>
                  <a:srgbClr val="000000"/>
                </a:solidFill>
                <a:latin typeface="Calibri"/>
                <a:ea typeface="Calibri"/>
                <a:cs typeface="Calibri"/>
                <a:sym typeface="Calibri"/>
              </a:rPr>
              <a:t>Combines sensor-based internet of things (IoT) technology with data analytics (leveraging TCS Assisted Living Platform) </a:t>
            </a:r>
            <a:r>
              <a:rPr lang="en-US" sz="1200">
                <a:solidFill>
                  <a:srgbClr val="000000"/>
                </a:solidFill>
                <a:latin typeface="Calibri"/>
                <a:ea typeface="Calibri"/>
                <a:cs typeface="Calibri"/>
                <a:sym typeface="Calibri"/>
              </a:rPr>
              <a:t>for unobtrusive monitoring of seniors living in isolation through inactivity and preventive alerts to caregivers. </a:t>
            </a:r>
            <a:endParaRPr/>
          </a:p>
          <a:p>
            <a:pPr indent="-285750" lvl="0" marL="285750" rtl="0" algn="l">
              <a:spcBef>
                <a:spcPts val="600"/>
              </a:spcBef>
              <a:spcAft>
                <a:spcPts val="0"/>
              </a:spcAft>
              <a:buClr>
                <a:srgbClr val="000000"/>
              </a:buClr>
              <a:buSzPts val="1200"/>
              <a:buFont typeface="Noto Sans Symbols"/>
              <a:buChar char="▪"/>
            </a:pPr>
            <a:r>
              <a:rPr lang="en-US" sz="1200">
                <a:solidFill>
                  <a:srgbClr val="000000"/>
                </a:solidFill>
                <a:latin typeface="Calibri"/>
                <a:ea typeface="Calibri"/>
                <a:cs typeface="Calibri"/>
                <a:sym typeface="Calibri"/>
              </a:rPr>
              <a:t>Uses a community caregiver ecosystem, thereby reducing dependence on healthcare infrastructure and associated costs.</a:t>
            </a:r>
            <a:endParaRPr/>
          </a:p>
        </p:txBody>
      </p:sp>
      <p:sp>
        <p:nvSpPr>
          <p:cNvPr id="219" name="Google Shape;219;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3" name="Google Shape;323;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4" name="Google Shape;324;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5" name="Google Shape;33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0" name="Google Shape;350;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1" name="Google Shape;351;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2" name="Google Shape;372;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https://www.tcs.com/tcs-launches-iot-powered-clever-energy-solution-to-help-enterprises-accelerate-shift-towards-net-zero-emission</a:t>
            </a:r>
            <a:endParaRPr/>
          </a:p>
        </p:txBody>
      </p:sp>
      <p:sp>
        <p:nvSpPr>
          <p:cNvPr id="373" name="Google Shape;373;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5" name="Google Shape;38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8" name="Google Shape;398;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3" name="Google Shape;423;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rgbClr val="000000"/>
                </a:solidFill>
                <a:latin typeface="Times New Roman"/>
                <a:ea typeface="Times New Roman"/>
                <a:cs typeface="Times New Roman"/>
                <a:sym typeface="Times New Roman"/>
              </a:rPr>
              <a:t>‹#›</a:t>
            </a:fld>
            <a:endParaRPr sz="1200">
              <a:solidFill>
                <a:srgbClr val="000000"/>
              </a:solidFill>
              <a:latin typeface="Times New Roman"/>
              <a:ea typeface="Times New Roman"/>
              <a:cs typeface="Times New Roman"/>
              <a:sym typeface="Times New Roman"/>
            </a:endParaRPr>
          </a:p>
        </p:txBody>
      </p:sp>
      <p:sp>
        <p:nvSpPr>
          <p:cNvPr id="432" name="Google Shape;432;p23:notes"/>
          <p:cNvSpPr txBox="1"/>
          <p:nvPr/>
        </p:nvSpPr>
        <p:spPr>
          <a:xfrm>
            <a:off x="0" y="0"/>
            <a:ext cx="1736" cy="1590"/>
          </a:xfrm>
          <a:prstGeom prst="rect">
            <a:avLst/>
          </a:prstGeom>
          <a:noFill/>
          <a:ln>
            <a:noFill/>
          </a:ln>
        </p:spPr>
        <p:txBody>
          <a:bodyPr anchorCtr="0" anchor="t" bIns="47400" lIns="94825" spcFirstLastPara="1" rIns="94825" wrap="square" tIns="47400">
            <a:noAutofit/>
          </a:bodyPr>
          <a:lstStyle/>
          <a:p>
            <a:pPr indent="0" lvl="0" marL="0" marR="0" rtl="0" algn="l">
              <a:lnSpc>
                <a:spcPct val="104000"/>
              </a:lnSpc>
              <a:spcBef>
                <a:spcPts val="0"/>
              </a:spcBef>
              <a:spcAft>
                <a:spcPts val="0"/>
              </a:spcAft>
              <a:buNone/>
            </a:pPr>
            <a:fld id="{00000000-1234-1234-1234-123412341234}" type="slidenum">
              <a:rPr lang="en-US" sz="1500">
                <a:solidFill>
                  <a:srgbClr val="FFFFFF"/>
                </a:solidFill>
                <a:latin typeface="Trebuchet MS"/>
                <a:ea typeface="Trebuchet MS"/>
                <a:cs typeface="Trebuchet MS"/>
                <a:sym typeface="Trebuchet MS"/>
              </a:rPr>
              <a:t>‹#›</a:t>
            </a:fld>
            <a:endParaRPr sz="1500">
              <a:solidFill>
                <a:srgbClr val="FFFFFF"/>
              </a:solidFill>
              <a:latin typeface="Trebuchet MS"/>
              <a:ea typeface="Trebuchet MS"/>
              <a:cs typeface="Trebuchet MS"/>
              <a:sym typeface="Trebuchet MS"/>
            </a:endParaRPr>
          </a:p>
        </p:txBody>
      </p:sp>
      <p:sp>
        <p:nvSpPr>
          <p:cNvPr id="433" name="Google Shape;433;p23:notes"/>
          <p:cNvSpPr/>
          <p:nvPr>
            <p:ph idx="2" type="sldImg"/>
          </p:nvPr>
        </p:nvSpPr>
        <p:spPr>
          <a:xfrm>
            <a:off x="893763" y="765175"/>
            <a:ext cx="6707187"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434" name="Google Shape;434;p23:notes"/>
          <p:cNvSpPr txBox="1"/>
          <p:nvPr>
            <p:ph idx="1" type="body"/>
          </p:nvPr>
        </p:nvSpPr>
        <p:spPr>
          <a:xfrm>
            <a:off x="850531" y="4782318"/>
            <a:ext cx="6795567" cy="4528022"/>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sz="2100">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2060"/>
              </a:buClr>
              <a:buSzPts val="4400"/>
              <a:buFont typeface="Calibri"/>
              <a:buNone/>
              <a:defRPr>
                <a:solidFill>
                  <a:srgbClr val="00206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002060"/>
              </a:buClr>
              <a:buSzPts val="2800"/>
              <a:buChar char="•"/>
              <a:defRPr>
                <a:solidFill>
                  <a:srgbClr val="002060"/>
                </a:solidFill>
              </a:defRPr>
            </a:lvl1pPr>
            <a:lvl2pPr indent="-381000" lvl="1" marL="914400" algn="l">
              <a:lnSpc>
                <a:spcPct val="90000"/>
              </a:lnSpc>
              <a:spcBef>
                <a:spcPts val="500"/>
              </a:spcBef>
              <a:spcAft>
                <a:spcPts val="0"/>
              </a:spcAft>
              <a:buClr>
                <a:srgbClr val="002060"/>
              </a:buClr>
              <a:buSzPts val="2400"/>
              <a:buChar char="•"/>
              <a:defRPr>
                <a:solidFill>
                  <a:srgbClr val="002060"/>
                </a:solidFill>
              </a:defRPr>
            </a:lvl2pPr>
            <a:lvl3pPr indent="-355600" lvl="2" marL="1371600" algn="l">
              <a:lnSpc>
                <a:spcPct val="90000"/>
              </a:lnSpc>
              <a:spcBef>
                <a:spcPts val="500"/>
              </a:spcBef>
              <a:spcAft>
                <a:spcPts val="0"/>
              </a:spcAft>
              <a:buClr>
                <a:srgbClr val="002060"/>
              </a:buClr>
              <a:buSzPts val="2000"/>
              <a:buChar char="•"/>
              <a:defRPr>
                <a:solidFill>
                  <a:srgbClr val="002060"/>
                </a:solidFill>
              </a:defRPr>
            </a:lvl3pPr>
            <a:lvl4pPr indent="-342900" lvl="3" marL="1828800" algn="l">
              <a:lnSpc>
                <a:spcPct val="90000"/>
              </a:lnSpc>
              <a:spcBef>
                <a:spcPts val="500"/>
              </a:spcBef>
              <a:spcAft>
                <a:spcPts val="0"/>
              </a:spcAft>
              <a:buClr>
                <a:srgbClr val="002060"/>
              </a:buClr>
              <a:buSzPts val="1800"/>
              <a:buChar char="•"/>
              <a:defRPr>
                <a:solidFill>
                  <a:srgbClr val="002060"/>
                </a:solidFill>
              </a:defRPr>
            </a:lvl4pPr>
            <a:lvl5pPr indent="-342900" lvl="4" marL="2286000" algn="l">
              <a:lnSpc>
                <a:spcPct val="90000"/>
              </a:lnSpc>
              <a:spcBef>
                <a:spcPts val="500"/>
              </a:spcBef>
              <a:spcAft>
                <a:spcPts val="0"/>
              </a:spcAft>
              <a:buClr>
                <a:srgbClr val="002060"/>
              </a:buClr>
              <a:buSzPts val="1800"/>
              <a:buChar char="•"/>
              <a:defRPr>
                <a:solidFill>
                  <a:srgbClr val="002060"/>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20" name="Google Shape;20;p25"/>
          <p:cNvPicPr preferRelativeResize="0"/>
          <p:nvPr/>
        </p:nvPicPr>
        <p:blipFill rotWithShape="1">
          <a:blip r:embed="rId2">
            <a:alphaModFix/>
          </a:blip>
          <a:srcRect b="0" l="0" r="0" t="0"/>
          <a:stretch/>
        </p:blipFill>
        <p:spPr>
          <a:xfrm>
            <a:off x="11240655" y="129077"/>
            <a:ext cx="867643" cy="428192"/>
          </a:xfrm>
          <a:prstGeom prst="rect">
            <a:avLst/>
          </a:prstGeom>
          <a:noFill/>
          <a:ln>
            <a:noFill/>
          </a:ln>
        </p:spPr>
      </p:pic>
      <p:pic>
        <p:nvPicPr>
          <p:cNvPr id="21" name="Google Shape;21;p25"/>
          <p:cNvPicPr preferRelativeResize="0"/>
          <p:nvPr/>
        </p:nvPicPr>
        <p:blipFill rotWithShape="1">
          <a:blip r:embed="rId3">
            <a:alphaModFix/>
          </a:blip>
          <a:srcRect b="0" l="0" r="0" t="0"/>
          <a:stretch/>
        </p:blipFill>
        <p:spPr>
          <a:xfrm>
            <a:off x="165612" y="129077"/>
            <a:ext cx="425515" cy="74490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5" name="Shape 85"/>
        <p:cNvGrpSpPr/>
        <p:nvPr/>
      </p:nvGrpSpPr>
      <p:grpSpPr>
        <a:xfrm>
          <a:off x="0" y="0"/>
          <a:ext cx="0" cy="0"/>
          <a:chOff x="0" y="0"/>
          <a:chExt cx="0" cy="0"/>
        </a:xfrm>
      </p:grpSpPr>
      <p:sp>
        <p:nvSpPr>
          <p:cNvPr id="86" name="Google Shape;86;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2060"/>
              </a:buClr>
              <a:buSzPts val="4400"/>
              <a:buFont typeface="Calibri"/>
              <a:buNone/>
              <a:defRPr>
                <a:solidFill>
                  <a:srgbClr val="00206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3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002060"/>
              </a:buClr>
              <a:buSzPts val="2800"/>
              <a:buChar char="•"/>
              <a:defRPr>
                <a:solidFill>
                  <a:srgbClr val="002060"/>
                </a:solidFill>
              </a:defRPr>
            </a:lvl1pPr>
            <a:lvl2pPr indent="-381000" lvl="1" marL="914400" algn="l">
              <a:lnSpc>
                <a:spcPct val="90000"/>
              </a:lnSpc>
              <a:spcBef>
                <a:spcPts val="500"/>
              </a:spcBef>
              <a:spcAft>
                <a:spcPts val="0"/>
              </a:spcAft>
              <a:buClr>
                <a:srgbClr val="002060"/>
              </a:buClr>
              <a:buSzPts val="2400"/>
              <a:buChar char="•"/>
              <a:defRPr>
                <a:solidFill>
                  <a:srgbClr val="002060"/>
                </a:solidFill>
              </a:defRPr>
            </a:lvl2pPr>
            <a:lvl3pPr indent="-355600" lvl="2" marL="1371600" algn="l">
              <a:lnSpc>
                <a:spcPct val="90000"/>
              </a:lnSpc>
              <a:spcBef>
                <a:spcPts val="500"/>
              </a:spcBef>
              <a:spcAft>
                <a:spcPts val="0"/>
              </a:spcAft>
              <a:buClr>
                <a:srgbClr val="002060"/>
              </a:buClr>
              <a:buSzPts val="2000"/>
              <a:buChar char="•"/>
              <a:defRPr>
                <a:solidFill>
                  <a:srgbClr val="002060"/>
                </a:solidFill>
              </a:defRPr>
            </a:lvl3pPr>
            <a:lvl4pPr indent="-342900" lvl="3" marL="1828800" algn="l">
              <a:lnSpc>
                <a:spcPct val="90000"/>
              </a:lnSpc>
              <a:spcBef>
                <a:spcPts val="500"/>
              </a:spcBef>
              <a:spcAft>
                <a:spcPts val="0"/>
              </a:spcAft>
              <a:buClr>
                <a:srgbClr val="002060"/>
              </a:buClr>
              <a:buSzPts val="1800"/>
              <a:buChar char="•"/>
              <a:defRPr>
                <a:solidFill>
                  <a:srgbClr val="002060"/>
                </a:solidFill>
              </a:defRPr>
            </a:lvl4pPr>
            <a:lvl5pPr indent="-342900" lvl="4" marL="2286000" algn="l">
              <a:lnSpc>
                <a:spcPct val="90000"/>
              </a:lnSpc>
              <a:spcBef>
                <a:spcPts val="500"/>
              </a:spcBef>
              <a:spcAft>
                <a:spcPts val="0"/>
              </a:spcAft>
              <a:buClr>
                <a:srgbClr val="002060"/>
              </a:buClr>
              <a:buSzPts val="1800"/>
              <a:buChar char="•"/>
              <a:defRPr>
                <a:solidFill>
                  <a:srgbClr val="002060"/>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91" name="Google Shape;91;p34"/>
          <p:cNvPicPr preferRelativeResize="0"/>
          <p:nvPr/>
        </p:nvPicPr>
        <p:blipFill rotWithShape="1">
          <a:blip r:embed="rId2">
            <a:alphaModFix/>
          </a:blip>
          <a:srcRect b="0" l="0" r="0" t="0"/>
          <a:stretch/>
        </p:blipFill>
        <p:spPr>
          <a:xfrm>
            <a:off x="11240655" y="129077"/>
            <a:ext cx="867643" cy="428192"/>
          </a:xfrm>
          <a:prstGeom prst="rect">
            <a:avLst/>
          </a:prstGeom>
          <a:noFill/>
          <a:ln>
            <a:noFill/>
          </a:ln>
        </p:spPr>
      </p:pic>
      <p:pic>
        <p:nvPicPr>
          <p:cNvPr id="92" name="Google Shape;92;p34"/>
          <p:cNvPicPr preferRelativeResize="0"/>
          <p:nvPr/>
        </p:nvPicPr>
        <p:blipFill rotWithShape="1">
          <a:blip r:embed="rId3">
            <a:alphaModFix/>
          </a:blip>
          <a:srcRect b="0" l="0" r="0" t="0"/>
          <a:stretch/>
        </p:blipFill>
        <p:spPr>
          <a:xfrm>
            <a:off x="165612" y="129077"/>
            <a:ext cx="425515" cy="74490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3" name="Shape 93"/>
        <p:cNvGrpSpPr/>
        <p:nvPr/>
      </p:nvGrpSpPr>
      <p:grpSpPr>
        <a:xfrm>
          <a:off x="0" y="0"/>
          <a:ext cx="0" cy="0"/>
          <a:chOff x="0" y="0"/>
          <a:chExt cx="0" cy="0"/>
        </a:xfrm>
      </p:grpSpPr>
      <p:sp>
        <p:nvSpPr>
          <p:cNvPr id="94" name="Google Shape;94;p3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2060"/>
              </a:buClr>
              <a:buSzPts val="4400"/>
              <a:buFont typeface="Calibri"/>
              <a:buNone/>
              <a:defRPr>
                <a:solidFill>
                  <a:srgbClr val="00206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5" name="Google Shape;95;p3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002060"/>
              </a:buClr>
              <a:buSzPts val="2800"/>
              <a:buChar char="•"/>
              <a:defRPr>
                <a:solidFill>
                  <a:srgbClr val="002060"/>
                </a:solidFill>
              </a:defRPr>
            </a:lvl1pPr>
            <a:lvl2pPr indent="-381000" lvl="1" marL="914400" algn="l">
              <a:lnSpc>
                <a:spcPct val="90000"/>
              </a:lnSpc>
              <a:spcBef>
                <a:spcPts val="500"/>
              </a:spcBef>
              <a:spcAft>
                <a:spcPts val="0"/>
              </a:spcAft>
              <a:buClr>
                <a:srgbClr val="002060"/>
              </a:buClr>
              <a:buSzPts val="2400"/>
              <a:buChar char="•"/>
              <a:defRPr>
                <a:solidFill>
                  <a:srgbClr val="002060"/>
                </a:solidFill>
              </a:defRPr>
            </a:lvl2pPr>
            <a:lvl3pPr indent="-355600" lvl="2" marL="1371600" algn="l">
              <a:lnSpc>
                <a:spcPct val="90000"/>
              </a:lnSpc>
              <a:spcBef>
                <a:spcPts val="500"/>
              </a:spcBef>
              <a:spcAft>
                <a:spcPts val="0"/>
              </a:spcAft>
              <a:buClr>
                <a:srgbClr val="002060"/>
              </a:buClr>
              <a:buSzPts val="2000"/>
              <a:buChar char="•"/>
              <a:defRPr>
                <a:solidFill>
                  <a:srgbClr val="002060"/>
                </a:solidFill>
              </a:defRPr>
            </a:lvl3pPr>
            <a:lvl4pPr indent="-342900" lvl="3" marL="1828800" algn="l">
              <a:lnSpc>
                <a:spcPct val="90000"/>
              </a:lnSpc>
              <a:spcBef>
                <a:spcPts val="500"/>
              </a:spcBef>
              <a:spcAft>
                <a:spcPts val="0"/>
              </a:spcAft>
              <a:buClr>
                <a:srgbClr val="002060"/>
              </a:buClr>
              <a:buSzPts val="1800"/>
              <a:buChar char="•"/>
              <a:defRPr>
                <a:solidFill>
                  <a:srgbClr val="002060"/>
                </a:solidFill>
              </a:defRPr>
            </a:lvl4pPr>
            <a:lvl5pPr indent="-342900" lvl="4" marL="2286000" algn="l">
              <a:lnSpc>
                <a:spcPct val="90000"/>
              </a:lnSpc>
              <a:spcBef>
                <a:spcPts val="500"/>
              </a:spcBef>
              <a:spcAft>
                <a:spcPts val="0"/>
              </a:spcAft>
              <a:buClr>
                <a:srgbClr val="002060"/>
              </a:buClr>
              <a:buSzPts val="1800"/>
              <a:buChar char="•"/>
              <a:defRPr>
                <a:solidFill>
                  <a:srgbClr val="002060"/>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6" name="Google Shape;96;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99" name="Google Shape;99;p35"/>
          <p:cNvPicPr preferRelativeResize="0"/>
          <p:nvPr/>
        </p:nvPicPr>
        <p:blipFill rotWithShape="1">
          <a:blip r:embed="rId2">
            <a:alphaModFix/>
          </a:blip>
          <a:srcRect b="0" l="0" r="0" t="0"/>
          <a:stretch/>
        </p:blipFill>
        <p:spPr>
          <a:xfrm>
            <a:off x="11240655" y="129077"/>
            <a:ext cx="867643" cy="428192"/>
          </a:xfrm>
          <a:prstGeom prst="rect">
            <a:avLst/>
          </a:prstGeom>
          <a:noFill/>
          <a:ln>
            <a:noFill/>
          </a:ln>
        </p:spPr>
      </p:pic>
      <p:pic>
        <p:nvPicPr>
          <p:cNvPr id="100" name="Google Shape;100;p35"/>
          <p:cNvPicPr preferRelativeResize="0"/>
          <p:nvPr/>
        </p:nvPicPr>
        <p:blipFill rotWithShape="1">
          <a:blip r:embed="rId3">
            <a:alphaModFix/>
          </a:blip>
          <a:srcRect b="0" l="0" r="0" t="0"/>
          <a:stretch/>
        </p:blipFill>
        <p:spPr>
          <a:xfrm>
            <a:off x="165612" y="129077"/>
            <a:ext cx="425515" cy="74490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2" name="Shape 22"/>
        <p:cNvGrpSpPr/>
        <p:nvPr/>
      </p:nvGrpSpPr>
      <p:grpSpPr>
        <a:xfrm>
          <a:off x="0" y="0"/>
          <a:ext cx="0" cy="0"/>
          <a:chOff x="0" y="0"/>
          <a:chExt cx="0" cy="0"/>
        </a:xfrm>
      </p:grpSpPr>
      <p:pic>
        <p:nvPicPr>
          <p:cNvPr id="23" name="Google Shape;23;p26"/>
          <p:cNvPicPr preferRelativeResize="0"/>
          <p:nvPr/>
        </p:nvPicPr>
        <p:blipFill rotWithShape="1">
          <a:blip r:embed="rId2">
            <a:alphaModFix/>
          </a:blip>
          <a:srcRect b="0" l="0" r="0" t="0"/>
          <a:stretch/>
        </p:blipFill>
        <p:spPr>
          <a:xfrm>
            <a:off x="11240655" y="129077"/>
            <a:ext cx="867643" cy="428192"/>
          </a:xfrm>
          <a:prstGeom prst="rect">
            <a:avLst/>
          </a:prstGeom>
          <a:noFill/>
          <a:ln>
            <a:noFill/>
          </a:ln>
        </p:spPr>
      </p:pic>
      <p:pic>
        <p:nvPicPr>
          <p:cNvPr id="24" name="Google Shape;24;p26"/>
          <p:cNvPicPr preferRelativeResize="0"/>
          <p:nvPr/>
        </p:nvPicPr>
        <p:blipFill rotWithShape="1">
          <a:blip r:embed="rId3">
            <a:alphaModFix/>
          </a:blip>
          <a:srcRect b="0" l="0" r="0" t="0"/>
          <a:stretch/>
        </p:blipFill>
        <p:spPr>
          <a:xfrm>
            <a:off x="165612" y="129077"/>
            <a:ext cx="425515" cy="744909"/>
          </a:xfrm>
          <a:prstGeom prst="rect">
            <a:avLst/>
          </a:prstGeom>
          <a:noFill/>
          <a:ln>
            <a:noFill/>
          </a:ln>
        </p:spPr>
      </p:pic>
      <p:sp>
        <p:nvSpPr>
          <p:cNvPr id="25" name="Google Shape;25;p26"/>
          <p:cNvSpPr txBox="1"/>
          <p:nvPr/>
        </p:nvSpPr>
        <p:spPr>
          <a:xfrm>
            <a:off x="1289915" y="704850"/>
            <a:ext cx="9672725"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3200" u="none" cap="none" strike="noStrike">
                <a:solidFill>
                  <a:srgbClr val="002060"/>
                </a:solidFill>
                <a:latin typeface="Calibri"/>
                <a:ea typeface="Calibri"/>
                <a:cs typeface="Calibri"/>
                <a:sym typeface="Calibri"/>
              </a:rPr>
              <a:t>C-DOT-TSDSI Webinar Series: </a:t>
            </a:r>
            <a:endParaRPr/>
          </a:p>
          <a:p>
            <a:pPr indent="0" lvl="0" marL="0" marR="0" rtl="0" algn="ctr">
              <a:spcBef>
                <a:spcPts val="0"/>
              </a:spcBef>
              <a:spcAft>
                <a:spcPts val="0"/>
              </a:spcAft>
              <a:buNone/>
            </a:pPr>
            <a:r>
              <a:rPr b="0" i="0" lang="en-US" sz="3200" u="none" cap="none" strike="noStrike">
                <a:solidFill>
                  <a:srgbClr val="002060"/>
                </a:solidFill>
                <a:latin typeface="Calibri"/>
                <a:ea typeface="Calibri"/>
                <a:cs typeface="Calibri"/>
                <a:sym typeface="Calibri"/>
              </a:rPr>
              <a:t>The National Standards for IoT – Smart Cities Perspective </a:t>
            </a:r>
            <a:endParaRPr b="0" i="0" sz="3200" u="none" cap="none" strike="noStrike">
              <a:solidFill>
                <a:srgbClr val="002060"/>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6" name="Shape 26"/>
        <p:cNvGrpSpPr/>
        <p:nvPr/>
      </p:nvGrpSpPr>
      <p:grpSpPr>
        <a:xfrm>
          <a:off x="0" y="0"/>
          <a:ext cx="0" cy="0"/>
          <a:chOff x="0" y="0"/>
          <a:chExt cx="0" cy="0"/>
        </a:xfrm>
      </p:grpSpPr>
      <p:sp>
        <p:nvSpPr>
          <p:cNvPr id="27" name="Google Shape;27;p2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2060"/>
              </a:buClr>
              <a:buSzPts val="6000"/>
              <a:buFont typeface="Calibri"/>
              <a:buNone/>
              <a:defRPr sz="6000">
                <a:solidFill>
                  <a:srgbClr val="00206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2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002060"/>
              </a:buClr>
              <a:buSzPts val="2400"/>
              <a:buNone/>
              <a:defRPr sz="2400">
                <a:solidFill>
                  <a:srgbClr val="002060"/>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9" name="Google Shape;29;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32" name="Google Shape;32;p27"/>
          <p:cNvPicPr preferRelativeResize="0"/>
          <p:nvPr/>
        </p:nvPicPr>
        <p:blipFill rotWithShape="1">
          <a:blip r:embed="rId2">
            <a:alphaModFix/>
          </a:blip>
          <a:srcRect b="0" l="0" r="0" t="0"/>
          <a:stretch/>
        </p:blipFill>
        <p:spPr>
          <a:xfrm>
            <a:off x="11240655" y="129077"/>
            <a:ext cx="867643" cy="428192"/>
          </a:xfrm>
          <a:prstGeom prst="rect">
            <a:avLst/>
          </a:prstGeom>
          <a:noFill/>
          <a:ln>
            <a:noFill/>
          </a:ln>
        </p:spPr>
      </p:pic>
      <p:pic>
        <p:nvPicPr>
          <p:cNvPr id="33" name="Google Shape;33;p27"/>
          <p:cNvPicPr preferRelativeResize="0"/>
          <p:nvPr/>
        </p:nvPicPr>
        <p:blipFill rotWithShape="1">
          <a:blip r:embed="rId3">
            <a:alphaModFix/>
          </a:blip>
          <a:srcRect b="0" l="0" r="0" t="0"/>
          <a:stretch/>
        </p:blipFill>
        <p:spPr>
          <a:xfrm>
            <a:off x="165612" y="129077"/>
            <a:ext cx="425515" cy="74490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2060"/>
              </a:buClr>
              <a:buSzPts val="4400"/>
              <a:buFont typeface="Calibri"/>
              <a:buNone/>
              <a:defRPr>
                <a:solidFill>
                  <a:srgbClr val="00206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2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002060"/>
              </a:buClr>
              <a:buSzPts val="2800"/>
              <a:buChar char="•"/>
              <a:defRPr>
                <a:solidFill>
                  <a:srgbClr val="002060"/>
                </a:solidFill>
              </a:defRPr>
            </a:lvl1pPr>
            <a:lvl2pPr indent="-381000" lvl="1" marL="914400" algn="l">
              <a:lnSpc>
                <a:spcPct val="90000"/>
              </a:lnSpc>
              <a:spcBef>
                <a:spcPts val="500"/>
              </a:spcBef>
              <a:spcAft>
                <a:spcPts val="0"/>
              </a:spcAft>
              <a:buClr>
                <a:srgbClr val="002060"/>
              </a:buClr>
              <a:buSzPts val="2400"/>
              <a:buChar char="•"/>
              <a:defRPr>
                <a:solidFill>
                  <a:srgbClr val="002060"/>
                </a:solidFill>
              </a:defRPr>
            </a:lvl2pPr>
            <a:lvl3pPr indent="-355600" lvl="2" marL="1371600" algn="l">
              <a:lnSpc>
                <a:spcPct val="90000"/>
              </a:lnSpc>
              <a:spcBef>
                <a:spcPts val="500"/>
              </a:spcBef>
              <a:spcAft>
                <a:spcPts val="0"/>
              </a:spcAft>
              <a:buClr>
                <a:srgbClr val="002060"/>
              </a:buClr>
              <a:buSzPts val="2000"/>
              <a:buChar char="•"/>
              <a:defRPr>
                <a:solidFill>
                  <a:srgbClr val="002060"/>
                </a:solidFill>
              </a:defRPr>
            </a:lvl3pPr>
            <a:lvl4pPr indent="-342900" lvl="3" marL="1828800" algn="l">
              <a:lnSpc>
                <a:spcPct val="90000"/>
              </a:lnSpc>
              <a:spcBef>
                <a:spcPts val="500"/>
              </a:spcBef>
              <a:spcAft>
                <a:spcPts val="0"/>
              </a:spcAft>
              <a:buClr>
                <a:srgbClr val="002060"/>
              </a:buClr>
              <a:buSzPts val="1800"/>
              <a:buChar char="•"/>
              <a:defRPr>
                <a:solidFill>
                  <a:srgbClr val="002060"/>
                </a:solidFill>
              </a:defRPr>
            </a:lvl4pPr>
            <a:lvl5pPr indent="-342900" lvl="4" marL="2286000" algn="l">
              <a:lnSpc>
                <a:spcPct val="90000"/>
              </a:lnSpc>
              <a:spcBef>
                <a:spcPts val="500"/>
              </a:spcBef>
              <a:spcAft>
                <a:spcPts val="0"/>
              </a:spcAft>
              <a:buClr>
                <a:srgbClr val="002060"/>
              </a:buClr>
              <a:buSzPts val="1800"/>
              <a:buChar char="•"/>
              <a:defRPr>
                <a:solidFill>
                  <a:srgbClr val="002060"/>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002060"/>
              </a:buClr>
              <a:buSzPts val="2800"/>
              <a:buChar char="•"/>
              <a:defRPr>
                <a:solidFill>
                  <a:srgbClr val="002060"/>
                </a:solidFill>
              </a:defRPr>
            </a:lvl1pPr>
            <a:lvl2pPr indent="-381000" lvl="1" marL="914400" algn="l">
              <a:lnSpc>
                <a:spcPct val="90000"/>
              </a:lnSpc>
              <a:spcBef>
                <a:spcPts val="500"/>
              </a:spcBef>
              <a:spcAft>
                <a:spcPts val="0"/>
              </a:spcAft>
              <a:buClr>
                <a:srgbClr val="002060"/>
              </a:buClr>
              <a:buSzPts val="2400"/>
              <a:buChar char="•"/>
              <a:defRPr>
                <a:solidFill>
                  <a:srgbClr val="002060"/>
                </a:solidFill>
              </a:defRPr>
            </a:lvl2pPr>
            <a:lvl3pPr indent="-355600" lvl="2" marL="1371600" algn="l">
              <a:lnSpc>
                <a:spcPct val="90000"/>
              </a:lnSpc>
              <a:spcBef>
                <a:spcPts val="500"/>
              </a:spcBef>
              <a:spcAft>
                <a:spcPts val="0"/>
              </a:spcAft>
              <a:buClr>
                <a:srgbClr val="002060"/>
              </a:buClr>
              <a:buSzPts val="2000"/>
              <a:buChar char="•"/>
              <a:defRPr>
                <a:solidFill>
                  <a:srgbClr val="002060"/>
                </a:solidFill>
              </a:defRPr>
            </a:lvl3pPr>
            <a:lvl4pPr indent="-342900" lvl="3" marL="1828800" algn="l">
              <a:lnSpc>
                <a:spcPct val="90000"/>
              </a:lnSpc>
              <a:spcBef>
                <a:spcPts val="500"/>
              </a:spcBef>
              <a:spcAft>
                <a:spcPts val="0"/>
              </a:spcAft>
              <a:buClr>
                <a:srgbClr val="002060"/>
              </a:buClr>
              <a:buSzPts val="1800"/>
              <a:buChar char="•"/>
              <a:defRPr>
                <a:solidFill>
                  <a:srgbClr val="002060"/>
                </a:solidFill>
              </a:defRPr>
            </a:lvl4pPr>
            <a:lvl5pPr indent="-342900" lvl="4" marL="2286000" algn="l">
              <a:lnSpc>
                <a:spcPct val="90000"/>
              </a:lnSpc>
              <a:spcBef>
                <a:spcPts val="500"/>
              </a:spcBef>
              <a:spcAft>
                <a:spcPts val="0"/>
              </a:spcAft>
              <a:buClr>
                <a:srgbClr val="002060"/>
              </a:buClr>
              <a:buSzPts val="1800"/>
              <a:buChar char="•"/>
              <a:defRPr>
                <a:solidFill>
                  <a:srgbClr val="002060"/>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41" name="Google Shape;41;p28"/>
          <p:cNvPicPr preferRelativeResize="0"/>
          <p:nvPr/>
        </p:nvPicPr>
        <p:blipFill rotWithShape="1">
          <a:blip r:embed="rId2">
            <a:alphaModFix/>
          </a:blip>
          <a:srcRect b="0" l="0" r="0" t="0"/>
          <a:stretch/>
        </p:blipFill>
        <p:spPr>
          <a:xfrm>
            <a:off x="11240655" y="129077"/>
            <a:ext cx="867643" cy="428192"/>
          </a:xfrm>
          <a:prstGeom prst="rect">
            <a:avLst/>
          </a:prstGeom>
          <a:noFill/>
          <a:ln>
            <a:noFill/>
          </a:ln>
        </p:spPr>
      </p:pic>
      <p:pic>
        <p:nvPicPr>
          <p:cNvPr id="42" name="Google Shape;42;p28"/>
          <p:cNvPicPr preferRelativeResize="0"/>
          <p:nvPr/>
        </p:nvPicPr>
        <p:blipFill rotWithShape="1">
          <a:blip r:embed="rId3">
            <a:alphaModFix/>
          </a:blip>
          <a:srcRect b="0" l="0" r="0" t="0"/>
          <a:stretch/>
        </p:blipFill>
        <p:spPr>
          <a:xfrm>
            <a:off x="165612" y="129077"/>
            <a:ext cx="425515" cy="74490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3" name="Shape 43"/>
        <p:cNvGrpSpPr/>
        <p:nvPr/>
      </p:nvGrpSpPr>
      <p:grpSpPr>
        <a:xfrm>
          <a:off x="0" y="0"/>
          <a:ext cx="0" cy="0"/>
          <a:chOff x="0" y="0"/>
          <a:chExt cx="0" cy="0"/>
        </a:xfrm>
      </p:grpSpPr>
      <p:sp>
        <p:nvSpPr>
          <p:cNvPr id="44" name="Google Shape;44;p2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2060"/>
              </a:buClr>
              <a:buSzPts val="4400"/>
              <a:buFont typeface="Calibri"/>
              <a:buNone/>
              <a:defRPr>
                <a:solidFill>
                  <a:srgbClr val="00206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2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002060"/>
              </a:buClr>
              <a:buSzPts val="2400"/>
              <a:buNone/>
              <a:defRPr b="1" sz="2400">
                <a:solidFill>
                  <a:srgbClr val="002060"/>
                </a:solidFill>
              </a:defRPr>
            </a:lvl1pPr>
            <a:lvl2pPr indent="-228600" lvl="1" marL="914400" algn="l">
              <a:lnSpc>
                <a:spcPct val="90000"/>
              </a:lnSpc>
              <a:spcBef>
                <a:spcPts val="500"/>
              </a:spcBef>
              <a:spcAft>
                <a:spcPts val="0"/>
              </a:spcAft>
              <a:buClr>
                <a:srgbClr val="002060"/>
              </a:buClr>
              <a:buSzPts val="2000"/>
              <a:buNone/>
              <a:defRPr b="1" sz="2000"/>
            </a:lvl2pPr>
            <a:lvl3pPr indent="-228600" lvl="2" marL="1371600" algn="l">
              <a:lnSpc>
                <a:spcPct val="90000"/>
              </a:lnSpc>
              <a:spcBef>
                <a:spcPts val="500"/>
              </a:spcBef>
              <a:spcAft>
                <a:spcPts val="0"/>
              </a:spcAft>
              <a:buClr>
                <a:srgbClr val="002060"/>
              </a:buClr>
              <a:buSzPts val="1800"/>
              <a:buNone/>
              <a:defRPr b="1" sz="1800"/>
            </a:lvl3pPr>
            <a:lvl4pPr indent="-228600" lvl="3" marL="1828800" algn="l">
              <a:lnSpc>
                <a:spcPct val="90000"/>
              </a:lnSpc>
              <a:spcBef>
                <a:spcPts val="500"/>
              </a:spcBef>
              <a:spcAft>
                <a:spcPts val="0"/>
              </a:spcAft>
              <a:buClr>
                <a:srgbClr val="002060"/>
              </a:buClr>
              <a:buSzPts val="1600"/>
              <a:buNone/>
              <a:defRPr b="1" sz="1600"/>
            </a:lvl4pPr>
            <a:lvl5pPr indent="-228600" lvl="4" marL="2286000" algn="l">
              <a:lnSpc>
                <a:spcPct val="90000"/>
              </a:lnSpc>
              <a:spcBef>
                <a:spcPts val="500"/>
              </a:spcBef>
              <a:spcAft>
                <a:spcPts val="0"/>
              </a:spcAft>
              <a:buClr>
                <a:srgbClr val="002060"/>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 name="Google Shape;46;p2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002060"/>
              </a:buClr>
              <a:buSzPts val="2800"/>
              <a:buChar char="•"/>
              <a:defRPr>
                <a:solidFill>
                  <a:srgbClr val="002060"/>
                </a:solidFill>
              </a:defRPr>
            </a:lvl1pPr>
            <a:lvl2pPr indent="-381000" lvl="1" marL="914400" algn="l">
              <a:lnSpc>
                <a:spcPct val="90000"/>
              </a:lnSpc>
              <a:spcBef>
                <a:spcPts val="500"/>
              </a:spcBef>
              <a:spcAft>
                <a:spcPts val="0"/>
              </a:spcAft>
              <a:buClr>
                <a:srgbClr val="002060"/>
              </a:buClr>
              <a:buSzPts val="2400"/>
              <a:buChar char="•"/>
              <a:defRPr>
                <a:solidFill>
                  <a:srgbClr val="002060"/>
                </a:solidFill>
              </a:defRPr>
            </a:lvl2pPr>
            <a:lvl3pPr indent="-355600" lvl="2" marL="1371600" algn="l">
              <a:lnSpc>
                <a:spcPct val="90000"/>
              </a:lnSpc>
              <a:spcBef>
                <a:spcPts val="500"/>
              </a:spcBef>
              <a:spcAft>
                <a:spcPts val="0"/>
              </a:spcAft>
              <a:buClr>
                <a:srgbClr val="002060"/>
              </a:buClr>
              <a:buSzPts val="2000"/>
              <a:buChar char="•"/>
              <a:defRPr>
                <a:solidFill>
                  <a:srgbClr val="002060"/>
                </a:solidFill>
              </a:defRPr>
            </a:lvl3pPr>
            <a:lvl4pPr indent="-342900" lvl="3" marL="1828800" algn="l">
              <a:lnSpc>
                <a:spcPct val="90000"/>
              </a:lnSpc>
              <a:spcBef>
                <a:spcPts val="500"/>
              </a:spcBef>
              <a:spcAft>
                <a:spcPts val="0"/>
              </a:spcAft>
              <a:buClr>
                <a:srgbClr val="002060"/>
              </a:buClr>
              <a:buSzPts val="1800"/>
              <a:buChar char="•"/>
              <a:defRPr>
                <a:solidFill>
                  <a:srgbClr val="002060"/>
                </a:solidFill>
              </a:defRPr>
            </a:lvl4pPr>
            <a:lvl5pPr indent="-342900" lvl="4" marL="2286000" algn="l">
              <a:lnSpc>
                <a:spcPct val="90000"/>
              </a:lnSpc>
              <a:spcBef>
                <a:spcPts val="500"/>
              </a:spcBef>
              <a:spcAft>
                <a:spcPts val="0"/>
              </a:spcAft>
              <a:buClr>
                <a:srgbClr val="002060"/>
              </a:buClr>
              <a:buSzPts val="1800"/>
              <a:buChar char="•"/>
              <a:defRPr>
                <a:solidFill>
                  <a:srgbClr val="002060"/>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2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002060"/>
              </a:buClr>
              <a:buSzPts val="2400"/>
              <a:buNone/>
              <a:defRPr b="1" sz="2400">
                <a:solidFill>
                  <a:srgbClr val="002060"/>
                </a:solidFill>
              </a:defRPr>
            </a:lvl1pPr>
            <a:lvl2pPr indent="-228600" lvl="1" marL="914400" algn="l">
              <a:lnSpc>
                <a:spcPct val="90000"/>
              </a:lnSpc>
              <a:spcBef>
                <a:spcPts val="500"/>
              </a:spcBef>
              <a:spcAft>
                <a:spcPts val="0"/>
              </a:spcAft>
              <a:buClr>
                <a:srgbClr val="002060"/>
              </a:buClr>
              <a:buSzPts val="2000"/>
              <a:buNone/>
              <a:defRPr b="1" sz="2000"/>
            </a:lvl2pPr>
            <a:lvl3pPr indent="-228600" lvl="2" marL="1371600" algn="l">
              <a:lnSpc>
                <a:spcPct val="90000"/>
              </a:lnSpc>
              <a:spcBef>
                <a:spcPts val="500"/>
              </a:spcBef>
              <a:spcAft>
                <a:spcPts val="0"/>
              </a:spcAft>
              <a:buClr>
                <a:srgbClr val="002060"/>
              </a:buClr>
              <a:buSzPts val="1800"/>
              <a:buNone/>
              <a:defRPr b="1" sz="1800"/>
            </a:lvl3pPr>
            <a:lvl4pPr indent="-228600" lvl="3" marL="1828800" algn="l">
              <a:lnSpc>
                <a:spcPct val="90000"/>
              </a:lnSpc>
              <a:spcBef>
                <a:spcPts val="500"/>
              </a:spcBef>
              <a:spcAft>
                <a:spcPts val="0"/>
              </a:spcAft>
              <a:buClr>
                <a:srgbClr val="002060"/>
              </a:buClr>
              <a:buSzPts val="1600"/>
              <a:buNone/>
              <a:defRPr b="1" sz="1600"/>
            </a:lvl4pPr>
            <a:lvl5pPr indent="-228600" lvl="4" marL="2286000" algn="l">
              <a:lnSpc>
                <a:spcPct val="90000"/>
              </a:lnSpc>
              <a:spcBef>
                <a:spcPts val="500"/>
              </a:spcBef>
              <a:spcAft>
                <a:spcPts val="0"/>
              </a:spcAft>
              <a:buClr>
                <a:srgbClr val="002060"/>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2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002060"/>
              </a:buClr>
              <a:buSzPts val="2800"/>
              <a:buChar char="•"/>
              <a:defRPr>
                <a:solidFill>
                  <a:srgbClr val="002060"/>
                </a:solidFill>
              </a:defRPr>
            </a:lvl1pPr>
            <a:lvl2pPr indent="-381000" lvl="1" marL="914400" algn="l">
              <a:lnSpc>
                <a:spcPct val="90000"/>
              </a:lnSpc>
              <a:spcBef>
                <a:spcPts val="500"/>
              </a:spcBef>
              <a:spcAft>
                <a:spcPts val="0"/>
              </a:spcAft>
              <a:buClr>
                <a:srgbClr val="002060"/>
              </a:buClr>
              <a:buSzPts val="2400"/>
              <a:buChar char="•"/>
              <a:defRPr>
                <a:solidFill>
                  <a:srgbClr val="002060"/>
                </a:solidFill>
              </a:defRPr>
            </a:lvl2pPr>
            <a:lvl3pPr indent="-355600" lvl="2" marL="1371600" algn="l">
              <a:lnSpc>
                <a:spcPct val="90000"/>
              </a:lnSpc>
              <a:spcBef>
                <a:spcPts val="500"/>
              </a:spcBef>
              <a:spcAft>
                <a:spcPts val="0"/>
              </a:spcAft>
              <a:buClr>
                <a:srgbClr val="002060"/>
              </a:buClr>
              <a:buSzPts val="2000"/>
              <a:buChar char="•"/>
              <a:defRPr>
                <a:solidFill>
                  <a:srgbClr val="002060"/>
                </a:solidFill>
              </a:defRPr>
            </a:lvl3pPr>
            <a:lvl4pPr indent="-342900" lvl="3" marL="1828800" algn="l">
              <a:lnSpc>
                <a:spcPct val="90000"/>
              </a:lnSpc>
              <a:spcBef>
                <a:spcPts val="500"/>
              </a:spcBef>
              <a:spcAft>
                <a:spcPts val="0"/>
              </a:spcAft>
              <a:buClr>
                <a:srgbClr val="002060"/>
              </a:buClr>
              <a:buSzPts val="1800"/>
              <a:buChar char="•"/>
              <a:defRPr>
                <a:solidFill>
                  <a:srgbClr val="002060"/>
                </a:solidFill>
              </a:defRPr>
            </a:lvl4pPr>
            <a:lvl5pPr indent="-342900" lvl="4" marL="2286000" algn="l">
              <a:lnSpc>
                <a:spcPct val="90000"/>
              </a:lnSpc>
              <a:spcBef>
                <a:spcPts val="500"/>
              </a:spcBef>
              <a:spcAft>
                <a:spcPts val="0"/>
              </a:spcAft>
              <a:buClr>
                <a:srgbClr val="002060"/>
              </a:buClr>
              <a:buSzPts val="1800"/>
              <a:buChar char="•"/>
              <a:defRPr>
                <a:solidFill>
                  <a:srgbClr val="002060"/>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52" name="Google Shape;52;p29"/>
          <p:cNvPicPr preferRelativeResize="0"/>
          <p:nvPr/>
        </p:nvPicPr>
        <p:blipFill rotWithShape="1">
          <a:blip r:embed="rId2">
            <a:alphaModFix/>
          </a:blip>
          <a:srcRect b="0" l="0" r="0" t="0"/>
          <a:stretch/>
        </p:blipFill>
        <p:spPr>
          <a:xfrm>
            <a:off x="11240655" y="129077"/>
            <a:ext cx="867643" cy="428192"/>
          </a:xfrm>
          <a:prstGeom prst="rect">
            <a:avLst/>
          </a:prstGeom>
          <a:noFill/>
          <a:ln>
            <a:noFill/>
          </a:ln>
        </p:spPr>
      </p:pic>
      <p:pic>
        <p:nvPicPr>
          <p:cNvPr id="53" name="Google Shape;53;p29"/>
          <p:cNvPicPr preferRelativeResize="0"/>
          <p:nvPr/>
        </p:nvPicPr>
        <p:blipFill rotWithShape="1">
          <a:blip r:embed="rId3">
            <a:alphaModFix/>
          </a:blip>
          <a:srcRect b="0" l="0" r="0" t="0"/>
          <a:stretch/>
        </p:blipFill>
        <p:spPr>
          <a:xfrm>
            <a:off x="165612" y="129077"/>
            <a:ext cx="425515" cy="74490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4" name="Shape 54"/>
        <p:cNvGrpSpPr/>
        <p:nvPr/>
      </p:nvGrpSpPr>
      <p:grpSpPr>
        <a:xfrm>
          <a:off x="0" y="0"/>
          <a:ext cx="0" cy="0"/>
          <a:chOff x="0" y="0"/>
          <a:chExt cx="0" cy="0"/>
        </a:xfrm>
      </p:grpSpPr>
      <p:sp>
        <p:nvSpPr>
          <p:cNvPr id="55" name="Google Shape;55;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2060"/>
              </a:buClr>
              <a:buSzPts val="4400"/>
              <a:buFont typeface="Calibri"/>
              <a:buNone/>
              <a:defRPr>
                <a:solidFill>
                  <a:srgbClr val="00206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59" name="Google Shape;59;p30"/>
          <p:cNvPicPr preferRelativeResize="0"/>
          <p:nvPr/>
        </p:nvPicPr>
        <p:blipFill rotWithShape="1">
          <a:blip r:embed="rId2">
            <a:alphaModFix/>
          </a:blip>
          <a:srcRect b="0" l="0" r="0" t="0"/>
          <a:stretch/>
        </p:blipFill>
        <p:spPr>
          <a:xfrm>
            <a:off x="11240655" y="129077"/>
            <a:ext cx="867643" cy="428192"/>
          </a:xfrm>
          <a:prstGeom prst="rect">
            <a:avLst/>
          </a:prstGeom>
          <a:noFill/>
          <a:ln>
            <a:noFill/>
          </a:ln>
        </p:spPr>
      </p:pic>
      <p:pic>
        <p:nvPicPr>
          <p:cNvPr id="60" name="Google Shape;60;p30"/>
          <p:cNvPicPr preferRelativeResize="0"/>
          <p:nvPr/>
        </p:nvPicPr>
        <p:blipFill rotWithShape="1">
          <a:blip r:embed="rId3">
            <a:alphaModFix/>
          </a:blip>
          <a:srcRect b="0" l="0" r="0" t="0"/>
          <a:stretch/>
        </p:blipFill>
        <p:spPr>
          <a:xfrm>
            <a:off x="165612" y="129077"/>
            <a:ext cx="425515" cy="74490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 name="Shape 61"/>
        <p:cNvGrpSpPr/>
        <p:nvPr/>
      </p:nvGrpSpPr>
      <p:grpSpPr>
        <a:xfrm>
          <a:off x="0" y="0"/>
          <a:ext cx="0" cy="0"/>
          <a:chOff x="0" y="0"/>
          <a:chExt cx="0" cy="0"/>
        </a:xfrm>
      </p:grpSpPr>
      <p:sp>
        <p:nvSpPr>
          <p:cNvPr id="62" name="Google Shape;62;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65" name="Google Shape;65;p31"/>
          <p:cNvPicPr preferRelativeResize="0"/>
          <p:nvPr/>
        </p:nvPicPr>
        <p:blipFill rotWithShape="1">
          <a:blip r:embed="rId2">
            <a:alphaModFix/>
          </a:blip>
          <a:srcRect b="0" l="0" r="0" t="0"/>
          <a:stretch/>
        </p:blipFill>
        <p:spPr>
          <a:xfrm>
            <a:off x="11240655" y="129077"/>
            <a:ext cx="867643" cy="428192"/>
          </a:xfrm>
          <a:prstGeom prst="rect">
            <a:avLst/>
          </a:prstGeom>
          <a:noFill/>
          <a:ln>
            <a:noFill/>
          </a:ln>
        </p:spPr>
      </p:pic>
      <p:pic>
        <p:nvPicPr>
          <p:cNvPr id="66" name="Google Shape;66;p31"/>
          <p:cNvPicPr preferRelativeResize="0"/>
          <p:nvPr/>
        </p:nvPicPr>
        <p:blipFill rotWithShape="1">
          <a:blip r:embed="rId3">
            <a:alphaModFix/>
          </a:blip>
          <a:srcRect b="0" l="0" r="0" t="0"/>
          <a:stretch/>
        </p:blipFill>
        <p:spPr>
          <a:xfrm>
            <a:off x="165612" y="129077"/>
            <a:ext cx="425515" cy="74490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7" name="Shape 67"/>
        <p:cNvGrpSpPr/>
        <p:nvPr/>
      </p:nvGrpSpPr>
      <p:grpSpPr>
        <a:xfrm>
          <a:off x="0" y="0"/>
          <a:ext cx="0" cy="0"/>
          <a:chOff x="0" y="0"/>
          <a:chExt cx="0" cy="0"/>
        </a:xfrm>
      </p:grpSpPr>
      <p:sp>
        <p:nvSpPr>
          <p:cNvPr id="68" name="Google Shape;68;p3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2060"/>
              </a:buClr>
              <a:buSzPts val="3200"/>
              <a:buFont typeface="Calibri"/>
              <a:buNone/>
              <a:defRPr sz="3200">
                <a:solidFill>
                  <a:srgbClr val="00206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3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rgbClr val="002060"/>
              </a:buClr>
              <a:buSzPts val="3200"/>
              <a:buChar char="•"/>
              <a:defRPr sz="3200">
                <a:solidFill>
                  <a:srgbClr val="002060"/>
                </a:solidFill>
              </a:defRPr>
            </a:lvl1pPr>
            <a:lvl2pPr indent="-406400" lvl="1" marL="914400" algn="l">
              <a:lnSpc>
                <a:spcPct val="90000"/>
              </a:lnSpc>
              <a:spcBef>
                <a:spcPts val="500"/>
              </a:spcBef>
              <a:spcAft>
                <a:spcPts val="0"/>
              </a:spcAft>
              <a:buClr>
                <a:srgbClr val="002060"/>
              </a:buClr>
              <a:buSzPts val="2800"/>
              <a:buChar char="•"/>
              <a:defRPr sz="2800">
                <a:solidFill>
                  <a:srgbClr val="002060"/>
                </a:solidFill>
              </a:defRPr>
            </a:lvl2pPr>
            <a:lvl3pPr indent="-381000" lvl="2" marL="1371600" algn="l">
              <a:lnSpc>
                <a:spcPct val="90000"/>
              </a:lnSpc>
              <a:spcBef>
                <a:spcPts val="500"/>
              </a:spcBef>
              <a:spcAft>
                <a:spcPts val="0"/>
              </a:spcAft>
              <a:buClr>
                <a:srgbClr val="002060"/>
              </a:buClr>
              <a:buSzPts val="2400"/>
              <a:buChar char="•"/>
              <a:defRPr sz="2400">
                <a:solidFill>
                  <a:srgbClr val="002060"/>
                </a:solidFill>
              </a:defRPr>
            </a:lvl3pPr>
            <a:lvl4pPr indent="-355600" lvl="3" marL="1828800" algn="l">
              <a:lnSpc>
                <a:spcPct val="90000"/>
              </a:lnSpc>
              <a:spcBef>
                <a:spcPts val="500"/>
              </a:spcBef>
              <a:spcAft>
                <a:spcPts val="0"/>
              </a:spcAft>
              <a:buClr>
                <a:srgbClr val="002060"/>
              </a:buClr>
              <a:buSzPts val="2000"/>
              <a:buChar char="•"/>
              <a:defRPr sz="2000">
                <a:solidFill>
                  <a:srgbClr val="002060"/>
                </a:solidFill>
              </a:defRPr>
            </a:lvl4pPr>
            <a:lvl5pPr indent="-355600" lvl="4" marL="2286000" algn="l">
              <a:lnSpc>
                <a:spcPct val="90000"/>
              </a:lnSpc>
              <a:spcBef>
                <a:spcPts val="500"/>
              </a:spcBef>
              <a:spcAft>
                <a:spcPts val="0"/>
              </a:spcAft>
              <a:buClr>
                <a:srgbClr val="002060"/>
              </a:buClr>
              <a:buSzPts val="2000"/>
              <a:buChar char="•"/>
              <a:defRPr sz="2000">
                <a:solidFill>
                  <a:srgbClr val="002060"/>
                </a:solidFill>
              </a:defRPr>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0" name="Google Shape;70;p3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002060"/>
              </a:buClr>
              <a:buSzPts val="1600"/>
              <a:buNone/>
              <a:defRPr sz="1600">
                <a:solidFill>
                  <a:srgbClr val="002060"/>
                </a:solidFill>
              </a:defRPr>
            </a:lvl1pPr>
            <a:lvl2pPr indent="-228600" lvl="1" marL="914400" algn="l">
              <a:lnSpc>
                <a:spcPct val="90000"/>
              </a:lnSpc>
              <a:spcBef>
                <a:spcPts val="500"/>
              </a:spcBef>
              <a:spcAft>
                <a:spcPts val="0"/>
              </a:spcAft>
              <a:buClr>
                <a:srgbClr val="002060"/>
              </a:buClr>
              <a:buSzPts val="1400"/>
              <a:buNone/>
              <a:defRPr sz="1400"/>
            </a:lvl2pPr>
            <a:lvl3pPr indent="-228600" lvl="2" marL="1371600" algn="l">
              <a:lnSpc>
                <a:spcPct val="90000"/>
              </a:lnSpc>
              <a:spcBef>
                <a:spcPts val="500"/>
              </a:spcBef>
              <a:spcAft>
                <a:spcPts val="0"/>
              </a:spcAft>
              <a:buClr>
                <a:srgbClr val="002060"/>
              </a:buClr>
              <a:buSzPts val="1200"/>
              <a:buNone/>
              <a:defRPr sz="1200"/>
            </a:lvl3pPr>
            <a:lvl4pPr indent="-228600" lvl="3" marL="1828800" algn="l">
              <a:lnSpc>
                <a:spcPct val="90000"/>
              </a:lnSpc>
              <a:spcBef>
                <a:spcPts val="500"/>
              </a:spcBef>
              <a:spcAft>
                <a:spcPts val="0"/>
              </a:spcAft>
              <a:buClr>
                <a:srgbClr val="002060"/>
              </a:buClr>
              <a:buSzPts val="1000"/>
              <a:buNone/>
              <a:defRPr sz="1000"/>
            </a:lvl4pPr>
            <a:lvl5pPr indent="-228600" lvl="4" marL="2286000" algn="l">
              <a:lnSpc>
                <a:spcPct val="90000"/>
              </a:lnSpc>
              <a:spcBef>
                <a:spcPts val="500"/>
              </a:spcBef>
              <a:spcAft>
                <a:spcPts val="0"/>
              </a:spcAft>
              <a:buClr>
                <a:srgbClr val="002060"/>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1" name="Google Shape;71;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74" name="Google Shape;74;p32"/>
          <p:cNvPicPr preferRelativeResize="0"/>
          <p:nvPr/>
        </p:nvPicPr>
        <p:blipFill rotWithShape="1">
          <a:blip r:embed="rId2">
            <a:alphaModFix/>
          </a:blip>
          <a:srcRect b="0" l="0" r="0" t="0"/>
          <a:stretch/>
        </p:blipFill>
        <p:spPr>
          <a:xfrm>
            <a:off x="11240655" y="129077"/>
            <a:ext cx="867643" cy="428192"/>
          </a:xfrm>
          <a:prstGeom prst="rect">
            <a:avLst/>
          </a:prstGeom>
          <a:noFill/>
          <a:ln>
            <a:noFill/>
          </a:ln>
        </p:spPr>
      </p:pic>
      <p:pic>
        <p:nvPicPr>
          <p:cNvPr id="75" name="Google Shape;75;p32"/>
          <p:cNvPicPr preferRelativeResize="0"/>
          <p:nvPr/>
        </p:nvPicPr>
        <p:blipFill rotWithShape="1">
          <a:blip r:embed="rId3">
            <a:alphaModFix/>
          </a:blip>
          <a:srcRect b="0" l="0" r="0" t="0"/>
          <a:stretch/>
        </p:blipFill>
        <p:spPr>
          <a:xfrm>
            <a:off x="165612" y="129077"/>
            <a:ext cx="425515" cy="74490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6" name="Shape 76"/>
        <p:cNvGrpSpPr/>
        <p:nvPr/>
      </p:nvGrpSpPr>
      <p:grpSpPr>
        <a:xfrm>
          <a:off x="0" y="0"/>
          <a:ext cx="0" cy="0"/>
          <a:chOff x="0" y="0"/>
          <a:chExt cx="0" cy="0"/>
        </a:xfrm>
      </p:grpSpPr>
      <p:sp>
        <p:nvSpPr>
          <p:cNvPr id="77" name="Google Shape;77;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2060"/>
              </a:buClr>
              <a:buSzPts val="3200"/>
              <a:buFont typeface="Calibri"/>
              <a:buNone/>
              <a:defRPr sz="3200">
                <a:solidFill>
                  <a:srgbClr val="00206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33"/>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rgbClr val="002060"/>
              </a:buClr>
              <a:buSzPts val="3200"/>
              <a:buFont typeface="Arial"/>
              <a:buNone/>
              <a:defRPr b="0" i="0" sz="3200" u="none" cap="none" strike="noStrike">
                <a:solidFill>
                  <a:srgbClr val="002060"/>
                </a:solidFill>
                <a:latin typeface="Calibri"/>
                <a:ea typeface="Calibri"/>
                <a:cs typeface="Calibri"/>
                <a:sym typeface="Calibri"/>
              </a:defRPr>
            </a:lvl1pPr>
            <a:lvl2pPr lvl="1" marR="0" rtl="0" algn="l">
              <a:lnSpc>
                <a:spcPct val="90000"/>
              </a:lnSpc>
              <a:spcBef>
                <a:spcPts val="500"/>
              </a:spcBef>
              <a:spcAft>
                <a:spcPts val="0"/>
              </a:spcAft>
              <a:buClr>
                <a:srgbClr val="002060"/>
              </a:buClr>
              <a:buSzPts val="2800"/>
              <a:buFont typeface="Arial"/>
              <a:buNone/>
              <a:defRPr b="0" i="0" sz="2800" u="none" cap="none" strike="noStrike">
                <a:solidFill>
                  <a:srgbClr val="002060"/>
                </a:solidFill>
                <a:latin typeface="Calibri"/>
                <a:ea typeface="Calibri"/>
                <a:cs typeface="Calibri"/>
                <a:sym typeface="Calibri"/>
              </a:defRPr>
            </a:lvl2pPr>
            <a:lvl3pPr lvl="2" marR="0" rtl="0" algn="l">
              <a:lnSpc>
                <a:spcPct val="90000"/>
              </a:lnSpc>
              <a:spcBef>
                <a:spcPts val="500"/>
              </a:spcBef>
              <a:spcAft>
                <a:spcPts val="0"/>
              </a:spcAft>
              <a:buClr>
                <a:srgbClr val="002060"/>
              </a:buClr>
              <a:buSzPts val="2400"/>
              <a:buFont typeface="Arial"/>
              <a:buNone/>
              <a:defRPr b="0" i="0" sz="2400" u="none" cap="none" strike="noStrike">
                <a:solidFill>
                  <a:srgbClr val="002060"/>
                </a:solidFill>
                <a:latin typeface="Calibri"/>
                <a:ea typeface="Calibri"/>
                <a:cs typeface="Calibri"/>
                <a:sym typeface="Calibri"/>
              </a:defRPr>
            </a:lvl3pPr>
            <a:lvl4pPr lvl="3" marR="0" rtl="0" algn="l">
              <a:lnSpc>
                <a:spcPct val="90000"/>
              </a:lnSpc>
              <a:spcBef>
                <a:spcPts val="500"/>
              </a:spcBef>
              <a:spcAft>
                <a:spcPts val="0"/>
              </a:spcAft>
              <a:buClr>
                <a:srgbClr val="002060"/>
              </a:buClr>
              <a:buSzPts val="2000"/>
              <a:buFont typeface="Arial"/>
              <a:buNone/>
              <a:defRPr b="0" i="0" sz="2000" u="none" cap="none" strike="noStrike">
                <a:solidFill>
                  <a:srgbClr val="002060"/>
                </a:solidFill>
                <a:latin typeface="Calibri"/>
                <a:ea typeface="Calibri"/>
                <a:cs typeface="Calibri"/>
                <a:sym typeface="Calibri"/>
              </a:defRPr>
            </a:lvl4pPr>
            <a:lvl5pPr lvl="4" marR="0" rtl="0" algn="l">
              <a:lnSpc>
                <a:spcPct val="90000"/>
              </a:lnSpc>
              <a:spcBef>
                <a:spcPts val="500"/>
              </a:spcBef>
              <a:spcAft>
                <a:spcPts val="0"/>
              </a:spcAft>
              <a:buClr>
                <a:srgbClr val="002060"/>
              </a:buClr>
              <a:buSzPts val="2000"/>
              <a:buFont typeface="Arial"/>
              <a:buNone/>
              <a:defRPr b="0" i="0" sz="2000" u="none" cap="none" strike="noStrike">
                <a:solidFill>
                  <a:srgbClr val="002060"/>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9" name="Google Shape;79;p3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002060"/>
              </a:buClr>
              <a:buSzPts val="1600"/>
              <a:buNone/>
              <a:defRPr sz="1600">
                <a:solidFill>
                  <a:srgbClr val="002060"/>
                </a:solidFill>
              </a:defRPr>
            </a:lvl1pPr>
            <a:lvl2pPr indent="-228600" lvl="1" marL="914400" algn="l">
              <a:lnSpc>
                <a:spcPct val="90000"/>
              </a:lnSpc>
              <a:spcBef>
                <a:spcPts val="500"/>
              </a:spcBef>
              <a:spcAft>
                <a:spcPts val="0"/>
              </a:spcAft>
              <a:buClr>
                <a:srgbClr val="002060"/>
              </a:buClr>
              <a:buSzPts val="1400"/>
              <a:buNone/>
              <a:defRPr sz="1400"/>
            </a:lvl2pPr>
            <a:lvl3pPr indent="-228600" lvl="2" marL="1371600" algn="l">
              <a:lnSpc>
                <a:spcPct val="90000"/>
              </a:lnSpc>
              <a:spcBef>
                <a:spcPts val="500"/>
              </a:spcBef>
              <a:spcAft>
                <a:spcPts val="0"/>
              </a:spcAft>
              <a:buClr>
                <a:srgbClr val="002060"/>
              </a:buClr>
              <a:buSzPts val="1200"/>
              <a:buNone/>
              <a:defRPr sz="1200"/>
            </a:lvl3pPr>
            <a:lvl4pPr indent="-228600" lvl="3" marL="1828800" algn="l">
              <a:lnSpc>
                <a:spcPct val="90000"/>
              </a:lnSpc>
              <a:spcBef>
                <a:spcPts val="500"/>
              </a:spcBef>
              <a:spcAft>
                <a:spcPts val="0"/>
              </a:spcAft>
              <a:buClr>
                <a:srgbClr val="002060"/>
              </a:buClr>
              <a:buSzPts val="1000"/>
              <a:buNone/>
              <a:defRPr sz="1000"/>
            </a:lvl4pPr>
            <a:lvl5pPr indent="-228600" lvl="4" marL="2286000" algn="l">
              <a:lnSpc>
                <a:spcPct val="90000"/>
              </a:lnSpc>
              <a:spcBef>
                <a:spcPts val="500"/>
              </a:spcBef>
              <a:spcAft>
                <a:spcPts val="0"/>
              </a:spcAft>
              <a:buClr>
                <a:srgbClr val="002060"/>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0" name="Google Shape;80;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83" name="Google Shape;83;p33"/>
          <p:cNvPicPr preferRelativeResize="0"/>
          <p:nvPr/>
        </p:nvPicPr>
        <p:blipFill rotWithShape="1">
          <a:blip r:embed="rId2">
            <a:alphaModFix/>
          </a:blip>
          <a:srcRect b="0" l="0" r="0" t="0"/>
          <a:stretch/>
        </p:blipFill>
        <p:spPr>
          <a:xfrm>
            <a:off x="11240655" y="129077"/>
            <a:ext cx="867643" cy="428192"/>
          </a:xfrm>
          <a:prstGeom prst="rect">
            <a:avLst/>
          </a:prstGeom>
          <a:noFill/>
          <a:ln>
            <a:noFill/>
          </a:ln>
        </p:spPr>
      </p:pic>
      <p:pic>
        <p:nvPicPr>
          <p:cNvPr id="84" name="Google Shape;84;p33"/>
          <p:cNvPicPr preferRelativeResize="0"/>
          <p:nvPr/>
        </p:nvPicPr>
        <p:blipFill rotWithShape="1">
          <a:blip r:embed="rId3">
            <a:alphaModFix/>
          </a:blip>
          <a:srcRect b="0" l="0" r="0" t="0"/>
          <a:stretch/>
        </p:blipFill>
        <p:spPr>
          <a:xfrm>
            <a:off x="165612" y="129077"/>
            <a:ext cx="425515" cy="74490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3.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4000"/>
          </a:blip>
          <a:stretch>
            <a:fillRect/>
          </a:stretch>
        </a:blipFill>
      </p:bgPr>
    </p:bg>
    <p:spTree>
      <p:nvGrpSpPr>
        <p:cNvPr id="9" name="Shape 9"/>
        <p:cNvGrpSpPr/>
        <p:nvPr/>
      </p:nvGrpSpPr>
      <p:grpSpPr>
        <a:xfrm>
          <a:off x="0" y="0"/>
          <a:ext cx="0" cy="0"/>
          <a:chOff x="0" y="0"/>
          <a:chExt cx="0" cy="0"/>
        </a:xfrm>
      </p:grpSpPr>
      <p:sp>
        <p:nvSpPr>
          <p:cNvPr id="10" name="Google Shape;10;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002060"/>
              </a:buClr>
              <a:buSzPts val="4400"/>
              <a:buFont typeface="Calibri"/>
              <a:buNone/>
              <a:defRPr b="0" i="0" sz="4400" u="none" cap="none" strike="noStrike">
                <a:solidFill>
                  <a:srgbClr val="00206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002060"/>
              </a:buClr>
              <a:buSzPts val="2800"/>
              <a:buFont typeface="Arial"/>
              <a:buChar char="•"/>
              <a:defRPr b="0" i="0" sz="2800" u="none" cap="none" strike="noStrike">
                <a:solidFill>
                  <a:srgbClr val="002060"/>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2060"/>
              </a:buClr>
              <a:buSzPts val="2400"/>
              <a:buFont typeface="Arial"/>
              <a:buChar char="•"/>
              <a:defRPr b="0" i="0" sz="2400" u="none" cap="none" strike="noStrike">
                <a:solidFill>
                  <a:srgbClr val="002060"/>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2060"/>
              </a:buClr>
              <a:buSzPts val="2000"/>
              <a:buFont typeface="Arial"/>
              <a:buChar char="•"/>
              <a:defRPr b="0" i="0" sz="2000" u="none" cap="none" strike="noStrike">
                <a:solidFill>
                  <a:srgbClr val="002060"/>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2060"/>
              </a:buClr>
              <a:buSzPts val="1800"/>
              <a:buFont typeface="Arial"/>
              <a:buChar char="•"/>
              <a:defRPr b="0" i="0" sz="1800" u="none" cap="none" strike="noStrike">
                <a:solidFill>
                  <a:srgbClr val="002060"/>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2060"/>
              </a:buClr>
              <a:buSzPts val="1800"/>
              <a:buFont typeface="Arial"/>
              <a:buChar char="•"/>
              <a:defRPr b="0" i="0" sz="1800" u="none" cap="none" strike="noStrike">
                <a:solidFill>
                  <a:srgbClr val="00206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0" lvl="1" marL="0" marR="0" rtl="0" algn="r">
              <a:spcBef>
                <a:spcPts val="0"/>
              </a:spcBef>
              <a:buNone/>
              <a:defRPr b="0" i="0" sz="1200" u="none" cap="none" strike="noStrike">
                <a:solidFill>
                  <a:schemeClr val="dk1"/>
                </a:solidFill>
                <a:latin typeface="Calibri"/>
                <a:ea typeface="Calibri"/>
                <a:cs typeface="Calibri"/>
                <a:sym typeface="Calibri"/>
              </a:defRPr>
            </a:lvl2pPr>
            <a:lvl3pPr indent="0" lvl="2" marL="0" marR="0" rtl="0" algn="r">
              <a:spcBef>
                <a:spcPts val="0"/>
              </a:spcBef>
              <a:buNone/>
              <a:defRPr b="0" i="0" sz="1200" u="none" cap="none" strike="noStrike">
                <a:solidFill>
                  <a:schemeClr val="dk1"/>
                </a:solidFill>
                <a:latin typeface="Calibri"/>
                <a:ea typeface="Calibri"/>
                <a:cs typeface="Calibri"/>
                <a:sym typeface="Calibri"/>
              </a:defRPr>
            </a:lvl3pPr>
            <a:lvl4pPr indent="0" lvl="3" marL="0" marR="0" rtl="0" algn="r">
              <a:spcBef>
                <a:spcPts val="0"/>
              </a:spcBef>
              <a:buNone/>
              <a:defRPr b="0" i="0" sz="1200" u="none" cap="none" strike="noStrike">
                <a:solidFill>
                  <a:schemeClr val="dk1"/>
                </a:solidFill>
                <a:latin typeface="Calibri"/>
                <a:ea typeface="Calibri"/>
                <a:cs typeface="Calibri"/>
                <a:sym typeface="Calibri"/>
              </a:defRPr>
            </a:lvl4pPr>
            <a:lvl5pPr indent="0" lvl="4" marL="0" marR="0" rtl="0" algn="r">
              <a:spcBef>
                <a:spcPts val="0"/>
              </a:spcBef>
              <a:buNone/>
              <a:defRPr b="0" i="0" sz="1200" u="none" cap="none" strike="noStrike">
                <a:solidFill>
                  <a:schemeClr val="dk1"/>
                </a:solidFill>
                <a:latin typeface="Calibri"/>
                <a:ea typeface="Calibri"/>
                <a:cs typeface="Calibri"/>
                <a:sym typeface="Calibri"/>
              </a:defRPr>
            </a:lvl5pPr>
            <a:lvl6pPr indent="0" lvl="5" marL="0" marR="0" rtl="0" algn="r">
              <a:spcBef>
                <a:spcPts val="0"/>
              </a:spcBef>
              <a:buNone/>
              <a:defRPr b="0" i="0" sz="1200" u="none" cap="none" strike="noStrike">
                <a:solidFill>
                  <a:schemeClr val="dk1"/>
                </a:solidFill>
                <a:latin typeface="Calibri"/>
                <a:ea typeface="Calibri"/>
                <a:cs typeface="Calibri"/>
                <a:sym typeface="Calibri"/>
              </a:defRPr>
            </a:lvl6pPr>
            <a:lvl7pPr indent="0" lvl="6" marL="0" marR="0" rtl="0" algn="r">
              <a:spcBef>
                <a:spcPts val="0"/>
              </a:spcBef>
              <a:buNone/>
              <a:defRPr b="0" i="0" sz="1200" u="none" cap="none" strike="noStrike">
                <a:solidFill>
                  <a:schemeClr val="dk1"/>
                </a:solidFill>
                <a:latin typeface="Calibri"/>
                <a:ea typeface="Calibri"/>
                <a:cs typeface="Calibri"/>
                <a:sym typeface="Calibri"/>
              </a:defRPr>
            </a:lvl7pPr>
            <a:lvl8pPr indent="0" lvl="7" marL="0" marR="0" rtl="0" algn="r">
              <a:spcBef>
                <a:spcPts val="0"/>
              </a:spcBef>
              <a:buNone/>
              <a:defRPr b="0" i="0" sz="1200" u="none" cap="none" strike="noStrike">
                <a:solidFill>
                  <a:schemeClr val="dk1"/>
                </a:solidFill>
                <a:latin typeface="Calibri"/>
                <a:ea typeface="Calibri"/>
                <a:cs typeface="Calibri"/>
                <a:sym typeface="Calibri"/>
              </a:defRPr>
            </a:lvl8pPr>
            <a:lvl9pPr indent="0" lvl="8" marL="0" marR="0" rtl="0" algn="r">
              <a:spcBef>
                <a:spcPts val="0"/>
              </a:spcBef>
              <a:buNone/>
              <a:defRPr b="0" i="0" sz="12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4.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3.png"/><Relationship Id="rId4" Type="http://schemas.openxmlformats.org/officeDocument/2006/relationships/image" Target="../media/image14.png"/><Relationship Id="rId9" Type="http://schemas.openxmlformats.org/officeDocument/2006/relationships/image" Target="../media/image19.png"/><Relationship Id="rId5" Type="http://schemas.openxmlformats.org/officeDocument/2006/relationships/image" Target="../media/image22.png"/><Relationship Id="rId6" Type="http://schemas.openxmlformats.org/officeDocument/2006/relationships/image" Target="../media/image20.png"/><Relationship Id="rId7" Type="http://schemas.openxmlformats.org/officeDocument/2006/relationships/image" Target="../media/image16.png"/><Relationship Id="rId8"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3.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7.png"/><Relationship Id="rId4" Type="http://schemas.openxmlformats.org/officeDocument/2006/relationships/image" Target="../media/image29.png"/><Relationship Id="rId5" Type="http://schemas.openxmlformats.org/officeDocument/2006/relationships/image" Target="../media/image28.png"/><Relationship Id="rId6" Type="http://schemas.openxmlformats.org/officeDocument/2006/relationships/image" Target="../media/image32.png"/><Relationship Id="rId7"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hyperlink" Target="mailto:ONEM2M_SSC@LIST.ONEM2M.ORG" TargetMode="External"/><Relationship Id="rId4" Type="http://schemas.openxmlformats.org/officeDocument/2006/relationships/hyperlink" Target="https://onem2m.org/iot-news/676-onem2m-launches-new-initiative-to-promote-sustainability-via-iot-technologies-and-open-standard-systems" TargetMode="External"/><Relationship Id="rId5" Type="http://schemas.openxmlformats.org/officeDocument/2006/relationships/hyperlink" Target="https://onem2m.org/membership/executive-viewpoints/681-onem2m-promotes-interoperability-scalability-modularity-and-re-use-which-are-core-principles-of-sustainability" TargetMode="External"/><Relationship Id="rId6" Type="http://schemas.openxmlformats.org/officeDocument/2006/relationships/hyperlink" Target="https://onem2m.org/membership/executive-viewpoints/681-onem2m-promotes-interoperability-scalability-modularity-and-re-use-which-are-core-principles-of-sustainability" TargetMode="External"/><Relationship Id="rId7" Type="http://schemas.openxmlformats.org/officeDocument/2006/relationships/hyperlink" Target="https://onem2m.org/membership/executive-viewpoints/681-onem2m-promotes-interoperability-scalability-modularity-and-re-use-which-are-core-principles-of-sustainability" TargetMode="External"/><Relationship Id="rId8" Type="http://schemas.openxmlformats.org/officeDocument/2006/relationships/hyperlink" Target="https://www.architectureandgovernance.com/app-tech/using-iot-to-promote-sustainability/"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hyperlink" Target="mailto:girish.ramachandran@tcs.com" TargetMode="External"/><Relationship Id="rId4" Type="http://schemas.openxmlformats.org/officeDocument/2006/relationships/hyperlink" Target="mailto:dale.seed@interdigital.com" TargetMode="External"/><Relationship Id="rId5" Type="http://schemas.openxmlformats.org/officeDocument/2006/relationships/image" Target="../media/image34.jpg"/><Relationship Id="rId6" Type="http://schemas.openxmlformats.org/officeDocument/2006/relationships/image" Target="../media/image3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12.png"/><Relationship Id="rId7" Type="http://schemas.openxmlformats.org/officeDocument/2006/relationships/image" Target="../media/image11.png"/><Relationship Id="rId8"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hyperlink" Target="https://ourworldindata.org/emissions-by-sector?country="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s://ec.europa.eu/info/strategy/priorities-2019-2024/european-green-deal_en"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id="105" name="Google Shape;105;p1"/>
          <p:cNvPicPr preferRelativeResize="0"/>
          <p:nvPr/>
        </p:nvPicPr>
        <p:blipFill rotWithShape="1">
          <a:blip r:embed="rId3">
            <a:alphaModFix/>
          </a:blip>
          <a:srcRect b="0" l="0" r="0" t="0"/>
          <a:stretch/>
        </p:blipFill>
        <p:spPr>
          <a:xfrm>
            <a:off x="208907" y="1077403"/>
            <a:ext cx="11774186" cy="508920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4400"/>
              <a:buFont typeface="Calibri"/>
              <a:buNone/>
            </a:pPr>
            <a:r>
              <a:rPr lang="en-US"/>
              <a:t>oneM2M plays an important role as a standard and for its enabling technology</a:t>
            </a:r>
            <a:endParaRPr/>
          </a:p>
        </p:txBody>
      </p:sp>
      <p:sp>
        <p:nvSpPr>
          <p:cNvPr id="174" name="Google Shape;174;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90000"/>
              </a:lnSpc>
              <a:spcBef>
                <a:spcPts val="0"/>
              </a:spcBef>
              <a:spcAft>
                <a:spcPts val="0"/>
              </a:spcAft>
              <a:buClr>
                <a:srgbClr val="002060"/>
              </a:buClr>
              <a:buSzPct val="100000"/>
              <a:buChar char="•"/>
            </a:pPr>
            <a:r>
              <a:rPr lang="en-US"/>
              <a:t>oneM2M is integral in several sustainability usage scenarios</a:t>
            </a:r>
            <a:endParaRPr/>
          </a:p>
          <a:p>
            <a:pPr indent="-228600" lvl="1" marL="685800" rtl="0" algn="l">
              <a:lnSpc>
                <a:spcPct val="90000"/>
              </a:lnSpc>
              <a:spcBef>
                <a:spcPts val="500"/>
              </a:spcBef>
              <a:spcAft>
                <a:spcPts val="0"/>
              </a:spcAft>
              <a:buClr>
                <a:srgbClr val="002060"/>
              </a:buClr>
              <a:buSzPct val="100000"/>
              <a:buChar char="•"/>
            </a:pPr>
            <a:r>
              <a:rPr lang="en-US"/>
              <a:t>Early deployments in street lighting, intelligent transport, smart city and waste management applications</a:t>
            </a:r>
            <a:endParaRPr/>
          </a:p>
          <a:p>
            <a:pPr indent="0" lvl="0" marL="0" rtl="0" algn="l">
              <a:lnSpc>
                <a:spcPct val="90000"/>
              </a:lnSpc>
              <a:spcBef>
                <a:spcPts val="1000"/>
              </a:spcBef>
              <a:spcAft>
                <a:spcPts val="0"/>
              </a:spcAft>
              <a:buClr>
                <a:srgbClr val="002060"/>
              </a:buClr>
              <a:buSzPct val="100000"/>
              <a:buNone/>
            </a:pPr>
            <a:r>
              <a:t/>
            </a:r>
            <a:endParaRPr/>
          </a:p>
          <a:p>
            <a:pPr indent="-228600" lvl="0" marL="228600" rtl="0" algn="l">
              <a:lnSpc>
                <a:spcPct val="90000"/>
              </a:lnSpc>
              <a:spcBef>
                <a:spcPts val="1000"/>
              </a:spcBef>
              <a:spcAft>
                <a:spcPts val="0"/>
              </a:spcAft>
              <a:buClr>
                <a:srgbClr val="002060"/>
              </a:buClr>
              <a:buSzPct val="100000"/>
              <a:buChar char="•"/>
            </a:pPr>
            <a:r>
              <a:rPr lang="en-US"/>
              <a:t>oneM2M standards align with the core principles of sustainability</a:t>
            </a:r>
            <a:endParaRPr/>
          </a:p>
          <a:p>
            <a:pPr indent="-228600" lvl="1" marL="685800" rtl="0" algn="l">
              <a:lnSpc>
                <a:spcPct val="90000"/>
              </a:lnSpc>
              <a:spcBef>
                <a:spcPts val="500"/>
              </a:spcBef>
              <a:spcAft>
                <a:spcPts val="0"/>
              </a:spcAft>
              <a:buClr>
                <a:srgbClr val="002060"/>
              </a:buClr>
              <a:buSzPct val="100000"/>
              <a:buChar char="•"/>
            </a:pPr>
            <a:r>
              <a:rPr lang="en-US"/>
              <a:t>Interoperability, scalability, modularity and re-use</a:t>
            </a:r>
            <a:endParaRPr/>
          </a:p>
          <a:p>
            <a:pPr indent="-64135" lvl="0" marL="228600" rtl="0" algn="l">
              <a:lnSpc>
                <a:spcPct val="90000"/>
              </a:lnSpc>
              <a:spcBef>
                <a:spcPts val="1000"/>
              </a:spcBef>
              <a:spcAft>
                <a:spcPts val="0"/>
              </a:spcAft>
              <a:buClr>
                <a:srgbClr val="002060"/>
              </a:buClr>
              <a:buSzPct val="100000"/>
              <a:buNone/>
            </a:pPr>
            <a:r>
              <a:t/>
            </a:r>
            <a:endParaRPr/>
          </a:p>
          <a:p>
            <a:pPr indent="-228600" lvl="0" marL="228600" rtl="0" algn="l">
              <a:lnSpc>
                <a:spcPct val="90000"/>
              </a:lnSpc>
              <a:spcBef>
                <a:spcPts val="1000"/>
              </a:spcBef>
              <a:spcAft>
                <a:spcPts val="0"/>
              </a:spcAft>
              <a:buClr>
                <a:srgbClr val="002060"/>
              </a:buClr>
              <a:buSzPct val="100000"/>
              <a:buChar char="•"/>
            </a:pPr>
            <a:r>
              <a:rPr lang="en-US"/>
              <a:t>Existing functionality in oneM2M enables sustainable IoT deployments</a:t>
            </a:r>
            <a:endParaRPr/>
          </a:p>
          <a:p>
            <a:pPr indent="-228600" lvl="1" marL="685800" rtl="0" algn="l">
              <a:lnSpc>
                <a:spcPct val="90000"/>
              </a:lnSpc>
              <a:spcBef>
                <a:spcPts val="500"/>
              </a:spcBef>
              <a:spcAft>
                <a:spcPts val="0"/>
              </a:spcAft>
              <a:buClr>
                <a:srgbClr val="002060"/>
              </a:buClr>
              <a:buSzPct val="100000"/>
              <a:buChar char="•"/>
            </a:pPr>
            <a:r>
              <a:rPr lang="en-US"/>
              <a:t>Energy Efficiency: enable devices to power down and conserve energy without impacting users / applications.</a:t>
            </a:r>
            <a:endParaRPr/>
          </a:p>
          <a:p>
            <a:pPr indent="-228600" lvl="1" marL="685800" rtl="0" algn="l">
              <a:lnSpc>
                <a:spcPct val="90000"/>
              </a:lnSpc>
              <a:spcBef>
                <a:spcPts val="500"/>
              </a:spcBef>
              <a:spcAft>
                <a:spcPts val="0"/>
              </a:spcAft>
              <a:buClr>
                <a:srgbClr val="002060"/>
              </a:buClr>
              <a:buSzPct val="100000"/>
              <a:buChar char="•"/>
            </a:pPr>
            <a:r>
              <a:rPr lang="en-US"/>
              <a:t>Reuse of legacy systems: oneM2M’s information model enables interworking with non-oneM2M components, enabling a transition from installed assets as more sustainable systems are deployed</a:t>
            </a:r>
            <a:endParaRPr/>
          </a:p>
          <a:p>
            <a:pPr indent="-64135" lvl="0" marL="228600" rtl="0" algn="l">
              <a:lnSpc>
                <a:spcPct val="90000"/>
              </a:lnSpc>
              <a:spcBef>
                <a:spcPts val="1000"/>
              </a:spcBef>
              <a:spcAft>
                <a:spcPts val="0"/>
              </a:spcAft>
              <a:buClr>
                <a:srgbClr val="002060"/>
              </a:buClr>
              <a:buSzPct val="1000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1"/>
          <p:cNvSpPr txBox="1"/>
          <p:nvPr>
            <p:ph type="title"/>
          </p:nvPr>
        </p:nvSpPr>
        <p:spPr>
          <a:xfrm>
            <a:off x="779477" y="0"/>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4400"/>
              <a:buFont typeface="Calibri"/>
              <a:buNone/>
            </a:pPr>
            <a:r>
              <a:rPr lang="en-US"/>
              <a:t>oneM2M’s Sustainability Initiative</a:t>
            </a:r>
            <a:endParaRPr/>
          </a:p>
        </p:txBody>
      </p:sp>
      <p:sp>
        <p:nvSpPr>
          <p:cNvPr id="180" name="Google Shape;180;p11"/>
          <p:cNvSpPr/>
          <p:nvPr/>
        </p:nvSpPr>
        <p:spPr>
          <a:xfrm>
            <a:off x="339334" y="1243902"/>
            <a:ext cx="2039007" cy="2031325"/>
          </a:xfrm>
          <a:prstGeom prst="roundRect">
            <a:avLst>
              <a:gd fmla="val 4129"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Open Sans"/>
                <a:ea typeface="Open Sans"/>
                <a:cs typeface="Open Sans"/>
                <a:sym typeface="Open Sans"/>
              </a:rPr>
              <a:t>Objectives</a:t>
            </a:r>
            <a:endParaRPr/>
          </a:p>
        </p:txBody>
      </p:sp>
      <p:sp>
        <p:nvSpPr>
          <p:cNvPr id="181" name="Google Shape;181;p11"/>
          <p:cNvSpPr/>
          <p:nvPr/>
        </p:nvSpPr>
        <p:spPr>
          <a:xfrm>
            <a:off x="339334" y="4099084"/>
            <a:ext cx="2039007" cy="1968021"/>
          </a:xfrm>
          <a:prstGeom prst="roundRect">
            <a:avLst>
              <a:gd fmla="val 4129"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Open Sans"/>
                <a:ea typeface="Open Sans"/>
                <a:cs typeface="Open Sans"/>
                <a:sym typeface="Open Sans"/>
              </a:rPr>
              <a:t>Approach</a:t>
            </a:r>
            <a:endParaRPr/>
          </a:p>
        </p:txBody>
      </p:sp>
      <p:sp>
        <p:nvSpPr>
          <p:cNvPr id="182" name="Google Shape;182;p11"/>
          <p:cNvSpPr txBox="1"/>
          <p:nvPr/>
        </p:nvSpPr>
        <p:spPr>
          <a:xfrm>
            <a:off x="2378341" y="1243903"/>
            <a:ext cx="9474326" cy="2031325"/>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Advocate the role that IoT and the oneM2M standard have with respect to sustainability</a:t>
            </a:r>
            <a:endParaRPr/>
          </a:p>
          <a:p>
            <a:pPr indent="-228600" lvl="0" marL="342900" marR="0" rtl="0" algn="l">
              <a:spcBef>
                <a:spcPts val="0"/>
              </a:spcBef>
              <a:spcAft>
                <a:spcPts val="0"/>
              </a:spcAft>
              <a:buClr>
                <a:schemeClr val="dk1"/>
              </a:buClr>
              <a:buSzPts val="1800"/>
              <a:buFont typeface="Arial"/>
              <a:buNone/>
            </a:pPr>
            <a:r>
              <a:t/>
            </a:r>
            <a:endParaRPr sz="1800">
              <a:solidFill>
                <a:schemeClr val="dk1"/>
              </a:solidFill>
              <a:latin typeface="Open Sans"/>
              <a:ea typeface="Open Sans"/>
              <a:cs typeface="Open Sans"/>
              <a:sym typeface="Open Sans"/>
            </a:endParaRPr>
          </a:p>
          <a:p>
            <a:pPr indent="-342900" lvl="0" marL="342900" marR="0" rtl="0" algn="l">
              <a:spcBef>
                <a:spcPts val="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Create a market-responsive forum to promote the oneM2M standard externally</a:t>
            </a:r>
            <a:endParaRPr sz="1800">
              <a:solidFill>
                <a:schemeClr val="dk1"/>
              </a:solidFill>
              <a:latin typeface="Open Sans"/>
              <a:ea typeface="Open Sans"/>
              <a:cs typeface="Open Sans"/>
              <a:sym typeface="Open Sans"/>
            </a:endParaRPr>
          </a:p>
          <a:p>
            <a:pPr indent="-228600" lvl="0" marL="342900" marR="0" rtl="0" algn="l">
              <a:spcBef>
                <a:spcPts val="0"/>
              </a:spcBef>
              <a:spcAft>
                <a:spcPts val="0"/>
              </a:spcAft>
              <a:buClr>
                <a:schemeClr val="dk1"/>
              </a:buClr>
              <a:buSzPts val="1800"/>
              <a:buFont typeface="Arial"/>
              <a:buNone/>
            </a:pPr>
            <a:r>
              <a:t/>
            </a:r>
            <a:endParaRPr sz="1800">
              <a:solidFill>
                <a:schemeClr val="dk1"/>
              </a:solidFill>
              <a:latin typeface="Open Sans"/>
              <a:ea typeface="Open Sans"/>
              <a:cs typeface="Open Sans"/>
              <a:sym typeface="Open Sans"/>
            </a:endParaRPr>
          </a:p>
          <a:p>
            <a:pPr indent="-342900" lvl="0" marL="342900" marR="0" rtl="0" algn="l">
              <a:spcBef>
                <a:spcPts val="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Recruit new participants to oneM2M activities, going beyond standardization experts</a:t>
            </a:r>
            <a:endParaRPr sz="1800">
              <a:solidFill>
                <a:schemeClr val="dk1"/>
              </a:solidFill>
              <a:latin typeface="Open Sans"/>
              <a:ea typeface="Open Sans"/>
              <a:cs typeface="Open Sans"/>
              <a:sym typeface="Open Sans"/>
            </a:endParaRPr>
          </a:p>
          <a:p>
            <a:pPr indent="-228600" lvl="0" marL="342900" marR="0" rtl="0" algn="l">
              <a:spcBef>
                <a:spcPts val="0"/>
              </a:spcBef>
              <a:spcAft>
                <a:spcPts val="0"/>
              </a:spcAft>
              <a:buClr>
                <a:schemeClr val="dk1"/>
              </a:buClr>
              <a:buSzPts val="1800"/>
              <a:buFont typeface="Arial"/>
              <a:buNone/>
            </a:pPr>
            <a:r>
              <a:t/>
            </a:r>
            <a:endParaRPr sz="1800">
              <a:solidFill>
                <a:schemeClr val="dk1"/>
              </a:solidFill>
              <a:latin typeface="Open Sans"/>
              <a:ea typeface="Open Sans"/>
              <a:cs typeface="Open Sans"/>
              <a:sym typeface="Open Sans"/>
            </a:endParaRPr>
          </a:p>
          <a:p>
            <a:pPr indent="-342900" lvl="0" marL="342900" marR="0" rtl="0" algn="l">
              <a:spcBef>
                <a:spcPts val="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Identify requirements that may feed into oneM2M working group activities</a:t>
            </a:r>
            <a:endParaRPr sz="1800">
              <a:solidFill>
                <a:schemeClr val="dk1"/>
              </a:solidFill>
              <a:latin typeface="Open Sans"/>
              <a:ea typeface="Open Sans"/>
              <a:cs typeface="Open Sans"/>
              <a:sym typeface="Open Sans"/>
            </a:endParaRPr>
          </a:p>
        </p:txBody>
      </p:sp>
      <p:sp>
        <p:nvSpPr>
          <p:cNvPr id="183" name="Google Shape;183;p11"/>
          <p:cNvSpPr txBox="1"/>
          <p:nvPr/>
        </p:nvSpPr>
        <p:spPr>
          <a:xfrm>
            <a:off x="2378340" y="4035780"/>
            <a:ext cx="9282737" cy="2031325"/>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Demonstrate a strategic commitment to sustainability via a dedicated oneM2M sub-committee</a:t>
            </a:r>
            <a:endParaRPr/>
          </a:p>
          <a:p>
            <a:pPr indent="-228600" lvl="0" marL="342900" marR="0" rtl="0" algn="l">
              <a:spcBef>
                <a:spcPts val="0"/>
              </a:spcBef>
              <a:spcAft>
                <a:spcPts val="0"/>
              </a:spcAft>
              <a:buClr>
                <a:schemeClr val="dk1"/>
              </a:buClr>
              <a:buSzPts val="1800"/>
              <a:buFont typeface="Arial"/>
              <a:buNone/>
            </a:pPr>
            <a:r>
              <a:t/>
            </a:r>
            <a:endParaRPr sz="1800">
              <a:solidFill>
                <a:schemeClr val="dk1"/>
              </a:solidFill>
              <a:latin typeface="Open Sans"/>
              <a:ea typeface="Open Sans"/>
              <a:cs typeface="Open Sans"/>
              <a:sym typeface="Open Sans"/>
            </a:endParaRPr>
          </a:p>
          <a:p>
            <a:pPr indent="-342900" lvl="0" marL="342900" marR="0" rtl="0" algn="l">
              <a:spcBef>
                <a:spcPts val="0"/>
              </a:spcBef>
              <a:spcAft>
                <a:spcPts val="0"/>
              </a:spcAft>
              <a:buClr>
                <a:schemeClr val="dk1"/>
              </a:buClr>
              <a:buSzPts val="1800"/>
              <a:buFont typeface="Arial"/>
              <a:buChar char="•"/>
            </a:pPr>
            <a:r>
              <a:rPr lang="en-US" sz="1800">
                <a:solidFill>
                  <a:schemeClr val="dk1"/>
                </a:solidFill>
                <a:latin typeface="Open Sans"/>
                <a:ea typeface="Open Sans"/>
                <a:cs typeface="Open Sans"/>
                <a:sym typeface="Open Sans"/>
              </a:rPr>
              <a:t>Sub-committee will generate various content (webinars, articles, blogs, tweets, videos, etc.):</a:t>
            </a:r>
            <a:endParaRPr/>
          </a:p>
          <a:p>
            <a:pPr indent="-342900" lvl="1" marL="80010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Open Sans"/>
                <a:ea typeface="Open Sans"/>
                <a:cs typeface="Open Sans"/>
                <a:sym typeface="Open Sans"/>
              </a:rPr>
              <a:t>the role of IoT in enabling sustainability, leveraging oneM2M deployment examples</a:t>
            </a:r>
            <a:endParaRPr/>
          </a:p>
          <a:p>
            <a:pPr indent="-342900" lvl="1" marL="80010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Open Sans"/>
                <a:ea typeface="Open Sans"/>
                <a:cs typeface="Open Sans"/>
                <a:sym typeface="Open Sans"/>
              </a:rPr>
              <a:t>oneM2M capabilities that enable sustainability (network resource management, messaging scheduling for efficient communications etc.)</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2"/>
          <p:cNvSpPr txBox="1"/>
          <p:nvPr>
            <p:ph type="title"/>
          </p:nvPr>
        </p:nvSpPr>
        <p:spPr>
          <a:xfrm>
            <a:off x="779477" y="0"/>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3600"/>
              <a:buFont typeface="Calibri"/>
              <a:buNone/>
            </a:pPr>
            <a:r>
              <a:rPr lang="en-US" sz="3600"/>
              <a:t>oneM2M’s Sustainability Sub-Committee Workplan</a:t>
            </a:r>
            <a:endParaRPr/>
          </a:p>
        </p:txBody>
      </p:sp>
      <p:graphicFrame>
        <p:nvGraphicFramePr>
          <p:cNvPr id="189" name="Google Shape;189;p12"/>
          <p:cNvGraphicFramePr/>
          <p:nvPr/>
        </p:nvGraphicFramePr>
        <p:xfrm>
          <a:off x="242471" y="1256813"/>
          <a:ext cx="3000000" cy="3000000"/>
        </p:xfrm>
        <a:graphic>
          <a:graphicData uri="http://schemas.openxmlformats.org/drawingml/2006/table">
            <a:tbl>
              <a:tblPr>
                <a:noFill/>
                <a:tableStyleId>{07CAC03A-981F-40E8-B9F5-336140DE9385}</a:tableStyleId>
              </a:tblPr>
              <a:tblGrid>
                <a:gridCol w="3288750"/>
                <a:gridCol w="931325"/>
                <a:gridCol w="956725"/>
                <a:gridCol w="897475"/>
                <a:gridCol w="956725"/>
                <a:gridCol w="855125"/>
                <a:gridCol w="897475"/>
                <a:gridCol w="911925"/>
                <a:gridCol w="967675"/>
                <a:gridCol w="1024475"/>
              </a:tblGrid>
              <a:tr h="370850">
                <a:tc>
                  <a:txBody>
                    <a:bodyPr/>
                    <a:lstStyle/>
                    <a:p>
                      <a:pPr indent="0" lvl="0" marL="0" marR="0" rtl="0" algn="l">
                        <a:spcBef>
                          <a:spcPts val="0"/>
                        </a:spcBef>
                        <a:spcAft>
                          <a:spcPts val="0"/>
                        </a:spcAft>
                        <a:buNone/>
                      </a:pPr>
                      <a:r>
                        <a:t/>
                      </a:r>
                      <a:endParaRPr sz="1800"/>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C00000"/>
                    </a:solidFill>
                  </a:tcPr>
                </a:tc>
                <a:tc>
                  <a:txBody>
                    <a:bodyPr/>
                    <a:lstStyle/>
                    <a:p>
                      <a:pPr indent="0" lvl="0" marL="0" marR="0" rtl="0" algn="l">
                        <a:spcBef>
                          <a:spcPts val="0"/>
                        </a:spcBef>
                        <a:spcAft>
                          <a:spcPts val="0"/>
                        </a:spcAft>
                        <a:buNone/>
                      </a:pPr>
                      <a:r>
                        <a:rPr lang="en-US" sz="1800"/>
                        <a:t>Apr</a:t>
                      </a:r>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C00000"/>
                    </a:solidFill>
                  </a:tcPr>
                </a:tc>
                <a:tc>
                  <a:txBody>
                    <a:bodyPr/>
                    <a:lstStyle/>
                    <a:p>
                      <a:pPr indent="0" lvl="0" marL="0" marR="0" rtl="0" algn="l">
                        <a:spcBef>
                          <a:spcPts val="0"/>
                        </a:spcBef>
                        <a:spcAft>
                          <a:spcPts val="0"/>
                        </a:spcAft>
                        <a:buNone/>
                      </a:pPr>
                      <a:r>
                        <a:rPr lang="en-US" sz="1800"/>
                        <a:t>May</a:t>
                      </a:r>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C00000"/>
                    </a:solidFill>
                  </a:tcPr>
                </a:tc>
                <a:tc>
                  <a:txBody>
                    <a:bodyPr/>
                    <a:lstStyle/>
                    <a:p>
                      <a:pPr indent="0" lvl="0" marL="0" marR="0" rtl="0" algn="l">
                        <a:spcBef>
                          <a:spcPts val="0"/>
                        </a:spcBef>
                        <a:spcAft>
                          <a:spcPts val="0"/>
                        </a:spcAft>
                        <a:buNone/>
                      </a:pPr>
                      <a:r>
                        <a:rPr lang="en-US" sz="1800"/>
                        <a:t>Jun</a:t>
                      </a:r>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C00000"/>
                    </a:solidFill>
                  </a:tcPr>
                </a:tc>
                <a:tc>
                  <a:txBody>
                    <a:bodyPr/>
                    <a:lstStyle/>
                    <a:p>
                      <a:pPr indent="0" lvl="0" marL="0" marR="0" rtl="0" algn="l">
                        <a:spcBef>
                          <a:spcPts val="0"/>
                        </a:spcBef>
                        <a:spcAft>
                          <a:spcPts val="0"/>
                        </a:spcAft>
                        <a:buNone/>
                      </a:pPr>
                      <a:r>
                        <a:rPr lang="en-US" sz="1800"/>
                        <a:t>Jul</a:t>
                      </a:r>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C00000"/>
                    </a:solidFill>
                  </a:tcPr>
                </a:tc>
                <a:tc>
                  <a:txBody>
                    <a:bodyPr/>
                    <a:lstStyle/>
                    <a:p>
                      <a:pPr indent="0" lvl="0" marL="0" marR="0" rtl="0" algn="l">
                        <a:spcBef>
                          <a:spcPts val="0"/>
                        </a:spcBef>
                        <a:spcAft>
                          <a:spcPts val="0"/>
                        </a:spcAft>
                        <a:buNone/>
                      </a:pPr>
                      <a:r>
                        <a:rPr lang="en-US" sz="1800"/>
                        <a:t>Aug</a:t>
                      </a:r>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C00000"/>
                    </a:solidFill>
                  </a:tcPr>
                </a:tc>
                <a:tc>
                  <a:txBody>
                    <a:bodyPr/>
                    <a:lstStyle/>
                    <a:p>
                      <a:pPr indent="0" lvl="0" marL="0" marR="0" rtl="0" algn="l">
                        <a:spcBef>
                          <a:spcPts val="0"/>
                        </a:spcBef>
                        <a:spcAft>
                          <a:spcPts val="0"/>
                        </a:spcAft>
                        <a:buNone/>
                      </a:pPr>
                      <a:r>
                        <a:rPr lang="en-US" sz="1800"/>
                        <a:t>Sep</a:t>
                      </a:r>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C00000"/>
                    </a:solidFill>
                  </a:tcPr>
                </a:tc>
                <a:tc>
                  <a:txBody>
                    <a:bodyPr/>
                    <a:lstStyle/>
                    <a:p>
                      <a:pPr indent="0" lvl="0" marL="0" marR="0" rtl="0" algn="l">
                        <a:spcBef>
                          <a:spcPts val="0"/>
                        </a:spcBef>
                        <a:spcAft>
                          <a:spcPts val="0"/>
                        </a:spcAft>
                        <a:buNone/>
                      </a:pPr>
                      <a:r>
                        <a:rPr lang="en-US" sz="1800"/>
                        <a:t>Oct</a:t>
                      </a:r>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C00000"/>
                    </a:solidFill>
                  </a:tcPr>
                </a:tc>
                <a:tc>
                  <a:txBody>
                    <a:bodyPr/>
                    <a:lstStyle/>
                    <a:p>
                      <a:pPr indent="0" lvl="0" marL="0" marR="0" rtl="0" algn="l">
                        <a:spcBef>
                          <a:spcPts val="0"/>
                        </a:spcBef>
                        <a:spcAft>
                          <a:spcPts val="0"/>
                        </a:spcAft>
                        <a:buNone/>
                      </a:pPr>
                      <a:r>
                        <a:rPr lang="en-US" sz="1800"/>
                        <a:t>Nov</a:t>
                      </a:r>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C00000"/>
                    </a:solidFill>
                  </a:tcPr>
                </a:tc>
                <a:tc>
                  <a:txBody>
                    <a:bodyPr/>
                    <a:lstStyle/>
                    <a:p>
                      <a:pPr indent="0" lvl="0" marL="0" marR="0" rtl="0" algn="l">
                        <a:spcBef>
                          <a:spcPts val="0"/>
                        </a:spcBef>
                        <a:spcAft>
                          <a:spcPts val="0"/>
                        </a:spcAft>
                        <a:buNone/>
                      </a:pPr>
                      <a:r>
                        <a:rPr lang="en-US" sz="1800"/>
                        <a:t>Dec</a:t>
                      </a:r>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C00000"/>
                    </a:solidFill>
                  </a:tcPr>
                </a:tc>
              </a:tr>
              <a:tr h="370850">
                <a:tc>
                  <a:txBody>
                    <a:bodyPr/>
                    <a:lstStyle/>
                    <a:p>
                      <a:pPr indent="0" lvl="0" marL="0" marR="0" rtl="0" algn="l">
                        <a:spcBef>
                          <a:spcPts val="0"/>
                        </a:spcBef>
                        <a:spcAft>
                          <a:spcPts val="0"/>
                        </a:spcAft>
                        <a:buNone/>
                      </a:pPr>
                      <a:r>
                        <a:rPr lang="en-US" sz="1400"/>
                        <a:t>oneM2M SSC Meetings</a:t>
                      </a:r>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CACA"/>
                    </a:solidFill>
                  </a:tcPr>
                </a:tc>
                <a:tc>
                  <a:txBody>
                    <a:bodyPr/>
                    <a:lstStyle/>
                    <a:p>
                      <a:pPr indent="0" lvl="0" marL="0" marR="0" rtl="0" algn="ctr">
                        <a:spcBef>
                          <a:spcPts val="0"/>
                        </a:spcBef>
                        <a:spcAft>
                          <a:spcPts val="0"/>
                        </a:spcAft>
                        <a:buClr>
                          <a:schemeClr val="dk1"/>
                        </a:buClr>
                        <a:buSzPts val="800"/>
                        <a:buFont typeface="Arial"/>
                        <a:buNone/>
                      </a:pPr>
                      <a:r>
                        <a:rPr b="1" lang="en-US" sz="800"/>
                        <a:t>4/20 </a:t>
                      </a:r>
                      <a:endParaRPr/>
                    </a:p>
                    <a:p>
                      <a:pPr indent="0" lvl="0" marL="0" marR="0" rtl="0" algn="ctr">
                        <a:spcBef>
                          <a:spcPts val="0"/>
                        </a:spcBef>
                        <a:spcAft>
                          <a:spcPts val="0"/>
                        </a:spcAft>
                        <a:buClr>
                          <a:schemeClr val="dk1"/>
                        </a:buClr>
                        <a:buSzPts val="800"/>
                        <a:buFont typeface="Arial"/>
                        <a:buNone/>
                      </a:pPr>
                      <a:r>
                        <a:rPr b="1" lang="en-US" sz="800"/>
                        <a:t>SSC Kick-off Meeting</a:t>
                      </a:r>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CACA"/>
                    </a:solidFill>
                  </a:tcPr>
                </a:tc>
                <a:tc>
                  <a:txBody>
                    <a:bodyPr/>
                    <a:lstStyle/>
                    <a:p>
                      <a:pPr indent="0" lvl="0" marL="0" marR="0" rtl="0" algn="ctr">
                        <a:lnSpc>
                          <a:spcPct val="100000"/>
                        </a:lnSpc>
                        <a:spcBef>
                          <a:spcPts val="0"/>
                        </a:spcBef>
                        <a:spcAft>
                          <a:spcPts val="0"/>
                        </a:spcAft>
                        <a:buClr>
                          <a:srgbClr val="545054"/>
                        </a:buClr>
                        <a:buSzPts val="800"/>
                        <a:buFont typeface="Arial"/>
                        <a:buNone/>
                      </a:pPr>
                      <a:r>
                        <a:rPr b="1" i="0" lang="en-US" sz="800" u="none" cap="none" strike="noStrike">
                          <a:solidFill>
                            <a:srgbClr val="545054"/>
                          </a:solidFill>
                          <a:latin typeface="Calibri"/>
                          <a:ea typeface="Calibri"/>
                          <a:cs typeface="Calibri"/>
                          <a:sym typeface="Calibri"/>
                        </a:rPr>
                        <a:t>5/20 - </a:t>
                      </a:r>
                      <a:endParaRPr b="1" i="0" sz="800" u="none" cap="none" strike="noStrike">
                        <a:solidFill>
                          <a:srgbClr val="545054"/>
                        </a:solidFill>
                        <a:latin typeface="Calibri"/>
                        <a:ea typeface="Calibri"/>
                        <a:cs typeface="Calibri"/>
                        <a:sym typeface="Calibri"/>
                      </a:endParaRPr>
                    </a:p>
                    <a:p>
                      <a:pPr indent="0" lvl="0" marL="0" marR="0" rtl="0" algn="ctr">
                        <a:lnSpc>
                          <a:spcPct val="100000"/>
                        </a:lnSpc>
                        <a:spcBef>
                          <a:spcPts val="0"/>
                        </a:spcBef>
                        <a:spcAft>
                          <a:spcPts val="0"/>
                        </a:spcAft>
                        <a:buClr>
                          <a:srgbClr val="545054"/>
                        </a:buClr>
                        <a:buSzPts val="800"/>
                        <a:buFont typeface="Arial"/>
                        <a:buNone/>
                      </a:pPr>
                      <a:r>
                        <a:rPr b="1" i="0" lang="en-US" sz="800" u="none" cap="none" strike="noStrike">
                          <a:solidFill>
                            <a:srgbClr val="545054"/>
                          </a:solidFill>
                          <a:latin typeface="Calibri"/>
                          <a:ea typeface="Calibri"/>
                          <a:cs typeface="Calibri"/>
                          <a:sym typeface="Calibri"/>
                        </a:rPr>
                        <a:t>SSC Monthly Meeting</a:t>
                      </a:r>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CACA"/>
                    </a:solidFill>
                  </a:tcPr>
                </a:tc>
                <a:tc>
                  <a:txBody>
                    <a:bodyPr/>
                    <a:lstStyle/>
                    <a:p>
                      <a:pPr indent="0" lvl="0" marL="0" marR="0" rtl="0" algn="ctr">
                        <a:lnSpc>
                          <a:spcPct val="100000"/>
                        </a:lnSpc>
                        <a:spcBef>
                          <a:spcPts val="0"/>
                        </a:spcBef>
                        <a:spcAft>
                          <a:spcPts val="0"/>
                        </a:spcAft>
                        <a:buClr>
                          <a:srgbClr val="545054"/>
                        </a:buClr>
                        <a:buSzPts val="800"/>
                        <a:buFont typeface="Arial"/>
                        <a:buNone/>
                      </a:pPr>
                      <a:r>
                        <a:rPr b="1" i="0" lang="en-US" sz="800" u="none" cap="none" strike="noStrike">
                          <a:solidFill>
                            <a:srgbClr val="545054"/>
                          </a:solidFill>
                          <a:latin typeface="Calibri"/>
                          <a:ea typeface="Calibri"/>
                          <a:cs typeface="Calibri"/>
                          <a:sym typeface="Calibri"/>
                        </a:rPr>
                        <a:t>6/23 - </a:t>
                      </a:r>
                      <a:endParaRPr b="1" i="0" sz="800" u="none" cap="none" strike="noStrike">
                        <a:solidFill>
                          <a:srgbClr val="545054"/>
                        </a:solidFill>
                        <a:latin typeface="Calibri"/>
                        <a:ea typeface="Calibri"/>
                        <a:cs typeface="Calibri"/>
                        <a:sym typeface="Calibri"/>
                      </a:endParaRPr>
                    </a:p>
                    <a:p>
                      <a:pPr indent="0" lvl="0" marL="0" marR="0" rtl="0" algn="ctr">
                        <a:lnSpc>
                          <a:spcPct val="100000"/>
                        </a:lnSpc>
                        <a:spcBef>
                          <a:spcPts val="0"/>
                        </a:spcBef>
                        <a:spcAft>
                          <a:spcPts val="0"/>
                        </a:spcAft>
                        <a:buClr>
                          <a:srgbClr val="545054"/>
                        </a:buClr>
                        <a:buSzPts val="800"/>
                        <a:buFont typeface="Arial"/>
                        <a:buNone/>
                      </a:pPr>
                      <a:r>
                        <a:rPr b="1" i="0" lang="en-US" sz="800" u="none" cap="none" strike="noStrike">
                          <a:solidFill>
                            <a:srgbClr val="545054"/>
                          </a:solidFill>
                          <a:latin typeface="Calibri"/>
                          <a:ea typeface="Calibri"/>
                          <a:cs typeface="Calibri"/>
                          <a:sym typeface="Calibri"/>
                        </a:rPr>
                        <a:t>SSC Monthly Meeting</a:t>
                      </a:r>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CACA"/>
                    </a:solidFill>
                  </a:tcPr>
                </a:tc>
                <a:tc>
                  <a:txBody>
                    <a:bodyPr/>
                    <a:lstStyle/>
                    <a:p>
                      <a:pPr indent="0" lvl="0" marL="0" marR="0" rtl="0" algn="ctr">
                        <a:lnSpc>
                          <a:spcPct val="100000"/>
                        </a:lnSpc>
                        <a:spcBef>
                          <a:spcPts val="0"/>
                        </a:spcBef>
                        <a:spcAft>
                          <a:spcPts val="0"/>
                        </a:spcAft>
                        <a:buClr>
                          <a:srgbClr val="545054"/>
                        </a:buClr>
                        <a:buSzPts val="800"/>
                        <a:buFont typeface="Arial"/>
                        <a:buNone/>
                      </a:pPr>
                      <a:r>
                        <a:rPr b="1" i="0" lang="en-US" sz="800" u="none" cap="none" strike="noStrike">
                          <a:solidFill>
                            <a:srgbClr val="545054"/>
                          </a:solidFill>
                          <a:latin typeface="Calibri"/>
                          <a:ea typeface="Calibri"/>
                          <a:cs typeface="Calibri"/>
                          <a:sym typeface="Calibri"/>
                        </a:rPr>
                        <a:t>7/22 - </a:t>
                      </a:r>
                      <a:endParaRPr b="1" i="0" sz="800" u="none" cap="none" strike="noStrike">
                        <a:solidFill>
                          <a:srgbClr val="545054"/>
                        </a:solidFill>
                        <a:latin typeface="Calibri"/>
                        <a:ea typeface="Calibri"/>
                        <a:cs typeface="Calibri"/>
                        <a:sym typeface="Calibri"/>
                      </a:endParaRPr>
                    </a:p>
                    <a:p>
                      <a:pPr indent="0" lvl="0" marL="0" marR="0" rtl="0" algn="ctr">
                        <a:lnSpc>
                          <a:spcPct val="100000"/>
                        </a:lnSpc>
                        <a:spcBef>
                          <a:spcPts val="0"/>
                        </a:spcBef>
                        <a:spcAft>
                          <a:spcPts val="0"/>
                        </a:spcAft>
                        <a:buClr>
                          <a:srgbClr val="545054"/>
                        </a:buClr>
                        <a:buSzPts val="800"/>
                        <a:buFont typeface="Arial"/>
                        <a:buNone/>
                      </a:pPr>
                      <a:r>
                        <a:rPr b="1" i="0" lang="en-US" sz="800" u="none" cap="none" strike="noStrike">
                          <a:solidFill>
                            <a:srgbClr val="545054"/>
                          </a:solidFill>
                          <a:latin typeface="Calibri"/>
                          <a:ea typeface="Calibri"/>
                          <a:cs typeface="Calibri"/>
                          <a:sym typeface="Calibri"/>
                        </a:rPr>
                        <a:t>SSC Monthly Meeting</a:t>
                      </a:r>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CACA"/>
                    </a:solidFill>
                  </a:tcPr>
                </a:tc>
                <a:tc>
                  <a:txBody>
                    <a:bodyPr/>
                    <a:lstStyle/>
                    <a:p>
                      <a:pPr indent="0" lvl="0" marL="0" marR="0" rtl="0" algn="ctr">
                        <a:lnSpc>
                          <a:spcPct val="100000"/>
                        </a:lnSpc>
                        <a:spcBef>
                          <a:spcPts val="0"/>
                        </a:spcBef>
                        <a:spcAft>
                          <a:spcPts val="0"/>
                        </a:spcAft>
                        <a:buClr>
                          <a:srgbClr val="545054"/>
                        </a:buClr>
                        <a:buSzPts val="800"/>
                        <a:buFont typeface="Arial"/>
                        <a:buNone/>
                      </a:pPr>
                      <a:r>
                        <a:rPr b="1" i="0" lang="en-US" sz="800" u="none" cap="none" strike="noStrike">
                          <a:solidFill>
                            <a:srgbClr val="545054"/>
                          </a:solidFill>
                          <a:latin typeface="Calibri"/>
                          <a:ea typeface="Calibri"/>
                          <a:cs typeface="Calibri"/>
                          <a:sym typeface="Calibri"/>
                        </a:rPr>
                        <a:t>8/19 - </a:t>
                      </a:r>
                      <a:endParaRPr b="1" i="0" sz="800" u="none" cap="none" strike="noStrike">
                        <a:solidFill>
                          <a:srgbClr val="545054"/>
                        </a:solidFill>
                        <a:latin typeface="Calibri"/>
                        <a:ea typeface="Calibri"/>
                        <a:cs typeface="Calibri"/>
                        <a:sym typeface="Calibri"/>
                      </a:endParaRPr>
                    </a:p>
                    <a:p>
                      <a:pPr indent="0" lvl="0" marL="0" marR="0" rtl="0" algn="ctr">
                        <a:lnSpc>
                          <a:spcPct val="100000"/>
                        </a:lnSpc>
                        <a:spcBef>
                          <a:spcPts val="0"/>
                        </a:spcBef>
                        <a:spcAft>
                          <a:spcPts val="0"/>
                        </a:spcAft>
                        <a:buClr>
                          <a:srgbClr val="545054"/>
                        </a:buClr>
                        <a:buSzPts val="800"/>
                        <a:buFont typeface="Arial"/>
                        <a:buNone/>
                      </a:pPr>
                      <a:r>
                        <a:rPr b="1" i="0" lang="en-US" sz="800" u="none" cap="none" strike="noStrike">
                          <a:solidFill>
                            <a:srgbClr val="545054"/>
                          </a:solidFill>
                          <a:latin typeface="Calibri"/>
                          <a:ea typeface="Calibri"/>
                          <a:cs typeface="Calibri"/>
                          <a:sym typeface="Calibri"/>
                        </a:rPr>
                        <a:t>SSC Monthly Meeting</a:t>
                      </a:r>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CACA"/>
                    </a:solidFill>
                  </a:tcPr>
                </a:tc>
                <a:tc>
                  <a:txBody>
                    <a:bodyPr/>
                    <a:lstStyle/>
                    <a:p>
                      <a:pPr indent="0" lvl="0" marL="0" marR="0" rtl="0" algn="ctr">
                        <a:lnSpc>
                          <a:spcPct val="100000"/>
                        </a:lnSpc>
                        <a:spcBef>
                          <a:spcPts val="0"/>
                        </a:spcBef>
                        <a:spcAft>
                          <a:spcPts val="0"/>
                        </a:spcAft>
                        <a:buClr>
                          <a:srgbClr val="545054"/>
                        </a:buClr>
                        <a:buSzPts val="800"/>
                        <a:buFont typeface="Arial"/>
                        <a:buNone/>
                      </a:pPr>
                      <a:r>
                        <a:rPr b="1" i="0" lang="en-US" sz="800" u="none" cap="none" strike="noStrike">
                          <a:solidFill>
                            <a:srgbClr val="545054"/>
                          </a:solidFill>
                          <a:latin typeface="Calibri"/>
                          <a:ea typeface="Calibri"/>
                          <a:cs typeface="Calibri"/>
                          <a:sym typeface="Calibri"/>
                        </a:rPr>
                        <a:t>9/23 - </a:t>
                      </a:r>
                      <a:endParaRPr b="1" i="0" sz="800" u="none" cap="none" strike="noStrike">
                        <a:solidFill>
                          <a:srgbClr val="545054"/>
                        </a:solidFill>
                        <a:latin typeface="Calibri"/>
                        <a:ea typeface="Calibri"/>
                        <a:cs typeface="Calibri"/>
                        <a:sym typeface="Calibri"/>
                      </a:endParaRPr>
                    </a:p>
                    <a:p>
                      <a:pPr indent="0" lvl="0" marL="0" marR="0" rtl="0" algn="ctr">
                        <a:lnSpc>
                          <a:spcPct val="100000"/>
                        </a:lnSpc>
                        <a:spcBef>
                          <a:spcPts val="0"/>
                        </a:spcBef>
                        <a:spcAft>
                          <a:spcPts val="0"/>
                        </a:spcAft>
                        <a:buClr>
                          <a:srgbClr val="545054"/>
                        </a:buClr>
                        <a:buSzPts val="800"/>
                        <a:buFont typeface="Arial"/>
                        <a:buNone/>
                      </a:pPr>
                      <a:r>
                        <a:rPr b="1" i="0" lang="en-US" sz="800" u="none" cap="none" strike="noStrike">
                          <a:solidFill>
                            <a:srgbClr val="545054"/>
                          </a:solidFill>
                          <a:latin typeface="Calibri"/>
                          <a:ea typeface="Calibri"/>
                          <a:cs typeface="Calibri"/>
                          <a:sym typeface="Calibri"/>
                        </a:rPr>
                        <a:t>SSC Monthly Meeting</a:t>
                      </a:r>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CACA"/>
                    </a:solidFill>
                  </a:tcPr>
                </a:tc>
                <a:tc>
                  <a:txBody>
                    <a:bodyPr/>
                    <a:lstStyle/>
                    <a:p>
                      <a:pPr indent="0" lvl="0" marL="0" marR="0" rtl="0" algn="ctr">
                        <a:lnSpc>
                          <a:spcPct val="100000"/>
                        </a:lnSpc>
                        <a:spcBef>
                          <a:spcPts val="0"/>
                        </a:spcBef>
                        <a:spcAft>
                          <a:spcPts val="0"/>
                        </a:spcAft>
                        <a:buClr>
                          <a:srgbClr val="545054"/>
                        </a:buClr>
                        <a:buSzPts val="800"/>
                        <a:buFont typeface="Arial"/>
                        <a:buNone/>
                      </a:pPr>
                      <a:r>
                        <a:rPr b="1" i="0" lang="en-US" sz="800" u="none" cap="none" strike="noStrike">
                          <a:solidFill>
                            <a:srgbClr val="545054"/>
                          </a:solidFill>
                          <a:latin typeface="Calibri"/>
                          <a:ea typeface="Calibri"/>
                          <a:cs typeface="Calibri"/>
                          <a:sym typeface="Calibri"/>
                        </a:rPr>
                        <a:t>10/21 - </a:t>
                      </a:r>
                      <a:endParaRPr b="1" i="0" sz="800" u="none" cap="none" strike="noStrike">
                        <a:solidFill>
                          <a:srgbClr val="545054"/>
                        </a:solidFill>
                        <a:latin typeface="Calibri"/>
                        <a:ea typeface="Calibri"/>
                        <a:cs typeface="Calibri"/>
                        <a:sym typeface="Calibri"/>
                      </a:endParaRPr>
                    </a:p>
                    <a:p>
                      <a:pPr indent="0" lvl="0" marL="0" marR="0" rtl="0" algn="ctr">
                        <a:lnSpc>
                          <a:spcPct val="100000"/>
                        </a:lnSpc>
                        <a:spcBef>
                          <a:spcPts val="0"/>
                        </a:spcBef>
                        <a:spcAft>
                          <a:spcPts val="0"/>
                        </a:spcAft>
                        <a:buClr>
                          <a:srgbClr val="545054"/>
                        </a:buClr>
                        <a:buSzPts val="800"/>
                        <a:buFont typeface="Arial"/>
                        <a:buNone/>
                      </a:pPr>
                      <a:r>
                        <a:rPr b="1" i="0" lang="en-US" sz="800" u="none" cap="none" strike="noStrike">
                          <a:solidFill>
                            <a:srgbClr val="545054"/>
                          </a:solidFill>
                          <a:latin typeface="Calibri"/>
                          <a:ea typeface="Calibri"/>
                          <a:cs typeface="Calibri"/>
                          <a:sym typeface="Calibri"/>
                        </a:rPr>
                        <a:t>SSC Monthly Meeting</a:t>
                      </a:r>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CACA"/>
                    </a:solidFill>
                  </a:tcPr>
                </a:tc>
                <a:tc>
                  <a:txBody>
                    <a:bodyPr/>
                    <a:lstStyle/>
                    <a:p>
                      <a:pPr indent="0" lvl="0" marL="0" marR="0" rtl="0" algn="ctr">
                        <a:lnSpc>
                          <a:spcPct val="100000"/>
                        </a:lnSpc>
                        <a:spcBef>
                          <a:spcPts val="0"/>
                        </a:spcBef>
                        <a:spcAft>
                          <a:spcPts val="0"/>
                        </a:spcAft>
                        <a:buClr>
                          <a:srgbClr val="545054"/>
                        </a:buClr>
                        <a:buSzPts val="800"/>
                        <a:buFont typeface="Arial"/>
                        <a:buNone/>
                      </a:pPr>
                      <a:r>
                        <a:rPr b="1" i="0" lang="en-US" sz="800" u="none" cap="none" strike="noStrike">
                          <a:solidFill>
                            <a:srgbClr val="545054"/>
                          </a:solidFill>
                          <a:latin typeface="Calibri"/>
                          <a:ea typeface="Calibri"/>
                          <a:cs typeface="Calibri"/>
                          <a:sym typeface="Calibri"/>
                        </a:rPr>
                        <a:t>11/28 - </a:t>
                      </a:r>
                      <a:endParaRPr b="1" i="0" sz="800" u="none" cap="none" strike="noStrike">
                        <a:solidFill>
                          <a:srgbClr val="545054"/>
                        </a:solidFill>
                        <a:latin typeface="Calibri"/>
                        <a:ea typeface="Calibri"/>
                        <a:cs typeface="Calibri"/>
                        <a:sym typeface="Calibri"/>
                      </a:endParaRPr>
                    </a:p>
                    <a:p>
                      <a:pPr indent="0" lvl="0" marL="0" marR="0" rtl="0" algn="ctr">
                        <a:lnSpc>
                          <a:spcPct val="100000"/>
                        </a:lnSpc>
                        <a:spcBef>
                          <a:spcPts val="0"/>
                        </a:spcBef>
                        <a:spcAft>
                          <a:spcPts val="0"/>
                        </a:spcAft>
                        <a:buClr>
                          <a:srgbClr val="545054"/>
                        </a:buClr>
                        <a:buSzPts val="800"/>
                        <a:buFont typeface="Arial"/>
                        <a:buNone/>
                      </a:pPr>
                      <a:r>
                        <a:rPr b="1" i="0" lang="en-US" sz="800" u="none" cap="none" strike="noStrike">
                          <a:solidFill>
                            <a:srgbClr val="545054"/>
                          </a:solidFill>
                          <a:latin typeface="Calibri"/>
                          <a:ea typeface="Calibri"/>
                          <a:cs typeface="Calibri"/>
                          <a:sym typeface="Calibri"/>
                        </a:rPr>
                        <a:t>SSC Monthly Meeting</a:t>
                      </a:r>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CACA"/>
                    </a:solidFill>
                  </a:tcPr>
                </a:tc>
                <a:tc>
                  <a:txBody>
                    <a:bodyPr/>
                    <a:lstStyle/>
                    <a:p>
                      <a:pPr indent="0" lvl="0" marL="0" marR="0" rtl="0" algn="ctr">
                        <a:lnSpc>
                          <a:spcPct val="100000"/>
                        </a:lnSpc>
                        <a:spcBef>
                          <a:spcPts val="0"/>
                        </a:spcBef>
                        <a:spcAft>
                          <a:spcPts val="0"/>
                        </a:spcAft>
                        <a:buClr>
                          <a:srgbClr val="545054"/>
                        </a:buClr>
                        <a:buSzPts val="800"/>
                        <a:buFont typeface="Arial"/>
                        <a:buNone/>
                      </a:pPr>
                      <a:r>
                        <a:rPr b="1" i="0" lang="en-US" sz="800" u="none" cap="none" strike="noStrike">
                          <a:solidFill>
                            <a:srgbClr val="545054"/>
                          </a:solidFill>
                          <a:latin typeface="Calibri"/>
                          <a:ea typeface="Calibri"/>
                          <a:cs typeface="Calibri"/>
                          <a:sym typeface="Calibri"/>
                        </a:rPr>
                        <a:t>12/16 - </a:t>
                      </a:r>
                      <a:endParaRPr b="1" i="0" sz="800" u="none" cap="none" strike="noStrike">
                        <a:solidFill>
                          <a:srgbClr val="545054"/>
                        </a:solidFill>
                        <a:latin typeface="Calibri"/>
                        <a:ea typeface="Calibri"/>
                        <a:cs typeface="Calibri"/>
                        <a:sym typeface="Calibri"/>
                      </a:endParaRPr>
                    </a:p>
                    <a:p>
                      <a:pPr indent="0" lvl="0" marL="0" marR="0" rtl="0" algn="ctr">
                        <a:lnSpc>
                          <a:spcPct val="100000"/>
                        </a:lnSpc>
                        <a:spcBef>
                          <a:spcPts val="0"/>
                        </a:spcBef>
                        <a:spcAft>
                          <a:spcPts val="0"/>
                        </a:spcAft>
                        <a:buClr>
                          <a:srgbClr val="545054"/>
                        </a:buClr>
                        <a:buSzPts val="800"/>
                        <a:buFont typeface="Arial"/>
                        <a:buNone/>
                      </a:pPr>
                      <a:r>
                        <a:rPr b="1" i="0" lang="en-US" sz="800" u="none" cap="none" strike="noStrike">
                          <a:solidFill>
                            <a:srgbClr val="545054"/>
                          </a:solidFill>
                          <a:latin typeface="Calibri"/>
                          <a:ea typeface="Calibri"/>
                          <a:cs typeface="Calibri"/>
                          <a:sym typeface="Calibri"/>
                        </a:rPr>
                        <a:t>SSC Monthly Meeting</a:t>
                      </a:r>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CACA"/>
                    </a:solidFill>
                  </a:tcPr>
                </a:tc>
              </a:tr>
              <a:tr h="370850">
                <a:tc>
                  <a:txBody>
                    <a:bodyPr/>
                    <a:lstStyle/>
                    <a:p>
                      <a:pPr indent="0" lvl="0" marL="0" marR="0" rtl="0" algn="l">
                        <a:lnSpc>
                          <a:spcPct val="100000"/>
                        </a:lnSpc>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Recruiting Phase</a:t>
                      </a:r>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4E6E6"/>
                    </a:solidFill>
                  </a:tcPr>
                </a:tc>
                <a:tc>
                  <a:txBody>
                    <a:bodyPr/>
                    <a:lstStyle/>
                    <a:p>
                      <a:pPr indent="-61912" lvl="0" marL="112713" marR="0" rtl="0" algn="l">
                        <a:spcBef>
                          <a:spcPts val="0"/>
                        </a:spcBef>
                        <a:spcAft>
                          <a:spcPts val="0"/>
                        </a:spcAft>
                        <a:buClr>
                          <a:schemeClr val="dk1"/>
                        </a:buClr>
                        <a:buSzPts val="800"/>
                        <a:buFont typeface="Arial"/>
                        <a:buNone/>
                      </a:pPr>
                      <a:r>
                        <a:t/>
                      </a:r>
                      <a:endParaRPr b="1" sz="800"/>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4E6E6"/>
                    </a:solidFill>
                  </a:tcPr>
                </a:tc>
                <a:tc>
                  <a:txBody>
                    <a:bodyPr/>
                    <a:lstStyle/>
                    <a:p>
                      <a:pPr indent="-61912" lvl="0" marL="112713" marR="0" rtl="0" algn="l">
                        <a:spcBef>
                          <a:spcPts val="0"/>
                        </a:spcBef>
                        <a:spcAft>
                          <a:spcPts val="0"/>
                        </a:spcAft>
                        <a:buClr>
                          <a:schemeClr val="dk1"/>
                        </a:buClr>
                        <a:buSzPts val="800"/>
                        <a:buFont typeface="Arial"/>
                        <a:buNone/>
                      </a:pPr>
                      <a:r>
                        <a:t/>
                      </a:r>
                      <a:endParaRPr b="1" sz="800"/>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4E6E6"/>
                    </a:solidFill>
                  </a:tcPr>
                </a:tc>
                <a:tc>
                  <a:txBody>
                    <a:bodyPr/>
                    <a:lstStyle/>
                    <a:p>
                      <a:pPr indent="0" lvl="0" marL="0" marR="0" rtl="0" algn="ctr">
                        <a:spcBef>
                          <a:spcPts val="0"/>
                        </a:spcBef>
                        <a:spcAft>
                          <a:spcPts val="0"/>
                        </a:spcAft>
                        <a:buNone/>
                      </a:pPr>
                      <a:r>
                        <a:t/>
                      </a:r>
                      <a:endParaRPr b="1" sz="800"/>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4E6E6"/>
                    </a:solidFill>
                  </a:tcPr>
                </a:tc>
                <a:tc>
                  <a:txBody>
                    <a:bodyPr/>
                    <a:lstStyle/>
                    <a:p>
                      <a:pPr indent="0" lvl="0" marL="0" marR="0" rtl="0" algn="ctr">
                        <a:spcBef>
                          <a:spcPts val="0"/>
                        </a:spcBef>
                        <a:spcAft>
                          <a:spcPts val="0"/>
                        </a:spcAft>
                        <a:buNone/>
                      </a:pPr>
                      <a:r>
                        <a:t/>
                      </a:r>
                      <a:endParaRPr b="1" sz="800"/>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4E6E6"/>
                    </a:solidFill>
                  </a:tcPr>
                </a:tc>
                <a:tc>
                  <a:txBody>
                    <a:bodyPr/>
                    <a:lstStyle/>
                    <a:p>
                      <a:pPr indent="0" lvl="0" marL="0" marR="0" rtl="0" algn="ctr">
                        <a:spcBef>
                          <a:spcPts val="0"/>
                        </a:spcBef>
                        <a:spcAft>
                          <a:spcPts val="0"/>
                        </a:spcAft>
                        <a:buNone/>
                      </a:pPr>
                      <a:r>
                        <a:t/>
                      </a:r>
                      <a:endParaRPr b="1" sz="800"/>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4E6E6"/>
                    </a:solidFill>
                  </a:tcPr>
                </a:tc>
                <a:tc>
                  <a:txBody>
                    <a:bodyPr/>
                    <a:lstStyle/>
                    <a:p>
                      <a:pPr indent="-61912" lvl="0" marL="112713" marR="0" rtl="0" algn="l">
                        <a:spcBef>
                          <a:spcPts val="0"/>
                        </a:spcBef>
                        <a:spcAft>
                          <a:spcPts val="0"/>
                        </a:spcAft>
                        <a:buClr>
                          <a:schemeClr val="dk1"/>
                        </a:buClr>
                        <a:buSzPts val="800"/>
                        <a:buFont typeface="Arial"/>
                        <a:buNone/>
                      </a:pPr>
                      <a:r>
                        <a:t/>
                      </a:r>
                      <a:endParaRPr b="1" sz="800">
                        <a:solidFill>
                          <a:schemeClr val="dk1"/>
                        </a:solidFill>
                        <a:latin typeface="Calibri"/>
                        <a:ea typeface="Calibri"/>
                        <a:cs typeface="Calibri"/>
                        <a:sym typeface="Calibri"/>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4E6E6"/>
                    </a:solidFill>
                  </a:tcPr>
                </a:tc>
                <a:tc>
                  <a:txBody>
                    <a:bodyPr/>
                    <a:lstStyle/>
                    <a:p>
                      <a:pPr indent="0" lvl="0" marL="0" marR="0" rtl="0" algn="ctr">
                        <a:spcBef>
                          <a:spcPts val="0"/>
                        </a:spcBef>
                        <a:spcAft>
                          <a:spcPts val="0"/>
                        </a:spcAft>
                        <a:buNone/>
                      </a:pPr>
                      <a:r>
                        <a:t/>
                      </a:r>
                      <a:endParaRPr b="1" sz="800"/>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4E6E6"/>
                    </a:solidFill>
                  </a:tcPr>
                </a:tc>
                <a:tc>
                  <a:txBody>
                    <a:bodyPr/>
                    <a:lstStyle/>
                    <a:p>
                      <a:pPr indent="0" lvl="0" marL="0" marR="0" rtl="0" algn="ctr">
                        <a:spcBef>
                          <a:spcPts val="0"/>
                        </a:spcBef>
                        <a:spcAft>
                          <a:spcPts val="0"/>
                        </a:spcAft>
                        <a:buNone/>
                      </a:pPr>
                      <a:r>
                        <a:t/>
                      </a:r>
                      <a:endParaRPr b="1" sz="800"/>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4E6E6"/>
                    </a:solidFill>
                  </a:tcPr>
                </a:tc>
                <a:tc>
                  <a:txBody>
                    <a:bodyPr/>
                    <a:lstStyle/>
                    <a:p>
                      <a:pPr indent="0" lvl="0" marL="0" marR="0" rtl="0" algn="ctr">
                        <a:spcBef>
                          <a:spcPts val="0"/>
                        </a:spcBef>
                        <a:spcAft>
                          <a:spcPts val="0"/>
                        </a:spcAft>
                        <a:buNone/>
                      </a:pPr>
                      <a:r>
                        <a:t/>
                      </a:r>
                      <a:endParaRPr b="1" sz="800"/>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4E6E6"/>
                    </a:solidFill>
                  </a:tcPr>
                </a:tc>
              </a:tr>
              <a:tr h="370850">
                <a:tc>
                  <a:txBody>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Quarterly Report </a:t>
                      </a:r>
                      <a:endParaRPr/>
                    </a:p>
                    <a:p>
                      <a:pPr indent="0" lvl="0" marL="0" marR="0" rtl="0" algn="l">
                        <a:spcBef>
                          <a:spcPts val="0"/>
                        </a:spcBef>
                        <a:spcAft>
                          <a:spcPts val="0"/>
                        </a:spcAft>
                        <a:buNone/>
                      </a:pPr>
                      <a:r>
                        <a:rPr lang="en-US" sz="1100"/>
                        <a:t>(to SC, MARCOM, TP)</a:t>
                      </a:r>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CACA"/>
                    </a:solidFill>
                  </a:tcPr>
                </a:tc>
                <a:tc>
                  <a:txBody>
                    <a:bodyPr/>
                    <a:lstStyle/>
                    <a:p>
                      <a:pPr indent="-61912" lvl="0" marL="112713" marR="0" rtl="0" algn="ctr">
                        <a:spcBef>
                          <a:spcPts val="0"/>
                        </a:spcBef>
                        <a:spcAft>
                          <a:spcPts val="0"/>
                        </a:spcAft>
                        <a:buClr>
                          <a:schemeClr val="dk1"/>
                        </a:buClr>
                        <a:buSzPts val="800"/>
                        <a:buFont typeface="Arial"/>
                        <a:buNone/>
                      </a:pPr>
                      <a:r>
                        <a:t/>
                      </a:r>
                      <a:endParaRPr b="1" sz="800"/>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CACA"/>
                    </a:solidFill>
                  </a:tcPr>
                </a:tc>
                <a:tc>
                  <a:txBody>
                    <a:bodyPr/>
                    <a:lstStyle/>
                    <a:p>
                      <a:pPr indent="-61912" lvl="0" marL="112713" marR="0" rtl="0" algn="ctr">
                        <a:spcBef>
                          <a:spcPts val="0"/>
                        </a:spcBef>
                        <a:spcAft>
                          <a:spcPts val="0"/>
                        </a:spcAft>
                        <a:buClr>
                          <a:schemeClr val="dk1"/>
                        </a:buClr>
                        <a:buSzPts val="800"/>
                        <a:buFont typeface="Arial"/>
                        <a:buNone/>
                      </a:pPr>
                      <a:r>
                        <a:t/>
                      </a:r>
                      <a:endParaRPr b="1" sz="800"/>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CACA"/>
                    </a:solidFill>
                  </a:tcPr>
                </a:tc>
                <a:tc>
                  <a:txBody>
                    <a:bodyPr/>
                    <a:lstStyle/>
                    <a:p>
                      <a:pPr indent="0" lvl="0" marL="0" marR="0" rtl="0" algn="ctr">
                        <a:spcBef>
                          <a:spcPts val="0"/>
                        </a:spcBef>
                        <a:spcAft>
                          <a:spcPts val="0"/>
                        </a:spcAft>
                        <a:buNone/>
                      </a:pPr>
                      <a:r>
                        <a:rPr b="1" lang="en-US" sz="800"/>
                        <a:t>SSC Quarterly Report</a:t>
                      </a:r>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CACA"/>
                    </a:solidFill>
                  </a:tcPr>
                </a:tc>
                <a:tc>
                  <a:txBody>
                    <a:bodyPr/>
                    <a:lstStyle/>
                    <a:p>
                      <a:pPr indent="0" lvl="0" marL="0" marR="0" rtl="0" algn="ctr">
                        <a:spcBef>
                          <a:spcPts val="0"/>
                        </a:spcBef>
                        <a:spcAft>
                          <a:spcPts val="0"/>
                        </a:spcAft>
                        <a:buNone/>
                      </a:pPr>
                      <a:r>
                        <a:t/>
                      </a:r>
                      <a:endParaRPr b="1" sz="800"/>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CACA"/>
                    </a:solidFill>
                  </a:tcPr>
                </a:tc>
                <a:tc>
                  <a:txBody>
                    <a:bodyPr/>
                    <a:lstStyle/>
                    <a:p>
                      <a:pPr indent="0" lvl="0" marL="0" marR="0" rtl="0" algn="ctr">
                        <a:spcBef>
                          <a:spcPts val="0"/>
                        </a:spcBef>
                        <a:spcAft>
                          <a:spcPts val="0"/>
                        </a:spcAft>
                        <a:buNone/>
                      </a:pPr>
                      <a:r>
                        <a:t/>
                      </a:r>
                      <a:endParaRPr b="1" sz="800"/>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CACA"/>
                    </a:solidFill>
                  </a:tcPr>
                </a:tc>
                <a:tc>
                  <a:txBody>
                    <a:bodyPr/>
                    <a:lstStyle/>
                    <a:p>
                      <a:pPr indent="0" lvl="0" marL="0" marR="0" rtl="0" algn="ctr">
                        <a:lnSpc>
                          <a:spcPct val="100000"/>
                        </a:lnSpc>
                        <a:spcBef>
                          <a:spcPts val="0"/>
                        </a:spcBef>
                        <a:spcAft>
                          <a:spcPts val="0"/>
                        </a:spcAft>
                        <a:buClr>
                          <a:schemeClr val="dk1"/>
                        </a:buClr>
                        <a:buSzPts val="800"/>
                        <a:buFont typeface="Arial"/>
                        <a:buNone/>
                      </a:pPr>
                      <a:r>
                        <a:rPr b="1" lang="en-US" sz="800">
                          <a:solidFill>
                            <a:schemeClr val="dk1"/>
                          </a:solidFill>
                          <a:latin typeface="Calibri"/>
                          <a:ea typeface="Calibri"/>
                          <a:cs typeface="Calibri"/>
                          <a:sym typeface="Calibri"/>
                        </a:rPr>
                        <a:t>SSC Quarterly Report</a:t>
                      </a:r>
                      <a:endParaRPr/>
                    </a:p>
                    <a:p>
                      <a:pPr indent="-61912" lvl="0" marL="112713" marR="0" rtl="0" algn="ctr">
                        <a:spcBef>
                          <a:spcPts val="0"/>
                        </a:spcBef>
                        <a:spcAft>
                          <a:spcPts val="0"/>
                        </a:spcAft>
                        <a:buClr>
                          <a:schemeClr val="dk1"/>
                        </a:buClr>
                        <a:buSzPts val="800"/>
                        <a:buFont typeface="Arial"/>
                        <a:buNone/>
                      </a:pPr>
                      <a:r>
                        <a:t/>
                      </a:r>
                      <a:endParaRPr b="1" sz="800">
                        <a:solidFill>
                          <a:schemeClr val="dk1"/>
                        </a:solidFill>
                        <a:latin typeface="Calibri"/>
                        <a:ea typeface="Calibri"/>
                        <a:cs typeface="Calibri"/>
                        <a:sym typeface="Calibri"/>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CACA"/>
                    </a:solidFill>
                  </a:tcPr>
                </a:tc>
                <a:tc>
                  <a:txBody>
                    <a:bodyPr/>
                    <a:lstStyle/>
                    <a:p>
                      <a:pPr indent="0" lvl="0" marL="0" marR="0" rtl="0" algn="ctr">
                        <a:spcBef>
                          <a:spcPts val="0"/>
                        </a:spcBef>
                        <a:spcAft>
                          <a:spcPts val="0"/>
                        </a:spcAft>
                        <a:buNone/>
                      </a:pPr>
                      <a:r>
                        <a:t/>
                      </a:r>
                      <a:endParaRPr b="1" sz="800"/>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CACA"/>
                    </a:solidFill>
                  </a:tcPr>
                </a:tc>
                <a:tc>
                  <a:txBody>
                    <a:bodyPr/>
                    <a:lstStyle/>
                    <a:p>
                      <a:pPr indent="0" lvl="0" marL="0" marR="0" rtl="0" algn="ctr">
                        <a:spcBef>
                          <a:spcPts val="0"/>
                        </a:spcBef>
                        <a:spcAft>
                          <a:spcPts val="0"/>
                        </a:spcAft>
                        <a:buNone/>
                      </a:pPr>
                      <a:r>
                        <a:t/>
                      </a:r>
                      <a:endParaRPr b="1" sz="800"/>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CACA"/>
                    </a:solidFill>
                  </a:tcPr>
                </a:tc>
                <a:tc>
                  <a:txBody>
                    <a:bodyPr/>
                    <a:lstStyle/>
                    <a:p>
                      <a:pPr indent="0" lvl="0" marL="0" marR="0" rtl="0" algn="ctr">
                        <a:lnSpc>
                          <a:spcPct val="100000"/>
                        </a:lnSpc>
                        <a:spcBef>
                          <a:spcPts val="0"/>
                        </a:spcBef>
                        <a:spcAft>
                          <a:spcPts val="0"/>
                        </a:spcAft>
                        <a:buClr>
                          <a:schemeClr val="dk1"/>
                        </a:buClr>
                        <a:buSzPts val="800"/>
                        <a:buFont typeface="Calibri"/>
                        <a:buNone/>
                      </a:pPr>
                      <a:r>
                        <a:rPr b="1" lang="en-US" sz="800"/>
                        <a:t>SSC Quarterly Report</a:t>
                      </a:r>
                      <a:endParaRPr/>
                    </a:p>
                    <a:p>
                      <a:pPr indent="0" lvl="0" marL="0" marR="0" rtl="0" algn="ctr">
                        <a:spcBef>
                          <a:spcPts val="0"/>
                        </a:spcBef>
                        <a:spcAft>
                          <a:spcPts val="0"/>
                        </a:spcAft>
                        <a:buNone/>
                      </a:pPr>
                      <a:r>
                        <a:t/>
                      </a:r>
                      <a:endParaRPr b="1" sz="800"/>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CACA"/>
                    </a:solidFill>
                  </a:tcPr>
                </a:tc>
              </a:tr>
              <a:tr h="370850">
                <a:tc>
                  <a:txBody>
                    <a:bodyPr/>
                    <a:lstStyle/>
                    <a:p>
                      <a:pPr indent="0" lvl="0" marL="0" marR="0" rtl="0" algn="l">
                        <a:spcBef>
                          <a:spcPts val="0"/>
                        </a:spcBef>
                        <a:spcAft>
                          <a:spcPts val="0"/>
                        </a:spcAft>
                        <a:buNone/>
                      </a:pPr>
                      <a:r>
                        <a:rPr lang="en-US" sz="1400"/>
                        <a:t>Speaking Events</a:t>
                      </a:r>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4E6E6"/>
                    </a:solidFill>
                  </a:tcPr>
                </a:tc>
                <a:tc>
                  <a:txBody>
                    <a:bodyPr/>
                    <a:lstStyle/>
                    <a:p>
                      <a:pPr indent="0" lvl="0" marL="0" marR="0" rtl="0" algn="ctr">
                        <a:spcBef>
                          <a:spcPts val="0"/>
                        </a:spcBef>
                        <a:spcAft>
                          <a:spcPts val="0"/>
                        </a:spcAft>
                        <a:buClr>
                          <a:schemeClr val="dk1"/>
                        </a:buClr>
                        <a:buSzPts val="800"/>
                        <a:buFont typeface="Arial"/>
                        <a:buNone/>
                      </a:pPr>
                      <a:r>
                        <a:rPr b="1" lang="en-US" sz="800"/>
                        <a:t>6GWorld web event</a:t>
                      </a:r>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4E6E6"/>
                    </a:solidFill>
                  </a:tcPr>
                </a:tc>
                <a:tc>
                  <a:txBody>
                    <a:bodyPr/>
                    <a:lstStyle/>
                    <a:p>
                      <a:pPr indent="0" lvl="0" marL="0" marR="0" rtl="0" algn="ctr">
                        <a:spcBef>
                          <a:spcPts val="0"/>
                        </a:spcBef>
                        <a:spcAft>
                          <a:spcPts val="0"/>
                        </a:spcAft>
                        <a:buClr>
                          <a:schemeClr val="dk1"/>
                        </a:buClr>
                        <a:buSzPts val="800"/>
                        <a:buFont typeface="Arial"/>
                        <a:buNone/>
                      </a:pPr>
                      <a:r>
                        <a:rPr b="1" lang="en-US" sz="800"/>
                        <a:t>Peggy Smedley Show (podcast)</a:t>
                      </a:r>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4E6E6"/>
                    </a:solidFill>
                  </a:tcPr>
                </a:tc>
                <a:tc>
                  <a:txBody>
                    <a:bodyPr/>
                    <a:lstStyle/>
                    <a:p>
                      <a:pPr indent="0" lvl="0" marL="0" marR="0" rtl="0" algn="ctr">
                        <a:spcBef>
                          <a:spcPts val="0"/>
                        </a:spcBef>
                        <a:spcAft>
                          <a:spcPts val="0"/>
                        </a:spcAft>
                        <a:buClr>
                          <a:schemeClr val="dk1"/>
                        </a:buClr>
                        <a:buSzPts val="800"/>
                        <a:buFont typeface="Arial"/>
                        <a:buNone/>
                      </a:pPr>
                      <a:r>
                        <a:t/>
                      </a:r>
                      <a:endParaRPr b="1" sz="800"/>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4E6E6"/>
                    </a:solidFill>
                  </a:tcPr>
                </a:tc>
                <a:tc>
                  <a:txBody>
                    <a:bodyPr/>
                    <a:lstStyle/>
                    <a:p>
                      <a:pPr indent="0" lvl="0" marL="0" marR="0" rtl="0" algn="ctr">
                        <a:spcBef>
                          <a:spcPts val="0"/>
                        </a:spcBef>
                        <a:spcAft>
                          <a:spcPts val="0"/>
                        </a:spcAft>
                        <a:buClr>
                          <a:schemeClr val="dk1"/>
                        </a:buClr>
                        <a:buSzPts val="800"/>
                        <a:buFont typeface="Arial"/>
                        <a:buNone/>
                      </a:pPr>
                      <a:r>
                        <a:t/>
                      </a:r>
                      <a:endParaRPr b="1" sz="800"/>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4E6E6"/>
                    </a:solidFill>
                  </a:tcPr>
                </a:tc>
                <a:tc>
                  <a:txBody>
                    <a:bodyPr/>
                    <a:lstStyle/>
                    <a:p>
                      <a:pPr indent="0" lvl="0" marL="0" marR="0" rtl="0" algn="ctr">
                        <a:spcBef>
                          <a:spcPts val="0"/>
                        </a:spcBef>
                        <a:spcAft>
                          <a:spcPts val="0"/>
                        </a:spcAft>
                        <a:buClr>
                          <a:schemeClr val="dk1"/>
                        </a:buClr>
                        <a:buSzPts val="800"/>
                        <a:buFont typeface="Arial"/>
                        <a:buNone/>
                      </a:pPr>
                      <a:r>
                        <a:t/>
                      </a:r>
                      <a:endParaRPr b="1" sz="800"/>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4E6E6"/>
                    </a:solidFill>
                  </a:tcPr>
                </a:tc>
                <a:tc>
                  <a:txBody>
                    <a:bodyPr/>
                    <a:lstStyle/>
                    <a:p>
                      <a:pPr indent="0" lvl="0" marL="0" marR="0" rtl="0" algn="ctr">
                        <a:spcBef>
                          <a:spcPts val="0"/>
                        </a:spcBef>
                        <a:spcAft>
                          <a:spcPts val="0"/>
                        </a:spcAft>
                        <a:buClr>
                          <a:schemeClr val="dk1"/>
                        </a:buClr>
                        <a:buSzPts val="800"/>
                        <a:buFont typeface="Arial"/>
                        <a:buNone/>
                      </a:pPr>
                      <a:r>
                        <a:rPr b="1" lang="en-US" sz="800">
                          <a:solidFill>
                            <a:schemeClr val="dk1"/>
                          </a:solidFill>
                          <a:latin typeface="Calibri"/>
                          <a:ea typeface="Calibri"/>
                          <a:cs typeface="Calibri"/>
                          <a:sym typeface="Calibri"/>
                        </a:rPr>
                        <a:t>AIOTI event – IoT/Edge and UN SDGs</a:t>
                      </a:r>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4E6E6"/>
                    </a:solidFill>
                  </a:tcPr>
                </a:tc>
                <a:tc>
                  <a:txBody>
                    <a:bodyPr/>
                    <a:lstStyle/>
                    <a:p>
                      <a:pPr indent="0" lvl="0" marL="0" marR="0" rtl="0" algn="ctr">
                        <a:spcBef>
                          <a:spcPts val="0"/>
                        </a:spcBef>
                        <a:spcAft>
                          <a:spcPts val="0"/>
                        </a:spcAft>
                        <a:buNone/>
                      </a:pPr>
                      <a:r>
                        <a:t/>
                      </a:r>
                      <a:endParaRPr b="1" sz="800">
                        <a:solidFill>
                          <a:schemeClr val="dk1"/>
                        </a:solidFill>
                        <a:latin typeface="Calibri"/>
                        <a:ea typeface="Calibri"/>
                        <a:cs typeface="Calibri"/>
                        <a:sym typeface="Calibri"/>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4E6E6"/>
                    </a:solidFill>
                  </a:tcPr>
                </a:tc>
                <a:tc>
                  <a:txBody>
                    <a:bodyPr/>
                    <a:lstStyle/>
                    <a:p>
                      <a:pPr indent="0" lvl="0" marL="0" marR="0" rtl="0" algn="ctr">
                        <a:spcBef>
                          <a:spcPts val="0"/>
                        </a:spcBef>
                        <a:spcAft>
                          <a:spcPts val="0"/>
                        </a:spcAft>
                        <a:buNone/>
                      </a:pPr>
                      <a:r>
                        <a:rPr b="1" lang="en-US" sz="800">
                          <a:solidFill>
                            <a:schemeClr val="dk1"/>
                          </a:solidFill>
                          <a:latin typeface="Calibri"/>
                          <a:ea typeface="Calibri"/>
                          <a:cs typeface="Calibri"/>
                          <a:sym typeface="Calibri"/>
                        </a:rPr>
                        <a:t>IoT Tech Expo</a:t>
                      </a:r>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4E6E6"/>
                    </a:solidFill>
                  </a:tcPr>
                </a:tc>
                <a:tc>
                  <a:txBody>
                    <a:bodyPr/>
                    <a:lstStyle/>
                    <a:p>
                      <a:pPr indent="0" lvl="0" marL="0" marR="0" rtl="0" algn="ctr">
                        <a:spcBef>
                          <a:spcPts val="0"/>
                        </a:spcBef>
                        <a:spcAft>
                          <a:spcPts val="0"/>
                        </a:spcAft>
                        <a:buNone/>
                      </a:pPr>
                      <a:r>
                        <a:t/>
                      </a:r>
                      <a:endParaRPr b="1" sz="800"/>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4E6E6"/>
                    </a:solidFill>
                  </a:tcPr>
                </a:tc>
              </a:tr>
              <a:tr h="370850">
                <a:tc>
                  <a:txBody>
                    <a:bodyPr/>
                    <a:lstStyle/>
                    <a:p>
                      <a:pPr indent="0" lvl="0" marL="0" marR="0" rtl="0" algn="l">
                        <a:spcBef>
                          <a:spcPts val="0"/>
                        </a:spcBef>
                        <a:spcAft>
                          <a:spcPts val="0"/>
                        </a:spcAft>
                        <a:buNone/>
                      </a:pPr>
                      <a:r>
                        <a:rPr lang="en-US" sz="1400"/>
                        <a:t>Liaison Activities (AIOTI, ATIS, ETSI, GSMA, others)</a:t>
                      </a:r>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CACA"/>
                    </a:solidFill>
                  </a:tcPr>
                </a:tc>
                <a:tc>
                  <a:txBody>
                    <a:bodyPr/>
                    <a:lstStyle/>
                    <a:p>
                      <a:pPr indent="0" lvl="0" marL="0" marR="0" rtl="0" algn="ctr">
                        <a:spcBef>
                          <a:spcPts val="0"/>
                        </a:spcBef>
                        <a:spcAft>
                          <a:spcPts val="0"/>
                        </a:spcAft>
                        <a:buNone/>
                      </a:pPr>
                      <a:r>
                        <a:t/>
                      </a:r>
                      <a:endParaRPr b="1" sz="800"/>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CACA"/>
                    </a:solidFill>
                  </a:tcPr>
                </a:tc>
                <a:tc>
                  <a:txBody>
                    <a:bodyPr/>
                    <a:lstStyle/>
                    <a:p>
                      <a:pPr indent="0" lvl="0" marL="0" marR="0" rtl="0" algn="ctr">
                        <a:spcBef>
                          <a:spcPts val="0"/>
                        </a:spcBef>
                        <a:spcAft>
                          <a:spcPts val="0"/>
                        </a:spcAft>
                        <a:buClr>
                          <a:schemeClr val="dk1"/>
                        </a:buClr>
                        <a:buSzPts val="800"/>
                        <a:buFont typeface="Calibri"/>
                        <a:buNone/>
                      </a:pPr>
                      <a:r>
                        <a:rPr b="1" lang="en-US" sz="800"/>
                        <a:t>Liaison initiated with AIOTI Digital for Green</a:t>
                      </a:r>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CACA"/>
                    </a:solidFill>
                  </a:tcPr>
                </a:tc>
                <a:tc>
                  <a:txBody>
                    <a:bodyPr/>
                    <a:lstStyle/>
                    <a:p>
                      <a:pPr indent="0" lvl="0" marL="0" marR="0" rtl="0" algn="ctr">
                        <a:spcBef>
                          <a:spcPts val="0"/>
                        </a:spcBef>
                        <a:spcAft>
                          <a:spcPts val="0"/>
                        </a:spcAft>
                        <a:buNone/>
                      </a:pPr>
                      <a:r>
                        <a:t/>
                      </a:r>
                      <a:endParaRPr b="1" sz="800"/>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CACA"/>
                    </a:solidFill>
                  </a:tcPr>
                </a:tc>
                <a:tc>
                  <a:txBody>
                    <a:bodyPr/>
                    <a:lstStyle/>
                    <a:p>
                      <a:pPr indent="0" lvl="0" marL="0" marR="0" rtl="0" algn="ctr">
                        <a:spcBef>
                          <a:spcPts val="0"/>
                        </a:spcBef>
                        <a:spcAft>
                          <a:spcPts val="0"/>
                        </a:spcAft>
                        <a:buNone/>
                      </a:pPr>
                      <a:r>
                        <a:t/>
                      </a:r>
                      <a:endParaRPr b="1" sz="800"/>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CACA"/>
                    </a:solidFill>
                  </a:tcPr>
                </a:tc>
                <a:tc>
                  <a:txBody>
                    <a:bodyPr/>
                    <a:lstStyle/>
                    <a:p>
                      <a:pPr indent="0" lvl="0" marL="0" marR="0" rtl="0" algn="ctr">
                        <a:spcBef>
                          <a:spcPts val="0"/>
                        </a:spcBef>
                        <a:spcAft>
                          <a:spcPts val="0"/>
                        </a:spcAft>
                        <a:buNone/>
                      </a:pPr>
                      <a:r>
                        <a:t/>
                      </a:r>
                      <a:endParaRPr b="1" sz="800"/>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CACA"/>
                    </a:solidFill>
                  </a:tcPr>
                </a:tc>
                <a:tc>
                  <a:txBody>
                    <a:bodyPr/>
                    <a:lstStyle/>
                    <a:p>
                      <a:pPr indent="0" lvl="0" marL="0" marR="0" rtl="0" algn="ctr">
                        <a:spcBef>
                          <a:spcPts val="0"/>
                        </a:spcBef>
                        <a:spcAft>
                          <a:spcPts val="0"/>
                        </a:spcAft>
                        <a:buNone/>
                      </a:pPr>
                      <a:r>
                        <a:t/>
                      </a:r>
                      <a:endParaRPr b="1" sz="800"/>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CACA"/>
                    </a:solidFill>
                  </a:tcPr>
                </a:tc>
                <a:tc>
                  <a:txBody>
                    <a:bodyPr/>
                    <a:lstStyle/>
                    <a:p>
                      <a:pPr indent="0" lvl="0" marL="0" marR="0" rtl="0" algn="ctr">
                        <a:spcBef>
                          <a:spcPts val="0"/>
                        </a:spcBef>
                        <a:spcAft>
                          <a:spcPts val="0"/>
                        </a:spcAft>
                        <a:buNone/>
                      </a:pPr>
                      <a:r>
                        <a:t/>
                      </a:r>
                      <a:endParaRPr b="1" sz="800"/>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CACA"/>
                    </a:solidFill>
                  </a:tcPr>
                </a:tc>
                <a:tc>
                  <a:txBody>
                    <a:bodyPr/>
                    <a:lstStyle/>
                    <a:p>
                      <a:pPr indent="0" lvl="0" marL="0" marR="0" rtl="0" algn="ctr">
                        <a:spcBef>
                          <a:spcPts val="0"/>
                        </a:spcBef>
                        <a:spcAft>
                          <a:spcPts val="0"/>
                        </a:spcAft>
                        <a:buNone/>
                      </a:pPr>
                      <a:r>
                        <a:t/>
                      </a:r>
                      <a:endParaRPr b="1" sz="800"/>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CACA"/>
                    </a:solidFill>
                  </a:tcPr>
                </a:tc>
                <a:tc>
                  <a:txBody>
                    <a:bodyPr/>
                    <a:lstStyle/>
                    <a:p>
                      <a:pPr indent="0" lvl="0" marL="0" marR="0" rtl="0" algn="ctr">
                        <a:spcBef>
                          <a:spcPts val="0"/>
                        </a:spcBef>
                        <a:spcAft>
                          <a:spcPts val="0"/>
                        </a:spcAft>
                        <a:buNone/>
                      </a:pPr>
                      <a:r>
                        <a:t/>
                      </a:r>
                      <a:endParaRPr b="1" sz="800"/>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CACA"/>
                    </a:solidFill>
                  </a:tcPr>
                </a:tc>
              </a:tr>
              <a:tr h="370850">
                <a:tc>
                  <a:txBody>
                    <a:bodyPr/>
                    <a:lstStyle/>
                    <a:p>
                      <a:pPr indent="0" lvl="0" marL="0" marR="0" rtl="0" algn="l">
                        <a:lnSpc>
                          <a:spcPct val="100000"/>
                        </a:lnSpc>
                        <a:spcBef>
                          <a:spcPts val="0"/>
                        </a:spcBef>
                        <a:spcAft>
                          <a:spcPts val="0"/>
                        </a:spcAft>
                        <a:buClr>
                          <a:schemeClr val="dk1"/>
                        </a:buClr>
                        <a:buSzPts val="1400"/>
                        <a:buFont typeface="Calibri"/>
                        <a:buNone/>
                      </a:pPr>
                      <a:r>
                        <a:rPr lang="en-US" sz="1400"/>
                        <a:t>Webinars (e.g., industry experts)</a:t>
                      </a:r>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4E6E6"/>
                    </a:solidFill>
                  </a:tcPr>
                </a:tc>
                <a:tc>
                  <a:txBody>
                    <a:bodyPr/>
                    <a:lstStyle/>
                    <a:p>
                      <a:pPr indent="0" lvl="0" marL="0" marR="0" rtl="0" algn="ctr">
                        <a:spcBef>
                          <a:spcPts val="0"/>
                        </a:spcBef>
                        <a:spcAft>
                          <a:spcPts val="0"/>
                        </a:spcAft>
                        <a:buNone/>
                      </a:pPr>
                      <a:r>
                        <a:t/>
                      </a:r>
                      <a:endParaRPr b="1" sz="800"/>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4E6E6"/>
                    </a:solidFill>
                  </a:tcPr>
                </a:tc>
                <a:tc>
                  <a:txBody>
                    <a:bodyPr/>
                    <a:lstStyle/>
                    <a:p>
                      <a:pPr indent="0" lvl="0" marL="0" marR="0" rtl="0" algn="ctr">
                        <a:spcBef>
                          <a:spcPts val="0"/>
                        </a:spcBef>
                        <a:spcAft>
                          <a:spcPts val="0"/>
                        </a:spcAft>
                        <a:buNone/>
                      </a:pPr>
                      <a:r>
                        <a:t/>
                      </a:r>
                      <a:endParaRPr b="1" sz="800"/>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4E6E6"/>
                    </a:solidFill>
                  </a:tcPr>
                </a:tc>
                <a:tc>
                  <a:txBody>
                    <a:bodyPr/>
                    <a:lstStyle/>
                    <a:p>
                      <a:pPr indent="0" lvl="0" marL="0" marR="0" rtl="0" algn="ctr">
                        <a:lnSpc>
                          <a:spcPct val="100000"/>
                        </a:lnSpc>
                        <a:spcBef>
                          <a:spcPts val="0"/>
                        </a:spcBef>
                        <a:spcAft>
                          <a:spcPts val="0"/>
                        </a:spcAft>
                        <a:buClr>
                          <a:schemeClr val="dk1"/>
                        </a:buClr>
                        <a:buSzPts val="800"/>
                        <a:buFont typeface="Calibri"/>
                        <a:buNone/>
                      </a:pPr>
                      <a:r>
                        <a:t/>
                      </a:r>
                      <a:endParaRPr b="0" i="1" sz="800" u="none" strike="noStrike">
                        <a:solidFill>
                          <a:srgbClr val="C00000"/>
                        </a:solidFill>
                        <a:latin typeface="Calibri"/>
                        <a:ea typeface="Calibri"/>
                        <a:cs typeface="Calibri"/>
                        <a:sym typeface="Calibri"/>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4E6E6"/>
                    </a:solidFill>
                  </a:tcPr>
                </a:tc>
                <a:tc>
                  <a:txBody>
                    <a:bodyPr/>
                    <a:lstStyle/>
                    <a:p>
                      <a:pPr indent="0" lvl="0" marL="0" marR="0" rtl="0" algn="ctr">
                        <a:spcBef>
                          <a:spcPts val="0"/>
                        </a:spcBef>
                        <a:spcAft>
                          <a:spcPts val="0"/>
                        </a:spcAft>
                        <a:buNone/>
                      </a:pPr>
                      <a:r>
                        <a:rPr b="1" lang="en-US" sz="800">
                          <a:solidFill>
                            <a:schemeClr val="dk1"/>
                          </a:solidFill>
                          <a:latin typeface="Calibri"/>
                          <a:ea typeface="Calibri"/>
                          <a:cs typeface="Calibri"/>
                          <a:sym typeface="Calibri"/>
                        </a:rPr>
                        <a:t>Low-code/zero energy devices</a:t>
                      </a:r>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4E6E6"/>
                    </a:solidFill>
                  </a:tcPr>
                </a:tc>
                <a:tc>
                  <a:txBody>
                    <a:bodyPr/>
                    <a:lstStyle/>
                    <a:p>
                      <a:pPr indent="0" lvl="0" marL="0" marR="0" rtl="0" algn="ctr">
                        <a:spcBef>
                          <a:spcPts val="0"/>
                        </a:spcBef>
                        <a:spcAft>
                          <a:spcPts val="0"/>
                        </a:spcAft>
                        <a:buNone/>
                      </a:pPr>
                      <a:r>
                        <a:t/>
                      </a:r>
                      <a:endParaRPr b="1" sz="800"/>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4E6E6"/>
                    </a:solidFill>
                  </a:tcPr>
                </a:tc>
                <a:tc>
                  <a:txBody>
                    <a:bodyPr/>
                    <a:lstStyle/>
                    <a:p>
                      <a:pPr indent="0" lvl="0" marL="0" marR="0" rtl="0" algn="ctr">
                        <a:lnSpc>
                          <a:spcPct val="100000"/>
                        </a:lnSpc>
                        <a:spcBef>
                          <a:spcPts val="0"/>
                        </a:spcBef>
                        <a:spcAft>
                          <a:spcPts val="0"/>
                        </a:spcAft>
                        <a:buClr>
                          <a:schemeClr val="dk1"/>
                        </a:buClr>
                        <a:buSzPts val="800"/>
                        <a:buFont typeface="Calibri"/>
                        <a:buNone/>
                      </a:pPr>
                      <a:r>
                        <a:t/>
                      </a:r>
                      <a:endParaRPr b="1" sz="800"/>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4E6E6"/>
                    </a:solidFill>
                  </a:tcPr>
                </a:tc>
                <a:tc>
                  <a:txBody>
                    <a:bodyPr/>
                    <a:lstStyle/>
                    <a:p>
                      <a:pPr indent="0" lvl="0" marL="0" marR="0" rtl="0" algn="ctr">
                        <a:spcBef>
                          <a:spcPts val="0"/>
                        </a:spcBef>
                        <a:spcAft>
                          <a:spcPts val="0"/>
                        </a:spcAft>
                        <a:buNone/>
                      </a:pPr>
                      <a:r>
                        <a:t/>
                      </a:r>
                      <a:endParaRPr b="1" sz="800"/>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4E6E6"/>
                    </a:solidFill>
                  </a:tcPr>
                </a:tc>
                <a:tc>
                  <a:txBody>
                    <a:bodyPr/>
                    <a:lstStyle/>
                    <a:p>
                      <a:pPr indent="0" lvl="0" marL="0" marR="0" rtl="0" algn="ctr">
                        <a:spcBef>
                          <a:spcPts val="0"/>
                        </a:spcBef>
                        <a:spcAft>
                          <a:spcPts val="0"/>
                        </a:spcAft>
                        <a:buNone/>
                      </a:pPr>
                      <a:r>
                        <a:t/>
                      </a:r>
                      <a:endParaRPr b="1" sz="800"/>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4E6E6"/>
                    </a:solidFill>
                  </a:tcPr>
                </a:tc>
                <a:tc>
                  <a:txBody>
                    <a:bodyPr/>
                    <a:lstStyle/>
                    <a:p>
                      <a:pPr indent="0" lvl="0" marL="0" marR="0" rtl="0" algn="ctr">
                        <a:lnSpc>
                          <a:spcPct val="100000"/>
                        </a:lnSpc>
                        <a:spcBef>
                          <a:spcPts val="0"/>
                        </a:spcBef>
                        <a:spcAft>
                          <a:spcPts val="0"/>
                        </a:spcAft>
                        <a:buClr>
                          <a:schemeClr val="dk1"/>
                        </a:buClr>
                        <a:buSzPts val="800"/>
                        <a:buFont typeface="Calibri"/>
                        <a:buNone/>
                      </a:pPr>
                      <a:r>
                        <a:t/>
                      </a:r>
                      <a:endParaRPr b="1" sz="800"/>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4E6E6"/>
                    </a:solidFill>
                  </a:tcPr>
                </a:tc>
              </a:tr>
              <a:tr h="370850">
                <a:tc>
                  <a:txBody>
                    <a:bodyPr/>
                    <a:lstStyle/>
                    <a:p>
                      <a:pPr indent="0" lvl="0" marL="0" marR="0" rtl="0" algn="l">
                        <a:lnSpc>
                          <a:spcPct val="100000"/>
                        </a:lnSpc>
                        <a:spcBef>
                          <a:spcPts val="0"/>
                        </a:spcBef>
                        <a:spcAft>
                          <a:spcPts val="0"/>
                        </a:spcAft>
                        <a:buClr>
                          <a:schemeClr val="dk1"/>
                        </a:buClr>
                        <a:buSzPts val="1400"/>
                        <a:buFont typeface="Calibri"/>
                        <a:buNone/>
                      </a:pPr>
                      <a:r>
                        <a:rPr lang="en-US" sz="1400"/>
                        <a:t>Position Papers</a:t>
                      </a:r>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CACA"/>
                    </a:solidFill>
                  </a:tcPr>
                </a:tc>
                <a:tc>
                  <a:txBody>
                    <a:bodyPr/>
                    <a:lstStyle/>
                    <a:p>
                      <a:pPr indent="0" lvl="0" marL="0" marR="0" rtl="0" algn="ctr">
                        <a:spcBef>
                          <a:spcPts val="0"/>
                        </a:spcBef>
                        <a:spcAft>
                          <a:spcPts val="0"/>
                        </a:spcAft>
                        <a:buNone/>
                      </a:pPr>
                      <a:r>
                        <a:t/>
                      </a:r>
                      <a:endParaRPr b="1" sz="800"/>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CACA"/>
                    </a:solidFill>
                  </a:tcPr>
                </a:tc>
                <a:tc>
                  <a:txBody>
                    <a:bodyPr/>
                    <a:lstStyle/>
                    <a:p>
                      <a:pPr indent="0" lvl="0" marL="0" marR="0" rtl="0" algn="ctr">
                        <a:spcBef>
                          <a:spcPts val="0"/>
                        </a:spcBef>
                        <a:spcAft>
                          <a:spcPts val="0"/>
                        </a:spcAft>
                        <a:buNone/>
                      </a:pPr>
                      <a:r>
                        <a:t/>
                      </a:r>
                      <a:endParaRPr b="1" sz="800"/>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CACA"/>
                    </a:solidFill>
                  </a:tcPr>
                </a:tc>
                <a:tc>
                  <a:txBody>
                    <a:bodyPr/>
                    <a:lstStyle/>
                    <a:p>
                      <a:pPr indent="0" lvl="0" marL="0" marR="0" rtl="0" algn="ctr">
                        <a:spcBef>
                          <a:spcPts val="0"/>
                        </a:spcBef>
                        <a:spcAft>
                          <a:spcPts val="0"/>
                        </a:spcAft>
                        <a:buNone/>
                      </a:pPr>
                      <a:r>
                        <a:t/>
                      </a:r>
                      <a:endParaRPr b="0" i="1" sz="800">
                        <a:solidFill>
                          <a:srgbClr val="C00000"/>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CACA"/>
                    </a:solidFill>
                  </a:tcPr>
                </a:tc>
                <a:tc>
                  <a:txBody>
                    <a:bodyPr/>
                    <a:lstStyle/>
                    <a:p>
                      <a:pPr indent="0" lvl="0" marL="0" marR="0" rtl="0" algn="ctr">
                        <a:spcBef>
                          <a:spcPts val="0"/>
                        </a:spcBef>
                        <a:spcAft>
                          <a:spcPts val="0"/>
                        </a:spcAft>
                        <a:buClr>
                          <a:schemeClr val="dk1"/>
                        </a:buClr>
                        <a:buSzPts val="800"/>
                        <a:buFont typeface="Calibri"/>
                        <a:buNone/>
                      </a:pPr>
                      <a:r>
                        <a:t/>
                      </a:r>
                      <a:endParaRPr b="0" i="1" sz="800" u="none" strike="noStrike">
                        <a:solidFill>
                          <a:srgbClr val="C00000"/>
                        </a:solidFill>
                        <a:latin typeface="Calibri"/>
                        <a:ea typeface="Calibri"/>
                        <a:cs typeface="Calibri"/>
                        <a:sym typeface="Calibri"/>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CACA"/>
                    </a:solidFill>
                  </a:tcPr>
                </a:tc>
                <a:tc>
                  <a:txBody>
                    <a:bodyPr/>
                    <a:lstStyle/>
                    <a:p>
                      <a:pPr indent="0" lvl="0" marL="0" marR="0" rtl="0" algn="ctr">
                        <a:spcBef>
                          <a:spcPts val="0"/>
                        </a:spcBef>
                        <a:spcAft>
                          <a:spcPts val="0"/>
                        </a:spcAft>
                        <a:buNone/>
                      </a:pPr>
                      <a:r>
                        <a:rPr b="1" lang="en-US" sz="800">
                          <a:solidFill>
                            <a:schemeClr val="dk1"/>
                          </a:solidFill>
                          <a:latin typeface="Calibri"/>
                          <a:ea typeface="Calibri"/>
                          <a:cs typeface="Calibri"/>
                          <a:sym typeface="Calibri"/>
                        </a:rPr>
                        <a:t>IoT for Sustainability White Paper</a:t>
                      </a:r>
                      <a:endParaRPr b="1" sz="800"/>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CACA"/>
                    </a:solidFill>
                  </a:tcPr>
                </a:tc>
                <a:tc>
                  <a:txBody>
                    <a:bodyPr/>
                    <a:lstStyle/>
                    <a:p>
                      <a:pPr indent="0" lvl="0" marL="0" marR="0" rtl="0" algn="ctr">
                        <a:spcBef>
                          <a:spcPts val="0"/>
                        </a:spcBef>
                        <a:spcAft>
                          <a:spcPts val="0"/>
                        </a:spcAft>
                        <a:buNone/>
                      </a:pPr>
                      <a:r>
                        <a:t/>
                      </a:r>
                      <a:endParaRPr b="0" i="1" sz="800">
                        <a:solidFill>
                          <a:srgbClr val="C00000"/>
                        </a:solidFill>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CACA"/>
                    </a:solidFill>
                  </a:tcPr>
                </a:tc>
                <a:tc>
                  <a:txBody>
                    <a:bodyPr/>
                    <a:lstStyle/>
                    <a:p>
                      <a:pPr indent="0" lvl="0" marL="0" marR="0" rtl="0" algn="ctr">
                        <a:spcBef>
                          <a:spcPts val="0"/>
                        </a:spcBef>
                        <a:spcAft>
                          <a:spcPts val="0"/>
                        </a:spcAft>
                        <a:buNone/>
                      </a:pPr>
                      <a:r>
                        <a:t/>
                      </a:r>
                      <a:endParaRPr b="1" sz="800"/>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CACA"/>
                    </a:solidFill>
                  </a:tcPr>
                </a:tc>
                <a:tc>
                  <a:txBody>
                    <a:bodyPr/>
                    <a:lstStyle/>
                    <a:p>
                      <a:pPr indent="0" lvl="0" marL="0" marR="0" rtl="0" algn="ctr">
                        <a:spcBef>
                          <a:spcPts val="0"/>
                        </a:spcBef>
                        <a:spcAft>
                          <a:spcPts val="0"/>
                        </a:spcAft>
                        <a:buNone/>
                      </a:pPr>
                      <a:r>
                        <a:rPr b="1" lang="en-US" sz="800">
                          <a:solidFill>
                            <a:schemeClr val="dk1"/>
                          </a:solidFill>
                          <a:latin typeface="Calibri"/>
                          <a:ea typeface="Calibri"/>
                          <a:cs typeface="Calibri"/>
                          <a:sym typeface="Calibri"/>
                        </a:rPr>
                        <a:t>IoT and supply-chain reporting obligations (TBD)</a:t>
                      </a:r>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CACA"/>
                    </a:solidFill>
                  </a:tcPr>
                </a:tc>
                <a:tc>
                  <a:txBody>
                    <a:bodyPr/>
                    <a:lstStyle/>
                    <a:p>
                      <a:pPr indent="0" lvl="0" marL="0" marR="0" rtl="0" algn="ctr">
                        <a:spcBef>
                          <a:spcPts val="0"/>
                        </a:spcBef>
                        <a:spcAft>
                          <a:spcPts val="0"/>
                        </a:spcAft>
                        <a:buNone/>
                      </a:pPr>
                      <a:r>
                        <a:t/>
                      </a:r>
                      <a:endParaRPr b="1" sz="800"/>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CACA"/>
                    </a:solidFill>
                  </a:tcPr>
                </a:tc>
              </a:tr>
              <a:tr h="370850">
                <a:tc>
                  <a:txBody>
                    <a:bodyPr/>
                    <a:lstStyle/>
                    <a:p>
                      <a:pPr indent="0" lvl="0" marL="0" marR="0" rtl="0" algn="l">
                        <a:spcBef>
                          <a:spcPts val="0"/>
                        </a:spcBef>
                        <a:spcAft>
                          <a:spcPts val="0"/>
                        </a:spcAft>
                        <a:buNone/>
                      </a:pPr>
                      <a:r>
                        <a:rPr lang="en-US" sz="1400"/>
                        <a:t>Executive Viewpoint Articles</a:t>
                      </a:r>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4E6E6"/>
                    </a:solidFill>
                  </a:tcPr>
                </a:tc>
                <a:tc>
                  <a:txBody>
                    <a:bodyPr/>
                    <a:lstStyle/>
                    <a:p>
                      <a:pPr indent="0" lvl="0" marL="0" marR="0" rtl="0" algn="ctr">
                        <a:spcBef>
                          <a:spcPts val="0"/>
                        </a:spcBef>
                        <a:spcAft>
                          <a:spcPts val="0"/>
                        </a:spcAft>
                        <a:buClr>
                          <a:schemeClr val="dk1"/>
                        </a:buClr>
                        <a:buSzPts val="800"/>
                        <a:buFont typeface="Arial"/>
                        <a:buNone/>
                      </a:pPr>
                      <a:r>
                        <a:rPr b="1" lang="en-US" sz="800"/>
                        <a:t>Dale Seed</a:t>
                      </a:r>
                      <a:endParaRPr/>
                    </a:p>
                    <a:p>
                      <a:pPr indent="0" lvl="0" marL="0" marR="0" rtl="0" algn="ctr">
                        <a:spcBef>
                          <a:spcPts val="0"/>
                        </a:spcBef>
                        <a:spcAft>
                          <a:spcPts val="0"/>
                        </a:spcAft>
                        <a:buClr>
                          <a:schemeClr val="dk1"/>
                        </a:buClr>
                        <a:buSzPts val="800"/>
                        <a:buFont typeface="Arial"/>
                        <a:buNone/>
                      </a:pPr>
                      <a:r>
                        <a:rPr b="1" lang="en-US" sz="800"/>
                        <a:t>(Convida)</a:t>
                      </a:r>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4E6E6"/>
                    </a:solidFill>
                  </a:tcPr>
                </a:tc>
                <a:tc>
                  <a:txBody>
                    <a:bodyPr/>
                    <a:lstStyle/>
                    <a:p>
                      <a:pPr indent="0" lvl="0" marL="0" marR="0" rtl="0" algn="ctr">
                        <a:lnSpc>
                          <a:spcPct val="100000"/>
                        </a:lnSpc>
                        <a:spcBef>
                          <a:spcPts val="0"/>
                        </a:spcBef>
                        <a:spcAft>
                          <a:spcPts val="0"/>
                        </a:spcAft>
                        <a:buClr>
                          <a:schemeClr val="dk1"/>
                        </a:buClr>
                        <a:buSzPts val="800"/>
                        <a:buFont typeface="Arial"/>
                        <a:buNone/>
                      </a:pPr>
                      <a:r>
                        <a:rPr b="1" lang="en-US" sz="800"/>
                        <a:t>Girish Ramachandran (TCS)</a:t>
                      </a:r>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4E6E6"/>
                    </a:solidFill>
                  </a:tcPr>
                </a:tc>
                <a:tc>
                  <a:txBody>
                    <a:bodyPr/>
                    <a:lstStyle/>
                    <a:p>
                      <a:pPr indent="0" lvl="0" marL="0" marR="0" rtl="0" algn="ctr">
                        <a:lnSpc>
                          <a:spcPct val="100000"/>
                        </a:lnSpc>
                        <a:spcBef>
                          <a:spcPts val="0"/>
                        </a:spcBef>
                        <a:spcAft>
                          <a:spcPts val="0"/>
                        </a:spcAft>
                        <a:buClr>
                          <a:schemeClr val="dk1"/>
                        </a:buClr>
                        <a:buSzPts val="800"/>
                        <a:buFont typeface="Calibri"/>
                        <a:buNone/>
                      </a:pPr>
                      <a:r>
                        <a:rPr b="1" lang="en-US" sz="800">
                          <a:solidFill>
                            <a:schemeClr val="dk1"/>
                          </a:solidFill>
                          <a:latin typeface="Calibri"/>
                          <a:ea typeface="Calibri"/>
                          <a:cs typeface="Calibri"/>
                          <a:sym typeface="Calibri"/>
                        </a:rPr>
                        <a:t>Klaus Grobe</a:t>
                      </a:r>
                      <a:endParaRPr/>
                    </a:p>
                    <a:p>
                      <a:pPr indent="0" lvl="0" marL="0" marR="0" rtl="0" algn="ctr">
                        <a:lnSpc>
                          <a:spcPct val="100000"/>
                        </a:lnSpc>
                        <a:spcBef>
                          <a:spcPts val="0"/>
                        </a:spcBef>
                        <a:spcAft>
                          <a:spcPts val="0"/>
                        </a:spcAft>
                        <a:buClr>
                          <a:schemeClr val="dk1"/>
                        </a:buClr>
                        <a:buSzPts val="800"/>
                        <a:buFont typeface="Calibri"/>
                        <a:buNone/>
                      </a:pPr>
                      <a:r>
                        <a:rPr b="1" lang="en-US" sz="800">
                          <a:solidFill>
                            <a:schemeClr val="dk1"/>
                          </a:solidFill>
                          <a:latin typeface="Calibri"/>
                          <a:ea typeface="Calibri"/>
                          <a:cs typeface="Calibri"/>
                          <a:sym typeface="Calibri"/>
                        </a:rPr>
                        <a:t>(ADVA)</a:t>
                      </a:r>
                      <a:endParaRPr b="1" sz="800">
                        <a:solidFill>
                          <a:schemeClr val="dk1"/>
                        </a:solidFill>
                        <a:latin typeface="Calibri"/>
                        <a:ea typeface="Calibri"/>
                        <a:cs typeface="Calibri"/>
                        <a:sym typeface="Calibri"/>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4E6E6"/>
                    </a:solidFill>
                  </a:tcPr>
                </a:tc>
                <a:tc>
                  <a:txBody>
                    <a:bodyPr/>
                    <a:lstStyle/>
                    <a:p>
                      <a:pPr indent="0" lvl="0" marL="0" marR="0" rtl="0" algn="ctr">
                        <a:lnSpc>
                          <a:spcPct val="100000"/>
                        </a:lnSpc>
                        <a:spcBef>
                          <a:spcPts val="0"/>
                        </a:spcBef>
                        <a:spcAft>
                          <a:spcPts val="0"/>
                        </a:spcAft>
                        <a:buClr>
                          <a:schemeClr val="dk1"/>
                        </a:buClr>
                        <a:buSzPts val="800"/>
                        <a:buFont typeface="Calibri"/>
                        <a:buNone/>
                      </a:pPr>
                      <a:r>
                        <a:rPr b="1" lang="en-US" sz="800">
                          <a:solidFill>
                            <a:schemeClr val="dk1"/>
                          </a:solidFill>
                          <a:latin typeface="Calibri"/>
                          <a:ea typeface="Calibri"/>
                          <a:cs typeface="Calibri"/>
                          <a:sym typeface="Calibri"/>
                        </a:rPr>
                        <a:t>D van Gorp, (Nyenrode Business Universiteit)</a:t>
                      </a:r>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4E6E6"/>
                    </a:solidFill>
                  </a:tcPr>
                </a:tc>
                <a:tc>
                  <a:txBody>
                    <a:bodyPr/>
                    <a:lstStyle/>
                    <a:p>
                      <a:pPr indent="0" lvl="0" marL="0" marR="0" rtl="0" algn="ctr">
                        <a:lnSpc>
                          <a:spcPct val="100000"/>
                        </a:lnSpc>
                        <a:spcBef>
                          <a:spcPts val="0"/>
                        </a:spcBef>
                        <a:spcAft>
                          <a:spcPts val="0"/>
                        </a:spcAft>
                        <a:buClr>
                          <a:schemeClr val="dk1"/>
                        </a:buClr>
                        <a:buSzPts val="800"/>
                        <a:buFont typeface="Calibri"/>
                        <a:buNone/>
                      </a:pPr>
                      <a:r>
                        <a:rPr b="1" lang="en-US" sz="800">
                          <a:solidFill>
                            <a:schemeClr val="dk1"/>
                          </a:solidFill>
                          <a:latin typeface="Calibri"/>
                          <a:ea typeface="Calibri"/>
                          <a:cs typeface="Calibri"/>
                          <a:sym typeface="Calibri"/>
                        </a:rPr>
                        <a:t>TBD</a:t>
                      </a:r>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4E6E6"/>
                    </a:solidFill>
                  </a:tcPr>
                </a:tc>
                <a:tc>
                  <a:txBody>
                    <a:bodyPr/>
                    <a:lstStyle/>
                    <a:p>
                      <a:pPr indent="0" lvl="0" marL="0" marR="0" rtl="0" algn="ctr">
                        <a:lnSpc>
                          <a:spcPct val="100000"/>
                        </a:lnSpc>
                        <a:spcBef>
                          <a:spcPts val="0"/>
                        </a:spcBef>
                        <a:spcAft>
                          <a:spcPts val="0"/>
                        </a:spcAft>
                        <a:buClr>
                          <a:schemeClr val="dk1"/>
                        </a:buClr>
                        <a:buSzPts val="800"/>
                        <a:buFont typeface="Calibri"/>
                        <a:buNone/>
                      </a:pPr>
                      <a:r>
                        <a:rPr b="1" lang="en-US" sz="800">
                          <a:solidFill>
                            <a:schemeClr val="dk1"/>
                          </a:solidFill>
                          <a:latin typeface="Calibri"/>
                          <a:ea typeface="Calibri"/>
                          <a:cs typeface="Calibri"/>
                          <a:sym typeface="Calibri"/>
                        </a:rPr>
                        <a:t>TBD</a:t>
                      </a:r>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4E6E6"/>
                    </a:solidFill>
                  </a:tcPr>
                </a:tc>
                <a:tc>
                  <a:txBody>
                    <a:bodyPr/>
                    <a:lstStyle/>
                    <a:p>
                      <a:pPr indent="0" lvl="0" marL="0" marR="0" rtl="0" algn="ctr">
                        <a:lnSpc>
                          <a:spcPct val="100000"/>
                        </a:lnSpc>
                        <a:spcBef>
                          <a:spcPts val="0"/>
                        </a:spcBef>
                        <a:spcAft>
                          <a:spcPts val="0"/>
                        </a:spcAft>
                        <a:buClr>
                          <a:schemeClr val="dk1"/>
                        </a:buClr>
                        <a:buSzPts val="800"/>
                        <a:buFont typeface="Calibri"/>
                        <a:buNone/>
                      </a:pPr>
                      <a:r>
                        <a:rPr b="1" lang="en-US" sz="800">
                          <a:solidFill>
                            <a:schemeClr val="dk1"/>
                          </a:solidFill>
                          <a:latin typeface="Calibri"/>
                          <a:ea typeface="Calibri"/>
                          <a:cs typeface="Calibri"/>
                          <a:sym typeface="Calibri"/>
                        </a:rPr>
                        <a:t>TBD</a:t>
                      </a:r>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4E6E6"/>
                    </a:solidFill>
                  </a:tcPr>
                </a:tc>
                <a:tc>
                  <a:txBody>
                    <a:bodyPr/>
                    <a:lstStyle/>
                    <a:p>
                      <a:pPr indent="0" lvl="0" marL="0" marR="0" rtl="0" algn="ctr">
                        <a:lnSpc>
                          <a:spcPct val="100000"/>
                        </a:lnSpc>
                        <a:spcBef>
                          <a:spcPts val="0"/>
                        </a:spcBef>
                        <a:spcAft>
                          <a:spcPts val="0"/>
                        </a:spcAft>
                        <a:buClr>
                          <a:schemeClr val="dk1"/>
                        </a:buClr>
                        <a:buSzPts val="800"/>
                        <a:buFont typeface="Calibri"/>
                        <a:buNone/>
                      </a:pPr>
                      <a:r>
                        <a:rPr b="1" lang="en-US" sz="800">
                          <a:solidFill>
                            <a:schemeClr val="dk1"/>
                          </a:solidFill>
                          <a:latin typeface="Calibri"/>
                          <a:ea typeface="Calibri"/>
                          <a:cs typeface="Calibri"/>
                          <a:sym typeface="Calibri"/>
                        </a:rPr>
                        <a:t>TBD</a:t>
                      </a:r>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4E6E6"/>
                    </a:solidFill>
                  </a:tcPr>
                </a:tc>
                <a:tc>
                  <a:txBody>
                    <a:bodyPr/>
                    <a:lstStyle/>
                    <a:p>
                      <a:pPr indent="0" lvl="0" marL="0" marR="0" rtl="0" algn="ctr">
                        <a:lnSpc>
                          <a:spcPct val="100000"/>
                        </a:lnSpc>
                        <a:spcBef>
                          <a:spcPts val="0"/>
                        </a:spcBef>
                        <a:spcAft>
                          <a:spcPts val="0"/>
                        </a:spcAft>
                        <a:buClr>
                          <a:schemeClr val="dk1"/>
                        </a:buClr>
                        <a:buSzPts val="800"/>
                        <a:buFont typeface="Calibri"/>
                        <a:buNone/>
                      </a:pPr>
                      <a:r>
                        <a:rPr b="1" lang="en-US" sz="800">
                          <a:solidFill>
                            <a:schemeClr val="dk1"/>
                          </a:solidFill>
                          <a:latin typeface="Calibri"/>
                          <a:ea typeface="Calibri"/>
                          <a:cs typeface="Calibri"/>
                          <a:sym typeface="Calibri"/>
                        </a:rPr>
                        <a:t>TBD</a:t>
                      </a:r>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4E6E6"/>
                    </a:solidFill>
                  </a:tcPr>
                </a:tc>
              </a:tr>
              <a:tr h="370850">
                <a:tc>
                  <a:txBody>
                    <a:bodyPr/>
                    <a:lstStyle/>
                    <a:p>
                      <a:pPr indent="0" lvl="0" marL="0" marR="0" rtl="0" algn="l">
                        <a:spcBef>
                          <a:spcPts val="0"/>
                        </a:spcBef>
                        <a:spcAft>
                          <a:spcPts val="0"/>
                        </a:spcAft>
                        <a:buNone/>
                      </a:pPr>
                      <a:r>
                        <a:rPr b="0" lang="en-US" sz="1400">
                          <a:solidFill>
                            <a:schemeClr val="dk1"/>
                          </a:solidFill>
                          <a:latin typeface="Calibri"/>
                          <a:ea typeface="Calibri"/>
                          <a:cs typeface="Calibri"/>
                          <a:sym typeface="Calibri"/>
                        </a:rPr>
                        <a:t>Short</a:t>
                      </a:r>
                      <a:r>
                        <a:rPr b="0" i="0" lang="en-US" sz="1400">
                          <a:solidFill>
                            <a:srgbClr val="545054"/>
                          </a:solidFill>
                          <a:latin typeface="Calibri"/>
                          <a:ea typeface="Calibri"/>
                          <a:cs typeface="Calibri"/>
                          <a:sym typeface="Calibri"/>
                        </a:rPr>
                        <a:t> Articles on IoT Sustainability​</a:t>
                      </a:r>
                      <a:endParaRPr b="0" i="0" sz="1400">
                        <a:solidFill>
                          <a:srgbClr val="545054"/>
                        </a:solidFill>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CACA"/>
                    </a:solidFill>
                  </a:tcPr>
                </a:tc>
                <a:tc>
                  <a:txBody>
                    <a:bodyPr/>
                    <a:lstStyle/>
                    <a:p>
                      <a:pPr indent="0" lvl="0" marL="0" marR="0" rtl="0" algn="ctr">
                        <a:spcBef>
                          <a:spcPts val="0"/>
                        </a:spcBef>
                        <a:spcAft>
                          <a:spcPts val="0"/>
                        </a:spcAft>
                        <a:buNone/>
                      </a:pPr>
                      <a:r>
                        <a:rPr b="1" i="0" lang="en-US" sz="1800">
                          <a:solidFill>
                            <a:srgbClr val="545054"/>
                          </a:solidFill>
                          <a:latin typeface="Calibri"/>
                          <a:ea typeface="Calibri"/>
                          <a:cs typeface="Calibri"/>
                          <a:sym typeface="Calibri"/>
                        </a:rPr>
                        <a:t>​</a:t>
                      </a:r>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CACA"/>
                    </a:solidFill>
                  </a:tcPr>
                </a:tc>
                <a:tc>
                  <a:txBody>
                    <a:bodyPr/>
                    <a:lstStyle/>
                    <a:p>
                      <a:pPr indent="0" lvl="0" marL="0" marR="0" rtl="0" algn="ctr">
                        <a:spcBef>
                          <a:spcPts val="0"/>
                        </a:spcBef>
                        <a:spcAft>
                          <a:spcPts val="0"/>
                        </a:spcAft>
                        <a:buNone/>
                      </a:pPr>
                      <a:r>
                        <a:rPr b="1" i="1" lang="en-US" sz="1800">
                          <a:solidFill>
                            <a:srgbClr val="545054"/>
                          </a:solidFill>
                          <a:latin typeface="Calibri"/>
                          <a:ea typeface="Calibri"/>
                          <a:cs typeface="Calibri"/>
                          <a:sym typeface="Calibri"/>
                        </a:rPr>
                        <a:t>​</a:t>
                      </a:r>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CACA"/>
                    </a:solidFill>
                  </a:tcPr>
                </a:tc>
                <a:tc>
                  <a:txBody>
                    <a:bodyPr/>
                    <a:lstStyle/>
                    <a:p>
                      <a:pPr indent="0" lvl="0" marL="0" marR="0" rtl="0" algn="ctr">
                        <a:spcBef>
                          <a:spcPts val="0"/>
                        </a:spcBef>
                        <a:spcAft>
                          <a:spcPts val="0"/>
                        </a:spcAft>
                        <a:buNone/>
                      </a:pPr>
                      <a:r>
                        <a:rPr b="1" lang="en-US" sz="800">
                          <a:solidFill>
                            <a:schemeClr val="dk1"/>
                          </a:solidFill>
                          <a:latin typeface="Calibri"/>
                          <a:ea typeface="Calibri"/>
                          <a:cs typeface="Calibri"/>
                          <a:sym typeface="Calibri"/>
                        </a:rPr>
                        <a:t>Architecture &amp; Governance </a:t>
                      </a:r>
                      <a:br>
                        <a:rPr b="1" lang="en-US" sz="800">
                          <a:solidFill>
                            <a:schemeClr val="dk1"/>
                          </a:solidFill>
                          <a:latin typeface="Calibri"/>
                          <a:ea typeface="Calibri"/>
                          <a:cs typeface="Calibri"/>
                          <a:sym typeface="Calibri"/>
                        </a:rPr>
                      </a:br>
                      <a:r>
                        <a:rPr b="1" lang="en-US" sz="800">
                          <a:solidFill>
                            <a:schemeClr val="dk1"/>
                          </a:solidFill>
                          <a:latin typeface="Calibri"/>
                          <a:ea typeface="Calibri"/>
                          <a:cs typeface="Calibri"/>
                          <a:sym typeface="Calibri"/>
                        </a:rPr>
                        <a:t>magazine​​</a:t>
                      </a:r>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CACA"/>
                    </a:solidFill>
                  </a:tcPr>
                </a:tc>
                <a:tc>
                  <a:txBody>
                    <a:bodyPr/>
                    <a:lstStyle/>
                    <a:p>
                      <a:pPr indent="0" lvl="0" marL="0" marR="0" rtl="0" algn="ctr">
                        <a:spcBef>
                          <a:spcPts val="0"/>
                        </a:spcBef>
                        <a:spcAft>
                          <a:spcPts val="0"/>
                        </a:spcAft>
                        <a:buNone/>
                      </a:pPr>
                      <a:r>
                        <a:rPr b="1" lang="en-US" sz="800">
                          <a:solidFill>
                            <a:schemeClr val="dk1"/>
                          </a:solidFill>
                          <a:latin typeface="Calibri"/>
                          <a:ea typeface="Calibri"/>
                          <a:cs typeface="Calibri"/>
                          <a:sym typeface="Calibri"/>
                        </a:rPr>
                        <a:t>ETSI Enjoy! article​</a:t>
                      </a:r>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CACA"/>
                    </a:solidFill>
                  </a:tcPr>
                </a:tc>
                <a:tc>
                  <a:txBody>
                    <a:bodyPr/>
                    <a:lstStyle/>
                    <a:p>
                      <a:pPr indent="0" lvl="0" marL="0" marR="0" rtl="0" algn="ctr">
                        <a:spcBef>
                          <a:spcPts val="0"/>
                        </a:spcBef>
                        <a:spcAft>
                          <a:spcPts val="0"/>
                        </a:spcAft>
                        <a:buNone/>
                      </a:pPr>
                      <a:r>
                        <a:rPr b="1" i="0" lang="en-US" sz="1800">
                          <a:solidFill>
                            <a:srgbClr val="545054"/>
                          </a:solidFill>
                          <a:latin typeface="Calibri"/>
                          <a:ea typeface="Calibri"/>
                          <a:cs typeface="Calibri"/>
                          <a:sym typeface="Calibri"/>
                        </a:rPr>
                        <a:t>​</a:t>
                      </a:r>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CACA"/>
                    </a:solidFill>
                  </a:tcPr>
                </a:tc>
                <a:tc>
                  <a:txBody>
                    <a:bodyPr/>
                    <a:lstStyle/>
                    <a:p>
                      <a:pPr indent="0" lvl="0" marL="0" marR="0" rtl="0" algn="ctr">
                        <a:spcBef>
                          <a:spcPts val="0"/>
                        </a:spcBef>
                        <a:spcAft>
                          <a:spcPts val="0"/>
                        </a:spcAft>
                        <a:buNone/>
                      </a:pPr>
                      <a:r>
                        <a:rPr b="1" i="0" lang="en-US" sz="1800">
                          <a:solidFill>
                            <a:srgbClr val="545054"/>
                          </a:solidFill>
                          <a:latin typeface="Calibri"/>
                          <a:ea typeface="Calibri"/>
                          <a:cs typeface="Calibri"/>
                          <a:sym typeface="Calibri"/>
                        </a:rPr>
                        <a:t>​</a:t>
                      </a:r>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CACA"/>
                    </a:solidFill>
                  </a:tcPr>
                </a:tc>
                <a:tc>
                  <a:txBody>
                    <a:bodyPr/>
                    <a:lstStyle/>
                    <a:p>
                      <a:pPr indent="0" lvl="0" marL="0" marR="0" rtl="0" algn="ctr">
                        <a:spcBef>
                          <a:spcPts val="0"/>
                        </a:spcBef>
                        <a:spcAft>
                          <a:spcPts val="0"/>
                        </a:spcAft>
                        <a:buNone/>
                      </a:pPr>
                      <a:r>
                        <a:rPr b="1" i="0" lang="en-US" sz="1800">
                          <a:solidFill>
                            <a:srgbClr val="545054"/>
                          </a:solidFill>
                          <a:latin typeface="Calibri"/>
                          <a:ea typeface="Calibri"/>
                          <a:cs typeface="Calibri"/>
                          <a:sym typeface="Calibri"/>
                        </a:rPr>
                        <a:t>​</a:t>
                      </a:r>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CACA"/>
                    </a:solidFill>
                  </a:tcPr>
                </a:tc>
                <a:tc>
                  <a:txBody>
                    <a:bodyPr/>
                    <a:lstStyle/>
                    <a:p>
                      <a:pPr indent="0" lvl="0" marL="0" marR="0" rtl="0" algn="ctr">
                        <a:spcBef>
                          <a:spcPts val="0"/>
                        </a:spcBef>
                        <a:spcAft>
                          <a:spcPts val="0"/>
                        </a:spcAft>
                        <a:buNone/>
                      </a:pPr>
                      <a:r>
                        <a:rPr b="1" i="0" lang="en-US" sz="1800">
                          <a:solidFill>
                            <a:srgbClr val="545054"/>
                          </a:solidFill>
                          <a:latin typeface="Calibri"/>
                          <a:ea typeface="Calibri"/>
                          <a:cs typeface="Calibri"/>
                          <a:sym typeface="Calibri"/>
                        </a:rPr>
                        <a:t>​</a:t>
                      </a:r>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CACA"/>
                    </a:solidFill>
                  </a:tcPr>
                </a:tc>
                <a:tc>
                  <a:txBody>
                    <a:bodyPr/>
                    <a:lstStyle/>
                    <a:p>
                      <a:pPr indent="0" lvl="0" marL="0" marR="0" rtl="0" algn="ctr">
                        <a:spcBef>
                          <a:spcPts val="0"/>
                        </a:spcBef>
                        <a:spcAft>
                          <a:spcPts val="0"/>
                        </a:spcAft>
                        <a:buNone/>
                      </a:pPr>
                      <a:r>
                        <a:rPr b="1" i="0" lang="en-US" sz="1800">
                          <a:solidFill>
                            <a:srgbClr val="545054"/>
                          </a:solidFill>
                          <a:latin typeface="Calibri"/>
                          <a:ea typeface="Calibri"/>
                          <a:cs typeface="Calibri"/>
                          <a:sym typeface="Calibri"/>
                        </a:rPr>
                        <a:t>​</a:t>
                      </a:r>
                      <a:endParaRPr/>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CACA"/>
                    </a:solidFill>
                  </a:tcPr>
                </a:tc>
              </a:tr>
              <a:tr h="370850">
                <a:tc>
                  <a:txBody>
                    <a:bodyPr/>
                    <a:lstStyle/>
                    <a:p>
                      <a:pPr indent="0" lvl="0" marL="0" marR="0" rtl="0" algn="l">
                        <a:spcBef>
                          <a:spcPts val="0"/>
                        </a:spcBef>
                        <a:spcAft>
                          <a:spcPts val="0"/>
                        </a:spcAft>
                        <a:buNone/>
                      </a:pPr>
                      <a:r>
                        <a:rPr b="0" i="0" lang="en-US" sz="1400">
                          <a:solidFill>
                            <a:srgbClr val="545054"/>
                          </a:solidFill>
                          <a:latin typeface="Calibri"/>
                          <a:ea typeface="Calibri"/>
                          <a:cs typeface="Calibri"/>
                          <a:sym typeface="Calibri"/>
                        </a:rPr>
                        <a:t>Case Studies (Planned)</a:t>
                      </a:r>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4E6E6"/>
                    </a:solidFill>
                  </a:tcPr>
                </a:tc>
                <a:tc>
                  <a:txBody>
                    <a:bodyPr/>
                    <a:lstStyle/>
                    <a:p>
                      <a:pPr indent="0" lvl="0" marL="0" marR="0" rtl="0" algn="ctr">
                        <a:spcBef>
                          <a:spcPts val="0"/>
                        </a:spcBef>
                        <a:spcAft>
                          <a:spcPts val="0"/>
                        </a:spcAft>
                        <a:buNone/>
                      </a:pPr>
                      <a:r>
                        <a:t/>
                      </a:r>
                      <a:endParaRPr b="1" sz="800"/>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4E6E6"/>
                    </a:solidFill>
                  </a:tcPr>
                </a:tc>
                <a:tc>
                  <a:txBody>
                    <a:bodyPr/>
                    <a:lstStyle/>
                    <a:p>
                      <a:pPr indent="0" lvl="0" marL="0" marR="0" rtl="0" algn="ctr">
                        <a:spcBef>
                          <a:spcPts val="0"/>
                        </a:spcBef>
                        <a:spcAft>
                          <a:spcPts val="0"/>
                        </a:spcAft>
                        <a:buNone/>
                      </a:pPr>
                      <a:r>
                        <a:t/>
                      </a:r>
                      <a:endParaRPr b="1" i="1" sz="1100"/>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4E6E6"/>
                    </a:solidFill>
                  </a:tcPr>
                </a:tc>
                <a:tc>
                  <a:txBody>
                    <a:bodyPr/>
                    <a:lstStyle/>
                    <a:p>
                      <a:pPr indent="0" lvl="0" marL="0" marR="0" rtl="0" algn="ctr">
                        <a:spcBef>
                          <a:spcPts val="0"/>
                        </a:spcBef>
                        <a:spcAft>
                          <a:spcPts val="0"/>
                        </a:spcAft>
                        <a:buNone/>
                      </a:pPr>
                      <a:r>
                        <a:t/>
                      </a:r>
                      <a:endParaRPr b="1" sz="800"/>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4E6E6"/>
                    </a:solidFill>
                  </a:tcPr>
                </a:tc>
                <a:tc>
                  <a:txBody>
                    <a:bodyPr/>
                    <a:lstStyle/>
                    <a:p>
                      <a:pPr indent="0" lvl="0" marL="0" marR="0" rtl="0" algn="ctr">
                        <a:spcBef>
                          <a:spcPts val="0"/>
                        </a:spcBef>
                        <a:spcAft>
                          <a:spcPts val="0"/>
                        </a:spcAft>
                        <a:buNone/>
                      </a:pPr>
                      <a:r>
                        <a:t/>
                      </a:r>
                      <a:endParaRPr b="1" sz="800"/>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4E6E6"/>
                    </a:solidFill>
                  </a:tcPr>
                </a:tc>
                <a:tc>
                  <a:txBody>
                    <a:bodyPr/>
                    <a:lstStyle/>
                    <a:p>
                      <a:pPr indent="0" lvl="0" marL="0" marR="0" rtl="0" algn="ctr">
                        <a:lnSpc>
                          <a:spcPct val="100000"/>
                        </a:lnSpc>
                        <a:spcBef>
                          <a:spcPts val="0"/>
                        </a:spcBef>
                        <a:spcAft>
                          <a:spcPts val="0"/>
                        </a:spcAft>
                        <a:buClr>
                          <a:schemeClr val="dk1"/>
                        </a:buClr>
                        <a:buSzPts val="800"/>
                        <a:buFont typeface="Calibri"/>
                        <a:buNone/>
                      </a:pPr>
                      <a:r>
                        <a:t/>
                      </a:r>
                      <a:endParaRPr b="1" sz="800"/>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4E6E6"/>
                    </a:solidFill>
                  </a:tcPr>
                </a:tc>
                <a:tc>
                  <a:txBody>
                    <a:bodyPr/>
                    <a:lstStyle/>
                    <a:p>
                      <a:pPr indent="0" lvl="0" marL="0" marR="0" rtl="0" algn="ctr">
                        <a:spcBef>
                          <a:spcPts val="0"/>
                        </a:spcBef>
                        <a:spcAft>
                          <a:spcPts val="0"/>
                        </a:spcAft>
                        <a:buNone/>
                      </a:pPr>
                      <a:r>
                        <a:t/>
                      </a:r>
                      <a:endParaRPr b="1" sz="800"/>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4E6E6"/>
                    </a:solidFill>
                  </a:tcPr>
                </a:tc>
                <a:tc>
                  <a:txBody>
                    <a:bodyPr/>
                    <a:lstStyle/>
                    <a:p>
                      <a:pPr indent="0" lvl="0" marL="0" marR="0" rtl="0" algn="ctr">
                        <a:spcBef>
                          <a:spcPts val="0"/>
                        </a:spcBef>
                        <a:spcAft>
                          <a:spcPts val="0"/>
                        </a:spcAft>
                        <a:buNone/>
                      </a:pPr>
                      <a:r>
                        <a:t/>
                      </a:r>
                      <a:endParaRPr b="1" sz="800"/>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4E6E6"/>
                    </a:solidFill>
                  </a:tcPr>
                </a:tc>
                <a:tc>
                  <a:txBody>
                    <a:bodyPr/>
                    <a:lstStyle/>
                    <a:p>
                      <a:pPr indent="0" lvl="0" marL="0" marR="0" rtl="0" algn="ctr">
                        <a:lnSpc>
                          <a:spcPct val="100000"/>
                        </a:lnSpc>
                        <a:spcBef>
                          <a:spcPts val="0"/>
                        </a:spcBef>
                        <a:spcAft>
                          <a:spcPts val="0"/>
                        </a:spcAft>
                        <a:buClr>
                          <a:schemeClr val="dk1"/>
                        </a:buClr>
                        <a:buSzPts val="800"/>
                        <a:buFont typeface="Calibri"/>
                        <a:buNone/>
                      </a:pPr>
                      <a:r>
                        <a:t/>
                      </a:r>
                      <a:endParaRPr b="1" sz="800"/>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4E6E6"/>
                    </a:solidFill>
                  </a:tcPr>
                </a:tc>
                <a:tc>
                  <a:txBody>
                    <a:bodyPr/>
                    <a:lstStyle/>
                    <a:p>
                      <a:pPr indent="0" lvl="0" marL="0" marR="0" rtl="0" algn="ctr">
                        <a:spcBef>
                          <a:spcPts val="0"/>
                        </a:spcBef>
                        <a:spcAft>
                          <a:spcPts val="0"/>
                        </a:spcAft>
                        <a:buNone/>
                      </a:pPr>
                      <a:r>
                        <a:t/>
                      </a:r>
                      <a:endParaRPr b="1" sz="800"/>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4E6E6"/>
                    </a:solidFill>
                  </a:tcPr>
                </a:tc>
              </a:tr>
              <a:tr h="370850">
                <a:tc>
                  <a:txBody>
                    <a:bodyPr/>
                    <a:lstStyle/>
                    <a:p>
                      <a:pPr indent="0" lvl="0" marL="0" marR="0" rtl="0" algn="l">
                        <a:spcBef>
                          <a:spcPts val="0"/>
                        </a:spcBef>
                        <a:spcAft>
                          <a:spcPts val="0"/>
                        </a:spcAft>
                        <a:buNone/>
                      </a:pPr>
                      <a:r>
                        <a:rPr b="0" i="0" lang="en-US" sz="1400">
                          <a:solidFill>
                            <a:srgbClr val="545054"/>
                          </a:solidFill>
                          <a:latin typeface="Calibri"/>
                          <a:ea typeface="Calibri"/>
                          <a:cs typeface="Calibri"/>
                          <a:sym typeface="Calibri"/>
                        </a:rPr>
                        <a:t>Guest Speaker Series (Planned)</a:t>
                      </a:r>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CACA"/>
                    </a:solidFill>
                  </a:tcPr>
                </a:tc>
                <a:tc>
                  <a:txBody>
                    <a:bodyPr/>
                    <a:lstStyle/>
                    <a:p>
                      <a:pPr indent="0" lvl="0" marL="0" marR="0" rtl="0" algn="ctr">
                        <a:spcBef>
                          <a:spcPts val="0"/>
                        </a:spcBef>
                        <a:spcAft>
                          <a:spcPts val="0"/>
                        </a:spcAft>
                        <a:buNone/>
                      </a:pPr>
                      <a:r>
                        <a:t/>
                      </a:r>
                      <a:endParaRPr b="1" sz="800"/>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CACA"/>
                    </a:solidFill>
                  </a:tcPr>
                </a:tc>
                <a:tc>
                  <a:txBody>
                    <a:bodyPr/>
                    <a:lstStyle/>
                    <a:p>
                      <a:pPr indent="0" lvl="0" marL="0" marR="0" rtl="0" algn="ctr">
                        <a:spcBef>
                          <a:spcPts val="0"/>
                        </a:spcBef>
                        <a:spcAft>
                          <a:spcPts val="0"/>
                        </a:spcAft>
                        <a:buNone/>
                      </a:pPr>
                      <a:r>
                        <a:t/>
                      </a:r>
                      <a:endParaRPr b="1" i="1" sz="1100"/>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CACA"/>
                    </a:solidFill>
                  </a:tcPr>
                </a:tc>
                <a:tc>
                  <a:txBody>
                    <a:bodyPr/>
                    <a:lstStyle/>
                    <a:p>
                      <a:pPr indent="0" lvl="0" marL="0" marR="0" rtl="0" algn="ctr">
                        <a:spcBef>
                          <a:spcPts val="0"/>
                        </a:spcBef>
                        <a:spcAft>
                          <a:spcPts val="0"/>
                        </a:spcAft>
                        <a:buNone/>
                      </a:pPr>
                      <a:r>
                        <a:t/>
                      </a:r>
                      <a:endParaRPr b="1" sz="800"/>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CACA"/>
                    </a:solidFill>
                  </a:tcPr>
                </a:tc>
                <a:tc>
                  <a:txBody>
                    <a:bodyPr/>
                    <a:lstStyle/>
                    <a:p>
                      <a:pPr indent="0" lvl="0" marL="0" marR="0" rtl="0" algn="ctr">
                        <a:spcBef>
                          <a:spcPts val="0"/>
                        </a:spcBef>
                        <a:spcAft>
                          <a:spcPts val="0"/>
                        </a:spcAft>
                        <a:buNone/>
                      </a:pPr>
                      <a:r>
                        <a:t/>
                      </a:r>
                      <a:endParaRPr b="1" sz="800"/>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CACA"/>
                    </a:solidFill>
                  </a:tcPr>
                </a:tc>
                <a:tc>
                  <a:txBody>
                    <a:bodyPr/>
                    <a:lstStyle/>
                    <a:p>
                      <a:pPr indent="0" lvl="0" marL="0" marR="0" rtl="0" algn="ctr">
                        <a:lnSpc>
                          <a:spcPct val="100000"/>
                        </a:lnSpc>
                        <a:spcBef>
                          <a:spcPts val="0"/>
                        </a:spcBef>
                        <a:spcAft>
                          <a:spcPts val="0"/>
                        </a:spcAft>
                        <a:buClr>
                          <a:schemeClr val="dk1"/>
                        </a:buClr>
                        <a:buSzPts val="800"/>
                        <a:buFont typeface="Calibri"/>
                        <a:buNone/>
                      </a:pPr>
                      <a:r>
                        <a:t/>
                      </a:r>
                      <a:endParaRPr b="1" sz="800"/>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CACA"/>
                    </a:solidFill>
                  </a:tcPr>
                </a:tc>
                <a:tc>
                  <a:txBody>
                    <a:bodyPr/>
                    <a:lstStyle/>
                    <a:p>
                      <a:pPr indent="0" lvl="0" marL="0" marR="0" rtl="0" algn="ctr">
                        <a:spcBef>
                          <a:spcPts val="0"/>
                        </a:spcBef>
                        <a:spcAft>
                          <a:spcPts val="0"/>
                        </a:spcAft>
                        <a:buNone/>
                      </a:pPr>
                      <a:r>
                        <a:t/>
                      </a:r>
                      <a:endParaRPr b="1" sz="800"/>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CACA"/>
                    </a:solidFill>
                  </a:tcPr>
                </a:tc>
                <a:tc>
                  <a:txBody>
                    <a:bodyPr/>
                    <a:lstStyle/>
                    <a:p>
                      <a:pPr indent="0" lvl="0" marL="0" marR="0" rtl="0" algn="ctr">
                        <a:spcBef>
                          <a:spcPts val="0"/>
                        </a:spcBef>
                        <a:spcAft>
                          <a:spcPts val="0"/>
                        </a:spcAft>
                        <a:buNone/>
                      </a:pPr>
                      <a:r>
                        <a:t/>
                      </a:r>
                      <a:endParaRPr b="1" sz="800"/>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CACA"/>
                    </a:solidFill>
                  </a:tcPr>
                </a:tc>
                <a:tc>
                  <a:txBody>
                    <a:bodyPr/>
                    <a:lstStyle/>
                    <a:p>
                      <a:pPr indent="0" lvl="0" marL="0" marR="0" rtl="0" algn="ctr">
                        <a:lnSpc>
                          <a:spcPct val="100000"/>
                        </a:lnSpc>
                        <a:spcBef>
                          <a:spcPts val="0"/>
                        </a:spcBef>
                        <a:spcAft>
                          <a:spcPts val="0"/>
                        </a:spcAft>
                        <a:buClr>
                          <a:schemeClr val="dk1"/>
                        </a:buClr>
                        <a:buSzPts val="800"/>
                        <a:buFont typeface="Calibri"/>
                        <a:buNone/>
                      </a:pPr>
                      <a:r>
                        <a:t/>
                      </a:r>
                      <a:endParaRPr b="1" sz="800"/>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CACA"/>
                    </a:solidFill>
                  </a:tcPr>
                </a:tc>
                <a:tc>
                  <a:txBody>
                    <a:bodyPr/>
                    <a:lstStyle/>
                    <a:p>
                      <a:pPr indent="0" lvl="0" marL="0" marR="0" rtl="0" algn="ctr">
                        <a:spcBef>
                          <a:spcPts val="0"/>
                        </a:spcBef>
                        <a:spcAft>
                          <a:spcPts val="0"/>
                        </a:spcAft>
                        <a:buNone/>
                      </a:pPr>
                      <a:r>
                        <a:t/>
                      </a:r>
                      <a:endParaRPr b="1" sz="800"/>
                    </a:p>
                  </a:txBody>
                  <a:tcPr marT="45725" marB="45725" marR="91450" marL="9145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CACA"/>
                    </a:solidFill>
                  </a:tcPr>
                </a:tc>
              </a:tr>
            </a:tbl>
          </a:graphicData>
        </a:graphic>
      </p:graphicFrame>
      <p:sp>
        <p:nvSpPr>
          <p:cNvPr id="190" name="Google Shape;190;p12"/>
          <p:cNvSpPr/>
          <p:nvPr/>
        </p:nvSpPr>
        <p:spPr>
          <a:xfrm>
            <a:off x="3366239" y="2124926"/>
            <a:ext cx="6872636" cy="279374"/>
          </a:xfrm>
          <a:prstGeom prst="rightArrow">
            <a:avLst>
              <a:gd fmla="val 89683" name="adj1"/>
              <a:gd fmla="val 50000" name="adj2"/>
            </a:avLst>
          </a:prstGeom>
          <a:solidFill>
            <a:srgbClr val="C00000"/>
          </a:solidFill>
          <a:ln cap="flat" cmpd="sng" w="12700">
            <a:solidFill>
              <a:srgbClr val="8C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050"/>
              <a:buFont typeface="Calibri"/>
              <a:buNone/>
            </a:pPr>
            <a:r>
              <a:rPr b="0" i="0" lang="en-US" sz="1050" u="none" cap="none" strike="noStrike">
                <a:solidFill>
                  <a:srgbClr val="FFFFFF"/>
                </a:solidFill>
                <a:latin typeface="Calibri"/>
                <a:ea typeface="Calibri"/>
                <a:cs typeface="Calibri"/>
                <a:sym typeface="Calibri"/>
              </a:rPr>
              <a:t>Ad hoc initially, leading to sub-groups/deliverables as contributors and areas of common interest emerge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4400"/>
              <a:buFont typeface="Calibri"/>
              <a:buNone/>
            </a:pPr>
            <a:r>
              <a:rPr b="1" lang="en-US" sz="4400">
                <a:latin typeface="Calibri"/>
                <a:ea typeface="Calibri"/>
                <a:cs typeface="Calibri"/>
                <a:sym typeface="Calibri"/>
              </a:rPr>
              <a:t>Outline</a:t>
            </a:r>
            <a:endParaRPr/>
          </a:p>
        </p:txBody>
      </p:sp>
      <p:sp>
        <p:nvSpPr>
          <p:cNvPr id="196" name="Google Shape;196;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BFBFBF"/>
              </a:buClr>
              <a:buSzPts val="2800"/>
              <a:buChar char="•"/>
            </a:pPr>
            <a:r>
              <a:rPr lang="en-US">
                <a:solidFill>
                  <a:srgbClr val="BFBFBF"/>
                </a:solidFill>
              </a:rPr>
              <a:t>Overview of oneM2M Sustainability Initiative - Dale</a:t>
            </a:r>
            <a:endParaRPr/>
          </a:p>
          <a:p>
            <a:pPr indent="-228600" lvl="0" marL="228600" rtl="0" algn="l">
              <a:lnSpc>
                <a:spcPct val="90000"/>
              </a:lnSpc>
              <a:spcBef>
                <a:spcPts val="1000"/>
              </a:spcBef>
              <a:spcAft>
                <a:spcPts val="0"/>
              </a:spcAft>
              <a:buClr>
                <a:srgbClr val="002060"/>
              </a:buClr>
              <a:buSzPts val="2800"/>
              <a:buChar char="•"/>
            </a:pPr>
            <a:r>
              <a:rPr lang="en-US"/>
              <a:t>Some real-life examples of how IoT has helped companies achieve their sustainability goals - Girish</a:t>
            </a:r>
            <a:endParaRPr sz="36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4400"/>
              <a:buFont typeface="Calibri"/>
              <a:buNone/>
            </a:pPr>
            <a:r>
              <a:rPr lang="en-US"/>
              <a:t>Market drivers and what that means for IoT and sustainability</a:t>
            </a:r>
            <a:endParaRPr/>
          </a:p>
        </p:txBody>
      </p:sp>
      <p:sp>
        <p:nvSpPr>
          <p:cNvPr id="203" name="Google Shape;203;p14"/>
          <p:cNvSpPr/>
          <p:nvPr/>
        </p:nvSpPr>
        <p:spPr>
          <a:xfrm>
            <a:off x="0" y="1739313"/>
            <a:ext cx="12192000" cy="585485"/>
          </a:xfrm>
          <a:prstGeom prst="rect">
            <a:avLst/>
          </a:prstGeom>
          <a:gradFill>
            <a:gsLst>
              <a:gs pos="0">
                <a:srgbClr val="73459B"/>
              </a:gs>
              <a:gs pos="50000">
                <a:srgbClr val="BA2983"/>
              </a:gs>
              <a:gs pos="100000">
                <a:srgbClr val="F04D38"/>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000"/>
              <a:buFont typeface="Calibri"/>
              <a:buNone/>
            </a:pPr>
            <a:r>
              <a:t/>
            </a:r>
            <a:endParaRPr b="0" i="0" sz="1000" u="none" cap="none" strike="noStrike">
              <a:solidFill>
                <a:srgbClr val="BFBFBF"/>
              </a:solidFill>
              <a:latin typeface="Arial"/>
              <a:ea typeface="Arial"/>
              <a:cs typeface="Arial"/>
              <a:sym typeface="Arial"/>
            </a:endParaRPr>
          </a:p>
        </p:txBody>
      </p:sp>
      <p:sp>
        <p:nvSpPr>
          <p:cNvPr id="204" name="Google Shape;204;p14"/>
          <p:cNvSpPr txBox="1"/>
          <p:nvPr/>
        </p:nvSpPr>
        <p:spPr>
          <a:xfrm>
            <a:off x="6323229" y="2439657"/>
            <a:ext cx="5437549" cy="54864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rPr lang="en-US" sz="1800">
                <a:solidFill>
                  <a:srgbClr val="000000"/>
                </a:solidFill>
                <a:latin typeface="Calibri"/>
                <a:ea typeface="Calibri"/>
                <a:cs typeface="Calibri"/>
                <a:sym typeface="Calibri"/>
              </a:rPr>
              <a:t>Sensor-based Remote Care Models</a:t>
            </a:r>
            <a:endParaRPr i="0" sz="1800" u="none" cap="none" strike="noStrike">
              <a:solidFill>
                <a:srgbClr val="000000"/>
              </a:solidFill>
              <a:latin typeface="Calibri"/>
              <a:ea typeface="Calibri"/>
              <a:cs typeface="Calibri"/>
              <a:sym typeface="Calibri"/>
            </a:endParaRPr>
          </a:p>
          <a:p>
            <a:pPr indent="0" lvl="0" marL="0" marR="0" rtl="0" algn="l">
              <a:spcBef>
                <a:spcPts val="0"/>
              </a:spcBef>
              <a:spcAft>
                <a:spcPts val="0"/>
              </a:spcAft>
              <a:buNone/>
            </a:pPr>
            <a:r>
              <a:rPr i="1" lang="en-US" sz="1600">
                <a:solidFill>
                  <a:srgbClr val="ED45A5"/>
                </a:solidFill>
                <a:latin typeface="Calibri"/>
                <a:ea typeface="Calibri"/>
                <a:cs typeface="Calibri"/>
                <a:sym typeface="Calibri"/>
              </a:rPr>
              <a:t>Unobtrusive monitoring of seniors living in isolation </a:t>
            </a:r>
            <a:endParaRPr/>
          </a:p>
        </p:txBody>
      </p:sp>
      <p:sp>
        <p:nvSpPr>
          <p:cNvPr id="205" name="Google Shape;205;p14"/>
          <p:cNvSpPr txBox="1"/>
          <p:nvPr/>
        </p:nvSpPr>
        <p:spPr>
          <a:xfrm>
            <a:off x="86893" y="2377383"/>
            <a:ext cx="5638658" cy="3913507"/>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lang="en-US" sz="2000">
                <a:solidFill>
                  <a:srgbClr val="D53E85"/>
                </a:solidFill>
                <a:latin typeface="Calibri"/>
                <a:ea typeface="Calibri"/>
                <a:cs typeface="Calibri"/>
                <a:sym typeface="Calibri"/>
              </a:rPr>
              <a:t>Digital ubiquity </a:t>
            </a:r>
            <a:r>
              <a:rPr lang="en-US" sz="2000">
                <a:solidFill>
                  <a:schemeClr val="dk1"/>
                </a:solidFill>
                <a:latin typeface="Calibri"/>
                <a:ea typeface="Calibri"/>
                <a:cs typeface="Calibri"/>
                <a:sym typeface="Calibri"/>
              </a:rPr>
              <a:t>is the norm</a:t>
            </a:r>
            <a:endParaRPr/>
          </a:p>
          <a:p>
            <a:pPr indent="0" lvl="0" marL="0" marR="0" rtl="0" algn="l">
              <a:lnSpc>
                <a:spcPct val="115000"/>
              </a:lnSpc>
              <a:spcBef>
                <a:spcPts val="2400"/>
              </a:spcBef>
              <a:spcAft>
                <a:spcPts val="0"/>
              </a:spcAft>
              <a:buNone/>
            </a:pPr>
            <a:r>
              <a:rPr lang="en-US" sz="2000">
                <a:solidFill>
                  <a:srgbClr val="D53E85"/>
                </a:solidFill>
                <a:latin typeface="Calibri"/>
                <a:ea typeface="Calibri"/>
                <a:cs typeface="Calibri"/>
                <a:sym typeface="Calibri"/>
              </a:rPr>
              <a:t>Transparency, trust and loyalty</a:t>
            </a:r>
            <a:r>
              <a:rPr lang="en-US" sz="2000">
                <a:solidFill>
                  <a:srgbClr val="93478C"/>
                </a:solidFill>
                <a:latin typeface="Calibri"/>
                <a:ea typeface="Calibri"/>
                <a:cs typeface="Calibri"/>
                <a:sym typeface="Calibri"/>
              </a:rPr>
              <a:t> </a:t>
            </a:r>
            <a:r>
              <a:rPr lang="en-US" sz="2000">
                <a:solidFill>
                  <a:schemeClr val="dk1"/>
                </a:solidFill>
                <a:latin typeface="Calibri"/>
                <a:ea typeface="Calibri"/>
                <a:cs typeface="Calibri"/>
                <a:sym typeface="Calibri"/>
              </a:rPr>
              <a:t>critical to sustain</a:t>
            </a:r>
            <a:endParaRPr sz="2000">
              <a:solidFill>
                <a:schemeClr val="dk1"/>
              </a:solidFill>
              <a:latin typeface="Calibri"/>
              <a:ea typeface="Calibri"/>
              <a:cs typeface="Calibri"/>
              <a:sym typeface="Calibri"/>
            </a:endParaRPr>
          </a:p>
          <a:p>
            <a:pPr indent="0" lvl="0" marL="0" marR="0" rtl="0" algn="l">
              <a:lnSpc>
                <a:spcPct val="115000"/>
              </a:lnSpc>
              <a:spcBef>
                <a:spcPts val="2400"/>
              </a:spcBef>
              <a:spcAft>
                <a:spcPts val="0"/>
              </a:spcAft>
              <a:buNone/>
            </a:pPr>
            <a:r>
              <a:rPr lang="en-US" sz="2000">
                <a:solidFill>
                  <a:schemeClr val="dk1"/>
                </a:solidFill>
                <a:latin typeface="Calibri"/>
                <a:ea typeface="Calibri"/>
                <a:cs typeface="Calibri"/>
                <a:sym typeface="Calibri"/>
              </a:rPr>
              <a:t>Customers becoming </a:t>
            </a:r>
            <a:r>
              <a:rPr lang="en-US" sz="2000">
                <a:solidFill>
                  <a:srgbClr val="D53E85"/>
                </a:solidFill>
                <a:latin typeface="Calibri"/>
                <a:ea typeface="Calibri"/>
                <a:cs typeface="Calibri"/>
                <a:sym typeface="Calibri"/>
              </a:rPr>
              <a:t>socially, environmentally conscious</a:t>
            </a:r>
            <a:r>
              <a:rPr lang="en-US" sz="2000">
                <a:solidFill>
                  <a:schemeClr val="dk1"/>
                </a:solidFill>
                <a:latin typeface="Calibri"/>
                <a:ea typeface="Calibri"/>
                <a:cs typeface="Calibri"/>
                <a:sym typeface="Calibri"/>
              </a:rPr>
              <a:t> </a:t>
            </a:r>
            <a:endParaRPr/>
          </a:p>
          <a:p>
            <a:pPr indent="0" lvl="0" marL="0" marR="0" rtl="0" algn="l">
              <a:lnSpc>
                <a:spcPct val="115000"/>
              </a:lnSpc>
              <a:spcBef>
                <a:spcPts val="2400"/>
              </a:spcBef>
              <a:spcAft>
                <a:spcPts val="0"/>
              </a:spcAft>
              <a:buNone/>
            </a:pPr>
            <a:r>
              <a:rPr lang="en-US" sz="2000">
                <a:solidFill>
                  <a:schemeClr val="dk1"/>
                </a:solidFill>
                <a:latin typeface="Calibri"/>
                <a:ea typeface="Calibri"/>
                <a:cs typeface="Calibri"/>
                <a:sym typeface="Calibri"/>
              </a:rPr>
              <a:t>Regulatory &amp; investor pressure for </a:t>
            </a:r>
            <a:r>
              <a:rPr lang="en-US" sz="2000">
                <a:solidFill>
                  <a:srgbClr val="D53E85"/>
                </a:solidFill>
                <a:latin typeface="Calibri"/>
                <a:ea typeface="Calibri"/>
                <a:cs typeface="Calibri"/>
                <a:sym typeface="Calibri"/>
              </a:rPr>
              <a:t>sustainability &amp; transparency in supply chain</a:t>
            </a:r>
            <a:endParaRPr/>
          </a:p>
          <a:p>
            <a:pPr indent="0" lvl="0" marL="0" marR="0" rtl="0" algn="ctr">
              <a:lnSpc>
                <a:spcPct val="115000"/>
              </a:lnSpc>
              <a:spcBef>
                <a:spcPts val="2400"/>
              </a:spcBef>
              <a:spcAft>
                <a:spcPts val="0"/>
              </a:spcAft>
              <a:buNone/>
            </a:pPr>
            <a:r>
              <a:rPr b="1" lang="en-US" sz="2800">
                <a:solidFill>
                  <a:srgbClr val="612C91"/>
                </a:solidFill>
                <a:latin typeface="Calibri"/>
                <a:ea typeface="Calibri"/>
                <a:cs typeface="Calibri"/>
                <a:sym typeface="Calibri"/>
              </a:rPr>
              <a:t>Sustainability will be non-negotiable</a:t>
            </a:r>
            <a:endParaRPr/>
          </a:p>
        </p:txBody>
      </p:sp>
      <p:sp>
        <p:nvSpPr>
          <p:cNvPr id="206" name="Google Shape;206;p14"/>
          <p:cNvSpPr/>
          <p:nvPr/>
        </p:nvSpPr>
        <p:spPr>
          <a:xfrm>
            <a:off x="179511" y="1795816"/>
            <a:ext cx="5916489" cy="47247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800">
                <a:solidFill>
                  <a:schemeClr val="lt1"/>
                </a:solidFill>
                <a:latin typeface="Calibri"/>
                <a:ea typeface="Calibri"/>
                <a:cs typeface="Calibri"/>
                <a:sym typeface="Calibri"/>
              </a:rPr>
              <a:t>Forces at Work in Industry 4.0 world</a:t>
            </a:r>
            <a:endParaRPr sz="2000">
              <a:solidFill>
                <a:schemeClr val="lt1"/>
              </a:solidFill>
              <a:latin typeface="Calibri"/>
              <a:ea typeface="Calibri"/>
              <a:cs typeface="Calibri"/>
              <a:sym typeface="Calibri"/>
            </a:endParaRPr>
          </a:p>
        </p:txBody>
      </p:sp>
      <p:sp>
        <p:nvSpPr>
          <p:cNvPr id="207" name="Google Shape;207;p14"/>
          <p:cNvSpPr/>
          <p:nvPr/>
        </p:nvSpPr>
        <p:spPr>
          <a:xfrm>
            <a:off x="6847257" y="1795816"/>
            <a:ext cx="4913523" cy="47247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800">
                <a:solidFill>
                  <a:schemeClr val="lt1"/>
                </a:solidFill>
                <a:latin typeface="Calibri"/>
                <a:ea typeface="Calibri"/>
                <a:cs typeface="Calibri"/>
                <a:sym typeface="Calibri"/>
              </a:rPr>
              <a:t>Driving sustainability in business</a:t>
            </a:r>
            <a:endParaRPr sz="2000">
              <a:solidFill>
                <a:schemeClr val="lt1"/>
              </a:solidFill>
              <a:latin typeface="Calibri"/>
              <a:ea typeface="Calibri"/>
              <a:cs typeface="Calibri"/>
              <a:sym typeface="Calibri"/>
            </a:endParaRPr>
          </a:p>
        </p:txBody>
      </p:sp>
      <p:cxnSp>
        <p:nvCxnSpPr>
          <p:cNvPr id="208" name="Google Shape;208;p14"/>
          <p:cNvCxnSpPr/>
          <p:nvPr/>
        </p:nvCxnSpPr>
        <p:spPr>
          <a:xfrm>
            <a:off x="6092567" y="2370749"/>
            <a:ext cx="0" cy="4389120"/>
          </a:xfrm>
          <a:prstGeom prst="straightConnector1">
            <a:avLst/>
          </a:prstGeom>
          <a:noFill/>
          <a:ln cap="flat" cmpd="sng" w="9525">
            <a:solidFill>
              <a:srgbClr val="BFBFBF"/>
            </a:solidFill>
            <a:prstDash val="solid"/>
            <a:miter lim="800000"/>
            <a:headEnd len="sm" w="sm" type="none"/>
            <a:tailEnd len="sm" w="sm" type="none"/>
          </a:ln>
        </p:spPr>
      </p:cxnSp>
      <p:sp>
        <p:nvSpPr>
          <p:cNvPr id="209" name="Google Shape;209;p14"/>
          <p:cNvSpPr txBox="1"/>
          <p:nvPr/>
        </p:nvSpPr>
        <p:spPr>
          <a:xfrm>
            <a:off x="6323229" y="3051947"/>
            <a:ext cx="5437549" cy="54864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rPr i="0" lang="en-US" sz="1800" u="none" cap="none" strike="noStrike">
                <a:solidFill>
                  <a:srgbClr val="000000"/>
                </a:solidFill>
                <a:latin typeface="Calibri"/>
                <a:ea typeface="Calibri"/>
                <a:cs typeface="Calibri"/>
                <a:sym typeface="Calibri"/>
              </a:rPr>
              <a:t>Connected Vessel Platform</a:t>
            </a:r>
            <a:endParaRPr/>
          </a:p>
          <a:p>
            <a:pPr indent="0" lvl="0" marL="0" marR="0" rtl="0" algn="l">
              <a:spcBef>
                <a:spcPts val="0"/>
              </a:spcBef>
              <a:spcAft>
                <a:spcPts val="0"/>
              </a:spcAft>
              <a:buNone/>
            </a:pPr>
            <a:r>
              <a:rPr i="1" lang="en-US" sz="1600">
                <a:solidFill>
                  <a:srgbClr val="ED45A5"/>
                </a:solidFill>
                <a:latin typeface="Calibri"/>
                <a:ea typeface="Calibri"/>
                <a:cs typeface="Calibri"/>
                <a:sym typeface="Calibri"/>
              </a:rPr>
              <a:t>Mapping and reducing environmental footprint</a:t>
            </a:r>
            <a:endParaRPr/>
          </a:p>
        </p:txBody>
      </p:sp>
      <p:sp>
        <p:nvSpPr>
          <p:cNvPr id="210" name="Google Shape;210;p14"/>
          <p:cNvSpPr txBox="1"/>
          <p:nvPr/>
        </p:nvSpPr>
        <p:spPr>
          <a:xfrm>
            <a:off x="6323229" y="3664237"/>
            <a:ext cx="5437549" cy="54864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rPr i="0" lang="en-US" sz="1800" u="none" cap="none" strike="noStrike">
                <a:solidFill>
                  <a:srgbClr val="000000"/>
                </a:solidFill>
                <a:latin typeface="Calibri"/>
                <a:ea typeface="Calibri"/>
                <a:cs typeface="Calibri"/>
                <a:sym typeface="Calibri"/>
              </a:rPr>
              <a:t>Digital Twin as Sustainability</a:t>
            </a:r>
            <a:endParaRPr/>
          </a:p>
          <a:p>
            <a:pPr indent="0" lvl="0" marL="0" marR="0" rtl="0" algn="l">
              <a:lnSpc>
                <a:spcPct val="100000"/>
              </a:lnSpc>
              <a:spcBef>
                <a:spcPts val="0"/>
              </a:spcBef>
              <a:spcAft>
                <a:spcPts val="0"/>
              </a:spcAft>
              <a:buClr>
                <a:srgbClr val="ED45A5"/>
              </a:buClr>
              <a:buSzPts val="1600"/>
              <a:buFont typeface="Calibri"/>
              <a:buNone/>
            </a:pPr>
            <a:r>
              <a:rPr i="1" lang="en-US" sz="1600" u="none" cap="none" strike="noStrike">
                <a:solidFill>
                  <a:srgbClr val="ED45A5"/>
                </a:solidFill>
                <a:latin typeface="Calibri"/>
                <a:ea typeface="Calibri"/>
                <a:cs typeface="Calibri"/>
                <a:sym typeface="Calibri"/>
              </a:rPr>
              <a:t>Measuring carbon footprint across business processes</a:t>
            </a:r>
            <a:endParaRPr/>
          </a:p>
        </p:txBody>
      </p:sp>
      <p:sp>
        <p:nvSpPr>
          <p:cNvPr id="211" name="Google Shape;211;p14"/>
          <p:cNvSpPr txBox="1"/>
          <p:nvPr/>
        </p:nvSpPr>
        <p:spPr>
          <a:xfrm>
            <a:off x="6323229" y="4276527"/>
            <a:ext cx="5437549" cy="54864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rPr i="0" lang="en-US" sz="1800" u="none" cap="none" strike="noStrike">
                <a:solidFill>
                  <a:srgbClr val="000000"/>
                </a:solidFill>
                <a:latin typeface="Calibri"/>
                <a:ea typeface="Calibri"/>
                <a:cs typeface="Calibri"/>
                <a:sym typeface="Calibri"/>
              </a:rPr>
              <a:t>Farm-to-Fork Solution</a:t>
            </a:r>
            <a:endParaRPr/>
          </a:p>
          <a:p>
            <a:pPr indent="0" lvl="0" marL="0" marR="0" rtl="0" algn="l">
              <a:spcBef>
                <a:spcPts val="0"/>
              </a:spcBef>
              <a:spcAft>
                <a:spcPts val="0"/>
              </a:spcAft>
              <a:buNone/>
            </a:pPr>
            <a:r>
              <a:rPr i="1" lang="en-US" sz="1600">
                <a:solidFill>
                  <a:srgbClr val="ED45A5"/>
                </a:solidFill>
                <a:latin typeface="Calibri"/>
                <a:ea typeface="Calibri"/>
                <a:cs typeface="Calibri"/>
                <a:sym typeface="Calibri"/>
              </a:rPr>
              <a:t>Tracking freshness along supply chain to reduce wastage</a:t>
            </a:r>
            <a:endParaRPr/>
          </a:p>
        </p:txBody>
      </p:sp>
      <p:sp>
        <p:nvSpPr>
          <p:cNvPr id="212" name="Google Shape;212;p14"/>
          <p:cNvSpPr txBox="1"/>
          <p:nvPr/>
        </p:nvSpPr>
        <p:spPr>
          <a:xfrm>
            <a:off x="6323229" y="4888817"/>
            <a:ext cx="5437549" cy="54864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rPr lang="en-US" sz="1800">
                <a:solidFill>
                  <a:srgbClr val="000000"/>
                </a:solidFill>
                <a:latin typeface="Calibri"/>
                <a:ea typeface="Calibri"/>
                <a:cs typeface="Calibri"/>
                <a:sym typeface="Calibri"/>
              </a:rPr>
              <a:t>Smart Energy Management Solution</a:t>
            </a:r>
            <a:endParaRPr i="0" sz="1800" u="none" cap="none" strike="noStrike">
              <a:solidFill>
                <a:srgbClr val="000000"/>
              </a:solidFill>
              <a:latin typeface="Calibri"/>
              <a:ea typeface="Calibri"/>
              <a:cs typeface="Calibri"/>
              <a:sym typeface="Calibri"/>
            </a:endParaRPr>
          </a:p>
          <a:p>
            <a:pPr indent="0" lvl="0" marL="0" marR="0" rtl="0" algn="l">
              <a:spcBef>
                <a:spcPts val="0"/>
              </a:spcBef>
              <a:spcAft>
                <a:spcPts val="0"/>
              </a:spcAft>
              <a:buNone/>
            </a:pPr>
            <a:r>
              <a:rPr i="1" lang="en-US" sz="1600">
                <a:solidFill>
                  <a:srgbClr val="ED45A5"/>
                </a:solidFill>
                <a:latin typeface="Calibri"/>
                <a:ea typeface="Calibri"/>
                <a:cs typeface="Calibri"/>
                <a:sym typeface="Calibri"/>
              </a:rPr>
              <a:t>Reducing carbon emissions to reach net zero goals</a:t>
            </a:r>
            <a:endParaRPr/>
          </a:p>
        </p:txBody>
      </p:sp>
      <p:sp>
        <p:nvSpPr>
          <p:cNvPr id="213" name="Google Shape;213;p14"/>
          <p:cNvSpPr txBox="1"/>
          <p:nvPr/>
        </p:nvSpPr>
        <p:spPr>
          <a:xfrm>
            <a:off x="6323229" y="5501107"/>
            <a:ext cx="5437549" cy="54864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rPr lang="en-US" sz="1800">
                <a:solidFill>
                  <a:srgbClr val="000000"/>
                </a:solidFill>
                <a:latin typeface="Calibri"/>
                <a:ea typeface="Calibri"/>
                <a:cs typeface="Calibri"/>
                <a:sym typeface="Calibri"/>
              </a:rPr>
              <a:t>Digital Farming Initiatives </a:t>
            </a:r>
            <a:endParaRPr i="0" sz="1800" u="none" cap="none" strike="noStrike">
              <a:solidFill>
                <a:srgbClr val="000000"/>
              </a:solidFill>
              <a:latin typeface="Calibri"/>
              <a:ea typeface="Calibri"/>
              <a:cs typeface="Calibri"/>
              <a:sym typeface="Calibri"/>
            </a:endParaRPr>
          </a:p>
          <a:p>
            <a:pPr indent="0" lvl="0" marL="0" marR="0" rtl="0" algn="l">
              <a:spcBef>
                <a:spcPts val="0"/>
              </a:spcBef>
              <a:spcAft>
                <a:spcPts val="0"/>
              </a:spcAft>
              <a:buNone/>
            </a:pPr>
            <a:r>
              <a:rPr i="1" lang="en-US" sz="1600">
                <a:solidFill>
                  <a:srgbClr val="ED45A5"/>
                </a:solidFill>
                <a:latin typeface="Calibri"/>
                <a:ea typeface="Calibri"/>
                <a:cs typeface="Calibri"/>
                <a:sym typeface="Calibri"/>
              </a:rPr>
              <a:t>Driving food security and sustainable agriculture</a:t>
            </a:r>
            <a:endParaRPr/>
          </a:p>
        </p:txBody>
      </p:sp>
      <p:sp>
        <p:nvSpPr>
          <p:cNvPr id="214" name="Google Shape;214;p14"/>
          <p:cNvSpPr txBox="1"/>
          <p:nvPr/>
        </p:nvSpPr>
        <p:spPr>
          <a:xfrm>
            <a:off x="6323229" y="6113395"/>
            <a:ext cx="5437549" cy="615553"/>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rPr lang="en-US" sz="1800">
                <a:solidFill>
                  <a:srgbClr val="000000"/>
                </a:solidFill>
                <a:latin typeface="Calibri"/>
                <a:ea typeface="Calibri"/>
                <a:cs typeface="Calibri"/>
                <a:sym typeface="Calibri"/>
              </a:rPr>
              <a:t>Renewable Energy Certificate Marketplace </a:t>
            </a:r>
            <a:endParaRPr/>
          </a:p>
          <a:p>
            <a:pPr indent="0" lvl="0" marL="0" marR="0" rtl="0" algn="l">
              <a:lnSpc>
                <a:spcPct val="100000"/>
              </a:lnSpc>
              <a:spcBef>
                <a:spcPts val="0"/>
              </a:spcBef>
              <a:spcAft>
                <a:spcPts val="0"/>
              </a:spcAft>
              <a:buClr>
                <a:srgbClr val="ED45A5"/>
              </a:buClr>
              <a:buSzPts val="1600"/>
              <a:buFont typeface="Calibri"/>
              <a:buNone/>
            </a:pPr>
            <a:r>
              <a:rPr i="1" lang="en-US" sz="1600">
                <a:solidFill>
                  <a:srgbClr val="ED45A5"/>
                </a:solidFill>
                <a:latin typeface="Calibri"/>
                <a:ea typeface="Calibri"/>
                <a:cs typeface="Calibri"/>
                <a:sym typeface="Calibri"/>
              </a:rPr>
              <a:t>Enabling customer journey towards decarbonization</a:t>
            </a:r>
            <a:endParaRPr/>
          </a:p>
        </p:txBody>
      </p:sp>
      <p:sp>
        <p:nvSpPr>
          <p:cNvPr id="215" name="Google Shape;215;p14"/>
          <p:cNvSpPr/>
          <p:nvPr/>
        </p:nvSpPr>
        <p:spPr>
          <a:xfrm>
            <a:off x="-3433" y="6297309"/>
            <a:ext cx="5982202" cy="585485"/>
          </a:xfrm>
          <a:prstGeom prst="rect">
            <a:avLst/>
          </a:prstGeom>
          <a:gradFill>
            <a:gsLst>
              <a:gs pos="0">
                <a:srgbClr val="73459B"/>
              </a:gs>
              <a:gs pos="50000">
                <a:srgbClr val="BA2983"/>
              </a:gs>
              <a:gs pos="100000">
                <a:srgbClr val="F04D38"/>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rPr b="0" i="0" lang="en-US" sz="1800" u="none" cap="none" strike="noStrike">
                <a:solidFill>
                  <a:schemeClr val="lt1"/>
                </a:solidFill>
                <a:latin typeface="Calibri"/>
                <a:ea typeface="Calibri"/>
                <a:cs typeface="Calibri"/>
                <a:sym typeface="Calibri"/>
              </a:rPr>
              <a:t>Technology is at the center of sustainable business  transformations and IoT is a key enabler.</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5"/>
          <p:cNvSpPr txBox="1"/>
          <p:nvPr>
            <p:ph idx="1" type="body"/>
          </p:nvPr>
        </p:nvSpPr>
        <p:spPr>
          <a:xfrm>
            <a:off x="0" y="976096"/>
            <a:ext cx="12192000" cy="890030"/>
          </a:xfrm>
          <a:prstGeom prst="rect">
            <a:avLst/>
          </a:prstGeom>
          <a:solidFill>
            <a:srgbClr val="002060"/>
          </a:solid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2800"/>
              <a:buNone/>
            </a:pPr>
            <a:r>
              <a:rPr lang="en-US">
                <a:solidFill>
                  <a:schemeClr val="lt1"/>
                </a:solidFill>
              </a:rPr>
              <a:t>Drive digitally connected ecosystem to enable sensor-based remote                     care models. </a:t>
            </a:r>
            <a:endParaRPr/>
          </a:p>
        </p:txBody>
      </p:sp>
      <p:grpSp>
        <p:nvGrpSpPr>
          <p:cNvPr id="222" name="Google Shape;222;p15"/>
          <p:cNvGrpSpPr/>
          <p:nvPr/>
        </p:nvGrpSpPr>
        <p:grpSpPr>
          <a:xfrm>
            <a:off x="2002828" y="2757297"/>
            <a:ext cx="8197114" cy="3690561"/>
            <a:chOff x="1517055" y="2652068"/>
            <a:chExt cx="9314902" cy="4193818"/>
          </a:xfrm>
        </p:grpSpPr>
        <p:grpSp>
          <p:nvGrpSpPr>
            <p:cNvPr id="223" name="Google Shape;223;p15"/>
            <p:cNvGrpSpPr/>
            <p:nvPr/>
          </p:nvGrpSpPr>
          <p:grpSpPr>
            <a:xfrm>
              <a:off x="1517055" y="2652068"/>
              <a:ext cx="9314902" cy="4193818"/>
              <a:chOff x="938871" y="1460238"/>
              <a:chExt cx="10236157" cy="4608590"/>
            </a:xfrm>
          </p:grpSpPr>
          <p:pic>
            <p:nvPicPr>
              <p:cNvPr id="224" name="Google Shape;224;p15"/>
              <p:cNvPicPr preferRelativeResize="0"/>
              <p:nvPr/>
            </p:nvPicPr>
            <p:blipFill rotWithShape="1">
              <a:blip r:embed="rId3">
                <a:alphaModFix/>
              </a:blip>
              <a:srcRect b="0" l="0" r="0" t="0"/>
              <a:stretch/>
            </p:blipFill>
            <p:spPr>
              <a:xfrm>
                <a:off x="3574080" y="1460238"/>
                <a:ext cx="4758552" cy="3886153"/>
              </a:xfrm>
              <a:prstGeom prst="rect">
                <a:avLst/>
              </a:prstGeom>
              <a:noFill/>
              <a:ln>
                <a:noFill/>
              </a:ln>
            </p:spPr>
          </p:pic>
          <p:grpSp>
            <p:nvGrpSpPr>
              <p:cNvPr id="225" name="Google Shape;225;p15"/>
              <p:cNvGrpSpPr/>
              <p:nvPr/>
            </p:nvGrpSpPr>
            <p:grpSpPr>
              <a:xfrm>
                <a:off x="1105767" y="1944147"/>
                <a:ext cx="1201101" cy="1188626"/>
                <a:chOff x="-19337" y="3326069"/>
                <a:chExt cx="1201101" cy="1188626"/>
              </a:xfrm>
            </p:grpSpPr>
            <p:grpSp>
              <p:nvGrpSpPr>
                <p:cNvPr id="226" name="Google Shape;226;p15"/>
                <p:cNvGrpSpPr/>
                <p:nvPr/>
              </p:nvGrpSpPr>
              <p:grpSpPr>
                <a:xfrm>
                  <a:off x="149959" y="3326069"/>
                  <a:ext cx="802207" cy="767730"/>
                  <a:chOff x="180844" y="2626369"/>
                  <a:chExt cx="802207" cy="767730"/>
                </a:xfrm>
              </p:grpSpPr>
              <p:grpSp>
                <p:nvGrpSpPr>
                  <p:cNvPr id="227" name="Google Shape;227;p15"/>
                  <p:cNvGrpSpPr/>
                  <p:nvPr/>
                </p:nvGrpSpPr>
                <p:grpSpPr>
                  <a:xfrm>
                    <a:off x="180844" y="2626369"/>
                    <a:ext cx="802207" cy="767730"/>
                    <a:chOff x="467430" y="1851465"/>
                    <a:chExt cx="3024422" cy="3024418"/>
                  </a:xfrm>
                </p:grpSpPr>
                <p:sp>
                  <p:nvSpPr>
                    <p:cNvPr id="228" name="Google Shape;228;p15"/>
                    <p:cNvSpPr/>
                    <p:nvPr/>
                  </p:nvSpPr>
                  <p:spPr>
                    <a:xfrm>
                      <a:off x="467430" y="1851465"/>
                      <a:ext cx="3024422" cy="3024418"/>
                    </a:xfrm>
                    <a:prstGeom prst="ellipse">
                      <a:avLst/>
                    </a:prstGeom>
                    <a:gradFill>
                      <a:gsLst>
                        <a:gs pos="0">
                          <a:srgbClr val="98B4E6"/>
                        </a:gs>
                        <a:gs pos="2000">
                          <a:srgbClr val="98B4E6"/>
                        </a:gs>
                        <a:gs pos="62000">
                          <a:srgbClr val="0063BE"/>
                        </a:gs>
                        <a:gs pos="100000">
                          <a:srgbClr val="000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Calibri"/>
                        <a:buNone/>
                      </a:pPr>
                      <a:r>
                        <a:t/>
                      </a:r>
                      <a:endParaRPr b="0" i="0" sz="1600" u="none" cap="none" strike="noStrike">
                        <a:solidFill>
                          <a:schemeClr val="dk1"/>
                        </a:solidFill>
                        <a:latin typeface="Open Sans"/>
                        <a:ea typeface="Open Sans"/>
                        <a:cs typeface="Open Sans"/>
                        <a:sym typeface="Open Sans"/>
                      </a:endParaRPr>
                    </a:p>
                  </p:txBody>
                </p:sp>
                <p:sp>
                  <p:nvSpPr>
                    <p:cNvPr id="229" name="Google Shape;229;p15"/>
                    <p:cNvSpPr/>
                    <p:nvPr/>
                  </p:nvSpPr>
                  <p:spPr>
                    <a:xfrm>
                      <a:off x="570194" y="1995485"/>
                      <a:ext cx="2818892" cy="2818892"/>
                    </a:xfrm>
                    <a:prstGeom prst="donut">
                      <a:avLst>
                        <a:gd fmla="val 2212" name="adj"/>
                      </a:avLst>
                    </a:prstGeom>
                    <a:gradFill>
                      <a:gsLst>
                        <a:gs pos="0">
                          <a:srgbClr val="6D97D8"/>
                        </a:gs>
                        <a:gs pos="39000">
                          <a:srgbClr val="FFFFFF"/>
                        </a:gs>
                        <a:gs pos="100000">
                          <a:srgbClr val="FFFFFF"/>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Calibri"/>
                        <a:buNone/>
                      </a:pPr>
                      <a:r>
                        <a:t/>
                      </a:r>
                      <a:endParaRPr b="0" i="0" sz="1600" u="none" cap="none" strike="noStrike">
                        <a:solidFill>
                          <a:schemeClr val="dk1"/>
                        </a:solidFill>
                        <a:latin typeface="Open Sans"/>
                        <a:ea typeface="Open Sans"/>
                        <a:cs typeface="Open Sans"/>
                        <a:sym typeface="Open Sans"/>
                      </a:endParaRPr>
                    </a:p>
                  </p:txBody>
                </p:sp>
                <p:sp>
                  <p:nvSpPr>
                    <p:cNvPr id="230" name="Google Shape;230;p15"/>
                    <p:cNvSpPr/>
                    <p:nvPr/>
                  </p:nvSpPr>
                  <p:spPr>
                    <a:xfrm>
                      <a:off x="866360" y="1923475"/>
                      <a:ext cx="2226561" cy="1512210"/>
                    </a:xfrm>
                    <a:prstGeom prst="ellipse">
                      <a:avLst/>
                    </a:prstGeom>
                    <a:gradFill>
                      <a:gsLst>
                        <a:gs pos="0">
                          <a:srgbClr val="C69FD7">
                            <a:alpha val="0"/>
                          </a:srgbClr>
                        </a:gs>
                        <a:gs pos="100000">
                          <a:srgbClr val="FFFFFF"/>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Calibri"/>
                        <a:buNone/>
                      </a:pPr>
                      <a:r>
                        <a:t/>
                      </a:r>
                      <a:endParaRPr b="0" i="0" sz="1600" u="none" cap="none" strike="noStrike">
                        <a:solidFill>
                          <a:schemeClr val="dk1"/>
                        </a:solidFill>
                        <a:latin typeface="Open Sans"/>
                        <a:ea typeface="Open Sans"/>
                        <a:cs typeface="Open Sans"/>
                        <a:sym typeface="Open Sans"/>
                      </a:endParaRPr>
                    </a:p>
                  </p:txBody>
                </p:sp>
              </p:grpSp>
              <p:sp>
                <p:nvSpPr>
                  <p:cNvPr id="231" name="Google Shape;231;p15"/>
                  <p:cNvSpPr/>
                  <p:nvPr/>
                </p:nvSpPr>
                <p:spPr>
                  <a:xfrm>
                    <a:off x="394833" y="2814658"/>
                    <a:ext cx="374226" cy="340941"/>
                  </a:xfrm>
                  <a:custGeom>
                    <a:rect b="b" l="l" r="r" t="t"/>
                    <a:pathLst>
                      <a:path extrusionOk="0" h="3048" w="2995">
                        <a:moveTo>
                          <a:pt x="735" y="66"/>
                        </a:moveTo>
                        <a:lnTo>
                          <a:pt x="780" y="58"/>
                        </a:lnTo>
                        <a:lnTo>
                          <a:pt x="826" y="51"/>
                        </a:lnTo>
                        <a:lnTo>
                          <a:pt x="871" y="43"/>
                        </a:lnTo>
                        <a:lnTo>
                          <a:pt x="917" y="37"/>
                        </a:lnTo>
                        <a:lnTo>
                          <a:pt x="963" y="31"/>
                        </a:lnTo>
                        <a:lnTo>
                          <a:pt x="1009" y="26"/>
                        </a:lnTo>
                        <a:lnTo>
                          <a:pt x="1056" y="22"/>
                        </a:lnTo>
                        <a:lnTo>
                          <a:pt x="1102" y="16"/>
                        </a:lnTo>
                        <a:lnTo>
                          <a:pt x="1149" y="13"/>
                        </a:lnTo>
                        <a:lnTo>
                          <a:pt x="1195" y="9"/>
                        </a:lnTo>
                        <a:lnTo>
                          <a:pt x="1242" y="7"/>
                        </a:lnTo>
                        <a:lnTo>
                          <a:pt x="1290" y="4"/>
                        </a:lnTo>
                        <a:lnTo>
                          <a:pt x="1336" y="3"/>
                        </a:lnTo>
                        <a:lnTo>
                          <a:pt x="1384" y="1"/>
                        </a:lnTo>
                        <a:lnTo>
                          <a:pt x="1431" y="1"/>
                        </a:lnTo>
                        <a:lnTo>
                          <a:pt x="1479" y="0"/>
                        </a:lnTo>
                        <a:lnTo>
                          <a:pt x="1527" y="1"/>
                        </a:lnTo>
                        <a:lnTo>
                          <a:pt x="1575" y="1"/>
                        </a:lnTo>
                        <a:lnTo>
                          <a:pt x="1624" y="3"/>
                        </a:lnTo>
                        <a:lnTo>
                          <a:pt x="1673" y="4"/>
                        </a:lnTo>
                        <a:lnTo>
                          <a:pt x="1721" y="7"/>
                        </a:lnTo>
                        <a:lnTo>
                          <a:pt x="1770" y="10"/>
                        </a:lnTo>
                        <a:lnTo>
                          <a:pt x="1820" y="13"/>
                        </a:lnTo>
                        <a:lnTo>
                          <a:pt x="1868" y="18"/>
                        </a:lnTo>
                        <a:lnTo>
                          <a:pt x="1918" y="22"/>
                        </a:lnTo>
                        <a:lnTo>
                          <a:pt x="1968" y="27"/>
                        </a:lnTo>
                        <a:lnTo>
                          <a:pt x="2016" y="32"/>
                        </a:lnTo>
                        <a:lnTo>
                          <a:pt x="2066" y="38"/>
                        </a:lnTo>
                        <a:lnTo>
                          <a:pt x="2117" y="44"/>
                        </a:lnTo>
                        <a:lnTo>
                          <a:pt x="2166" y="52"/>
                        </a:lnTo>
                        <a:lnTo>
                          <a:pt x="2216" y="59"/>
                        </a:lnTo>
                        <a:lnTo>
                          <a:pt x="2267" y="67"/>
                        </a:lnTo>
                        <a:lnTo>
                          <a:pt x="2276" y="69"/>
                        </a:lnTo>
                        <a:lnTo>
                          <a:pt x="2285" y="72"/>
                        </a:lnTo>
                        <a:lnTo>
                          <a:pt x="2295" y="75"/>
                        </a:lnTo>
                        <a:lnTo>
                          <a:pt x="2303" y="81"/>
                        </a:lnTo>
                        <a:lnTo>
                          <a:pt x="2310" y="85"/>
                        </a:lnTo>
                        <a:lnTo>
                          <a:pt x="2318" y="91"/>
                        </a:lnTo>
                        <a:lnTo>
                          <a:pt x="2325" y="97"/>
                        </a:lnTo>
                        <a:lnTo>
                          <a:pt x="2331" y="103"/>
                        </a:lnTo>
                        <a:lnTo>
                          <a:pt x="2336" y="112"/>
                        </a:lnTo>
                        <a:lnTo>
                          <a:pt x="2341" y="119"/>
                        </a:lnTo>
                        <a:lnTo>
                          <a:pt x="2345" y="127"/>
                        </a:lnTo>
                        <a:lnTo>
                          <a:pt x="2350" y="136"/>
                        </a:lnTo>
                        <a:lnTo>
                          <a:pt x="2353" y="145"/>
                        </a:lnTo>
                        <a:lnTo>
                          <a:pt x="2355" y="154"/>
                        </a:lnTo>
                        <a:lnTo>
                          <a:pt x="2356" y="163"/>
                        </a:lnTo>
                        <a:lnTo>
                          <a:pt x="2356" y="173"/>
                        </a:lnTo>
                        <a:lnTo>
                          <a:pt x="2357" y="173"/>
                        </a:lnTo>
                        <a:lnTo>
                          <a:pt x="2357" y="1042"/>
                        </a:lnTo>
                        <a:lnTo>
                          <a:pt x="2357" y="1331"/>
                        </a:lnTo>
                        <a:lnTo>
                          <a:pt x="2356" y="1373"/>
                        </a:lnTo>
                        <a:lnTo>
                          <a:pt x="2352" y="1415"/>
                        </a:lnTo>
                        <a:lnTo>
                          <a:pt x="2347" y="1456"/>
                        </a:lnTo>
                        <a:lnTo>
                          <a:pt x="2339" y="1497"/>
                        </a:lnTo>
                        <a:lnTo>
                          <a:pt x="2329" y="1537"/>
                        </a:lnTo>
                        <a:lnTo>
                          <a:pt x="2318" y="1576"/>
                        </a:lnTo>
                        <a:lnTo>
                          <a:pt x="2304" y="1615"/>
                        </a:lnTo>
                        <a:lnTo>
                          <a:pt x="2289" y="1652"/>
                        </a:lnTo>
                        <a:lnTo>
                          <a:pt x="2271" y="1689"/>
                        </a:lnTo>
                        <a:lnTo>
                          <a:pt x="2252" y="1724"/>
                        </a:lnTo>
                        <a:lnTo>
                          <a:pt x="2232" y="1758"/>
                        </a:lnTo>
                        <a:lnTo>
                          <a:pt x="2209" y="1793"/>
                        </a:lnTo>
                        <a:lnTo>
                          <a:pt x="2185" y="1825"/>
                        </a:lnTo>
                        <a:lnTo>
                          <a:pt x="2160" y="1856"/>
                        </a:lnTo>
                        <a:lnTo>
                          <a:pt x="2132" y="1887"/>
                        </a:lnTo>
                        <a:lnTo>
                          <a:pt x="2104" y="1915"/>
                        </a:lnTo>
                        <a:lnTo>
                          <a:pt x="2074" y="1943"/>
                        </a:lnTo>
                        <a:lnTo>
                          <a:pt x="2043" y="1968"/>
                        </a:lnTo>
                        <a:lnTo>
                          <a:pt x="2010" y="1993"/>
                        </a:lnTo>
                        <a:lnTo>
                          <a:pt x="1977" y="2016"/>
                        </a:lnTo>
                        <a:lnTo>
                          <a:pt x="1942" y="2038"/>
                        </a:lnTo>
                        <a:lnTo>
                          <a:pt x="1906" y="2058"/>
                        </a:lnTo>
                        <a:lnTo>
                          <a:pt x="1869" y="2076"/>
                        </a:lnTo>
                        <a:lnTo>
                          <a:pt x="1831" y="2093"/>
                        </a:lnTo>
                        <a:lnTo>
                          <a:pt x="1792" y="2107"/>
                        </a:lnTo>
                        <a:lnTo>
                          <a:pt x="1752" y="2121"/>
                        </a:lnTo>
                        <a:lnTo>
                          <a:pt x="1711" y="2132"/>
                        </a:lnTo>
                        <a:lnTo>
                          <a:pt x="1669" y="2141"/>
                        </a:lnTo>
                        <a:lnTo>
                          <a:pt x="1628" y="2149"/>
                        </a:lnTo>
                        <a:lnTo>
                          <a:pt x="1585" y="2154"/>
                        </a:lnTo>
                        <a:lnTo>
                          <a:pt x="1541" y="2157"/>
                        </a:lnTo>
                        <a:lnTo>
                          <a:pt x="1498" y="2158"/>
                        </a:lnTo>
                        <a:lnTo>
                          <a:pt x="1475" y="2158"/>
                        </a:lnTo>
                        <a:lnTo>
                          <a:pt x="1453" y="2157"/>
                        </a:lnTo>
                        <a:lnTo>
                          <a:pt x="1431" y="2156"/>
                        </a:lnTo>
                        <a:lnTo>
                          <a:pt x="1411" y="2154"/>
                        </a:lnTo>
                        <a:lnTo>
                          <a:pt x="1389" y="2152"/>
                        </a:lnTo>
                        <a:lnTo>
                          <a:pt x="1367" y="2149"/>
                        </a:lnTo>
                        <a:lnTo>
                          <a:pt x="1347" y="2145"/>
                        </a:lnTo>
                        <a:lnTo>
                          <a:pt x="1326" y="2141"/>
                        </a:lnTo>
                        <a:lnTo>
                          <a:pt x="1284" y="2132"/>
                        </a:lnTo>
                        <a:lnTo>
                          <a:pt x="1244" y="2121"/>
                        </a:lnTo>
                        <a:lnTo>
                          <a:pt x="1204" y="2108"/>
                        </a:lnTo>
                        <a:lnTo>
                          <a:pt x="1165" y="2093"/>
                        </a:lnTo>
                        <a:lnTo>
                          <a:pt x="1127" y="2076"/>
                        </a:lnTo>
                        <a:lnTo>
                          <a:pt x="1090" y="2059"/>
                        </a:lnTo>
                        <a:lnTo>
                          <a:pt x="1055" y="2039"/>
                        </a:lnTo>
                        <a:lnTo>
                          <a:pt x="1019" y="2017"/>
                        </a:lnTo>
                        <a:lnTo>
                          <a:pt x="985" y="1994"/>
                        </a:lnTo>
                        <a:lnTo>
                          <a:pt x="953" y="1970"/>
                        </a:lnTo>
                        <a:lnTo>
                          <a:pt x="922" y="1944"/>
                        </a:lnTo>
                        <a:lnTo>
                          <a:pt x="892" y="1917"/>
                        </a:lnTo>
                        <a:lnTo>
                          <a:pt x="863" y="1888"/>
                        </a:lnTo>
                        <a:lnTo>
                          <a:pt x="836" y="1858"/>
                        </a:lnTo>
                        <a:lnTo>
                          <a:pt x="810" y="1826"/>
                        </a:lnTo>
                        <a:lnTo>
                          <a:pt x="786" y="1794"/>
                        </a:lnTo>
                        <a:lnTo>
                          <a:pt x="764" y="1760"/>
                        </a:lnTo>
                        <a:lnTo>
                          <a:pt x="743" y="1725"/>
                        </a:lnTo>
                        <a:lnTo>
                          <a:pt x="723" y="1689"/>
                        </a:lnTo>
                        <a:lnTo>
                          <a:pt x="707" y="1653"/>
                        </a:lnTo>
                        <a:lnTo>
                          <a:pt x="698" y="1634"/>
                        </a:lnTo>
                        <a:lnTo>
                          <a:pt x="691" y="1616"/>
                        </a:lnTo>
                        <a:lnTo>
                          <a:pt x="684" y="1596"/>
                        </a:lnTo>
                        <a:lnTo>
                          <a:pt x="677" y="1576"/>
                        </a:lnTo>
                        <a:lnTo>
                          <a:pt x="672" y="1558"/>
                        </a:lnTo>
                        <a:lnTo>
                          <a:pt x="665" y="1538"/>
                        </a:lnTo>
                        <a:lnTo>
                          <a:pt x="660" y="1517"/>
                        </a:lnTo>
                        <a:lnTo>
                          <a:pt x="656" y="1498"/>
                        </a:lnTo>
                        <a:lnTo>
                          <a:pt x="652" y="1477"/>
                        </a:lnTo>
                        <a:lnTo>
                          <a:pt x="648" y="1456"/>
                        </a:lnTo>
                        <a:lnTo>
                          <a:pt x="646" y="1437"/>
                        </a:lnTo>
                        <a:lnTo>
                          <a:pt x="643" y="1415"/>
                        </a:lnTo>
                        <a:lnTo>
                          <a:pt x="640" y="1394"/>
                        </a:lnTo>
                        <a:lnTo>
                          <a:pt x="639" y="1373"/>
                        </a:lnTo>
                        <a:lnTo>
                          <a:pt x="638" y="1352"/>
                        </a:lnTo>
                        <a:lnTo>
                          <a:pt x="638" y="1331"/>
                        </a:lnTo>
                        <a:lnTo>
                          <a:pt x="638" y="1042"/>
                        </a:lnTo>
                        <a:lnTo>
                          <a:pt x="638" y="173"/>
                        </a:lnTo>
                        <a:lnTo>
                          <a:pt x="638" y="162"/>
                        </a:lnTo>
                        <a:lnTo>
                          <a:pt x="640" y="152"/>
                        </a:lnTo>
                        <a:lnTo>
                          <a:pt x="643" y="143"/>
                        </a:lnTo>
                        <a:lnTo>
                          <a:pt x="646" y="133"/>
                        </a:lnTo>
                        <a:lnTo>
                          <a:pt x="650" y="124"/>
                        </a:lnTo>
                        <a:lnTo>
                          <a:pt x="654" y="116"/>
                        </a:lnTo>
                        <a:lnTo>
                          <a:pt x="660" y="108"/>
                        </a:lnTo>
                        <a:lnTo>
                          <a:pt x="666" y="100"/>
                        </a:lnTo>
                        <a:lnTo>
                          <a:pt x="673" y="94"/>
                        </a:lnTo>
                        <a:lnTo>
                          <a:pt x="680" y="88"/>
                        </a:lnTo>
                        <a:lnTo>
                          <a:pt x="688" y="82"/>
                        </a:lnTo>
                        <a:lnTo>
                          <a:pt x="696" y="78"/>
                        </a:lnTo>
                        <a:lnTo>
                          <a:pt x="706" y="73"/>
                        </a:lnTo>
                        <a:lnTo>
                          <a:pt x="715" y="70"/>
                        </a:lnTo>
                        <a:lnTo>
                          <a:pt x="724" y="67"/>
                        </a:lnTo>
                        <a:lnTo>
                          <a:pt x="735" y="66"/>
                        </a:lnTo>
                        <a:close/>
                        <a:moveTo>
                          <a:pt x="211" y="2962"/>
                        </a:moveTo>
                        <a:lnTo>
                          <a:pt x="208" y="2972"/>
                        </a:lnTo>
                        <a:lnTo>
                          <a:pt x="205" y="2983"/>
                        </a:lnTo>
                        <a:lnTo>
                          <a:pt x="199" y="2992"/>
                        </a:lnTo>
                        <a:lnTo>
                          <a:pt x="194" y="3001"/>
                        </a:lnTo>
                        <a:lnTo>
                          <a:pt x="188" y="3010"/>
                        </a:lnTo>
                        <a:lnTo>
                          <a:pt x="181" y="3017"/>
                        </a:lnTo>
                        <a:lnTo>
                          <a:pt x="174" y="3024"/>
                        </a:lnTo>
                        <a:lnTo>
                          <a:pt x="165" y="3030"/>
                        </a:lnTo>
                        <a:lnTo>
                          <a:pt x="156" y="3036"/>
                        </a:lnTo>
                        <a:lnTo>
                          <a:pt x="148" y="3040"/>
                        </a:lnTo>
                        <a:lnTo>
                          <a:pt x="137" y="3043"/>
                        </a:lnTo>
                        <a:lnTo>
                          <a:pt x="128" y="3046"/>
                        </a:lnTo>
                        <a:lnTo>
                          <a:pt x="118" y="3047"/>
                        </a:lnTo>
                        <a:lnTo>
                          <a:pt x="106" y="3048"/>
                        </a:lnTo>
                        <a:lnTo>
                          <a:pt x="96" y="3048"/>
                        </a:lnTo>
                        <a:lnTo>
                          <a:pt x="86" y="3046"/>
                        </a:lnTo>
                        <a:lnTo>
                          <a:pt x="75" y="3043"/>
                        </a:lnTo>
                        <a:lnTo>
                          <a:pt x="65" y="3040"/>
                        </a:lnTo>
                        <a:lnTo>
                          <a:pt x="56" y="3035"/>
                        </a:lnTo>
                        <a:lnTo>
                          <a:pt x="46" y="3029"/>
                        </a:lnTo>
                        <a:lnTo>
                          <a:pt x="38" y="3023"/>
                        </a:lnTo>
                        <a:lnTo>
                          <a:pt x="31" y="3017"/>
                        </a:lnTo>
                        <a:lnTo>
                          <a:pt x="24" y="3009"/>
                        </a:lnTo>
                        <a:lnTo>
                          <a:pt x="17" y="3000"/>
                        </a:lnTo>
                        <a:lnTo>
                          <a:pt x="12" y="2992"/>
                        </a:lnTo>
                        <a:lnTo>
                          <a:pt x="8" y="2983"/>
                        </a:lnTo>
                        <a:lnTo>
                          <a:pt x="5" y="2972"/>
                        </a:lnTo>
                        <a:lnTo>
                          <a:pt x="2" y="2963"/>
                        </a:lnTo>
                        <a:lnTo>
                          <a:pt x="1" y="2953"/>
                        </a:lnTo>
                        <a:lnTo>
                          <a:pt x="0" y="2942"/>
                        </a:lnTo>
                        <a:lnTo>
                          <a:pt x="1" y="2931"/>
                        </a:lnTo>
                        <a:lnTo>
                          <a:pt x="2" y="2921"/>
                        </a:lnTo>
                        <a:lnTo>
                          <a:pt x="10" y="2881"/>
                        </a:lnTo>
                        <a:lnTo>
                          <a:pt x="20" y="2843"/>
                        </a:lnTo>
                        <a:lnTo>
                          <a:pt x="31" y="2805"/>
                        </a:lnTo>
                        <a:lnTo>
                          <a:pt x="43" y="2768"/>
                        </a:lnTo>
                        <a:lnTo>
                          <a:pt x="57" y="2730"/>
                        </a:lnTo>
                        <a:lnTo>
                          <a:pt x="70" y="2693"/>
                        </a:lnTo>
                        <a:lnTo>
                          <a:pt x="86" y="2657"/>
                        </a:lnTo>
                        <a:lnTo>
                          <a:pt x="102" y="2622"/>
                        </a:lnTo>
                        <a:lnTo>
                          <a:pt x="120" y="2586"/>
                        </a:lnTo>
                        <a:lnTo>
                          <a:pt x="138" y="2551"/>
                        </a:lnTo>
                        <a:lnTo>
                          <a:pt x="159" y="2517"/>
                        </a:lnTo>
                        <a:lnTo>
                          <a:pt x="180" y="2483"/>
                        </a:lnTo>
                        <a:lnTo>
                          <a:pt x="202" y="2450"/>
                        </a:lnTo>
                        <a:lnTo>
                          <a:pt x="224" y="2418"/>
                        </a:lnTo>
                        <a:lnTo>
                          <a:pt x="248" y="2386"/>
                        </a:lnTo>
                        <a:lnTo>
                          <a:pt x="273" y="2355"/>
                        </a:lnTo>
                        <a:lnTo>
                          <a:pt x="299" y="2324"/>
                        </a:lnTo>
                        <a:lnTo>
                          <a:pt x="326" y="2293"/>
                        </a:lnTo>
                        <a:lnTo>
                          <a:pt x="353" y="2265"/>
                        </a:lnTo>
                        <a:lnTo>
                          <a:pt x="382" y="2237"/>
                        </a:lnTo>
                        <a:lnTo>
                          <a:pt x="411" y="2209"/>
                        </a:lnTo>
                        <a:lnTo>
                          <a:pt x="441" y="2182"/>
                        </a:lnTo>
                        <a:lnTo>
                          <a:pt x="472" y="2155"/>
                        </a:lnTo>
                        <a:lnTo>
                          <a:pt x="504" y="2130"/>
                        </a:lnTo>
                        <a:lnTo>
                          <a:pt x="537" y="2105"/>
                        </a:lnTo>
                        <a:lnTo>
                          <a:pt x="571" y="2080"/>
                        </a:lnTo>
                        <a:lnTo>
                          <a:pt x="605" y="2058"/>
                        </a:lnTo>
                        <a:lnTo>
                          <a:pt x="640" y="2036"/>
                        </a:lnTo>
                        <a:lnTo>
                          <a:pt x="677" y="2014"/>
                        </a:lnTo>
                        <a:lnTo>
                          <a:pt x="713" y="1993"/>
                        </a:lnTo>
                        <a:lnTo>
                          <a:pt x="751" y="1974"/>
                        </a:lnTo>
                        <a:lnTo>
                          <a:pt x="790" y="1955"/>
                        </a:lnTo>
                        <a:lnTo>
                          <a:pt x="799" y="1951"/>
                        </a:lnTo>
                        <a:lnTo>
                          <a:pt x="809" y="1948"/>
                        </a:lnTo>
                        <a:lnTo>
                          <a:pt x="820" y="1946"/>
                        </a:lnTo>
                        <a:lnTo>
                          <a:pt x="830" y="1945"/>
                        </a:lnTo>
                        <a:lnTo>
                          <a:pt x="840" y="1945"/>
                        </a:lnTo>
                        <a:lnTo>
                          <a:pt x="851" y="1946"/>
                        </a:lnTo>
                        <a:lnTo>
                          <a:pt x="861" y="1948"/>
                        </a:lnTo>
                        <a:lnTo>
                          <a:pt x="870" y="1951"/>
                        </a:lnTo>
                        <a:lnTo>
                          <a:pt x="881" y="1955"/>
                        </a:lnTo>
                        <a:lnTo>
                          <a:pt x="889" y="1959"/>
                        </a:lnTo>
                        <a:lnTo>
                          <a:pt x="898" y="1965"/>
                        </a:lnTo>
                        <a:lnTo>
                          <a:pt x="906" y="1972"/>
                        </a:lnTo>
                        <a:lnTo>
                          <a:pt x="914" y="1979"/>
                        </a:lnTo>
                        <a:lnTo>
                          <a:pt x="920" y="1987"/>
                        </a:lnTo>
                        <a:lnTo>
                          <a:pt x="926" y="1996"/>
                        </a:lnTo>
                        <a:lnTo>
                          <a:pt x="931" y="2006"/>
                        </a:lnTo>
                        <a:lnTo>
                          <a:pt x="936" y="2016"/>
                        </a:lnTo>
                        <a:lnTo>
                          <a:pt x="939" y="2026"/>
                        </a:lnTo>
                        <a:lnTo>
                          <a:pt x="941" y="2037"/>
                        </a:lnTo>
                        <a:lnTo>
                          <a:pt x="942" y="2047"/>
                        </a:lnTo>
                        <a:lnTo>
                          <a:pt x="942" y="2058"/>
                        </a:lnTo>
                        <a:lnTo>
                          <a:pt x="941" y="2068"/>
                        </a:lnTo>
                        <a:lnTo>
                          <a:pt x="939" y="2077"/>
                        </a:lnTo>
                        <a:lnTo>
                          <a:pt x="936" y="2088"/>
                        </a:lnTo>
                        <a:lnTo>
                          <a:pt x="931" y="2097"/>
                        </a:lnTo>
                        <a:lnTo>
                          <a:pt x="926" y="2106"/>
                        </a:lnTo>
                        <a:lnTo>
                          <a:pt x="921" y="2114"/>
                        </a:lnTo>
                        <a:lnTo>
                          <a:pt x="914" y="2123"/>
                        </a:lnTo>
                        <a:lnTo>
                          <a:pt x="907" y="2130"/>
                        </a:lnTo>
                        <a:lnTo>
                          <a:pt x="898" y="2136"/>
                        </a:lnTo>
                        <a:lnTo>
                          <a:pt x="890" y="2142"/>
                        </a:lnTo>
                        <a:lnTo>
                          <a:pt x="881" y="2148"/>
                        </a:lnTo>
                        <a:lnTo>
                          <a:pt x="848" y="2164"/>
                        </a:lnTo>
                        <a:lnTo>
                          <a:pt x="815" y="2181"/>
                        </a:lnTo>
                        <a:lnTo>
                          <a:pt x="783" y="2198"/>
                        </a:lnTo>
                        <a:lnTo>
                          <a:pt x="753" y="2217"/>
                        </a:lnTo>
                        <a:lnTo>
                          <a:pt x="722" y="2236"/>
                        </a:lnTo>
                        <a:lnTo>
                          <a:pt x="693" y="2255"/>
                        </a:lnTo>
                        <a:lnTo>
                          <a:pt x="664" y="2276"/>
                        </a:lnTo>
                        <a:lnTo>
                          <a:pt x="636" y="2298"/>
                        </a:lnTo>
                        <a:lnTo>
                          <a:pt x="608" y="2319"/>
                        </a:lnTo>
                        <a:lnTo>
                          <a:pt x="583" y="2341"/>
                        </a:lnTo>
                        <a:lnTo>
                          <a:pt x="557" y="2365"/>
                        </a:lnTo>
                        <a:lnTo>
                          <a:pt x="531" y="2389"/>
                        </a:lnTo>
                        <a:lnTo>
                          <a:pt x="507" y="2413"/>
                        </a:lnTo>
                        <a:lnTo>
                          <a:pt x="483" y="2437"/>
                        </a:lnTo>
                        <a:lnTo>
                          <a:pt x="460" y="2463"/>
                        </a:lnTo>
                        <a:lnTo>
                          <a:pt x="439" y="2489"/>
                        </a:lnTo>
                        <a:lnTo>
                          <a:pt x="418" y="2516"/>
                        </a:lnTo>
                        <a:lnTo>
                          <a:pt x="397" y="2543"/>
                        </a:lnTo>
                        <a:lnTo>
                          <a:pt x="378" y="2570"/>
                        </a:lnTo>
                        <a:lnTo>
                          <a:pt x="360" y="2598"/>
                        </a:lnTo>
                        <a:lnTo>
                          <a:pt x="342" y="2626"/>
                        </a:lnTo>
                        <a:lnTo>
                          <a:pt x="326" y="2655"/>
                        </a:lnTo>
                        <a:lnTo>
                          <a:pt x="309" y="2684"/>
                        </a:lnTo>
                        <a:lnTo>
                          <a:pt x="295" y="2714"/>
                        </a:lnTo>
                        <a:lnTo>
                          <a:pt x="281" y="2744"/>
                        </a:lnTo>
                        <a:lnTo>
                          <a:pt x="268" y="2774"/>
                        </a:lnTo>
                        <a:lnTo>
                          <a:pt x="255" y="2805"/>
                        </a:lnTo>
                        <a:lnTo>
                          <a:pt x="245" y="2836"/>
                        </a:lnTo>
                        <a:lnTo>
                          <a:pt x="235" y="2867"/>
                        </a:lnTo>
                        <a:lnTo>
                          <a:pt x="225" y="2898"/>
                        </a:lnTo>
                        <a:lnTo>
                          <a:pt x="218" y="2930"/>
                        </a:lnTo>
                        <a:lnTo>
                          <a:pt x="211" y="2962"/>
                        </a:lnTo>
                        <a:close/>
                        <a:moveTo>
                          <a:pt x="2992" y="2921"/>
                        </a:moveTo>
                        <a:lnTo>
                          <a:pt x="2995" y="2931"/>
                        </a:lnTo>
                        <a:lnTo>
                          <a:pt x="2995" y="2942"/>
                        </a:lnTo>
                        <a:lnTo>
                          <a:pt x="2995" y="2953"/>
                        </a:lnTo>
                        <a:lnTo>
                          <a:pt x="2992" y="2963"/>
                        </a:lnTo>
                        <a:lnTo>
                          <a:pt x="2990" y="2972"/>
                        </a:lnTo>
                        <a:lnTo>
                          <a:pt x="2986" y="2983"/>
                        </a:lnTo>
                        <a:lnTo>
                          <a:pt x="2982" y="2992"/>
                        </a:lnTo>
                        <a:lnTo>
                          <a:pt x="2977" y="3000"/>
                        </a:lnTo>
                        <a:lnTo>
                          <a:pt x="2971" y="3009"/>
                        </a:lnTo>
                        <a:lnTo>
                          <a:pt x="2965" y="3017"/>
                        </a:lnTo>
                        <a:lnTo>
                          <a:pt x="2956" y="3023"/>
                        </a:lnTo>
                        <a:lnTo>
                          <a:pt x="2948" y="3029"/>
                        </a:lnTo>
                        <a:lnTo>
                          <a:pt x="2940" y="3035"/>
                        </a:lnTo>
                        <a:lnTo>
                          <a:pt x="2930" y="3040"/>
                        </a:lnTo>
                        <a:lnTo>
                          <a:pt x="2920" y="3043"/>
                        </a:lnTo>
                        <a:lnTo>
                          <a:pt x="2910" y="3046"/>
                        </a:lnTo>
                        <a:lnTo>
                          <a:pt x="2898" y="3048"/>
                        </a:lnTo>
                        <a:lnTo>
                          <a:pt x="2888" y="3048"/>
                        </a:lnTo>
                        <a:lnTo>
                          <a:pt x="2878" y="3047"/>
                        </a:lnTo>
                        <a:lnTo>
                          <a:pt x="2867" y="3046"/>
                        </a:lnTo>
                        <a:lnTo>
                          <a:pt x="2857" y="3043"/>
                        </a:lnTo>
                        <a:lnTo>
                          <a:pt x="2848" y="3040"/>
                        </a:lnTo>
                        <a:lnTo>
                          <a:pt x="2838" y="3036"/>
                        </a:lnTo>
                        <a:lnTo>
                          <a:pt x="2829" y="3030"/>
                        </a:lnTo>
                        <a:lnTo>
                          <a:pt x="2821" y="3024"/>
                        </a:lnTo>
                        <a:lnTo>
                          <a:pt x="2813" y="3017"/>
                        </a:lnTo>
                        <a:lnTo>
                          <a:pt x="2806" y="3010"/>
                        </a:lnTo>
                        <a:lnTo>
                          <a:pt x="2800" y="3001"/>
                        </a:lnTo>
                        <a:lnTo>
                          <a:pt x="2795" y="2992"/>
                        </a:lnTo>
                        <a:lnTo>
                          <a:pt x="2791" y="2983"/>
                        </a:lnTo>
                        <a:lnTo>
                          <a:pt x="2786" y="2972"/>
                        </a:lnTo>
                        <a:lnTo>
                          <a:pt x="2784" y="2962"/>
                        </a:lnTo>
                        <a:lnTo>
                          <a:pt x="2777" y="2930"/>
                        </a:lnTo>
                        <a:lnTo>
                          <a:pt x="2769" y="2898"/>
                        </a:lnTo>
                        <a:lnTo>
                          <a:pt x="2760" y="2867"/>
                        </a:lnTo>
                        <a:lnTo>
                          <a:pt x="2750" y="2836"/>
                        </a:lnTo>
                        <a:lnTo>
                          <a:pt x="2739" y="2805"/>
                        </a:lnTo>
                        <a:lnTo>
                          <a:pt x="2726" y="2774"/>
                        </a:lnTo>
                        <a:lnTo>
                          <a:pt x="2714" y="2744"/>
                        </a:lnTo>
                        <a:lnTo>
                          <a:pt x="2700" y="2714"/>
                        </a:lnTo>
                        <a:lnTo>
                          <a:pt x="2685" y="2684"/>
                        </a:lnTo>
                        <a:lnTo>
                          <a:pt x="2670" y="2655"/>
                        </a:lnTo>
                        <a:lnTo>
                          <a:pt x="2653" y="2626"/>
                        </a:lnTo>
                        <a:lnTo>
                          <a:pt x="2635" y="2598"/>
                        </a:lnTo>
                        <a:lnTo>
                          <a:pt x="2617" y="2570"/>
                        </a:lnTo>
                        <a:lnTo>
                          <a:pt x="2597" y="2543"/>
                        </a:lnTo>
                        <a:lnTo>
                          <a:pt x="2577" y="2516"/>
                        </a:lnTo>
                        <a:lnTo>
                          <a:pt x="2557" y="2489"/>
                        </a:lnTo>
                        <a:lnTo>
                          <a:pt x="2534" y="2463"/>
                        </a:lnTo>
                        <a:lnTo>
                          <a:pt x="2511" y="2437"/>
                        </a:lnTo>
                        <a:lnTo>
                          <a:pt x="2488" y="2413"/>
                        </a:lnTo>
                        <a:lnTo>
                          <a:pt x="2464" y="2389"/>
                        </a:lnTo>
                        <a:lnTo>
                          <a:pt x="2439" y="2365"/>
                        </a:lnTo>
                        <a:lnTo>
                          <a:pt x="2413" y="2341"/>
                        </a:lnTo>
                        <a:lnTo>
                          <a:pt x="2386" y="2319"/>
                        </a:lnTo>
                        <a:lnTo>
                          <a:pt x="2359" y="2298"/>
                        </a:lnTo>
                        <a:lnTo>
                          <a:pt x="2330" y="2276"/>
                        </a:lnTo>
                        <a:lnTo>
                          <a:pt x="2302" y="2255"/>
                        </a:lnTo>
                        <a:lnTo>
                          <a:pt x="2272" y="2236"/>
                        </a:lnTo>
                        <a:lnTo>
                          <a:pt x="2242" y="2217"/>
                        </a:lnTo>
                        <a:lnTo>
                          <a:pt x="2211" y="2198"/>
                        </a:lnTo>
                        <a:lnTo>
                          <a:pt x="2180" y="2181"/>
                        </a:lnTo>
                        <a:lnTo>
                          <a:pt x="2147" y="2164"/>
                        </a:lnTo>
                        <a:lnTo>
                          <a:pt x="2115" y="2148"/>
                        </a:lnTo>
                        <a:lnTo>
                          <a:pt x="2104" y="2142"/>
                        </a:lnTo>
                        <a:lnTo>
                          <a:pt x="2096" y="2136"/>
                        </a:lnTo>
                        <a:lnTo>
                          <a:pt x="2088" y="2130"/>
                        </a:lnTo>
                        <a:lnTo>
                          <a:pt x="2080" y="2123"/>
                        </a:lnTo>
                        <a:lnTo>
                          <a:pt x="2074" y="2114"/>
                        </a:lnTo>
                        <a:lnTo>
                          <a:pt x="2068" y="2106"/>
                        </a:lnTo>
                        <a:lnTo>
                          <a:pt x="2064" y="2097"/>
                        </a:lnTo>
                        <a:lnTo>
                          <a:pt x="2060" y="2088"/>
                        </a:lnTo>
                        <a:lnTo>
                          <a:pt x="2057" y="2077"/>
                        </a:lnTo>
                        <a:lnTo>
                          <a:pt x="2055" y="2068"/>
                        </a:lnTo>
                        <a:lnTo>
                          <a:pt x="2054" y="2058"/>
                        </a:lnTo>
                        <a:lnTo>
                          <a:pt x="2054" y="2047"/>
                        </a:lnTo>
                        <a:lnTo>
                          <a:pt x="2055" y="2037"/>
                        </a:lnTo>
                        <a:lnTo>
                          <a:pt x="2057" y="2026"/>
                        </a:lnTo>
                        <a:lnTo>
                          <a:pt x="2060" y="2016"/>
                        </a:lnTo>
                        <a:lnTo>
                          <a:pt x="2064" y="2006"/>
                        </a:lnTo>
                        <a:lnTo>
                          <a:pt x="2069" y="1996"/>
                        </a:lnTo>
                        <a:lnTo>
                          <a:pt x="2074" y="1987"/>
                        </a:lnTo>
                        <a:lnTo>
                          <a:pt x="2082" y="1979"/>
                        </a:lnTo>
                        <a:lnTo>
                          <a:pt x="2089" y="1972"/>
                        </a:lnTo>
                        <a:lnTo>
                          <a:pt x="2097" y="1965"/>
                        </a:lnTo>
                        <a:lnTo>
                          <a:pt x="2105" y="1959"/>
                        </a:lnTo>
                        <a:lnTo>
                          <a:pt x="2115" y="1955"/>
                        </a:lnTo>
                        <a:lnTo>
                          <a:pt x="2124" y="1951"/>
                        </a:lnTo>
                        <a:lnTo>
                          <a:pt x="2133" y="1948"/>
                        </a:lnTo>
                        <a:lnTo>
                          <a:pt x="2144" y="1946"/>
                        </a:lnTo>
                        <a:lnTo>
                          <a:pt x="2154" y="1945"/>
                        </a:lnTo>
                        <a:lnTo>
                          <a:pt x="2164" y="1945"/>
                        </a:lnTo>
                        <a:lnTo>
                          <a:pt x="2175" y="1946"/>
                        </a:lnTo>
                        <a:lnTo>
                          <a:pt x="2185" y="1948"/>
                        </a:lnTo>
                        <a:lnTo>
                          <a:pt x="2195" y="1951"/>
                        </a:lnTo>
                        <a:lnTo>
                          <a:pt x="2206" y="1955"/>
                        </a:lnTo>
                        <a:lnTo>
                          <a:pt x="2244" y="1974"/>
                        </a:lnTo>
                        <a:lnTo>
                          <a:pt x="2281" y="1993"/>
                        </a:lnTo>
                        <a:lnTo>
                          <a:pt x="2319" y="2014"/>
                        </a:lnTo>
                        <a:lnTo>
                          <a:pt x="2354" y="2036"/>
                        </a:lnTo>
                        <a:lnTo>
                          <a:pt x="2390" y="2058"/>
                        </a:lnTo>
                        <a:lnTo>
                          <a:pt x="2424" y="2080"/>
                        </a:lnTo>
                        <a:lnTo>
                          <a:pt x="2457" y="2105"/>
                        </a:lnTo>
                        <a:lnTo>
                          <a:pt x="2490" y="2130"/>
                        </a:lnTo>
                        <a:lnTo>
                          <a:pt x="2523" y="2155"/>
                        </a:lnTo>
                        <a:lnTo>
                          <a:pt x="2554" y="2182"/>
                        </a:lnTo>
                        <a:lnTo>
                          <a:pt x="2584" y="2209"/>
                        </a:lnTo>
                        <a:lnTo>
                          <a:pt x="2614" y="2237"/>
                        </a:lnTo>
                        <a:lnTo>
                          <a:pt x="2642" y="2265"/>
                        </a:lnTo>
                        <a:lnTo>
                          <a:pt x="2670" y="2293"/>
                        </a:lnTo>
                        <a:lnTo>
                          <a:pt x="2696" y="2324"/>
                        </a:lnTo>
                        <a:lnTo>
                          <a:pt x="2721" y="2355"/>
                        </a:lnTo>
                        <a:lnTo>
                          <a:pt x="2746" y="2386"/>
                        </a:lnTo>
                        <a:lnTo>
                          <a:pt x="2770" y="2418"/>
                        </a:lnTo>
                        <a:lnTo>
                          <a:pt x="2794" y="2450"/>
                        </a:lnTo>
                        <a:lnTo>
                          <a:pt x="2815" y="2483"/>
                        </a:lnTo>
                        <a:lnTo>
                          <a:pt x="2836" y="2517"/>
                        </a:lnTo>
                        <a:lnTo>
                          <a:pt x="2856" y="2551"/>
                        </a:lnTo>
                        <a:lnTo>
                          <a:pt x="2874" y="2586"/>
                        </a:lnTo>
                        <a:lnTo>
                          <a:pt x="2892" y="2622"/>
                        </a:lnTo>
                        <a:lnTo>
                          <a:pt x="2909" y="2657"/>
                        </a:lnTo>
                        <a:lnTo>
                          <a:pt x="2924" y="2693"/>
                        </a:lnTo>
                        <a:lnTo>
                          <a:pt x="2939" y="2730"/>
                        </a:lnTo>
                        <a:lnTo>
                          <a:pt x="2952" y="2768"/>
                        </a:lnTo>
                        <a:lnTo>
                          <a:pt x="2964" y="2805"/>
                        </a:lnTo>
                        <a:lnTo>
                          <a:pt x="2975" y="2843"/>
                        </a:lnTo>
                        <a:lnTo>
                          <a:pt x="2984" y="2881"/>
                        </a:lnTo>
                        <a:lnTo>
                          <a:pt x="2992" y="2921"/>
                        </a:lnTo>
                        <a:close/>
                        <a:moveTo>
                          <a:pt x="1436" y="350"/>
                        </a:moveTo>
                        <a:lnTo>
                          <a:pt x="1543" y="350"/>
                        </a:lnTo>
                        <a:lnTo>
                          <a:pt x="1543" y="522"/>
                        </a:lnTo>
                        <a:lnTo>
                          <a:pt x="1714" y="522"/>
                        </a:lnTo>
                        <a:lnTo>
                          <a:pt x="1714" y="629"/>
                        </a:lnTo>
                        <a:lnTo>
                          <a:pt x="1543" y="629"/>
                        </a:lnTo>
                        <a:lnTo>
                          <a:pt x="1543" y="800"/>
                        </a:lnTo>
                        <a:lnTo>
                          <a:pt x="1436" y="800"/>
                        </a:lnTo>
                        <a:lnTo>
                          <a:pt x="1436" y="629"/>
                        </a:lnTo>
                        <a:lnTo>
                          <a:pt x="1264" y="629"/>
                        </a:lnTo>
                        <a:lnTo>
                          <a:pt x="1264" y="522"/>
                        </a:lnTo>
                        <a:lnTo>
                          <a:pt x="1436" y="522"/>
                        </a:lnTo>
                        <a:lnTo>
                          <a:pt x="1436" y="350"/>
                        </a:lnTo>
                        <a:close/>
                        <a:moveTo>
                          <a:pt x="852" y="936"/>
                        </a:moveTo>
                        <a:lnTo>
                          <a:pt x="2143" y="936"/>
                        </a:lnTo>
                        <a:lnTo>
                          <a:pt x="2143" y="264"/>
                        </a:lnTo>
                        <a:lnTo>
                          <a:pt x="2058" y="252"/>
                        </a:lnTo>
                        <a:lnTo>
                          <a:pt x="1974" y="242"/>
                        </a:lnTo>
                        <a:lnTo>
                          <a:pt x="1890" y="233"/>
                        </a:lnTo>
                        <a:lnTo>
                          <a:pt x="1806" y="226"/>
                        </a:lnTo>
                        <a:lnTo>
                          <a:pt x="1723" y="220"/>
                        </a:lnTo>
                        <a:lnTo>
                          <a:pt x="1642" y="216"/>
                        </a:lnTo>
                        <a:lnTo>
                          <a:pt x="1560" y="214"/>
                        </a:lnTo>
                        <a:lnTo>
                          <a:pt x="1479" y="213"/>
                        </a:lnTo>
                        <a:lnTo>
                          <a:pt x="1399" y="214"/>
                        </a:lnTo>
                        <a:lnTo>
                          <a:pt x="1320" y="216"/>
                        </a:lnTo>
                        <a:lnTo>
                          <a:pt x="1241" y="220"/>
                        </a:lnTo>
                        <a:lnTo>
                          <a:pt x="1162" y="226"/>
                        </a:lnTo>
                        <a:lnTo>
                          <a:pt x="1084" y="233"/>
                        </a:lnTo>
                        <a:lnTo>
                          <a:pt x="1006" y="241"/>
                        </a:lnTo>
                        <a:lnTo>
                          <a:pt x="929" y="250"/>
                        </a:lnTo>
                        <a:lnTo>
                          <a:pt x="852" y="263"/>
                        </a:lnTo>
                        <a:lnTo>
                          <a:pt x="852" y="936"/>
                        </a:lnTo>
                        <a:close/>
                        <a:moveTo>
                          <a:pt x="2143" y="1150"/>
                        </a:moveTo>
                        <a:lnTo>
                          <a:pt x="852" y="1150"/>
                        </a:lnTo>
                        <a:lnTo>
                          <a:pt x="852" y="1331"/>
                        </a:lnTo>
                        <a:lnTo>
                          <a:pt x="853" y="1362"/>
                        </a:lnTo>
                        <a:lnTo>
                          <a:pt x="856" y="1393"/>
                        </a:lnTo>
                        <a:lnTo>
                          <a:pt x="860" y="1423"/>
                        </a:lnTo>
                        <a:lnTo>
                          <a:pt x="865" y="1453"/>
                        </a:lnTo>
                        <a:lnTo>
                          <a:pt x="872" y="1483"/>
                        </a:lnTo>
                        <a:lnTo>
                          <a:pt x="881" y="1512"/>
                        </a:lnTo>
                        <a:lnTo>
                          <a:pt x="891" y="1540"/>
                        </a:lnTo>
                        <a:lnTo>
                          <a:pt x="902" y="1568"/>
                        </a:lnTo>
                        <a:lnTo>
                          <a:pt x="916" y="1595"/>
                        </a:lnTo>
                        <a:lnTo>
                          <a:pt x="929" y="1622"/>
                        </a:lnTo>
                        <a:lnTo>
                          <a:pt x="945" y="1647"/>
                        </a:lnTo>
                        <a:lnTo>
                          <a:pt x="961" y="1671"/>
                        </a:lnTo>
                        <a:lnTo>
                          <a:pt x="980" y="1696"/>
                        </a:lnTo>
                        <a:lnTo>
                          <a:pt x="999" y="1719"/>
                        </a:lnTo>
                        <a:lnTo>
                          <a:pt x="1018" y="1742"/>
                        </a:lnTo>
                        <a:lnTo>
                          <a:pt x="1040" y="1763"/>
                        </a:lnTo>
                        <a:lnTo>
                          <a:pt x="1063" y="1783"/>
                        </a:lnTo>
                        <a:lnTo>
                          <a:pt x="1086" y="1803"/>
                        </a:lnTo>
                        <a:lnTo>
                          <a:pt x="1110" y="1822"/>
                        </a:lnTo>
                        <a:lnTo>
                          <a:pt x="1135" y="1838"/>
                        </a:lnTo>
                        <a:lnTo>
                          <a:pt x="1162" y="1855"/>
                        </a:lnTo>
                        <a:lnTo>
                          <a:pt x="1189" y="1869"/>
                        </a:lnTo>
                        <a:lnTo>
                          <a:pt x="1217" y="1884"/>
                        </a:lnTo>
                        <a:lnTo>
                          <a:pt x="1245" y="1896"/>
                        </a:lnTo>
                        <a:lnTo>
                          <a:pt x="1275" y="1906"/>
                        </a:lnTo>
                        <a:lnTo>
                          <a:pt x="1305" y="1917"/>
                        </a:lnTo>
                        <a:lnTo>
                          <a:pt x="1336" y="1925"/>
                        </a:lnTo>
                        <a:lnTo>
                          <a:pt x="1367" y="1931"/>
                        </a:lnTo>
                        <a:lnTo>
                          <a:pt x="1399" y="1937"/>
                        </a:lnTo>
                        <a:lnTo>
                          <a:pt x="1431" y="1942"/>
                        </a:lnTo>
                        <a:lnTo>
                          <a:pt x="1465" y="1944"/>
                        </a:lnTo>
                        <a:lnTo>
                          <a:pt x="1498" y="1945"/>
                        </a:lnTo>
                        <a:lnTo>
                          <a:pt x="1531" y="1944"/>
                        </a:lnTo>
                        <a:lnTo>
                          <a:pt x="1563" y="1942"/>
                        </a:lnTo>
                        <a:lnTo>
                          <a:pt x="1595" y="1937"/>
                        </a:lnTo>
                        <a:lnTo>
                          <a:pt x="1627" y="1932"/>
                        </a:lnTo>
                        <a:lnTo>
                          <a:pt x="1658" y="1925"/>
                        </a:lnTo>
                        <a:lnTo>
                          <a:pt x="1689" y="1917"/>
                        </a:lnTo>
                        <a:lnTo>
                          <a:pt x="1718" y="1907"/>
                        </a:lnTo>
                        <a:lnTo>
                          <a:pt x="1748" y="1896"/>
                        </a:lnTo>
                        <a:lnTo>
                          <a:pt x="1776" y="1884"/>
                        </a:lnTo>
                        <a:lnTo>
                          <a:pt x="1804" y="1870"/>
                        </a:lnTo>
                        <a:lnTo>
                          <a:pt x="1831" y="1855"/>
                        </a:lnTo>
                        <a:lnTo>
                          <a:pt x="1858" y="1839"/>
                        </a:lnTo>
                        <a:lnTo>
                          <a:pt x="1883" y="1822"/>
                        </a:lnTo>
                        <a:lnTo>
                          <a:pt x="1908" y="1804"/>
                        </a:lnTo>
                        <a:lnTo>
                          <a:pt x="1930" y="1784"/>
                        </a:lnTo>
                        <a:lnTo>
                          <a:pt x="1953" y="1764"/>
                        </a:lnTo>
                        <a:lnTo>
                          <a:pt x="1975" y="1743"/>
                        </a:lnTo>
                        <a:lnTo>
                          <a:pt x="1995" y="1720"/>
                        </a:lnTo>
                        <a:lnTo>
                          <a:pt x="2014" y="1697"/>
                        </a:lnTo>
                        <a:lnTo>
                          <a:pt x="2032" y="1674"/>
                        </a:lnTo>
                        <a:lnTo>
                          <a:pt x="2048" y="1649"/>
                        </a:lnTo>
                        <a:lnTo>
                          <a:pt x="2065" y="1623"/>
                        </a:lnTo>
                        <a:lnTo>
                          <a:pt x="2078" y="1596"/>
                        </a:lnTo>
                        <a:lnTo>
                          <a:pt x="2092" y="1569"/>
                        </a:lnTo>
                        <a:lnTo>
                          <a:pt x="2103" y="1541"/>
                        </a:lnTo>
                        <a:lnTo>
                          <a:pt x="2114" y="1513"/>
                        </a:lnTo>
                        <a:lnTo>
                          <a:pt x="2122" y="1483"/>
                        </a:lnTo>
                        <a:lnTo>
                          <a:pt x="2129" y="1454"/>
                        </a:lnTo>
                        <a:lnTo>
                          <a:pt x="2135" y="1424"/>
                        </a:lnTo>
                        <a:lnTo>
                          <a:pt x="2139" y="1393"/>
                        </a:lnTo>
                        <a:lnTo>
                          <a:pt x="2142" y="1362"/>
                        </a:lnTo>
                        <a:lnTo>
                          <a:pt x="2143" y="1331"/>
                        </a:lnTo>
                        <a:lnTo>
                          <a:pt x="2143" y="115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chemeClr val="dk1"/>
                      </a:solidFill>
                      <a:latin typeface="Open Sans"/>
                      <a:ea typeface="Open Sans"/>
                      <a:cs typeface="Open Sans"/>
                      <a:sym typeface="Open Sans"/>
                    </a:endParaRPr>
                  </a:p>
                </p:txBody>
              </p:sp>
            </p:grpSp>
            <p:sp>
              <p:nvSpPr>
                <p:cNvPr id="232" name="Google Shape;232;p15"/>
                <p:cNvSpPr txBox="1"/>
                <p:nvPr/>
              </p:nvSpPr>
              <p:spPr>
                <a:xfrm>
                  <a:off x="-19337" y="4130358"/>
                  <a:ext cx="1201101" cy="38433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400"/>
                    <a:buFont typeface="Open Sans"/>
                    <a:buNone/>
                  </a:pPr>
                  <a:r>
                    <a:rPr b="0" i="0" lang="en-US" sz="1400" u="none" cap="none" strike="noStrike">
                      <a:solidFill>
                        <a:schemeClr val="dk1"/>
                      </a:solidFill>
                      <a:latin typeface="Open Sans"/>
                      <a:ea typeface="Open Sans"/>
                      <a:cs typeface="Open Sans"/>
                      <a:sym typeface="Open Sans"/>
                    </a:rPr>
                    <a:t>Caregiver</a:t>
                  </a:r>
                  <a:endParaRPr b="0" i="0" sz="1600" u="none" cap="none" strike="noStrike">
                    <a:solidFill>
                      <a:schemeClr val="dk1"/>
                    </a:solidFill>
                    <a:latin typeface="Open Sans"/>
                    <a:ea typeface="Open Sans"/>
                    <a:cs typeface="Open Sans"/>
                    <a:sym typeface="Open Sans"/>
                  </a:endParaRPr>
                </a:p>
              </p:txBody>
            </p:sp>
          </p:grpSp>
          <p:grpSp>
            <p:nvGrpSpPr>
              <p:cNvPr id="233" name="Google Shape;233;p15"/>
              <p:cNvGrpSpPr/>
              <p:nvPr/>
            </p:nvGrpSpPr>
            <p:grpSpPr>
              <a:xfrm>
                <a:off x="938871" y="3324115"/>
                <a:ext cx="1419136" cy="1393753"/>
                <a:chOff x="2076388" y="3323959"/>
                <a:chExt cx="1419136" cy="1393753"/>
              </a:xfrm>
            </p:grpSpPr>
            <p:grpSp>
              <p:nvGrpSpPr>
                <p:cNvPr id="234" name="Google Shape;234;p15"/>
                <p:cNvGrpSpPr/>
                <p:nvPr/>
              </p:nvGrpSpPr>
              <p:grpSpPr>
                <a:xfrm>
                  <a:off x="2439394" y="3323959"/>
                  <a:ext cx="802207" cy="767730"/>
                  <a:chOff x="208101" y="4182086"/>
                  <a:chExt cx="802207" cy="767730"/>
                </a:xfrm>
              </p:grpSpPr>
              <p:grpSp>
                <p:nvGrpSpPr>
                  <p:cNvPr id="235" name="Google Shape;235;p15"/>
                  <p:cNvGrpSpPr/>
                  <p:nvPr/>
                </p:nvGrpSpPr>
                <p:grpSpPr>
                  <a:xfrm>
                    <a:off x="208101" y="4182086"/>
                    <a:ext cx="802207" cy="767730"/>
                    <a:chOff x="467430" y="1851465"/>
                    <a:chExt cx="3024420" cy="3024420"/>
                  </a:xfrm>
                </p:grpSpPr>
                <p:sp>
                  <p:nvSpPr>
                    <p:cNvPr id="236" name="Google Shape;236;p15"/>
                    <p:cNvSpPr/>
                    <p:nvPr/>
                  </p:nvSpPr>
                  <p:spPr>
                    <a:xfrm>
                      <a:off x="467430" y="1851465"/>
                      <a:ext cx="3024420" cy="3024420"/>
                    </a:xfrm>
                    <a:prstGeom prst="ellipse">
                      <a:avLst/>
                    </a:prstGeom>
                    <a:gradFill>
                      <a:gsLst>
                        <a:gs pos="0">
                          <a:srgbClr val="98B4E6"/>
                        </a:gs>
                        <a:gs pos="2000">
                          <a:srgbClr val="98B4E6"/>
                        </a:gs>
                        <a:gs pos="62000">
                          <a:srgbClr val="0063BE"/>
                        </a:gs>
                        <a:gs pos="100000">
                          <a:srgbClr val="000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Calibri"/>
                        <a:buNone/>
                      </a:pPr>
                      <a:r>
                        <a:t/>
                      </a:r>
                      <a:endParaRPr b="0" i="0" sz="1600" u="none" cap="none" strike="noStrike">
                        <a:solidFill>
                          <a:schemeClr val="dk1"/>
                        </a:solidFill>
                        <a:latin typeface="Open Sans"/>
                        <a:ea typeface="Open Sans"/>
                        <a:cs typeface="Open Sans"/>
                        <a:sym typeface="Open Sans"/>
                      </a:endParaRPr>
                    </a:p>
                  </p:txBody>
                </p:sp>
                <p:sp>
                  <p:nvSpPr>
                    <p:cNvPr id="237" name="Google Shape;237;p15"/>
                    <p:cNvSpPr/>
                    <p:nvPr/>
                  </p:nvSpPr>
                  <p:spPr>
                    <a:xfrm>
                      <a:off x="570194" y="1995485"/>
                      <a:ext cx="2818892" cy="2818892"/>
                    </a:xfrm>
                    <a:prstGeom prst="donut">
                      <a:avLst>
                        <a:gd fmla="val 2212" name="adj"/>
                      </a:avLst>
                    </a:prstGeom>
                    <a:gradFill>
                      <a:gsLst>
                        <a:gs pos="0">
                          <a:srgbClr val="6D97D8"/>
                        </a:gs>
                        <a:gs pos="39000">
                          <a:srgbClr val="FFFFFF"/>
                        </a:gs>
                        <a:gs pos="100000">
                          <a:srgbClr val="FFFFFF"/>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Calibri"/>
                        <a:buNone/>
                      </a:pPr>
                      <a:r>
                        <a:t/>
                      </a:r>
                      <a:endParaRPr b="0" i="0" sz="1600" u="none" cap="none" strike="noStrike">
                        <a:solidFill>
                          <a:schemeClr val="dk1"/>
                        </a:solidFill>
                        <a:latin typeface="Open Sans"/>
                        <a:ea typeface="Open Sans"/>
                        <a:cs typeface="Open Sans"/>
                        <a:sym typeface="Open Sans"/>
                      </a:endParaRPr>
                    </a:p>
                  </p:txBody>
                </p:sp>
                <p:sp>
                  <p:nvSpPr>
                    <p:cNvPr id="238" name="Google Shape;238;p15"/>
                    <p:cNvSpPr/>
                    <p:nvPr/>
                  </p:nvSpPr>
                  <p:spPr>
                    <a:xfrm>
                      <a:off x="866360" y="1923475"/>
                      <a:ext cx="2226561" cy="1512210"/>
                    </a:xfrm>
                    <a:prstGeom prst="ellipse">
                      <a:avLst/>
                    </a:prstGeom>
                    <a:gradFill>
                      <a:gsLst>
                        <a:gs pos="0">
                          <a:srgbClr val="C69FD7">
                            <a:alpha val="0"/>
                          </a:srgbClr>
                        </a:gs>
                        <a:gs pos="100000">
                          <a:srgbClr val="FFFFFF"/>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Calibri"/>
                        <a:buNone/>
                      </a:pPr>
                      <a:r>
                        <a:t/>
                      </a:r>
                      <a:endParaRPr b="0" i="0" sz="1600" u="none" cap="none" strike="noStrike">
                        <a:solidFill>
                          <a:schemeClr val="dk1"/>
                        </a:solidFill>
                        <a:latin typeface="Open Sans"/>
                        <a:ea typeface="Open Sans"/>
                        <a:cs typeface="Open Sans"/>
                        <a:sym typeface="Open Sans"/>
                      </a:endParaRPr>
                    </a:p>
                  </p:txBody>
                </p:sp>
              </p:grpSp>
              <p:sp>
                <p:nvSpPr>
                  <p:cNvPr id="239" name="Google Shape;239;p15"/>
                  <p:cNvSpPr/>
                  <p:nvPr/>
                </p:nvSpPr>
                <p:spPr>
                  <a:xfrm>
                    <a:off x="361862" y="4395219"/>
                    <a:ext cx="475785" cy="348703"/>
                  </a:xfrm>
                  <a:custGeom>
                    <a:rect b="b" l="l" r="r" t="t"/>
                    <a:pathLst>
                      <a:path extrusionOk="0" h="2375" w="3338">
                        <a:moveTo>
                          <a:pt x="2702" y="1731"/>
                        </a:moveTo>
                        <a:lnTo>
                          <a:pt x="2686" y="1731"/>
                        </a:lnTo>
                        <a:lnTo>
                          <a:pt x="2669" y="1733"/>
                        </a:lnTo>
                        <a:lnTo>
                          <a:pt x="2654" y="1735"/>
                        </a:lnTo>
                        <a:lnTo>
                          <a:pt x="2637" y="1737"/>
                        </a:lnTo>
                        <a:lnTo>
                          <a:pt x="2622" y="1741"/>
                        </a:lnTo>
                        <a:lnTo>
                          <a:pt x="2606" y="1745"/>
                        </a:lnTo>
                        <a:lnTo>
                          <a:pt x="2592" y="1750"/>
                        </a:lnTo>
                        <a:lnTo>
                          <a:pt x="2577" y="1756"/>
                        </a:lnTo>
                        <a:lnTo>
                          <a:pt x="2563" y="1763"/>
                        </a:lnTo>
                        <a:lnTo>
                          <a:pt x="2548" y="1770"/>
                        </a:lnTo>
                        <a:lnTo>
                          <a:pt x="2535" y="1777"/>
                        </a:lnTo>
                        <a:lnTo>
                          <a:pt x="2523" y="1785"/>
                        </a:lnTo>
                        <a:lnTo>
                          <a:pt x="2509" y="1795"/>
                        </a:lnTo>
                        <a:lnTo>
                          <a:pt x="2498" y="1804"/>
                        </a:lnTo>
                        <a:lnTo>
                          <a:pt x="2485" y="1814"/>
                        </a:lnTo>
                        <a:lnTo>
                          <a:pt x="2474" y="1825"/>
                        </a:lnTo>
                        <a:lnTo>
                          <a:pt x="2464" y="1836"/>
                        </a:lnTo>
                        <a:lnTo>
                          <a:pt x="2453" y="1848"/>
                        </a:lnTo>
                        <a:lnTo>
                          <a:pt x="2444" y="1860"/>
                        </a:lnTo>
                        <a:lnTo>
                          <a:pt x="2435" y="1873"/>
                        </a:lnTo>
                        <a:lnTo>
                          <a:pt x="2427" y="1885"/>
                        </a:lnTo>
                        <a:lnTo>
                          <a:pt x="2419" y="1899"/>
                        </a:lnTo>
                        <a:lnTo>
                          <a:pt x="2412" y="1913"/>
                        </a:lnTo>
                        <a:lnTo>
                          <a:pt x="2405" y="1928"/>
                        </a:lnTo>
                        <a:lnTo>
                          <a:pt x="2400" y="1942"/>
                        </a:lnTo>
                        <a:lnTo>
                          <a:pt x="2395" y="1957"/>
                        </a:lnTo>
                        <a:lnTo>
                          <a:pt x="2391" y="1972"/>
                        </a:lnTo>
                        <a:lnTo>
                          <a:pt x="2386" y="1988"/>
                        </a:lnTo>
                        <a:lnTo>
                          <a:pt x="2384" y="2004"/>
                        </a:lnTo>
                        <a:lnTo>
                          <a:pt x="2382" y="2020"/>
                        </a:lnTo>
                        <a:lnTo>
                          <a:pt x="2380" y="2036"/>
                        </a:lnTo>
                        <a:lnTo>
                          <a:pt x="2380" y="2053"/>
                        </a:lnTo>
                        <a:lnTo>
                          <a:pt x="2380" y="2069"/>
                        </a:lnTo>
                        <a:lnTo>
                          <a:pt x="2382" y="2086"/>
                        </a:lnTo>
                        <a:lnTo>
                          <a:pt x="2384" y="2102"/>
                        </a:lnTo>
                        <a:lnTo>
                          <a:pt x="2386" y="2118"/>
                        </a:lnTo>
                        <a:lnTo>
                          <a:pt x="2391" y="2133"/>
                        </a:lnTo>
                        <a:lnTo>
                          <a:pt x="2395" y="2149"/>
                        </a:lnTo>
                        <a:lnTo>
                          <a:pt x="2400" y="2164"/>
                        </a:lnTo>
                        <a:lnTo>
                          <a:pt x="2405" y="2179"/>
                        </a:lnTo>
                        <a:lnTo>
                          <a:pt x="2412" y="2193"/>
                        </a:lnTo>
                        <a:lnTo>
                          <a:pt x="2419" y="2206"/>
                        </a:lnTo>
                        <a:lnTo>
                          <a:pt x="2427" y="2220"/>
                        </a:lnTo>
                        <a:lnTo>
                          <a:pt x="2435" y="2233"/>
                        </a:lnTo>
                        <a:lnTo>
                          <a:pt x="2444" y="2246"/>
                        </a:lnTo>
                        <a:lnTo>
                          <a:pt x="2453" y="2258"/>
                        </a:lnTo>
                        <a:lnTo>
                          <a:pt x="2464" y="2269"/>
                        </a:lnTo>
                        <a:lnTo>
                          <a:pt x="2474" y="2281"/>
                        </a:lnTo>
                        <a:lnTo>
                          <a:pt x="2485" y="2291"/>
                        </a:lnTo>
                        <a:lnTo>
                          <a:pt x="2498" y="2301"/>
                        </a:lnTo>
                        <a:lnTo>
                          <a:pt x="2509" y="2311"/>
                        </a:lnTo>
                        <a:lnTo>
                          <a:pt x="2523" y="2320"/>
                        </a:lnTo>
                        <a:lnTo>
                          <a:pt x="2535" y="2328"/>
                        </a:lnTo>
                        <a:lnTo>
                          <a:pt x="2548" y="2336"/>
                        </a:lnTo>
                        <a:lnTo>
                          <a:pt x="2563" y="2344"/>
                        </a:lnTo>
                        <a:lnTo>
                          <a:pt x="2577" y="2350"/>
                        </a:lnTo>
                        <a:lnTo>
                          <a:pt x="2592" y="2355"/>
                        </a:lnTo>
                        <a:lnTo>
                          <a:pt x="2606" y="2360"/>
                        </a:lnTo>
                        <a:lnTo>
                          <a:pt x="2622" y="2365"/>
                        </a:lnTo>
                        <a:lnTo>
                          <a:pt x="2637" y="2368"/>
                        </a:lnTo>
                        <a:lnTo>
                          <a:pt x="2654" y="2372"/>
                        </a:lnTo>
                        <a:lnTo>
                          <a:pt x="2669" y="2374"/>
                        </a:lnTo>
                        <a:lnTo>
                          <a:pt x="2686" y="2375"/>
                        </a:lnTo>
                        <a:lnTo>
                          <a:pt x="2702" y="2375"/>
                        </a:lnTo>
                        <a:lnTo>
                          <a:pt x="2719" y="2375"/>
                        </a:lnTo>
                        <a:lnTo>
                          <a:pt x="2735" y="2374"/>
                        </a:lnTo>
                        <a:lnTo>
                          <a:pt x="2752" y="2372"/>
                        </a:lnTo>
                        <a:lnTo>
                          <a:pt x="2767" y="2368"/>
                        </a:lnTo>
                        <a:lnTo>
                          <a:pt x="2783" y="2365"/>
                        </a:lnTo>
                        <a:lnTo>
                          <a:pt x="2798" y="2360"/>
                        </a:lnTo>
                        <a:lnTo>
                          <a:pt x="2813" y="2355"/>
                        </a:lnTo>
                        <a:lnTo>
                          <a:pt x="2828" y="2350"/>
                        </a:lnTo>
                        <a:lnTo>
                          <a:pt x="2842" y="2344"/>
                        </a:lnTo>
                        <a:lnTo>
                          <a:pt x="2856" y="2336"/>
                        </a:lnTo>
                        <a:lnTo>
                          <a:pt x="2869" y="2328"/>
                        </a:lnTo>
                        <a:lnTo>
                          <a:pt x="2883" y="2320"/>
                        </a:lnTo>
                        <a:lnTo>
                          <a:pt x="2895" y="2311"/>
                        </a:lnTo>
                        <a:lnTo>
                          <a:pt x="2908" y="2301"/>
                        </a:lnTo>
                        <a:lnTo>
                          <a:pt x="2919" y="2291"/>
                        </a:lnTo>
                        <a:lnTo>
                          <a:pt x="2930" y="2281"/>
                        </a:lnTo>
                        <a:lnTo>
                          <a:pt x="2941" y="2269"/>
                        </a:lnTo>
                        <a:lnTo>
                          <a:pt x="2951" y="2258"/>
                        </a:lnTo>
                        <a:lnTo>
                          <a:pt x="2960" y="2246"/>
                        </a:lnTo>
                        <a:lnTo>
                          <a:pt x="2969" y="2233"/>
                        </a:lnTo>
                        <a:lnTo>
                          <a:pt x="2978" y="2220"/>
                        </a:lnTo>
                        <a:lnTo>
                          <a:pt x="2986" y="2206"/>
                        </a:lnTo>
                        <a:lnTo>
                          <a:pt x="2993" y="2193"/>
                        </a:lnTo>
                        <a:lnTo>
                          <a:pt x="2999" y="2179"/>
                        </a:lnTo>
                        <a:lnTo>
                          <a:pt x="3005" y="2164"/>
                        </a:lnTo>
                        <a:lnTo>
                          <a:pt x="3010" y="2149"/>
                        </a:lnTo>
                        <a:lnTo>
                          <a:pt x="3014" y="2133"/>
                        </a:lnTo>
                        <a:lnTo>
                          <a:pt x="3018" y="2118"/>
                        </a:lnTo>
                        <a:lnTo>
                          <a:pt x="3021" y="2102"/>
                        </a:lnTo>
                        <a:lnTo>
                          <a:pt x="3023" y="2086"/>
                        </a:lnTo>
                        <a:lnTo>
                          <a:pt x="3024" y="2069"/>
                        </a:lnTo>
                        <a:lnTo>
                          <a:pt x="3024" y="2053"/>
                        </a:lnTo>
                        <a:lnTo>
                          <a:pt x="3024" y="2036"/>
                        </a:lnTo>
                        <a:lnTo>
                          <a:pt x="3023" y="2020"/>
                        </a:lnTo>
                        <a:lnTo>
                          <a:pt x="3021" y="2004"/>
                        </a:lnTo>
                        <a:lnTo>
                          <a:pt x="3018" y="1988"/>
                        </a:lnTo>
                        <a:lnTo>
                          <a:pt x="3014" y="1972"/>
                        </a:lnTo>
                        <a:lnTo>
                          <a:pt x="3010" y="1957"/>
                        </a:lnTo>
                        <a:lnTo>
                          <a:pt x="3005" y="1942"/>
                        </a:lnTo>
                        <a:lnTo>
                          <a:pt x="2999" y="1928"/>
                        </a:lnTo>
                        <a:lnTo>
                          <a:pt x="2993" y="1913"/>
                        </a:lnTo>
                        <a:lnTo>
                          <a:pt x="2986" y="1899"/>
                        </a:lnTo>
                        <a:lnTo>
                          <a:pt x="2978" y="1885"/>
                        </a:lnTo>
                        <a:lnTo>
                          <a:pt x="2969" y="1873"/>
                        </a:lnTo>
                        <a:lnTo>
                          <a:pt x="2960" y="1860"/>
                        </a:lnTo>
                        <a:lnTo>
                          <a:pt x="2951" y="1848"/>
                        </a:lnTo>
                        <a:lnTo>
                          <a:pt x="2941" y="1836"/>
                        </a:lnTo>
                        <a:lnTo>
                          <a:pt x="2930" y="1825"/>
                        </a:lnTo>
                        <a:lnTo>
                          <a:pt x="2919" y="1814"/>
                        </a:lnTo>
                        <a:lnTo>
                          <a:pt x="2908" y="1804"/>
                        </a:lnTo>
                        <a:lnTo>
                          <a:pt x="2895" y="1795"/>
                        </a:lnTo>
                        <a:lnTo>
                          <a:pt x="2883" y="1785"/>
                        </a:lnTo>
                        <a:lnTo>
                          <a:pt x="2869" y="1777"/>
                        </a:lnTo>
                        <a:lnTo>
                          <a:pt x="2856" y="1770"/>
                        </a:lnTo>
                        <a:lnTo>
                          <a:pt x="2842" y="1763"/>
                        </a:lnTo>
                        <a:lnTo>
                          <a:pt x="2828" y="1756"/>
                        </a:lnTo>
                        <a:lnTo>
                          <a:pt x="2813" y="1750"/>
                        </a:lnTo>
                        <a:lnTo>
                          <a:pt x="2798" y="1745"/>
                        </a:lnTo>
                        <a:lnTo>
                          <a:pt x="2783" y="1741"/>
                        </a:lnTo>
                        <a:lnTo>
                          <a:pt x="2767" y="1737"/>
                        </a:lnTo>
                        <a:lnTo>
                          <a:pt x="2752" y="1735"/>
                        </a:lnTo>
                        <a:lnTo>
                          <a:pt x="2735" y="1733"/>
                        </a:lnTo>
                        <a:lnTo>
                          <a:pt x="2719" y="1731"/>
                        </a:lnTo>
                        <a:lnTo>
                          <a:pt x="2702" y="1731"/>
                        </a:lnTo>
                        <a:close/>
                        <a:moveTo>
                          <a:pt x="667" y="1731"/>
                        </a:moveTo>
                        <a:lnTo>
                          <a:pt x="651" y="1731"/>
                        </a:lnTo>
                        <a:lnTo>
                          <a:pt x="634" y="1733"/>
                        </a:lnTo>
                        <a:lnTo>
                          <a:pt x="619" y="1735"/>
                        </a:lnTo>
                        <a:lnTo>
                          <a:pt x="602" y="1737"/>
                        </a:lnTo>
                        <a:lnTo>
                          <a:pt x="587" y="1741"/>
                        </a:lnTo>
                        <a:lnTo>
                          <a:pt x="571" y="1745"/>
                        </a:lnTo>
                        <a:lnTo>
                          <a:pt x="557" y="1750"/>
                        </a:lnTo>
                        <a:lnTo>
                          <a:pt x="542" y="1756"/>
                        </a:lnTo>
                        <a:lnTo>
                          <a:pt x="528" y="1763"/>
                        </a:lnTo>
                        <a:lnTo>
                          <a:pt x="513" y="1770"/>
                        </a:lnTo>
                        <a:lnTo>
                          <a:pt x="500" y="1777"/>
                        </a:lnTo>
                        <a:lnTo>
                          <a:pt x="488" y="1785"/>
                        </a:lnTo>
                        <a:lnTo>
                          <a:pt x="474" y="1795"/>
                        </a:lnTo>
                        <a:lnTo>
                          <a:pt x="463" y="1804"/>
                        </a:lnTo>
                        <a:lnTo>
                          <a:pt x="450" y="1814"/>
                        </a:lnTo>
                        <a:lnTo>
                          <a:pt x="439" y="1825"/>
                        </a:lnTo>
                        <a:lnTo>
                          <a:pt x="429" y="1836"/>
                        </a:lnTo>
                        <a:lnTo>
                          <a:pt x="418" y="1848"/>
                        </a:lnTo>
                        <a:lnTo>
                          <a:pt x="409" y="1860"/>
                        </a:lnTo>
                        <a:lnTo>
                          <a:pt x="400" y="1873"/>
                        </a:lnTo>
                        <a:lnTo>
                          <a:pt x="392" y="1885"/>
                        </a:lnTo>
                        <a:lnTo>
                          <a:pt x="384" y="1899"/>
                        </a:lnTo>
                        <a:lnTo>
                          <a:pt x="377" y="1913"/>
                        </a:lnTo>
                        <a:lnTo>
                          <a:pt x="371" y="1928"/>
                        </a:lnTo>
                        <a:lnTo>
                          <a:pt x="365" y="1942"/>
                        </a:lnTo>
                        <a:lnTo>
                          <a:pt x="360" y="1957"/>
                        </a:lnTo>
                        <a:lnTo>
                          <a:pt x="355" y="1972"/>
                        </a:lnTo>
                        <a:lnTo>
                          <a:pt x="351" y="1988"/>
                        </a:lnTo>
                        <a:lnTo>
                          <a:pt x="349" y="2004"/>
                        </a:lnTo>
                        <a:lnTo>
                          <a:pt x="347" y="2020"/>
                        </a:lnTo>
                        <a:lnTo>
                          <a:pt x="345" y="2036"/>
                        </a:lnTo>
                        <a:lnTo>
                          <a:pt x="345" y="2053"/>
                        </a:lnTo>
                        <a:lnTo>
                          <a:pt x="345" y="2069"/>
                        </a:lnTo>
                        <a:lnTo>
                          <a:pt x="347" y="2086"/>
                        </a:lnTo>
                        <a:lnTo>
                          <a:pt x="349" y="2102"/>
                        </a:lnTo>
                        <a:lnTo>
                          <a:pt x="351" y="2118"/>
                        </a:lnTo>
                        <a:lnTo>
                          <a:pt x="355" y="2133"/>
                        </a:lnTo>
                        <a:lnTo>
                          <a:pt x="360" y="2149"/>
                        </a:lnTo>
                        <a:lnTo>
                          <a:pt x="365" y="2164"/>
                        </a:lnTo>
                        <a:lnTo>
                          <a:pt x="371" y="2179"/>
                        </a:lnTo>
                        <a:lnTo>
                          <a:pt x="377" y="2193"/>
                        </a:lnTo>
                        <a:lnTo>
                          <a:pt x="384" y="2206"/>
                        </a:lnTo>
                        <a:lnTo>
                          <a:pt x="392" y="2220"/>
                        </a:lnTo>
                        <a:lnTo>
                          <a:pt x="400" y="2233"/>
                        </a:lnTo>
                        <a:lnTo>
                          <a:pt x="409" y="2246"/>
                        </a:lnTo>
                        <a:lnTo>
                          <a:pt x="418" y="2258"/>
                        </a:lnTo>
                        <a:lnTo>
                          <a:pt x="429" y="2269"/>
                        </a:lnTo>
                        <a:lnTo>
                          <a:pt x="439" y="2281"/>
                        </a:lnTo>
                        <a:lnTo>
                          <a:pt x="450" y="2291"/>
                        </a:lnTo>
                        <a:lnTo>
                          <a:pt x="463" y="2301"/>
                        </a:lnTo>
                        <a:lnTo>
                          <a:pt x="474" y="2311"/>
                        </a:lnTo>
                        <a:lnTo>
                          <a:pt x="488" y="2320"/>
                        </a:lnTo>
                        <a:lnTo>
                          <a:pt x="500" y="2328"/>
                        </a:lnTo>
                        <a:lnTo>
                          <a:pt x="513" y="2336"/>
                        </a:lnTo>
                        <a:lnTo>
                          <a:pt x="528" y="2344"/>
                        </a:lnTo>
                        <a:lnTo>
                          <a:pt x="542" y="2350"/>
                        </a:lnTo>
                        <a:lnTo>
                          <a:pt x="557" y="2355"/>
                        </a:lnTo>
                        <a:lnTo>
                          <a:pt x="571" y="2360"/>
                        </a:lnTo>
                        <a:lnTo>
                          <a:pt x="587" y="2365"/>
                        </a:lnTo>
                        <a:lnTo>
                          <a:pt x="602" y="2368"/>
                        </a:lnTo>
                        <a:lnTo>
                          <a:pt x="619" y="2372"/>
                        </a:lnTo>
                        <a:lnTo>
                          <a:pt x="634" y="2374"/>
                        </a:lnTo>
                        <a:lnTo>
                          <a:pt x="651" y="2375"/>
                        </a:lnTo>
                        <a:lnTo>
                          <a:pt x="667" y="2375"/>
                        </a:lnTo>
                        <a:lnTo>
                          <a:pt x="684" y="2375"/>
                        </a:lnTo>
                        <a:lnTo>
                          <a:pt x="700" y="2374"/>
                        </a:lnTo>
                        <a:lnTo>
                          <a:pt x="717" y="2372"/>
                        </a:lnTo>
                        <a:lnTo>
                          <a:pt x="732" y="2368"/>
                        </a:lnTo>
                        <a:lnTo>
                          <a:pt x="748" y="2365"/>
                        </a:lnTo>
                        <a:lnTo>
                          <a:pt x="763" y="2360"/>
                        </a:lnTo>
                        <a:lnTo>
                          <a:pt x="778" y="2355"/>
                        </a:lnTo>
                        <a:lnTo>
                          <a:pt x="793" y="2350"/>
                        </a:lnTo>
                        <a:lnTo>
                          <a:pt x="806" y="2344"/>
                        </a:lnTo>
                        <a:lnTo>
                          <a:pt x="821" y="2336"/>
                        </a:lnTo>
                        <a:lnTo>
                          <a:pt x="834" y="2328"/>
                        </a:lnTo>
                        <a:lnTo>
                          <a:pt x="848" y="2320"/>
                        </a:lnTo>
                        <a:lnTo>
                          <a:pt x="860" y="2311"/>
                        </a:lnTo>
                        <a:lnTo>
                          <a:pt x="872" y="2301"/>
                        </a:lnTo>
                        <a:lnTo>
                          <a:pt x="884" y="2291"/>
                        </a:lnTo>
                        <a:lnTo>
                          <a:pt x="895" y="2281"/>
                        </a:lnTo>
                        <a:lnTo>
                          <a:pt x="905" y="2269"/>
                        </a:lnTo>
                        <a:lnTo>
                          <a:pt x="916" y="2258"/>
                        </a:lnTo>
                        <a:lnTo>
                          <a:pt x="925" y="2246"/>
                        </a:lnTo>
                        <a:lnTo>
                          <a:pt x="934" y="2233"/>
                        </a:lnTo>
                        <a:lnTo>
                          <a:pt x="943" y="2220"/>
                        </a:lnTo>
                        <a:lnTo>
                          <a:pt x="951" y="2206"/>
                        </a:lnTo>
                        <a:lnTo>
                          <a:pt x="958" y="2193"/>
                        </a:lnTo>
                        <a:lnTo>
                          <a:pt x="964" y="2179"/>
                        </a:lnTo>
                        <a:lnTo>
                          <a:pt x="969" y="2164"/>
                        </a:lnTo>
                        <a:lnTo>
                          <a:pt x="975" y="2149"/>
                        </a:lnTo>
                        <a:lnTo>
                          <a:pt x="979" y="2133"/>
                        </a:lnTo>
                        <a:lnTo>
                          <a:pt x="983" y="2118"/>
                        </a:lnTo>
                        <a:lnTo>
                          <a:pt x="986" y="2102"/>
                        </a:lnTo>
                        <a:lnTo>
                          <a:pt x="988" y="2086"/>
                        </a:lnTo>
                        <a:lnTo>
                          <a:pt x="989" y="2069"/>
                        </a:lnTo>
                        <a:lnTo>
                          <a:pt x="989" y="2053"/>
                        </a:lnTo>
                        <a:lnTo>
                          <a:pt x="989" y="2036"/>
                        </a:lnTo>
                        <a:lnTo>
                          <a:pt x="988" y="2020"/>
                        </a:lnTo>
                        <a:lnTo>
                          <a:pt x="986" y="2004"/>
                        </a:lnTo>
                        <a:lnTo>
                          <a:pt x="983" y="1988"/>
                        </a:lnTo>
                        <a:lnTo>
                          <a:pt x="979" y="1972"/>
                        </a:lnTo>
                        <a:lnTo>
                          <a:pt x="975" y="1957"/>
                        </a:lnTo>
                        <a:lnTo>
                          <a:pt x="969" y="1942"/>
                        </a:lnTo>
                        <a:lnTo>
                          <a:pt x="964" y="1928"/>
                        </a:lnTo>
                        <a:lnTo>
                          <a:pt x="958" y="1913"/>
                        </a:lnTo>
                        <a:lnTo>
                          <a:pt x="951" y="1899"/>
                        </a:lnTo>
                        <a:lnTo>
                          <a:pt x="943" y="1885"/>
                        </a:lnTo>
                        <a:lnTo>
                          <a:pt x="934" y="1873"/>
                        </a:lnTo>
                        <a:lnTo>
                          <a:pt x="925" y="1860"/>
                        </a:lnTo>
                        <a:lnTo>
                          <a:pt x="916" y="1848"/>
                        </a:lnTo>
                        <a:lnTo>
                          <a:pt x="905" y="1836"/>
                        </a:lnTo>
                        <a:lnTo>
                          <a:pt x="895" y="1825"/>
                        </a:lnTo>
                        <a:lnTo>
                          <a:pt x="884" y="1814"/>
                        </a:lnTo>
                        <a:lnTo>
                          <a:pt x="872" y="1804"/>
                        </a:lnTo>
                        <a:lnTo>
                          <a:pt x="860" y="1795"/>
                        </a:lnTo>
                        <a:lnTo>
                          <a:pt x="848" y="1785"/>
                        </a:lnTo>
                        <a:lnTo>
                          <a:pt x="834" y="1777"/>
                        </a:lnTo>
                        <a:lnTo>
                          <a:pt x="821" y="1770"/>
                        </a:lnTo>
                        <a:lnTo>
                          <a:pt x="806" y="1763"/>
                        </a:lnTo>
                        <a:lnTo>
                          <a:pt x="793" y="1756"/>
                        </a:lnTo>
                        <a:lnTo>
                          <a:pt x="778" y="1750"/>
                        </a:lnTo>
                        <a:lnTo>
                          <a:pt x="763" y="1745"/>
                        </a:lnTo>
                        <a:lnTo>
                          <a:pt x="748" y="1741"/>
                        </a:lnTo>
                        <a:lnTo>
                          <a:pt x="732" y="1737"/>
                        </a:lnTo>
                        <a:lnTo>
                          <a:pt x="717" y="1735"/>
                        </a:lnTo>
                        <a:lnTo>
                          <a:pt x="700" y="1733"/>
                        </a:lnTo>
                        <a:lnTo>
                          <a:pt x="684" y="1731"/>
                        </a:lnTo>
                        <a:lnTo>
                          <a:pt x="667" y="1731"/>
                        </a:lnTo>
                        <a:close/>
                        <a:moveTo>
                          <a:pt x="1302" y="0"/>
                        </a:moveTo>
                        <a:lnTo>
                          <a:pt x="1125" y="0"/>
                        </a:lnTo>
                        <a:lnTo>
                          <a:pt x="1089" y="264"/>
                        </a:lnTo>
                        <a:lnTo>
                          <a:pt x="1338" y="264"/>
                        </a:lnTo>
                        <a:lnTo>
                          <a:pt x="1302" y="0"/>
                        </a:lnTo>
                        <a:close/>
                        <a:moveTo>
                          <a:pt x="1085" y="338"/>
                        </a:moveTo>
                        <a:lnTo>
                          <a:pt x="1022" y="341"/>
                        </a:lnTo>
                        <a:lnTo>
                          <a:pt x="961" y="346"/>
                        </a:lnTo>
                        <a:lnTo>
                          <a:pt x="902" y="354"/>
                        </a:lnTo>
                        <a:lnTo>
                          <a:pt x="846" y="363"/>
                        </a:lnTo>
                        <a:lnTo>
                          <a:pt x="791" y="376"/>
                        </a:lnTo>
                        <a:lnTo>
                          <a:pt x="738" y="390"/>
                        </a:lnTo>
                        <a:lnTo>
                          <a:pt x="687" y="408"/>
                        </a:lnTo>
                        <a:lnTo>
                          <a:pt x="638" y="426"/>
                        </a:lnTo>
                        <a:lnTo>
                          <a:pt x="592" y="447"/>
                        </a:lnTo>
                        <a:lnTo>
                          <a:pt x="546" y="470"/>
                        </a:lnTo>
                        <a:lnTo>
                          <a:pt x="503" y="494"/>
                        </a:lnTo>
                        <a:lnTo>
                          <a:pt x="462" y="521"/>
                        </a:lnTo>
                        <a:lnTo>
                          <a:pt x="422" y="550"/>
                        </a:lnTo>
                        <a:lnTo>
                          <a:pt x="385" y="580"/>
                        </a:lnTo>
                        <a:lnTo>
                          <a:pt x="349" y="611"/>
                        </a:lnTo>
                        <a:lnTo>
                          <a:pt x="316" y="644"/>
                        </a:lnTo>
                        <a:lnTo>
                          <a:pt x="284" y="679"/>
                        </a:lnTo>
                        <a:lnTo>
                          <a:pt x="254" y="715"/>
                        </a:lnTo>
                        <a:lnTo>
                          <a:pt x="225" y="752"/>
                        </a:lnTo>
                        <a:lnTo>
                          <a:pt x="199" y="790"/>
                        </a:lnTo>
                        <a:lnTo>
                          <a:pt x="174" y="831"/>
                        </a:lnTo>
                        <a:lnTo>
                          <a:pt x="151" y="871"/>
                        </a:lnTo>
                        <a:lnTo>
                          <a:pt x="129" y="913"/>
                        </a:lnTo>
                        <a:lnTo>
                          <a:pt x="110" y="956"/>
                        </a:lnTo>
                        <a:lnTo>
                          <a:pt x="92" y="999"/>
                        </a:lnTo>
                        <a:lnTo>
                          <a:pt x="76" y="1044"/>
                        </a:lnTo>
                        <a:lnTo>
                          <a:pt x="61" y="1089"/>
                        </a:lnTo>
                        <a:lnTo>
                          <a:pt x="48" y="1135"/>
                        </a:lnTo>
                        <a:lnTo>
                          <a:pt x="37" y="1182"/>
                        </a:lnTo>
                        <a:lnTo>
                          <a:pt x="27" y="1228"/>
                        </a:lnTo>
                        <a:lnTo>
                          <a:pt x="19" y="1276"/>
                        </a:lnTo>
                        <a:lnTo>
                          <a:pt x="12" y="1323"/>
                        </a:lnTo>
                        <a:lnTo>
                          <a:pt x="10" y="1346"/>
                        </a:lnTo>
                        <a:lnTo>
                          <a:pt x="7" y="1369"/>
                        </a:lnTo>
                        <a:lnTo>
                          <a:pt x="6" y="1392"/>
                        </a:lnTo>
                        <a:lnTo>
                          <a:pt x="4" y="1415"/>
                        </a:lnTo>
                        <a:lnTo>
                          <a:pt x="2" y="1438"/>
                        </a:lnTo>
                        <a:lnTo>
                          <a:pt x="1" y="1461"/>
                        </a:lnTo>
                        <a:lnTo>
                          <a:pt x="1" y="1484"/>
                        </a:lnTo>
                        <a:lnTo>
                          <a:pt x="0" y="1507"/>
                        </a:lnTo>
                        <a:lnTo>
                          <a:pt x="0" y="2018"/>
                        </a:lnTo>
                        <a:lnTo>
                          <a:pt x="284" y="2018"/>
                        </a:lnTo>
                        <a:lnTo>
                          <a:pt x="284" y="2013"/>
                        </a:lnTo>
                        <a:lnTo>
                          <a:pt x="284" y="2009"/>
                        </a:lnTo>
                        <a:lnTo>
                          <a:pt x="284" y="1989"/>
                        </a:lnTo>
                        <a:lnTo>
                          <a:pt x="285" y="1969"/>
                        </a:lnTo>
                        <a:lnTo>
                          <a:pt x="288" y="1950"/>
                        </a:lnTo>
                        <a:lnTo>
                          <a:pt x="291" y="1931"/>
                        </a:lnTo>
                        <a:lnTo>
                          <a:pt x="296" y="1912"/>
                        </a:lnTo>
                        <a:lnTo>
                          <a:pt x="301" y="1894"/>
                        </a:lnTo>
                        <a:lnTo>
                          <a:pt x="307" y="1876"/>
                        </a:lnTo>
                        <a:lnTo>
                          <a:pt x="314" y="1859"/>
                        </a:lnTo>
                        <a:lnTo>
                          <a:pt x="321" y="1842"/>
                        </a:lnTo>
                        <a:lnTo>
                          <a:pt x="331" y="1825"/>
                        </a:lnTo>
                        <a:lnTo>
                          <a:pt x="340" y="1809"/>
                        </a:lnTo>
                        <a:lnTo>
                          <a:pt x="349" y="1794"/>
                        </a:lnTo>
                        <a:lnTo>
                          <a:pt x="361" y="1778"/>
                        </a:lnTo>
                        <a:lnTo>
                          <a:pt x="372" y="1764"/>
                        </a:lnTo>
                        <a:lnTo>
                          <a:pt x="384" y="1749"/>
                        </a:lnTo>
                        <a:lnTo>
                          <a:pt x="397" y="1736"/>
                        </a:lnTo>
                        <a:lnTo>
                          <a:pt x="410" y="1723"/>
                        </a:lnTo>
                        <a:lnTo>
                          <a:pt x="424" y="1711"/>
                        </a:lnTo>
                        <a:lnTo>
                          <a:pt x="439" y="1700"/>
                        </a:lnTo>
                        <a:lnTo>
                          <a:pt x="453" y="1689"/>
                        </a:lnTo>
                        <a:lnTo>
                          <a:pt x="469" y="1679"/>
                        </a:lnTo>
                        <a:lnTo>
                          <a:pt x="485" y="1670"/>
                        </a:lnTo>
                        <a:lnTo>
                          <a:pt x="502" y="1662"/>
                        </a:lnTo>
                        <a:lnTo>
                          <a:pt x="520" y="1653"/>
                        </a:lnTo>
                        <a:lnTo>
                          <a:pt x="537" y="1647"/>
                        </a:lnTo>
                        <a:lnTo>
                          <a:pt x="555" y="1641"/>
                        </a:lnTo>
                        <a:lnTo>
                          <a:pt x="573" y="1636"/>
                        </a:lnTo>
                        <a:lnTo>
                          <a:pt x="592" y="1632"/>
                        </a:lnTo>
                        <a:lnTo>
                          <a:pt x="610" y="1627"/>
                        </a:lnTo>
                        <a:lnTo>
                          <a:pt x="630" y="1625"/>
                        </a:lnTo>
                        <a:lnTo>
                          <a:pt x="650" y="1623"/>
                        </a:lnTo>
                        <a:lnTo>
                          <a:pt x="669" y="1623"/>
                        </a:lnTo>
                        <a:lnTo>
                          <a:pt x="689" y="1623"/>
                        </a:lnTo>
                        <a:lnTo>
                          <a:pt x="708" y="1625"/>
                        </a:lnTo>
                        <a:lnTo>
                          <a:pt x="728" y="1627"/>
                        </a:lnTo>
                        <a:lnTo>
                          <a:pt x="747" y="1632"/>
                        </a:lnTo>
                        <a:lnTo>
                          <a:pt x="766" y="1636"/>
                        </a:lnTo>
                        <a:lnTo>
                          <a:pt x="784" y="1641"/>
                        </a:lnTo>
                        <a:lnTo>
                          <a:pt x="802" y="1647"/>
                        </a:lnTo>
                        <a:lnTo>
                          <a:pt x="820" y="1653"/>
                        </a:lnTo>
                        <a:lnTo>
                          <a:pt x="836" y="1662"/>
                        </a:lnTo>
                        <a:lnTo>
                          <a:pt x="853" y="1670"/>
                        </a:lnTo>
                        <a:lnTo>
                          <a:pt x="869" y="1679"/>
                        </a:lnTo>
                        <a:lnTo>
                          <a:pt x="885" y="1689"/>
                        </a:lnTo>
                        <a:lnTo>
                          <a:pt x="900" y="1700"/>
                        </a:lnTo>
                        <a:lnTo>
                          <a:pt x="915" y="1711"/>
                        </a:lnTo>
                        <a:lnTo>
                          <a:pt x="928" y="1723"/>
                        </a:lnTo>
                        <a:lnTo>
                          <a:pt x="942" y="1736"/>
                        </a:lnTo>
                        <a:lnTo>
                          <a:pt x="955" y="1749"/>
                        </a:lnTo>
                        <a:lnTo>
                          <a:pt x="966" y="1764"/>
                        </a:lnTo>
                        <a:lnTo>
                          <a:pt x="979" y="1778"/>
                        </a:lnTo>
                        <a:lnTo>
                          <a:pt x="989" y="1794"/>
                        </a:lnTo>
                        <a:lnTo>
                          <a:pt x="999" y="1809"/>
                        </a:lnTo>
                        <a:lnTo>
                          <a:pt x="1009" y="1825"/>
                        </a:lnTo>
                        <a:lnTo>
                          <a:pt x="1017" y="1842"/>
                        </a:lnTo>
                        <a:lnTo>
                          <a:pt x="1024" y="1859"/>
                        </a:lnTo>
                        <a:lnTo>
                          <a:pt x="1031" y="1876"/>
                        </a:lnTo>
                        <a:lnTo>
                          <a:pt x="1038" y="1894"/>
                        </a:lnTo>
                        <a:lnTo>
                          <a:pt x="1043" y="1912"/>
                        </a:lnTo>
                        <a:lnTo>
                          <a:pt x="1047" y="1931"/>
                        </a:lnTo>
                        <a:lnTo>
                          <a:pt x="1050" y="1950"/>
                        </a:lnTo>
                        <a:lnTo>
                          <a:pt x="1053" y="1969"/>
                        </a:lnTo>
                        <a:lnTo>
                          <a:pt x="1054" y="1989"/>
                        </a:lnTo>
                        <a:lnTo>
                          <a:pt x="1055" y="2009"/>
                        </a:lnTo>
                        <a:lnTo>
                          <a:pt x="1055" y="2013"/>
                        </a:lnTo>
                        <a:lnTo>
                          <a:pt x="1054" y="2018"/>
                        </a:lnTo>
                        <a:lnTo>
                          <a:pt x="1338" y="2018"/>
                        </a:lnTo>
                        <a:lnTo>
                          <a:pt x="1338" y="338"/>
                        </a:lnTo>
                        <a:lnTo>
                          <a:pt x="1324" y="338"/>
                        </a:lnTo>
                        <a:lnTo>
                          <a:pt x="1297" y="338"/>
                        </a:lnTo>
                        <a:lnTo>
                          <a:pt x="1257" y="338"/>
                        </a:lnTo>
                        <a:lnTo>
                          <a:pt x="1213" y="338"/>
                        </a:lnTo>
                        <a:lnTo>
                          <a:pt x="1170" y="338"/>
                        </a:lnTo>
                        <a:lnTo>
                          <a:pt x="1130" y="338"/>
                        </a:lnTo>
                        <a:lnTo>
                          <a:pt x="1102" y="338"/>
                        </a:lnTo>
                        <a:lnTo>
                          <a:pt x="1089" y="338"/>
                        </a:lnTo>
                        <a:lnTo>
                          <a:pt x="1087" y="338"/>
                        </a:lnTo>
                        <a:lnTo>
                          <a:pt x="1085" y="338"/>
                        </a:lnTo>
                        <a:close/>
                        <a:moveTo>
                          <a:pt x="1085" y="1191"/>
                        </a:moveTo>
                        <a:lnTo>
                          <a:pt x="157" y="1191"/>
                        </a:lnTo>
                        <a:lnTo>
                          <a:pt x="168" y="1152"/>
                        </a:lnTo>
                        <a:lnTo>
                          <a:pt x="179" y="1114"/>
                        </a:lnTo>
                        <a:lnTo>
                          <a:pt x="190" y="1075"/>
                        </a:lnTo>
                        <a:lnTo>
                          <a:pt x="204" y="1039"/>
                        </a:lnTo>
                        <a:lnTo>
                          <a:pt x="217" y="1003"/>
                        </a:lnTo>
                        <a:lnTo>
                          <a:pt x="232" y="968"/>
                        </a:lnTo>
                        <a:lnTo>
                          <a:pt x="247" y="935"/>
                        </a:lnTo>
                        <a:lnTo>
                          <a:pt x="264" y="902"/>
                        </a:lnTo>
                        <a:lnTo>
                          <a:pt x="281" y="870"/>
                        </a:lnTo>
                        <a:lnTo>
                          <a:pt x="301" y="839"/>
                        </a:lnTo>
                        <a:lnTo>
                          <a:pt x="320" y="809"/>
                        </a:lnTo>
                        <a:lnTo>
                          <a:pt x="342" y="780"/>
                        </a:lnTo>
                        <a:lnTo>
                          <a:pt x="364" y="753"/>
                        </a:lnTo>
                        <a:lnTo>
                          <a:pt x="387" y="727"/>
                        </a:lnTo>
                        <a:lnTo>
                          <a:pt x="413" y="701"/>
                        </a:lnTo>
                        <a:lnTo>
                          <a:pt x="439" y="677"/>
                        </a:lnTo>
                        <a:lnTo>
                          <a:pt x="467" y="654"/>
                        </a:lnTo>
                        <a:lnTo>
                          <a:pt x="497" y="633"/>
                        </a:lnTo>
                        <a:lnTo>
                          <a:pt x="528" y="612"/>
                        </a:lnTo>
                        <a:lnTo>
                          <a:pt x="560" y="593"/>
                        </a:lnTo>
                        <a:lnTo>
                          <a:pt x="594" y="575"/>
                        </a:lnTo>
                        <a:lnTo>
                          <a:pt x="630" y="558"/>
                        </a:lnTo>
                        <a:lnTo>
                          <a:pt x="667" y="544"/>
                        </a:lnTo>
                        <a:lnTo>
                          <a:pt x="706" y="529"/>
                        </a:lnTo>
                        <a:lnTo>
                          <a:pt x="747" y="517"/>
                        </a:lnTo>
                        <a:lnTo>
                          <a:pt x="789" y="507"/>
                        </a:lnTo>
                        <a:lnTo>
                          <a:pt x="834" y="497"/>
                        </a:lnTo>
                        <a:lnTo>
                          <a:pt x="880" y="489"/>
                        </a:lnTo>
                        <a:lnTo>
                          <a:pt x="928" y="483"/>
                        </a:lnTo>
                        <a:lnTo>
                          <a:pt x="979" y="478"/>
                        </a:lnTo>
                        <a:lnTo>
                          <a:pt x="1030" y="474"/>
                        </a:lnTo>
                        <a:lnTo>
                          <a:pt x="1085" y="473"/>
                        </a:lnTo>
                        <a:lnTo>
                          <a:pt x="1085" y="1191"/>
                        </a:lnTo>
                        <a:close/>
                        <a:moveTo>
                          <a:pt x="1402" y="338"/>
                        </a:moveTo>
                        <a:lnTo>
                          <a:pt x="1402" y="2018"/>
                        </a:lnTo>
                        <a:lnTo>
                          <a:pt x="2314" y="2018"/>
                        </a:lnTo>
                        <a:lnTo>
                          <a:pt x="2314" y="2013"/>
                        </a:lnTo>
                        <a:lnTo>
                          <a:pt x="2314" y="2009"/>
                        </a:lnTo>
                        <a:lnTo>
                          <a:pt x="2315" y="1989"/>
                        </a:lnTo>
                        <a:lnTo>
                          <a:pt x="2316" y="1969"/>
                        </a:lnTo>
                        <a:lnTo>
                          <a:pt x="2318" y="1950"/>
                        </a:lnTo>
                        <a:lnTo>
                          <a:pt x="2322" y="1931"/>
                        </a:lnTo>
                        <a:lnTo>
                          <a:pt x="2327" y="1912"/>
                        </a:lnTo>
                        <a:lnTo>
                          <a:pt x="2332" y="1894"/>
                        </a:lnTo>
                        <a:lnTo>
                          <a:pt x="2338" y="1876"/>
                        </a:lnTo>
                        <a:lnTo>
                          <a:pt x="2344" y="1859"/>
                        </a:lnTo>
                        <a:lnTo>
                          <a:pt x="2352" y="1842"/>
                        </a:lnTo>
                        <a:lnTo>
                          <a:pt x="2361" y="1825"/>
                        </a:lnTo>
                        <a:lnTo>
                          <a:pt x="2370" y="1809"/>
                        </a:lnTo>
                        <a:lnTo>
                          <a:pt x="2380" y="1794"/>
                        </a:lnTo>
                        <a:lnTo>
                          <a:pt x="2391" y="1778"/>
                        </a:lnTo>
                        <a:lnTo>
                          <a:pt x="2402" y="1764"/>
                        </a:lnTo>
                        <a:lnTo>
                          <a:pt x="2414" y="1749"/>
                        </a:lnTo>
                        <a:lnTo>
                          <a:pt x="2428" y="1736"/>
                        </a:lnTo>
                        <a:lnTo>
                          <a:pt x="2440" y="1723"/>
                        </a:lnTo>
                        <a:lnTo>
                          <a:pt x="2455" y="1711"/>
                        </a:lnTo>
                        <a:lnTo>
                          <a:pt x="2469" y="1700"/>
                        </a:lnTo>
                        <a:lnTo>
                          <a:pt x="2484" y="1689"/>
                        </a:lnTo>
                        <a:lnTo>
                          <a:pt x="2500" y="1679"/>
                        </a:lnTo>
                        <a:lnTo>
                          <a:pt x="2516" y="1670"/>
                        </a:lnTo>
                        <a:lnTo>
                          <a:pt x="2533" y="1662"/>
                        </a:lnTo>
                        <a:lnTo>
                          <a:pt x="2549" y="1653"/>
                        </a:lnTo>
                        <a:lnTo>
                          <a:pt x="2567" y="1647"/>
                        </a:lnTo>
                        <a:lnTo>
                          <a:pt x="2586" y="1641"/>
                        </a:lnTo>
                        <a:lnTo>
                          <a:pt x="2603" y="1636"/>
                        </a:lnTo>
                        <a:lnTo>
                          <a:pt x="2622" y="1632"/>
                        </a:lnTo>
                        <a:lnTo>
                          <a:pt x="2641" y="1627"/>
                        </a:lnTo>
                        <a:lnTo>
                          <a:pt x="2660" y="1625"/>
                        </a:lnTo>
                        <a:lnTo>
                          <a:pt x="2679" y="1623"/>
                        </a:lnTo>
                        <a:lnTo>
                          <a:pt x="2700" y="1623"/>
                        </a:lnTo>
                        <a:lnTo>
                          <a:pt x="2720" y="1623"/>
                        </a:lnTo>
                        <a:lnTo>
                          <a:pt x="2739" y="1625"/>
                        </a:lnTo>
                        <a:lnTo>
                          <a:pt x="2758" y="1627"/>
                        </a:lnTo>
                        <a:lnTo>
                          <a:pt x="2778" y="1632"/>
                        </a:lnTo>
                        <a:lnTo>
                          <a:pt x="2796" y="1636"/>
                        </a:lnTo>
                        <a:lnTo>
                          <a:pt x="2815" y="1641"/>
                        </a:lnTo>
                        <a:lnTo>
                          <a:pt x="2832" y="1647"/>
                        </a:lnTo>
                        <a:lnTo>
                          <a:pt x="2850" y="1653"/>
                        </a:lnTo>
                        <a:lnTo>
                          <a:pt x="2867" y="1662"/>
                        </a:lnTo>
                        <a:lnTo>
                          <a:pt x="2884" y="1670"/>
                        </a:lnTo>
                        <a:lnTo>
                          <a:pt x="2899" y="1679"/>
                        </a:lnTo>
                        <a:lnTo>
                          <a:pt x="2915" y="1689"/>
                        </a:lnTo>
                        <a:lnTo>
                          <a:pt x="2930" y="1700"/>
                        </a:lnTo>
                        <a:lnTo>
                          <a:pt x="2945" y="1711"/>
                        </a:lnTo>
                        <a:lnTo>
                          <a:pt x="2959" y="1723"/>
                        </a:lnTo>
                        <a:lnTo>
                          <a:pt x="2973" y="1736"/>
                        </a:lnTo>
                        <a:lnTo>
                          <a:pt x="2985" y="1749"/>
                        </a:lnTo>
                        <a:lnTo>
                          <a:pt x="2997" y="1764"/>
                        </a:lnTo>
                        <a:lnTo>
                          <a:pt x="3009" y="1778"/>
                        </a:lnTo>
                        <a:lnTo>
                          <a:pt x="3019" y="1794"/>
                        </a:lnTo>
                        <a:lnTo>
                          <a:pt x="3029" y="1809"/>
                        </a:lnTo>
                        <a:lnTo>
                          <a:pt x="3039" y="1825"/>
                        </a:lnTo>
                        <a:lnTo>
                          <a:pt x="3047" y="1842"/>
                        </a:lnTo>
                        <a:lnTo>
                          <a:pt x="3055" y="1859"/>
                        </a:lnTo>
                        <a:lnTo>
                          <a:pt x="3062" y="1876"/>
                        </a:lnTo>
                        <a:lnTo>
                          <a:pt x="3068" y="1894"/>
                        </a:lnTo>
                        <a:lnTo>
                          <a:pt x="3073" y="1912"/>
                        </a:lnTo>
                        <a:lnTo>
                          <a:pt x="3078" y="1931"/>
                        </a:lnTo>
                        <a:lnTo>
                          <a:pt x="3081" y="1950"/>
                        </a:lnTo>
                        <a:lnTo>
                          <a:pt x="3083" y="1969"/>
                        </a:lnTo>
                        <a:lnTo>
                          <a:pt x="3085" y="1989"/>
                        </a:lnTo>
                        <a:lnTo>
                          <a:pt x="3085" y="2009"/>
                        </a:lnTo>
                        <a:lnTo>
                          <a:pt x="3085" y="2013"/>
                        </a:lnTo>
                        <a:lnTo>
                          <a:pt x="3085" y="2018"/>
                        </a:lnTo>
                        <a:lnTo>
                          <a:pt x="3338" y="2018"/>
                        </a:lnTo>
                        <a:lnTo>
                          <a:pt x="3338" y="338"/>
                        </a:lnTo>
                        <a:lnTo>
                          <a:pt x="1402" y="338"/>
                        </a:lnTo>
                        <a:close/>
                        <a:moveTo>
                          <a:pt x="2790" y="1194"/>
                        </a:moveTo>
                        <a:lnTo>
                          <a:pt x="2537" y="1194"/>
                        </a:lnTo>
                        <a:lnTo>
                          <a:pt x="2537" y="1448"/>
                        </a:lnTo>
                        <a:lnTo>
                          <a:pt x="2203" y="1448"/>
                        </a:lnTo>
                        <a:lnTo>
                          <a:pt x="2203" y="1194"/>
                        </a:lnTo>
                        <a:lnTo>
                          <a:pt x="1950" y="1194"/>
                        </a:lnTo>
                        <a:lnTo>
                          <a:pt x="1950" y="861"/>
                        </a:lnTo>
                        <a:lnTo>
                          <a:pt x="2203" y="861"/>
                        </a:lnTo>
                        <a:lnTo>
                          <a:pt x="2203" y="608"/>
                        </a:lnTo>
                        <a:lnTo>
                          <a:pt x="2537" y="608"/>
                        </a:lnTo>
                        <a:lnTo>
                          <a:pt x="2537" y="861"/>
                        </a:lnTo>
                        <a:lnTo>
                          <a:pt x="2790" y="861"/>
                        </a:lnTo>
                        <a:lnTo>
                          <a:pt x="2790" y="1194"/>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chemeClr val="dk1"/>
                      </a:solidFill>
                      <a:latin typeface="Open Sans"/>
                      <a:ea typeface="Open Sans"/>
                      <a:cs typeface="Open Sans"/>
                      <a:sym typeface="Open Sans"/>
                    </a:endParaRPr>
                  </a:p>
                </p:txBody>
              </p:sp>
            </p:grpSp>
            <p:sp>
              <p:nvSpPr>
                <p:cNvPr id="240" name="Google Shape;240;p15"/>
                <p:cNvSpPr txBox="1"/>
                <p:nvPr/>
              </p:nvSpPr>
              <p:spPr>
                <a:xfrm>
                  <a:off x="2076388" y="4064340"/>
                  <a:ext cx="1419136" cy="65337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400"/>
                    <a:buFont typeface="Open Sans"/>
                    <a:buNone/>
                  </a:pPr>
                  <a:r>
                    <a:rPr b="0" i="0" lang="en-US" sz="1400" u="none" cap="none" strike="noStrike">
                      <a:solidFill>
                        <a:schemeClr val="dk1"/>
                      </a:solidFill>
                      <a:latin typeface="Open Sans"/>
                      <a:ea typeface="Open Sans"/>
                      <a:cs typeface="Open Sans"/>
                      <a:sym typeface="Open Sans"/>
                    </a:rPr>
                    <a:t>Emergency Services</a:t>
                  </a:r>
                  <a:endParaRPr b="0" i="0" sz="1400" u="none" cap="none" strike="noStrike">
                    <a:solidFill>
                      <a:schemeClr val="dk1"/>
                    </a:solidFill>
                    <a:latin typeface="Open Sans"/>
                    <a:ea typeface="Open Sans"/>
                    <a:cs typeface="Open Sans"/>
                    <a:sym typeface="Open Sans"/>
                  </a:endParaRPr>
                </a:p>
              </p:txBody>
            </p:sp>
          </p:grpSp>
          <p:grpSp>
            <p:nvGrpSpPr>
              <p:cNvPr id="241" name="Google Shape;241;p15"/>
              <p:cNvGrpSpPr/>
              <p:nvPr/>
            </p:nvGrpSpPr>
            <p:grpSpPr>
              <a:xfrm>
                <a:off x="977009" y="4730325"/>
                <a:ext cx="1472331" cy="1127195"/>
                <a:chOff x="996984" y="3794781"/>
                <a:chExt cx="1472331" cy="1127195"/>
              </a:xfrm>
            </p:grpSpPr>
            <p:grpSp>
              <p:nvGrpSpPr>
                <p:cNvPr id="242" name="Google Shape;242;p15"/>
                <p:cNvGrpSpPr/>
                <p:nvPr/>
              </p:nvGrpSpPr>
              <p:grpSpPr>
                <a:xfrm>
                  <a:off x="1319967" y="3794781"/>
                  <a:ext cx="802207" cy="767730"/>
                  <a:chOff x="180843" y="3396077"/>
                  <a:chExt cx="802207" cy="767730"/>
                </a:xfrm>
              </p:grpSpPr>
              <p:grpSp>
                <p:nvGrpSpPr>
                  <p:cNvPr id="243" name="Google Shape;243;p15"/>
                  <p:cNvGrpSpPr/>
                  <p:nvPr/>
                </p:nvGrpSpPr>
                <p:grpSpPr>
                  <a:xfrm>
                    <a:off x="180843" y="3396077"/>
                    <a:ext cx="802207" cy="767730"/>
                    <a:chOff x="467430" y="1851465"/>
                    <a:chExt cx="3024420" cy="3024420"/>
                  </a:xfrm>
                </p:grpSpPr>
                <p:sp>
                  <p:nvSpPr>
                    <p:cNvPr id="244" name="Google Shape;244;p15"/>
                    <p:cNvSpPr/>
                    <p:nvPr/>
                  </p:nvSpPr>
                  <p:spPr>
                    <a:xfrm>
                      <a:off x="467430" y="1851465"/>
                      <a:ext cx="3024420" cy="3024420"/>
                    </a:xfrm>
                    <a:prstGeom prst="ellipse">
                      <a:avLst/>
                    </a:prstGeom>
                    <a:gradFill>
                      <a:gsLst>
                        <a:gs pos="0">
                          <a:srgbClr val="98B4E6"/>
                        </a:gs>
                        <a:gs pos="2000">
                          <a:srgbClr val="98B4E6"/>
                        </a:gs>
                        <a:gs pos="62000">
                          <a:srgbClr val="0063BE"/>
                        </a:gs>
                        <a:gs pos="100000">
                          <a:srgbClr val="000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Calibri"/>
                        <a:buNone/>
                      </a:pPr>
                      <a:r>
                        <a:t/>
                      </a:r>
                      <a:endParaRPr b="0" i="0" sz="1600" u="none" cap="none" strike="noStrike">
                        <a:solidFill>
                          <a:schemeClr val="dk1"/>
                        </a:solidFill>
                        <a:latin typeface="Open Sans"/>
                        <a:ea typeface="Open Sans"/>
                        <a:cs typeface="Open Sans"/>
                        <a:sym typeface="Open Sans"/>
                      </a:endParaRPr>
                    </a:p>
                  </p:txBody>
                </p:sp>
                <p:sp>
                  <p:nvSpPr>
                    <p:cNvPr id="245" name="Google Shape;245;p15"/>
                    <p:cNvSpPr/>
                    <p:nvPr/>
                  </p:nvSpPr>
                  <p:spPr>
                    <a:xfrm>
                      <a:off x="570194" y="1995485"/>
                      <a:ext cx="2818892" cy="2818892"/>
                    </a:xfrm>
                    <a:prstGeom prst="donut">
                      <a:avLst>
                        <a:gd fmla="val 2212" name="adj"/>
                      </a:avLst>
                    </a:prstGeom>
                    <a:gradFill>
                      <a:gsLst>
                        <a:gs pos="0">
                          <a:srgbClr val="6D97D8"/>
                        </a:gs>
                        <a:gs pos="39000">
                          <a:srgbClr val="FFFFFF"/>
                        </a:gs>
                        <a:gs pos="100000">
                          <a:srgbClr val="FFFFFF"/>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Calibri"/>
                        <a:buNone/>
                      </a:pPr>
                      <a:r>
                        <a:t/>
                      </a:r>
                      <a:endParaRPr b="0" i="0" sz="1600" u="none" cap="none" strike="noStrike">
                        <a:solidFill>
                          <a:schemeClr val="dk1"/>
                        </a:solidFill>
                        <a:latin typeface="Open Sans"/>
                        <a:ea typeface="Open Sans"/>
                        <a:cs typeface="Open Sans"/>
                        <a:sym typeface="Open Sans"/>
                      </a:endParaRPr>
                    </a:p>
                  </p:txBody>
                </p:sp>
                <p:sp>
                  <p:nvSpPr>
                    <p:cNvPr id="246" name="Google Shape;246;p15"/>
                    <p:cNvSpPr/>
                    <p:nvPr/>
                  </p:nvSpPr>
                  <p:spPr>
                    <a:xfrm>
                      <a:off x="866360" y="1923475"/>
                      <a:ext cx="2226561" cy="1512210"/>
                    </a:xfrm>
                    <a:prstGeom prst="ellipse">
                      <a:avLst/>
                    </a:prstGeom>
                    <a:gradFill>
                      <a:gsLst>
                        <a:gs pos="0">
                          <a:srgbClr val="C69FD7">
                            <a:alpha val="0"/>
                          </a:srgbClr>
                        </a:gs>
                        <a:gs pos="100000">
                          <a:srgbClr val="FFFFFF"/>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Calibri"/>
                        <a:buNone/>
                      </a:pPr>
                      <a:r>
                        <a:t/>
                      </a:r>
                      <a:endParaRPr b="0" i="0" sz="1600" u="none" cap="none" strike="noStrike">
                        <a:solidFill>
                          <a:schemeClr val="dk1"/>
                        </a:solidFill>
                        <a:latin typeface="Open Sans"/>
                        <a:ea typeface="Open Sans"/>
                        <a:cs typeface="Open Sans"/>
                        <a:sym typeface="Open Sans"/>
                      </a:endParaRPr>
                    </a:p>
                  </p:txBody>
                </p:sp>
              </p:grpSp>
              <p:grpSp>
                <p:nvGrpSpPr>
                  <p:cNvPr id="247" name="Google Shape;247;p15"/>
                  <p:cNvGrpSpPr/>
                  <p:nvPr/>
                </p:nvGrpSpPr>
                <p:grpSpPr>
                  <a:xfrm>
                    <a:off x="350577" y="3570673"/>
                    <a:ext cx="462737" cy="351075"/>
                    <a:chOff x="1330325" y="1379538"/>
                    <a:chExt cx="381000" cy="327025"/>
                  </a:xfrm>
                </p:grpSpPr>
                <p:sp>
                  <p:nvSpPr>
                    <p:cNvPr id="248" name="Google Shape;248;p15"/>
                    <p:cNvSpPr/>
                    <p:nvPr/>
                  </p:nvSpPr>
                  <p:spPr>
                    <a:xfrm>
                      <a:off x="1336675" y="1465263"/>
                      <a:ext cx="366713" cy="241300"/>
                    </a:xfrm>
                    <a:custGeom>
                      <a:rect b="b" l="l" r="r" t="t"/>
                      <a:pathLst>
                        <a:path extrusionOk="0" h="608" w="921">
                          <a:moveTo>
                            <a:pt x="921" y="598"/>
                          </a:moveTo>
                          <a:lnTo>
                            <a:pt x="920" y="601"/>
                          </a:lnTo>
                          <a:lnTo>
                            <a:pt x="918" y="604"/>
                          </a:lnTo>
                          <a:lnTo>
                            <a:pt x="915" y="606"/>
                          </a:lnTo>
                          <a:lnTo>
                            <a:pt x="911" y="608"/>
                          </a:lnTo>
                          <a:lnTo>
                            <a:pt x="11" y="608"/>
                          </a:lnTo>
                          <a:lnTo>
                            <a:pt x="6" y="606"/>
                          </a:lnTo>
                          <a:lnTo>
                            <a:pt x="3" y="604"/>
                          </a:lnTo>
                          <a:lnTo>
                            <a:pt x="1" y="601"/>
                          </a:lnTo>
                          <a:lnTo>
                            <a:pt x="0" y="598"/>
                          </a:lnTo>
                          <a:lnTo>
                            <a:pt x="0" y="585"/>
                          </a:lnTo>
                          <a:lnTo>
                            <a:pt x="1" y="581"/>
                          </a:lnTo>
                          <a:lnTo>
                            <a:pt x="3" y="577"/>
                          </a:lnTo>
                          <a:lnTo>
                            <a:pt x="6" y="575"/>
                          </a:lnTo>
                          <a:lnTo>
                            <a:pt x="11" y="574"/>
                          </a:lnTo>
                          <a:lnTo>
                            <a:pt x="911" y="574"/>
                          </a:lnTo>
                          <a:lnTo>
                            <a:pt x="915" y="575"/>
                          </a:lnTo>
                          <a:lnTo>
                            <a:pt x="918" y="577"/>
                          </a:lnTo>
                          <a:lnTo>
                            <a:pt x="920" y="581"/>
                          </a:lnTo>
                          <a:lnTo>
                            <a:pt x="921" y="585"/>
                          </a:lnTo>
                          <a:lnTo>
                            <a:pt x="921" y="598"/>
                          </a:lnTo>
                          <a:close/>
                          <a:moveTo>
                            <a:pt x="810" y="43"/>
                          </a:moveTo>
                          <a:lnTo>
                            <a:pt x="810" y="47"/>
                          </a:lnTo>
                          <a:lnTo>
                            <a:pt x="807" y="50"/>
                          </a:lnTo>
                          <a:lnTo>
                            <a:pt x="804" y="52"/>
                          </a:lnTo>
                          <a:lnTo>
                            <a:pt x="800" y="54"/>
                          </a:lnTo>
                          <a:lnTo>
                            <a:pt x="126" y="54"/>
                          </a:lnTo>
                          <a:lnTo>
                            <a:pt x="122" y="52"/>
                          </a:lnTo>
                          <a:lnTo>
                            <a:pt x="119" y="50"/>
                          </a:lnTo>
                          <a:lnTo>
                            <a:pt x="117" y="47"/>
                          </a:lnTo>
                          <a:lnTo>
                            <a:pt x="116" y="43"/>
                          </a:lnTo>
                          <a:lnTo>
                            <a:pt x="116" y="10"/>
                          </a:lnTo>
                          <a:lnTo>
                            <a:pt x="117" y="6"/>
                          </a:lnTo>
                          <a:lnTo>
                            <a:pt x="119" y="3"/>
                          </a:lnTo>
                          <a:lnTo>
                            <a:pt x="122" y="1"/>
                          </a:lnTo>
                          <a:lnTo>
                            <a:pt x="126" y="0"/>
                          </a:lnTo>
                          <a:lnTo>
                            <a:pt x="800" y="0"/>
                          </a:lnTo>
                          <a:lnTo>
                            <a:pt x="804" y="1"/>
                          </a:lnTo>
                          <a:lnTo>
                            <a:pt x="807" y="3"/>
                          </a:lnTo>
                          <a:lnTo>
                            <a:pt x="810" y="6"/>
                          </a:lnTo>
                          <a:lnTo>
                            <a:pt x="810" y="10"/>
                          </a:lnTo>
                          <a:lnTo>
                            <a:pt x="810" y="43"/>
                          </a:lnTo>
                          <a:close/>
                          <a:moveTo>
                            <a:pt x="273" y="78"/>
                          </a:moveTo>
                          <a:lnTo>
                            <a:pt x="273" y="74"/>
                          </a:lnTo>
                          <a:lnTo>
                            <a:pt x="271" y="71"/>
                          </a:lnTo>
                          <a:lnTo>
                            <a:pt x="269" y="69"/>
                          </a:lnTo>
                          <a:lnTo>
                            <a:pt x="266" y="68"/>
                          </a:lnTo>
                          <a:lnTo>
                            <a:pt x="137" y="68"/>
                          </a:lnTo>
                          <a:lnTo>
                            <a:pt x="134" y="69"/>
                          </a:lnTo>
                          <a:lnTo>
                            <a:pt x="132" y="71"/>
                          </a:lnTo>
                          <a:lnTo>
                            <a:pt x="131" y="74"/>
                          </a:lnTo>
                          <a:lnTo>
                            <a:pt x="130" y="78"/>
                          </a:lnTo>
                          <a:lnTo>
                            <a:pt x="130" y="93"/>
                          </a:lnTo>
                          <a:lnTo>
                            <a:pt x="131" y="98"/>
                          </a:lnTo>
                          <a:lnTo>
                            <a:pt x="132" y="101"/>
                          </a:lnTo>
                          <a:lnTo>
                            <a:pt x="134" y="103"/>
                          </a:lnTo>
                          <a:lnTo>
                            <a:pt x="137" y="104"/>
                          </a:lnTo>
                          <a:lnTo>
                            <a:pt x="266" y="104"/>
                          </a:lnTo>
                          <a:lnTo>
                            <a:pt x="269" y="103"/>
                          </a:lnTo>
                          <a:lnTo>
                            <a:pt x="271" y="101"/>
                          </a:lnTo>
                          <a:lnTo>
                            <a:pt x="273" y="98"/>
                          </a:lnTo>
                          <a:lnTo>
                            <a:pt x="273" y="93"/>
                          </a:lnTo>
                          <a:lnTo>
                            <a:pt x="273" y="78"/>
                          </a:lnTo>
                          <a:close/>
                          <a:moveTo>
                            <a:pt x="440" y="78"/>
                          </a:moveTo>
                          <a:lnTo>
                            <a:pt x="439" y="74"/>
                          </a:lnTo>
                          <a:lnTo>
                            <a:pt x="437" y="71"/>
                          </a:lnTo>
                          <a:lnTo>
                            <a:pt x="435" y="69"/>
                          </a:lnTo>
                          <a:lnTo>
                            <a:pt x="432" y="68"/>
                          </a:lnTo>
                          <a:lnTo>
                            <a:pt x="302" y="68"/>
                          </a:lnTo>
                          <a:lnTo>
                            <a:pt x="300" y="69"/>
                          </a:lnTo>
                          <a:lnTo>
                            <a:pt x="298" y="71"/>
                          </a:lnTo>
                          <a:lnTo>
                            <a:pt x="296" y="74"/>
                          </a:lnTo>
                          <a:lnTo>
                            <a:pt x="295" y="78"/>
                          </a:lnTo>
                          <a:lnTo>
                            <a:pt x="295" y="93"/>
                          </a:lnTo>
                          <a:lnTo>
                            <a:pt x="296" y="98"/>
                          </a:lnTo>
                          <a:lnTo>
                            <a:pt x="298" y="101"/>
                          </a:lnTo>
                          <a:lnTo>
                            <a:pt x="300" y="103"/>
                          </a:lnTo>
                          <a:lnTo>
                            <a:pt x="302" y="104"/>
                          </a:lnTo>
                          <a:lnTo>
                            <a:pt x="432" y="104"/>
                          </a:lnTo>
                          <a:lnTo>
                            <a:pt x="435" y="103"/>
                          </a:lnTo>
                          <a:lnTo>
                            <a:pt x="437" y="101"/>
                          </a:lnTo>
                          <a:lnTo>
                            <a:pt x="439" y="98"/>
                          </a:lnTo>
                          <a:lnTo>
                            <a:pt x="440" y="93"/>
                          </a:lnTo>
                          <a:lnTo>
                            <a:pt x="440" y="78"/>
                          </a:lnTo>
                          <a:close/>
                          <a:moveTo>
                            <a:pt x="611" y="78"/>
                          </a:moveTo>
                          <a:lnTo>
                            <a:pt x="610" y="74"/>
                          </a:lnTo>
                          <a:lnTo>
                            <a:pt x="609" y="71"/>
                          </a:lnTo>
                          <a:lnTo>
                            <a:pt x="607" y="69"/>
                          </a:lnTo>
                          <a:lnTo>
                            <a:pt x="604" y="68"/>
                          </a:lnTo>
                          <a:lnTo>
                            <a:pt x="475" y="68"/>
                          </a:lnTo>
                          <a:lnTo>
                            <a:pt x="472" y="69"/>
                          </a:lnTo>
                          <a:lnTo>
                            <a:pt x="470" y="71"/>
                          </a:lnTo>
                          <a:lnTo>
                            <a:pt x="468" y="74"/>
                          </a:lnTo>
                          <a:lnTo>
                            <a:pt x="468" y="78"/>
                          </a:lnTo>
                          <a:lnTo>
                            <a:pt x="468" y="93"/>
                          </a:lnTo>
                          <a:lnTo>
                            <a:pt x="468" y="98"/>
                          </a:lnTo>
                          <a:lnTo>
                            <a:pt x="470" y="101"/>
                          </a:lnTo>
                          <a:lnTo>
                            <a:pt x="472" y="103"/>
                          </a:lnTo>
                          <a:lnTo>
                            <a:pt x="475" y="104"/>
                          </a:lnTo>
                          <a:lnTo>
                            <a:pt x="604" y="104"/>
                          </a:lnTo>
                          <a:lnTo>
                            <a:pt x="607" y="103"/>
                          </a:lnTo>
                          <a:lnTo>
                            <a:pt x="609" y="101"/>
                          </a:lnTo>
                          <a:lnTo>
                            <a:pt x="610" y="98"/>
                          </a:lnTo>
                          <a:lnTo>
                            <a:pt x="611" y="93"/>
                          </a:lnTo>
                          <a:lnTo>
                            <a:pt x="611" y="78"/>
                          </a:lnTo>
                          <a:close/>
                          <a:moveTo>
                            <a:pt x="783" y="78"/>
                          </a:moveTo>
                          <a:lnTo>
                            <a:pt x="783" y="74"/>
                          </a:lnTo>
                          <a:lnTo>
                            <a:pt x="781" y="71"/>
                          </a:lnTo>
                          <a:lnTo>
                            <a:pt x="779" y="69"/>
                          </a:lnTo>
                          <a:lnTo>
                            <a:pt x="776" y="68"/>
                          </a:lnTo>
                          <a:lnTo>
                            <a:pt x="647" y="68"/>
                          </a:lnTo>
                          <a:lnTo>
                            <a:pt x="644" y="69"/>
                          </a:lnTo>
                          <a:lnTo>
                            <a:pt x="642" y="71"/>
                          </a:lnTo>
                          <a:lnTo>
                            <a:pt x="639" y="74"/>
                          </a:lnTo>
                          <a:lnTo>
                            <a:pt x="639" y="78"/>
                          </a:lnTo>
                          <a:lnTo>
                            <a:pt x="639" y="93"/>
                          </a:lnTo>
                          <a:lnTo>
                            <a:pt x="639" y="98"/>
                          </a:lnTo>
                          <a:lnTo>
                            <a:pt x="642" y="101"/>
                          </a:lnTo>
                          <a:lnTo>
                            <a:pt x="644" y="103"/>
                          </a:lnTo>
                          <a:lnTo>
                            <a:pt x="647" y="104"/>
                          </a:lnTo>
                          <a:lnTo>
                            <a:pt x="776" y="104"/>
                          </a:lnTo>
                          <a:lnTo>
                            <a:pt x="779" y="103"/>
                          </a:lnTo>
                          <a:lnTo>
                            <a:pt x="781" y="101"/>
                          </a:lnTo>
                          <a:lnTo>
                            <a:pt x="783" y="98"/>
                          </a:lnTo>
                          <a:lnTo>
                            <a:pt x="783" y="93"/>
                          </a:lnTo>
                          <a:lnTo>
                            <a:pt x="783" y="78"/>
                          </a:lnTo>
                          <a:close/>
                          <a:moveTo>
                            <a:pt x="765" y="129"/>
                          </a:moveTo>
                          <a:lnTo>
                            <a:pt x="764" y="126"/>
                          </a:lnTo>
                          <a:lnTo>
                            <a:pt x="761" y="123"/>
                          </a:lnTo>
                          <a:lnTo>
                            <a:pt x="759" y="119"/>
                          </a:lnTo>
                          <a:lnTo>
                            <a:pt x="757" y="119"/>
                          </a:lnTo>
                          <a:lnTo>
                            <a:pt x="662" y="119"/>
                          </a:lnTo>
                          <a:lnTo>
                            <a:pt x="659" y="119"/>
                          </a:lnTo>
                          <a:lnTo>
                            <a:pt x="657" y="123"/>
                          </a:lnTo>
                          <a:lnTo>
                            <a:pt x="655" y="126"/>
                          </a:lnTo>
                          <a:lnTo>
                            <a:pt x="655" y="129"/>
                          </a:lnTo>
                          <a:lnTo>
                            <a:pt x="655" y="399"/>
                          </a:lnTo>
                          <a:lnTo>
                            <a:pt x="655" y="402"/>
                          </a:lnTo>
                          <a:lnTo>
                            <a:pt x="657" y="406"/>
                          </a:lnTo>
                          <a:lnTo>
                            <a:pt x="659" y="408"/>
                          </a:lnTo>
                          <a:lnTo>
                            <a:pt x="662" y="409"/>
                          </a:lnTo>
                          <a:lnTo>
                            <a:pt x="757" y="409"/>
                          </a:lnTo>
                          <a:lnTo>
                            <a:pt x="759" y="408"/>
                          </a:lnTo>
                          <a:lnTo>
                            <a:pt x="761" y="406"/>
                          </a:lnTo>
                          <a:lnTo>
                            <a:pt x="764" y="402"/>
                          </a:lnTo>
                          <a:lnTo>
                            <a:pt x="765" y="399"/>
                          </a:lnTo>
                          <a:lnTo>
                            <a:pt x="765" y="129"/>
                          </a:lnTo>
                          <a:close/>
                          <a:moveTo>
                            <a:pt x="592" y="129"/>
                          </a:moveTo>
                          <a:lnTo>
                            <a:pt x="592" y="126"/>
                          </a:lnTo>
                          <a:lnTo>
                            <a:pt x="590" y="123"/>
                          </a:lnTo>
                          <a:lnTo>
                            <a:pt x="588" y="119"/>
                          </a:lnTo>
                          <a:lnTo>
                            <a:pt x="584" y="119"/>
                          </a:lnTo>
                          <a:lnTo>
                            <a:pt x="490" y="119"/>
                          </a:lnTo>
                          <a:lnTo>
                            <a:pt x="487" y="119"/>
                          </a:lnTo>
                          <a:lnTo>
                            <a:pt x="485" y="123"/>
                          </a:lnTo>
                          <a:lnTo>
                            <a:pt x="483" y="126"/>
                          </a:lnTo>
                          <a:lnTo>
                            <a:pt x="483" y="129"/>
                          </a:lnTo>
                          <a:lnTo>
                            <a:pt x="483" y="399"/>
                          </a:lnTo>
                          <a:lnTo>
                            <a:pt x="483" y="402"/>
                          </a:lnTo>
                          <a:lnTo>
                            <a:pt x="485" y="406"/>
                          </a:lnTo>
                          <a:lnTo>
                            <a:pt x="487" y="408"/>
                          </a:lnTo>
                          <a:lnTo>
                            <a:pt x="490" y="409"/>
                          </a:lnTo>
                          <a:lnTo>
                            <a:pt x="584" y="409"/>
                          </a:lnTo>
                          <a:lnTo>
                            <a:pt x="588" y="408"/>
                          </a:lnTo>
                          <a:lnTo>
                            <a:pt x="590" y="406"/>
                          </a:lnTo>
                          <a:lnTo>
                            <a:pt x="592" y="402"/>
                          </a:lnTo>
                          <a:lnTo>
                            <a:pt x="592" y="399"/>
                          </a:lnTo>
                          <a:lnTo>
                            <a:pt x="592" y="129"/>
                          </a:lnTo>
                          <a:close/>
                          <a:moveTo>
                            <a:pt x="420" y="129"/>
                          </a:moveTo>
                          <a:lnTo>
                            <a:pt x="420" y="126"/>
                          </a:lnTo>
                          <a:lnTo>
                            <a:pt x="418" y="123"/>
                          </a:lnTo>
                          <a:lnTo>
                            <a:pt x="416" y="119"/>
                          </a:lnTo>
                          <a:lnTo>
                            <a:pt x="413" y="119"/>
                          </a:lnTo>
                          <a:lnTo>
                            <a:pt x="319" y="119"/>
                          </a:lnTo>
                          <a:lnTo>
                            <a:pt x="315" y="119"/>
                          </a:lnTo>
                          <a:lnTo>
                            <a:pt x="313" y="123"/>
                          </a:lnTo>
                          <a:lnTo>
                            <a:pt x="311" y="126"/>
                          </a:lnTo>
                          <a:lnTo>
                            <a:pt x="311" y="129"/>
                          </a:lnTo>
                          <a:lnTo>
                            <a:pt x="311" y="399"/>
                          </a:lnTo>
                          <a:lnTo>
                            <a:pt x="311" y="402"/>
                          </a:lnTo>
                          <a:lnTo>
                            <a:pt x="313" y="406"/>
                          </a:lnTo>
                          <a:lnTo>
                            <a:pt x="315" y="408"/>
                          </a:lnTo>
                          <a:lnTo>
                            <a:pt x="319" y="409"/>
                          </a:lnTo>
                          <a:lnTo>
                            <a:pt x="413" y="409"/>
                          </a:lnTo>
                          <a:lnTo>
                            <a:pt x="416" y="408"/>
                          </a:lnTo>
                          <a:lnTo>
                            <a:pt x="418" y="406"/>
                          </a:lnTo>
                          <a:lnTo>
                            <a:pt x="420" y="402"/>
                          </a:lnTo>
                          <a:lnTo>
                            <a:pt x="420" y="399"/>
                          </a:lnTo>
                          <a:lnTo>
                            <a:pt x="420" y="129"/>
                          </a:lnTo>
                          <a:close/>
                          <a:moveTo>
                            <a:pt x="255" y="129"/>
                          </a:moveTo>
                          <a:lnTo>
                            <a:pt x="254" y="126"/>
                          </a:lnTo>
                          <a:lnTo>
                            <a:pt x="253" y="123"/>
                          </a:lnTo>
                          <a:lnTo>
                            <a:pt x="251" y="119"/>
                          </a:lnTo>
                          <a:lnTo>
                            <a:pt x="247" y="119"/>
                          </a:lnTo>
                          <a:lnTo>
                            <a:pt x="152" y="119"/>
                          </a:lnTo>
                          <a:lnTo>
                            <a:pt x="149" y="119"/>
                          </a:lnTo>
                          <a:lnTo>
                            <a:pt x="147" y="123"/>
                          </a:lnTo>
                          <a:lnTo>
                            <a:pt x="146" y="126"/>
                          </a:lnTo>
                          <a:lnTo>
                            <a:pt x="145" y="129"/>
                          </a:lnTo>
                          <a:lnTo>
                            <a:pt x="145" y="399"/>
                          </a:lnTo>
                          <a:lnTo>
                            <a:pt x="146" y="402"/>
                          </a:lnTo>
                          <a:lnTo>
                            <a:pt x="147" y="406"/>
                          </a:lnTo>
                          <a:lnTo>
                            <a:pt x="149" y="408"/>
                          </a:lnTo>
                          <a:lnTo>
                            <a:pt x="152" y="409"/>
                          </a:lnTo>
                          <a:lnTo>
                            <a:pt x="247" y="409"/>
                          </a:lnTo>
                          <a:lnTo>
                            <a:pt x="251" y="408"/>
                          </a:lnTo>
                          <a:lnTo>
                            <a:pt x="253" y="406"/>
                          </a:lnTo>
                          <a:lnTo>
                            <a:pt x="254" y="402"/>
                          </a:lnTo>
                          <a:lnTo>
                            <a:pt x="255" y="399"/>
                          </a:lnTo>
                          <a:lnTo>
                            <a:pt x="255" y="129"/>
                          </a:lnTo>
                          <a:close/>
                          <a:moveTo>
                            <a:pt x="783" y="436"/>
                          </a:moveTo>
                          <a:lnTo>
                            <a:pt x="783" y="432"/>
                          </a:lnTo>
                          <a:lnTo>
                            <a:pt x="781" y="428"/>
                          </a:lnTo>
                          <a:lnTo>
                            <a:pt x="779" y="426"/>
                          </a:lnTo>
                          <a:lnTo>
                            <a:pt x="776" y="425"/>
                          </a:lnTo>
                          <a:lnTo>
                            <a:pt x="647" y="425"/>
                          </a:lnTo>
                          <a:lnTo>
                            <a:pt x="644" y="426"/>
                          </a:lnTo>
                          <a:lnTo>
                            <a:pt x="642" y="428"/>
                          </a:lnTo>
                          <a:lnTo>
                            <a:pt x="639" y="432"/>
                          </a:lnTo>
                          <a:lnTo>
                            <a:pt x="639" y="436"/>
                          </a:lnTo>
                          <a:lnTo>
                            <a:pt x="639" y="451"/>
                          </a:lnTo>
                          <a:lnTo>
                            <a:pt x="639" y="455"/>
                          </a:lnTo>
                          <a:lnTo>
                            <a:pt x="642" y="459"/>
                          </a:lnTo>
                          <a:lnTo>
                            <a:pt x="644" y="461"/>
                          </a:lnTo>
                          <a:lnTo>
                            <a:pt x="647" y="462"/>
                          </a:lnTo>
                          <a:lnTo>
                            <a:pt x="776" y="462"/>
                          </a:lnTo>
                          <a:lnTo>
                            <a:pt x="779" y="461"/>
                          </a:lnTo>
                          <a:lnTo>
                            <a:pt x="781" y="459"/>
                          </a:lnTo>
                          <a:lnTo>
                            <a:pt x="783" y="455"/>
                          </a:lnTo>
                          <a:lnTo>
                            <a:pt x="783" y="451"/>
                          </a:lnTo>
                          <a:lnTo>
                            <a:pt x="783" y="436"/>
                          </a:lnTo>
                          <a:close/>
                          <a:moveTo>
                            <a:pt x="611" y="436"/>
                          </a:moveTo>
                          <a:lnTo>
                            <a:pt x="610" y="432"/>
                          </a:lnTo>
                          <a:lnTo>
                            <a:pt x="609" y="428"/>
                          </a:lnTo>
                          <a:lnTo>
                            <a:pt x="607" y="426"/>
                          </a:lnTo>
                          <a:lnTo>
                            <a:pt x="604" y="425"/>
                          </a:lnTo>
                          <a:lnTo>
                            <a:pt x="475" y="425"/>
                          </a:lnTo>
                          <a:lnTo>
                            <a:pt x="472" y="426"/>
                          </a:lnTo>
                          <a:lnTo>
                            <a:pt x="470" y="428"/>
                          </a:lnTo>
                          <a:lnTo>
                            <a:pt x="468" y="432"/>
                          </a:lnTo>
                          <a:lnTo>
                            <a:pt x="468" y="436"/>
                          </a:lnTo>
                          <a:lnTo>
                            <a:pt x="468" y="451"/>
                          </a:lnTo>
                          <a:lnTo>
                            <a:pt x="468" y="455"/>
                          </a:lnTo>
                          <a:lnTo>
                            <a:pt x="470" y="459"/>
                          </a:lnTo>
                          <a:lnTo>
                            <a:pt x="472" y="461"/>
                          </a:lnTo>
                          <a:lnTo>
                            <a:pt x="475" y="462"/>
                          </a:lnTo>
                          <a:lnTo>
                            <a:pt x="604" y="462"/>
                          </a:lnTo>
                          <a:lnTo>
                            <a:pt x="607" y="461"/>
                          </a:lnTo>
                          <a:lnTo>
                            <a:pt x="609" y="459"/>
                          </a:lnTo>
                          <a:lnTo>
                            <a:pt x="610" y="455"/>
                          </a:lnTo>
                          <a:lnTo>
                            <a:pt x="611" y="451"/>
                          </a:lnTo>
                          <a:lnTo>
                            <a:pt x="611" y="436"/>
                          </a:lnTo>
                          <a:close/>
                          <a:moveTo>
                            <a:pt x="273" y="436"/>
                          </a:moveTo>
                          <a:lnTo>
                            <a:pt x="273" y="432"/>
                          </a:lnTo>
                          <a:lnTo>
                            <a:pt x="271" y="428"/>
                          </a:lnTo>
                          <a:lnTo>
                            <a:pt x="269" y="426"/>
                          </a:lnTo>
                          <a:lnTo>
                            <a:pt x="266" y="425"/>
                          </a:lnTo>
                          <a:lnTo>
                            <a:pt x="137" y="425"/>
                          </a:lnTo>
                          <a:lnTo>
                            <a:pt x="134" y="426"/>
                          </a:lnTo>
                          <a:lnTo>
                            <a:pt x="132" y="428"/>
                          </a:lnTo>
                          <a:lnTo>
                            <a:pt x="131" y="432"/>
                          </a:lnTo>
                          <a:lnTo>
                            <a:pt x="130" y="436"/>
                          </a:lnTo>
                          <a:lnTo>
                            <a:pt x="130" y="451"/>
                          </a:lnTo>
                          <a:lnTo>
                            <a:pt x="131" y="455"/>
                          </a:lnTo>
                          <a:lnTo>
                            <a:pt x="132" y="459"/>
                          </a:lnTo>
                          <a:lnTo>
                            <a:pt x="134" y="461"/>
                          </a:lnTo>
                          <a:lnTo>
                            <a:pt x="137" y="462"/>
                          </a:lnTo>
                          <a:lnTo>
                            <a:pt x="266" y="462"/>
                          </a:lnTo>
                          <a:lnTo>
                            <a:pt x="269" y="461"/>
                          </a:lnTo>
                          <a:lnTo>
                            <a:pt x="271" y="459"/>
                          </a:lnTo>
                          <a:lnTo>
                            <a:pt x="273" y="455"/>
                          </a:lnTo>
                          <a:lnTo>
                            <a:pt x="273" y="451"/>
                          </a:lnTo>
                          <a:lnTo>
                            <a:pt x="273" y="436"/>
                          </a:lnTo>
                          <a:close/>
                          <a:moveTo>
                            <a:pt x="440" y="436"/>
                          </a:moveTo>
                          <a:lnTo>
                            <a:pt x="439" y="432"/>
                          </a:lnTo>
                          <a:lnTo>
                            <a:pt x="437" y="428"/>
                          </a:lnTo>
                          <a:lnTo>
                            <a:pt x="435" y="426"/>
                          </a:lnTo>
                          <a:lnTo>
                            <a:pt x="432" y="425"/>
                          </a:lnTo>
                          <a:lnTo>
                            <a:pt x="302" y="425"/>
                          </a:lnTo>
                          <a:lnTo>
                            <a:pt x="300" y="426"/>
                          </a:lnTo>
                          <a:lnTo>
                            <a:pt x="298" y="428"/>
                          </a:lnTo>
                          <a:lnTo>
                            <a:pt x="296" y="432"/>
                          </a:lnTo>
                          <a:lnTo>
                            <a:pt x="295" y="436"/>
                          </a:lnTo>
                          <a:lnTo>
                            <a:pt x="295" y="451"/>
                          </a:lnTo>
                          <a:lnTo>
                            <a:pt x="296" y="455"/>
                          </a:lnTo>
                          <a:lnTo>
                            <a:pt x="298" y="459"/>
                          </a:lnTo>
                          <a:lnTo>
                            <a:pt x="300" y="461"/>
                          </a:lnTo>
                          <a:lnTo>
                            <a:pt x="302" y="462"/>
                          </a:lnTo>
                          <a:lnTo>
                            <a:pt x="432" y="462"/>
                          </a:lnTo>
                          <a:lnTo>
                            <a:pt x="435" y="461"/>
                          </a:lnTo>
                          <a:lnTo>
                            <a:pt x="437" y="459"/>
                          </a:lnTo>
                          <a:lnTo>
                            <a:pt x="439" y="455"/>
                          </a:lnTo>
                          <a:lnTo>
                            <a:pt x="440" y="451"/>
                          </a:lnTo>
                          <a:lnTo>
                            <a:pt x="440" y="436"/>
                          </a:lnTo>
                          <a:close/>
                          <a:moveTo>
                            <a:pt x="806" y="496"/>
                          </a:moveTo>
                          <a:lnTo>
                            <a:pt x="806" y="501"/>
                          </a:lnTo>
                          <a:lnTo>
                            <a:pt x="804" y="504"/>
                          </a:lnTo>
                          <a:lnTo>
                            <a:pt x="800" y="506"/>
                          </a:lnTo>
                          <a:lnTo>
                            <a:pt x="796" y="507"/>
                          </a:lnTo>
                          <a:lnTo>
                            <a:pt x="125" y="507"/>
                          </a:lnTo>
                          <a:lnTo>
                            <a:pt x="122" y="506"/>
                          </a:lnTo>
                          <a:lnTo>
                            <a:pt x="119" y="504"/>
                          </a:lnTo>
                          <a:lnTo>
                            <a:pt x="117" y="501"/>
                          </a:lnTo>
                          <a:lnTo>
                            <a:pt x="116" y="496"/>
                          </a:lnTo>
                          <a:lnTo>
                            <a:pt x="116" y="483"/>
                          </a:lnTo>
                          <a:lnTo>
                            <a:pt x="117" y="480"/>
                          </a:lnTo>
                          <a:lnTo>
                            <a:pt x="119" y="477"/>
                          </a:lnTo>
                          <a:lnTo>
                            <a:pt x="122" y="475"/>
                          </a:lnTo>
                          <a:lnTo>
                            <a:pt x="125" y="474"/>
                          </a:lnTo>
                          <a:lnTo>
                            <a:pt x="796" y="474"/>
                          </a:lnTo>
                          <a:lnTo>
                            <a:pt x="800" y="475"/>
                          </a:lnTo>
                          <a:lnTo>
                            <a:pt x="804" y="477"/>
                          </a:lnTo>
                          <a:lnTo>
                            <a:pt x="806" y="480"/>
                          </a:lnTo>
                          <a:lnTo>
                            <a:pt x="806" y="483"/>
                          </a:lnTo>
                          <a:lnTo>
                            <a:pt x="806" y="496"/>
                          </a:lnTo>
                          <a:close/>
                          <a:moveTo>
                            <a:pt x="863" y="547"/>
                          </a:moveTo>
                          <a:lnTo>
                            <a:pt x="863" y="551"/>
                          </a:lnTo>
                          <a:lnTo>
                            <a:pt x="860" y="555"/>
                          </a:lnTo>
                          <a:lnTo>
                            <a:pt x="857" y="557"/>
                          </a:lnTo>
                          <a:lnTo>
                            <a:pt x="853" y="557"/>
                          </a:lnTo>
                          <a:lnTo>
                            <a:pt x="68" y="557"/>
                          </a:lnTo>
                          <a:lnTo>
                            <a:pt x="65" y="557"/>
                          </a:lnTo>
                          <a:lnTo>
                            <a:pt x="62" y="555"/>
                          </a:lnTo>
                          <a:lnTo>
                            <a:pt x="59" y="551"/>
                          </a:lnTo>
                          <a:lnTo>
                            <a:pt x="58" y="547"/>
                          </a:lnTo>
                          <a:lnTo>
                            <a:pt x="58" y="534"/>
                          </a:lnTo>
                          <a:lnTo>
                            <a:pt x="59" y="530"/>
                          </a:lnTo>
                          <a:lnTo>
                            <a:pt x="62" y="527"/>
                          </a:lnTo>
                          <a:lnTo>
                            <a:pt x="65" y="524"/>
                          </a:lnTo>
                          <a:lnTo>
                            <a:pt x="68" y="524"/>
                          </a:lnTo>
                          <a:lnTo>
                            <a:pt x="853" y="524"/>
                          </a:lnTo>
                          <a:lnTo>
                            <a:pt x="857" y="524"/>
                          </a:lnTo>
                          <a:lnTo>
                            <a:pt x="860" y="527"/>
                          </a:lnTo>
                          <a:lnTo>
                            <a:pt x="863" y="530"/>
                          </a:lnTo>
                          <a:lnTo>
                            <a:pt x="863" y="534"/>
                          </a:lnTo>
                          <a:lnTo>
                            <a:pt x="863" y="547"/>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chemeClr val="dk1"/>
                        </a:solidFill>
                        <a:latin typeface="Open Sans"/>
                        <a:ea typeface="Open Sans"/>
                        <a:cs typeface="Open Sans"/>
                        <a:sym typeface="Open Sans"/>
                      </a:endParaRPr>
                    </a:p>
                  </p:txBody>
                </p:sp>
                <p:sp>
                  <p:nvSpPr>
                    <p:cNvPr id="249" name="Google Shape;249;p15"/>
                    <p:cNvSpPr/>
                    <p:nvPr/>
                  </p:nvSpPr>
                  <p:spPr>
                    <a:xfrm>
                      <a:off x="1330325" y="1379538"/>
                      <a:ext cx="381000" cy="82550"/>
                    </a:xfrm>
                    <a:custGeom>
                      <a:rect b="b" l="l" r="r" t="t"/>
                      <a:pathLst>
                        <a:path extrusionOk="0" h="208" w="960">
                          <a:moveTo>
                            <a:pt x="4" y="202"/>
                          </a:moveTo>
                          <a:lnTo>
                            <a:pt x="1" y="205"/>
                          </a:lnTo>
                          <a:lnTo>
                            <a:pt x="0" y="207"/>
                          </a:lnTo>
                          <a:lnTo>
                            <a:pt x="1" y="207"/>
                          </a:lnTo>
                          <a:lnTo>
                            <a:pt x="5" y="208"/>
                          </a:lnTo>
                          <a:lnTo>
                            <a:pt x="953" y="208"/>
                          </a:lnTo>
                          <a:lnTo>
                            <a:pt x="958" y="207"/>
                          </a:lnTo>
                          <a:lnTo>
                            <a:pt x="960" y="207"/>
                          </a:lnTo>
                          <a:lnTo>
                            <a:pt x="959" y="205"/>
                          </a:lnTo>
                          <a:lnTo>
                            <a:pt x="954" y="202"/>
                          </a:lnTo>
                          <a:lnTo>
                            <a:pt x="492" y="3"/>
                          </a:lnTo>
                          <a:lnTo>
                            <a:pt x="487" y="2"/>
                          </a:lnTo>
                          <a:lnTo>
                            <a:pt x="479" y="0"/>
                          </a:lnTo>
                          <a:lnTo>
                            <a:pt x="473" y="2"/>
                          </a:lnTo>
                          <a:lnTo>
                            <a:pt x="466" y="3"/>
                          </a:lnTo>
                          <a:lnTo>
                            <a:pt x="4" y="202"/>
                          </a:lnTo>
                          <a:close/>
                          <a:moveTo>
                            <a:pt x="486" y="18"/>
                          </a:moveTo>
                          <a:lnTo>
                            <a:pt x="857" y="186"/>
                          </a:lnTo>
                          <a:lnTo>
                            <a:pt x="865" y="186"/>
                          </a:lnTo>
                          <a:lnTo>
                            <a:pt x="868" y="186"/>
                          </a:lnTo>
                          <a:lnTo>
                            <a:pt x="870" y="185"/>
                          </a:lnTo>
                          <a:lnTo>
                            <a:pt x="869" y="184"/>
                          </a:lnTo>
                          <a:lnTo>
                            <a:pt x="866" y="183"/>
                          </a:lnTo>
                          <a:lnTo>
                            <a:pt x="486" y="11"/>
                          </a:lnTo>
                          <a:lnTo>
                            <a:pt x="480" y="10"/>
                          </a:lnTo>
                          <a:lnTo>
                            <a:pt x="474" y="10"/>
                          </a:lnTo>
                          <a:lnTo>
                            <a:pt x="468" y="10"/>
                          </a:lnTo>
                          <a:lnTo>
                            <a:pt x="463" y="11"/>
                          </a:lnTo>
                          <a:lnTo>
                            <a:pt x="83" y="183"/>
                          </a:lnTo>
                          <a:lnTo>
                            <a:pt x="80" y="184"/>
                          </a:lnTo>
                          <a:lnTo>
                            <a:pt x="78" y="185"/>
                          </a:lnTo>
                          <a:lnTo>
                            <a:pt x="81" y="186"/>
                          </a:lnTo>
                          <a:lnTo>
                            <a:pt x="84" y="186"/>
                          </a:lnTo>
                          <a:lnTo>
                            <a:pt x="91" y="186"/>
                          </a:lnTo>
                          <a:lnTo>
                            <a:pt x="463" y="18"/>
                          </a:lnTo>
                          <a:lnTo>
                            <a:pt x="468" y="17"/>
                          </a:lnTo>
                          <a:lnTo>
                            <a:pt x="474" y="17"/>
                          </a:lnTo>
                          <a:lnTo>
                            <a:pt x="480" y="17"/>
                          </a:lnTo>
                          <a:lnTo>
                            <a:pt x="486" y="18"/>
                          </a:lnTo>
                          <a:close/>
                          <a:moveTo>
                            <a:pt x="522" y="114"/>
                          </a:moveTo>
                          <a:lnTo>
                            <a:pt x="521" y="125"/>
                          </a:lnTo>
                          <a:lnTo>
                            <a:pt x="518" y="134"/>
                          </a:lnTo>
                          <a:lnTo>
                            <a:pt x="514" y="143"/>
                          </a:lnTo>
                          <a:lnTo>
                            <a:pt x="507" y="151"/>
                          </a:lnTo>
                          <a:lnTo>
                            <a:pt x="500" y="157"/>
                          </a:lnTo>
                          <a:lnTo>
                            <a:pt x="490" y="162"/>
                          </a:lnTo>
                          <a:lnTo>
                            <a:pt x="480" y="166"/>
                          </a:lnTo>
                          <a:lnTo>
                            <a:pt x="471" y="166"/>
                          </a:lnTo>
                          <a:lnTo>
                            <a:pt x="460" y="166"/>
                          </a:lnTo>
                          <a:lnTo>
                            <a:pt x="450" y="162"/>
                          </a:lnTo>
                          <a:lnTo>
                            <a:pt x="441" y="157"/>
                          </a:lnTo>
                          <a:lnTo>
                            <a:pt x="434" y="151"/>
                          </a:lnTo>
                          <a:lnTo>
                            <a:pt x="427" y="143"/>
                          </a:lnTo>
                          <a:lnTo>
                            <a:pt x="422" y="134"/>
                          </a:lnTo>
                          <a:lnTo>
                            <a:pt x="420" y="125"/>
                          </a:lnTo>
                          <a:lnTo>
                            <a:pt x="419" y="114"/>
                          </a:lnTo>
                          <a:lnTo>
                            <a:pt x="420" y="104"/>
                          </a:lnTo>
                          <a:lnTo>
                            <a:pt x="422" y="94"/>
                          </a:lnTo>
                          <a:lnTo>
                            <a:pt x="427" y="85"/>
                          </a:lnTo>
                          <a:lnTo>
                            <a:pt x="434" y="77"/>
                          </a:lnTo>
                          <a:lnTo>
                            <a:pt x="441" y="71"/>
                          </a:lnTo>
                          <a:lnTo>
                            <a:pt x="450" y="66"/>
                          </a:lnTo>
                          <a:lnTo>
                            <a:pt x="460" y="63"/>
                          </a:lnTo>
                          <a:lnTo>
                            <a:pt x="471" y="62"/>
                          </a:lnTo>
                          <a:lnTo>
                            <a:pt x="480" y="63"/>
                          </a:lnTo>
                          <a:lnTo>
                            <a:pt x="490" y="66"/>
                          </a:lnTo>
                          <a:lnTo>
                            <a:pt x="500" y="71"/>
                          </a:lnTo>
                          <a:lnTo>
                            <a:pt x="507" y="77"/>
                          </a:lnTo>
                          <a:lnTo>
                            <a:pt x="514" y="85"/>
                          </a:lnTo>
                          <a:lnTo>
                            <a:pt x="518" y="94"/>
                          </a:lnTo>
                          <a:lnTo>
                            <a:pt x="521" y="104"/>
                          </a:lnTo>
                          <a:lnTo>
                            <a:pt x="522" y="114"/>
                          </a:lnTo>
                          <a:close/>
                          <a:moveTo>
                            <a:pt x="505" y="114"/>
                          </a:moveTo>
                          <a:lnTo>
                            <a:pt x="504" y="121"/>
                          </a:lnTo>
                          <a:lnTo>
                            <a:pt x="503" y="128"/>
                          </a:lnTo>
                          <a:lnTo>
                            <a:pt x="500" y="134"/>
                          </a:lnTo>
                          <a:lnTo>
                            <a:pt x="495" y="139"/>
                          </a:lnTo>
                          <a:lnTo>
                            <a:pt x="490" y="143"/>
                          </a:lnTo>
                          <a:lnTo>
                            <a:pt x="484" y="146"/>
                          </a:lnTo>
                          <a:lnTo>
                            <a:pt x="477" y="148"/>
                          </a:lnTo>
                          <a:lnTo>
                            <a:pt x="471" y="149"/>
                          </a:lnTo>
                          <a:lnTo>
                            <a:pt x="463" y="148"/>
                          </a:lnTo>
                          <a:lnTo>
                            <a:pt x="457" y="146"/>
                          </a:lnTo>
                          <a:lnTo>
                            <a:pt x="451" y="143"/>
                          </a:lnTo>
                          <a:lnTo>
                            <a:pt x="446" y="139"/>
                          </a:lnTo>
                          <a:lnTo>
                            <a:pt x="441" y="134"/>
                          </a:lnTo>
                          <a:lnTo>
                            <a:pt x="438" y="128"/>
                          </a:lnTo>
                          <a:lnTo>
                            <a:pt x="436" y="121"/>
                          </a:lnTo>
                          <a:lnTo>
                            <a:pt x="435" y="114"/>
                          </a:lnTo>
                          <a:lnTo>
                            <a:pt x="436" y="107"/>
                          </a:lnTo>
                          <a:lnTo>
                            <a:pt x="438" y="101"/>
                          </a:lnTo>
                          <a:lnTo>
                            <a:pt x="441" y="94"/>
                          </a:lnTo>
                          <a:lnTo>
                            <a:pt x="446" y="89"/>
                          </a:lnTo>
                          <a:lnTo>
                            <a:pt x="451" y="85"/>
                          </a:lnTo>
                          <a:lnTo>
                            <a:pt x="457" y="81"/>
                          </a:lnTo>
                          <a:lnTo>
                            <a:pt x="463" y="80"/>
                          </a:lnTo>
                          <a:lnTo>
                            <a:pt x="471" y="79"/>
                          </a:lnTo>
                          <a:lnTo>
                            <a:pt x="477" y="80"/>
                          </a:lnTo>
                          <a:lnTo>
                            <a:pt x="484" y="81"/>
                          </a:lnTo>
                          <a:lnTo>
                            <a:pt x="490" y="85"/>
                          </a:lnTo>
                          <a:lnTo>
                            <a:pt x="495" y="89"/>
                          </a:lnTo>
                          <a:lnTo>
                            <a:pt x="500" y="94"/>
                          </a:lnTo>
                          <a:lnTo>
                            <a:pt x="503" y="101"/>
                          </a:lnTo>
                          <a:lnTo>
                            <a:pt x="504" y="107"/>
                          </a:lnTo>
                          <a:lnTo>
                            <a:pt x="505" y="114"/>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chemeClr val="dk1"/>
                        </a:solidFill>
                        <a:latin typeface="Open Sans"/>
                        <a:ea typeface="Open Sans"/>
                        <a:cs typeface="Open Sans"/>
                        <a:sym typeface="Open Sans"/>
                      </a:endParaRPr>
                    </a:p>
                  </p:txBody>
                </p:sp>
              </p:grpSp>
            </p:grpSp>
            <p:sp>
              <p:nvSpPr>
                <p:cNvPr id="250" name="Google Shape;250;p15"/>
                <p:cNvSpPr txBox="1"/>
                <p:nvPr/>
              </p:nvSpPr>
              <p:spPr>
                <a:xfrm>
                  <a:off x="996984" y="4537639"/>
                  <a:ext cx="1472331" cy="38433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400"/>
                    <a:buFont typeface="Open Sans"/>
                    <a:buNone/>
                  </a:pPr>
                  <a:r>
                    <a:rPr b="0" i="0" lang="en-US" sz="1400" u="none" cap="none" strike="noStrike">
                      <a:solidFill>
                        <a:schemeClr val="dk1"/>
                      </a:solidFill>
                      <a:latin typeface="Open Sans"/>
                      <a:ea typeface="Open Sans"/>
                      <a:cs typeface="Open Sans"/>
                      <a:sym typeface="Open Sans"/>
                    </a:rPr>
                    <a:t>Hospitals</a:t>
                  </a:r>
                  <a:endParaRPr b="0" i="0" sz="1400" u="none" cap="none" strike="noStrike">
                    <a:solidFill>
                      <a:schemeClr val="dk1"/>
                    </a:solidFill>
                    <a:latin typeface="Open Sans"/>
                    <a:ea typeface="Open Sans"/>
                    <a:cs typeface="Open Sans"/>
                    <a:sym typeface="Open Sans"/>
                  </a:endParaRPr>
                </a:p>
              </p:txBody>
            </p:sp>
          </p:grpSp>
          <p:sp>
            <p:nvSpPr>
              <p:cNvPr id="251" name="Google Shape;251;p15"/>
              <p:cNvSpPr/>
              <p:nvPr/>
            </p:nvSpPr>
            <p:spPr>
              <a:xfrm>
                <a:off x="3747040" y="2401405"/>
                <a:ext cx="483462" cy="351192"/>
              </a:xfrm>
              <a:prstGeom prst="roundRect">
                <a:avLst>
                  <a:gd fmla="val 16667" name="adj"/>
                </a:avLst>
              </a:prstGeom>
              <a:solidFill>
                <a:srgbClr val="5B9BD5"/>
              </a:solidFill>
              <a:ln cap="rnd" cmpd="sng" w="28575">
                <a:solidFill>
                  <a:srgbClr val="04131B"/>
                </a:solidFill>
                <a:prstDash val="solid"/>
                <a:miter lim="800000"/>
                <a:headEnd len="sm" w="sm" type="none"/>
                <a:tailEnd len="sm" w="sm" type="none"/>
              </a:ln>
              <a:effectLst>
                <a:outerShdw blurRad="149987" algn="ctr" dir="8460000" dist="250190">
                  <a:srgbClr val="000000">
                    <a:alpha val="27843"/>
                  </a:srgbClr>
                </a:outerShdw>
              </a:effectLst>
            </p:spPr>
            <p:txBody>
              <a:bodyPr anchorCtr="1" anchor="ctr" bIns="45700" lIns="0" spcFirstLastPara="1" rIns="0" wrap="square" tIns="45700">
                <a:noAutofit/>
              </a:bodyPr>
              <a:lstStyle/>
              <a:p>
                <a:pPr indent="0" lvl="0" marL="0" marR="0" rtl="0" algn="ctr">
                  <a:lnSpc>
                    <a:spcPct val="100000"/>
                  </a:lnSpc>
                  <a:spcBef>
                    <a:spcPts val="0"/>
                  </a:spcBef>
                  <a:spcAft>
                    <a:spcPts val="0"/>
                  </a:spcAft>
                  <a:buClr>
                    <a:schemeClr val="dk1"/>
                  </a:buClr>
                  <a:buSzPts val="1100"/>
                  <a:buFont typeface="Open Sans"/>
                  <a:buNone/>
                </a:pPr>
                <a:r>
                  <a:rPr b="1" i="0" lang="en-US" sz="1100" u="none" cap="none" strike="noStrike">
                    <a:solidFill>
                      <a:schemeClr val="dk1"/>
                    </a:solidFill>
                    <a:latin typeface="Open Sans"/>
                    <a:ea typeface="Open Sans"/>
                    <a:cs typeface="Open Sans"/>
                    <a:sym typeface="Open Sans"/>
                  </a:rPr>
                  <a:t>DC</a:t>
                </a:r>
                <a:endParaRPr/>
              </a:p>
            </p:txBody>
          </p:sp>
          <p:cxnSp>
            <p:nvCxnSpPr>
              <p:cNvPr id="252" name="Google Shape;252;p15"/>
              <p:cNvCxnSpPr>
                <a:stCxn id="251" idx="3"/>
              </p:cNvCxnSpPr>
              <p:nvPr/>
            </p:nvCxnSpPr>
            <p:spPr>
              <a:xfrm>
                <a:off x="4230502" y="2577001"/>
                <a:ext cx="923700" cy="210600"/>
              </a:xfrm>
              <a:prstGeom prst="bentConnector3">
                <a:avLst>
                  <a:gd fmla="val 77059" name="adj1"/>
                </a:avLst>
              </a:prstGeom>
              <a:noFill/>
              <a:ln cap="flat" cmpd="sng" w="19050">
                <a:solidFill>
                  <a:srgbClr val="FFFF00"/>
                </a:solidFill>
                <a:prstDash val="dash"/>
                <a:round/>
                <a:headEnd len="sm" w="sm" type="none"/>
                <a:tailEnd len="med" w="med" type="triangle"/>
              </a:ln>
            </p:spPr>
          </p:cxnSp>
          <p:grpSp>
            <p:nvGrpSpPr>
              <p:cNvPr id="253" name="Google Shape;253;p15"/>
              <p:cNvGrpSpPr/>
              <p:nvPr/>
            </p:nvGrpSpPr>
            <p:grpSpPr>
              <a:xfrm>
                <a:off x="3561084" y="5444831"/>
                <a:ext cx="5059239" cy="623997"/>
                <a:chOff x="3638456" y="5580570"/>
                <a:chExt cx="5059239" cy="623997"/>
              </a:xfrm>
            </p:grpSpPr>
            <p:sp>
              <p:nvSpPr>
                <p:cNvPr id="254" name="Google Shape;254;p15"/>
                <p:cNvSpPr/>
                <p:nvPr/>
              </p:nvSpPr>
              <p:spPr>
                <a:xfrm>
                  <a:off x="3638458" y="5613308"/>
                  <a:ext cx="357873" cy="237462"/>
                </a:xfrm>
                <a:prstGeom prst="rect">
                  <a:avLst/>
                </a:prstGeom>
                <a:solidFill>
                  <a:srgbClr val="FFC000"/>
                </a:solidFill>
                <a:ln>
                  <a:noFill/>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chemeClr val="dk1"/>
                    </a:buClr>
                    <a:buSzPts val="900"/>
                    <a:buFont typeface="Open Sans"/>
                    <a:buNone/>
                  </a:pPr>
                  <a:r>
                    <a:rPr b="0" i="0" lang="en-US" sz="900" u="none" cap="none" strike="noStrike">
                      <a:solidFill>
                        <a:schemeClr val="dk1"/>
                      </a:solidFill>
                      <a:latin typeface="Open Sans"/>
                      <a:ea typeface="Open Sans"/>
                      <a:cs typeface="Open Sans"/>
                      <a:sym typeface="Open Sans"/>
                    </a:rPr>
                    <a:t>GW</a:t>
                  </a:r>
                  <a:endParaRPr/>
                </a:p>
              </p:txBody>
            </p:sp>
            <p:sp>
              <p:nvSpPr>
                <p:cNvPr id="255" name="Google Shape;255;p15"/>
                <p:cNvSpPr/>
                <p:nvPr/>
              </p:nvSpPr>
              <p:spPr>
                <a:xfrm>
                  <a:off x="3638456" y="5896219"/>
                  <a:ext cx="357873" cy="237462"/>
                </a:xfrm>
                <a:prstGeom prst="rect">
                  <a:avLst/>
                </a:prstGeom>
                <a:solidFill>
                  <a:srgbClr val="F07E32"/>
                </a:solidFill>
                <a:ln>
                  <a:noFill/>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chemeClr val="dk1"/>
                    </a:buClr>
                    <a:buSzPts val="900"/>
                    <a:buFont typeface="Open Sans"/>
                    <a:buNone/>
                  </a:pPr>
                  <a:r>
                    <a:rPr b="0" i="0" lang="en-US" sz="900" u="none" cap="none" strike="noStrike">
                      <a:solidFill>
                        <a:schemeClr val="dk1"/>
                      </a:solidFill>
                      <a:latin typeface="Open Sans"/>
                      <a:ea typeface="Open Sans"/>
                      <a:cs typeface="Open Sans"/>
                      <a:sym typeface="Open Sans"/>
                    </a:rPr>
                    <a:t>PIR</a:t>
                  </a:r>
                  <a:endParaRPr/>
                </a:p>
              </p:txBody>
            </p:sp>
            <p:sp>
              <p:nvSpPr>
                <p:cNvPr id="256" name="Google Shape;256;p15"/>
                <p:cNvSpPr/>
                <p:nvPr/>
              </p:nvSpPr>
              <p:spPr>
                <a:xfrm>
                  <a:off x="5505020" y="5615478"/>
                  <a:ext cx="357873" cy="237462"/>
                </a:xfrm>
                <a:prstGeom prst="roundRect">
                  <a:avLst>
                    <a:gd fmla="val 16667" name="adj"/>
                  </a:avLst>
                </a:prstGeom>
                <a:solidFill>
                  <a:srgbClr val="C9C9C9"/>
                </a:solidFill>
                <a:ln>
                  <a:noFill/>
                </a:ln>
              </p:spPr>
              <p:txBody>
                <a:bodyPr anchorCtr="1" anchor="ctr" bIns="45700" lIns="0" spcFirstLastPara="1" rIns="0" wrap="square" tIns="45700">
                  <a:noAutofit/>
                </a:bodyPr>
                <a:lstStyle/>
                <a:p>
                  <a:pPr indent="0" lvl="0" marL="0" marR="0" rtl="0" algn="ctr">
                    <a:lnSpc>
                      <a:spcPct val="100000"/>
                    </a:lnSpc>
                    <a:spcBef>
                      <a:spcPts val="0"/>
                    </a:spcBef>
                    <a:spcAft>
                      <a:spcPts val="0"/>
                    </a:spcAft>
                    <a:buClr>
                      <a:schemeClr val="dk1"/>
                    </a:buClr>
                    <a:buSzPts val="600"/>
                    <a:buFont typeface="Open Sans"/>
                    <a:buNone/>
                  </a:pPr>
                  <a:r>
                    <a:rPr b="0" i="0" lang="en-US" sz="600" u="none" cap="none" strike="noStrike">
                      <a:solidFill>
                        <a:schemeClr val="dk1"/>
                      </a:solidFill>
                      <a:latin typeface="Open Sans"/>
                      <a:ea typeface="Open Sans"/>
                      <a:cs typeface="Open Sans"/>
                      <a:sym typeface="Open Sans"/>
                    </a:rPr>
                    <a:t>BD</a:t>
                  </a:r>
                  <a:endParaRPr/>
                </a:p>
              </p:txBody>
            </p:sp>
            <p:sp>
              <p:nvSpPr>
                <p:cNvPr id="257" name="Google Shape;257;p15"/>
                <p:cNvSpPr/>
                <p:nvPr/>
              </p:nvSpPr>
              <p:spPr>
                <a:xfrm>
                  <a:off x="5505020" y="5897861"/>
                  <a:ext cx="357873" cy="237462"/>
                </a:xfrm>
                <a:prstGeom prst="roundRect">
                  <a:avLst>
                    <a:gd fmla="val 16667" name="adj"/>
                  </a:avLst>
                </a:prstGeom>
                <a:solidFill>
                  <a:srgbClr val="5B9BD5"/>
                </a:solidFill>
                <a:ln>
                  <a:noFill/>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chemeClr val="dk1"/>
                    </a:buClr>
                    <a:buSzPts val="900"/>
                    <a:buFont typeface="Open Sans"/>
                    <a:buNone/>
                  </a:pPr>
                  <a:r>
                    <a:rPr b="0" i="0" lang="en-US" sz="900" u="none" cap="none" strike="noStrike">
                      <a:solidFill>
                        <a:schemeClr val="dk1"/>
                      </a:solidFill>
                      <a:latin typeface="Open Sans"/>
                      <a:ea typeface="Open Sans"/>
                      <a:cs typeface="Open Sans"/>
                      <a:sym typeface="Open Sans"/>
                    </a:rPr>
                    <a:t>DC</a:t>
                  </a:r>
                  <a:endParaRPr/>
                </a:p>
              </p:txBody>
            </p:sp>
            <p:sp>
              <p:nvSpPr>
                <p:cNvPr id="258" name="Google Shape;258;p15"/>
                <p:cNvSpPr/>
                <p:nvPr/>
              </p:nvSpPr>
              <p:spPr>
                <a:xfrm>
                  <a:off x="6960212" y="5615478"/>
                  <a:ext cx="357873" cy="237462"/>
                </a:xfrm>
                <a:prstGeom prst="roundRect">
                  <a:avLst>
                    <a:gd fmla="val 16667" name="adj"/>
                  </a:avLst>
                </a:prstGeom>
                <a:solidFill>
                  <a:srgbClr val="00B050"/>
                </a:solidFill>
                <a:ln>
                  <a:noFill/>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chemeClr val="dk1"/>
                    </a:buClr>
                    <a:buSzPts val="900"/>
                    <a:buFont typeface="Open Sans"/>
                    <a:buNone/>
                  </a:pPr>
                  <a:r>
                    <a:rPr b="0" i="0" lang="en-US" sz="900" u="none" cap="none" strike="noStrike">
                      <a:solidFill>
                        <a:schemeClr val="dk1"/>
                      </a:solidFill>
                      <a:latin typeface="Open Sans"/>
                      <a:ea typeface="Open Sans"/>
                      <a:cs typeface="Open Sans"/>
                      <a:sym typeface="Open Sans"/>
                    </a:rPr>
                    <a:t>WU</a:t>
                  </a:r>
                  <a:endParaRPr/>
                </a:p>
              </p:txBody>
            </p:sp>
            <p:sp>
              <p:nvSpPr>
                <p:cNvPr id="259" name="Google Shape;259;p15"/>
                <p:cNvSpPr/>
                <p:nvPr/>
              </p:nvSpPr>
              <p:spPr>
                <a:xfrm>
                  <a:off x="6960212" y="5897861"/>
                  <a:ext cx="357873" cy="237462"/>
                </a:xfrm>
                <a:prstGeom prst="roundRect">
                  <a:avLst>
                    <a:gd fmla="val 16667" name="adj"/>
                  </a:avLst>
                </a:prstGeom>
                <a:solidFill>
                  <a:srgbClr val="C00000"/>
                </a:solidFill>
                <a:ln>
                  <a:noFill/>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chemeClr val="dk1"/>
                    </a:buClr>
                    <a:buSzPts val="900"/>
                    <a:buFont typeface="Open Sans"/>
                    <a:buNone/>
                  </a:pPr>
                  <a:r>
                    <a:rPr b="0" i="0" lang="en-US" sz="900" u="none" cap="none" strike="noStrike">
                      <a:solidFill>
                        <a:schemeClr val="dk1"/>
                      </a:solidFill>
                      <a:latin typeface="Open Sans"/>
                      <a:ea typeface="Open Sans"/>
                      <a:cs typeface="Open Sans"/>
                      <a:sym typeface="Open Sans"/>
                    </a:rPr>
                    <a:t>MB</a:t>
                  </a:r>
                  <a:endParaRPr/>
                </a:p>
              </p:txBody>
            </p:sp>
            <p:sp>
              <p:nvSpPr>
                <p:cNvPr id="260" name="Google Shape;260;p15"/>
                <p:cNvSpPr txBox="1"/>
                <p:nvPr/>
              </p:nvSpPr>
              <p:spPr>
                <a:xfrm>
                  <a:off x="3999475" y="5591949"/>
                  <a:ext cx="897185" cy="32668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050"/>
                    <a:buFont typeface="Open Sans"/>
                    <a:buNone/>
                  </a:pPr>
                  <a:r>
                    <a:rPr b="0" i="0" lang="en-US" sz="1050" u="none" cap="none" strike="noStrike">
                      <a:solidFill>
                        <a:schemeClr val="dk1"/>
                      </a:solidFill>
                      <a:latin typeface="Open Sans"/>
                      <a:ea typeface="Open Sans"/>
                      <a:cs typeface="Open Sans"/>
                      <a:sym typeface="Open Sans"/>
                    </a:rPr>
                    <a:t>Gateway</a:t>
                  </a:r>
                  <a:endParaRPr/>
                </a:p>
              </p:txBody>
            </p:sp>
            <p:sp>
              <p:nvSpPr>
                <p:cNvPr id="261" name="Google Shape;261;p15"/>
                <p:cNvSpPr txBox="1"/>
                <p:nvPr/>
              </p:nvSpPr>
              <p:spPr>
                <a:xfrm>
                  <a:off x="3975147" y="5859518"/>
                  <a:ext cx="1499713" cy="31707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050"/>
                    <a:buFont typeface="Open Sans"/>
                    <a:buNone/>
                  </a:pPr>
                  <a:r>
                    <a:rPr b="0" i="0" lang="en-US" sz="1050" u="none" cap="none" strike="noStrike">
                      <a:solidFill>
                        <a:schemeClr val="dk1"/>
                      </a:solidFill>
                      <a:latin typeface="Open Sans"/>
                      <a:ea typeface="Open Sans"/>
                      <a:cs typeface="Open Sans"/>
                      <a:sym typeface="Open Sans"/>
                    </a:rPr>
                    <a:t>Passive Infra-Red</a:t>
                  </a:r>
                  <a:endParaRPr/>
                </a:p>
              </p:txBody>
            </p:sp>
            <p:sp>
              <p:nvSpPr>
                <p:cNvPr id="262" name="Google Shape;262;p15"/>
                <p:cNvSpPr txBox="1"/>
                <p:nvPr/>
              </p:nvSpPr>
              <p:spPr>
                <a:xfrm>
                  <a:off x="5839363" y="5580570"/>
                  <a:ext cx="526861" cy="3266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050"/>
                    <a:buFont typeface="Open Sans"/>
                    <a:buNone/>
                  </a:pPr>
                  <a:r>
                    <a:rPr b="0" i="0" lang="en-US" sz="1050" u="none" cap="none" strike="noStrike">
                      <a:solidFill>
                        <a:schemeClr val="dk1"/>
                      </a:solidFill>
                      <a:latin typeface="Open Sans"/>
                      <a:ea typeface="Open Sans"/>
                      <a:cs typeface="Open Sans"/>
                      <a:sym typeface="Open Sans"/>
                    </a:rPr>
                    <a:t>Bed</a:t>
                  </a:r>
                  <a:endParaRPr/>
                </a:p>
              </p:txBody>
            </p:sp>
            <p:sp>
              <p:nvSpPr>
                <p:cNvPr id="263" name="Google Shape;263;p15"/>
                <p:cNvSpPr txBox="1"/>
                <p:nvPr/>
              </p:nvSpPr>
              <p:spPr>
                <a:xfrm>
                  <a:off x="5819587" y="5879382"/>
                  <a:ext cx="1223470" cy="31707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050"/>
                    <a:buFont typeface="Open Sans"/>
                    <a:buNone/>
                  </a:pPr>
                  <a:r>
                    <a:rPr b="0" i="0" lang="en-US" sz="1050" u="none" cap="none" strike="noStrike">
                      <a:solidFill>
                        <a:schemeClr val="dk1"/>
                      </a:solidFill>
                      <a:latin typeface="Open Sans"/>
                      <a:ea typeface="Open Sans"/>
                      <a:cs typeface="Open Sans"/>
                      <a:sym typeface="Open Sans"/>
                    </a:rPr>
                    <a:t>Door Contact</a:t>
                  </a:r>
                  <a:endParaRPr/>
                </a:p>
              </p:txBody>
            </p:sp>
            <p:sp>
              <p:nvSpPr>
                <p:cNvPr id="264" name="Google Shape;264;p15"/>
                <p:cNvSpPr txBox="1"/>
                <p:nvPr/>
              </p:nvSpPr>
              <p:spPr>
                <a:xfrm>
                  <a:off x="7318087" y="5612823"/>
                  <a:ext cx="1227474" cy="3266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050"/>
                    <a:buFont typeface="Open Sans"/>
                    <a:buNone/>
                  </a:pPr>
                  <a:r>
                    <a:rPr b="0" i="0" lang="en-US" sz="1050" u="none" cap="none" strike="noStrike">
                      <a:solidFill>
                        <a:schemeClr val="dk1"/>
                      </a:solidFill>
                      <a:latin typeface="Open Sans"/>
                      <a:ea typeface="Open Sans"/>
                      <a:cs typeface="Open Sans"/>
                      <a:sym typeface="Open Sans"/>
                    </a:rPr>
                    <a:t>Water Usage</a:t>
                  </a:r>
                  <a:endParaRPr/>
                </a:p>
              </p:txBody>
            </p:sp>
            <p:sp>
              <p:nvSpPr>
                <p:cNvPr id="265" name="Google Shape;265;p15"/>
                <p:cNvSpPr txBox="1"/>
                <p:nvPr/>
              </p:nvSpPr>
              <p:spPr>
                <a:xfrm>
                  <a:off x="7318087" y="5887489"/>
                  <a:ext cx="1379608" cy="31707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050"/>
                    <a:buFont typeface="Open Sans"/>
                    <a:buNone/>
                  </a:pPr>
                  <a:r>
                    <a:rPr b="0" i="0" lang="en-US" sz="1050" u="none" cap="none" strike="noStrike">
                      <a:solidFill>
                        <a:schemeClr val="dk1"/>
                      </a:solidFill>
                      <a:latin typeface="Open Sans"/>
                      <a:ea typeface="Open Sans"/>
                      <a:cs typeface="Open Sans"/>
                      <a:sym typeface="Open Sans"/>
                    </a:rPr>
                    <a:t>Medication Box</a:t>
                  </a:r>
                  <a:endParaRPr/>
                </a:p>
              </p:txBody>
            </p:sp>
          </p:grpSp>
          <p:grpSp>
            <p:nvGrpSpPr>
              <p:cNvPr id="266" name="Google Shape;266;p15"/>
              <p:cNvGrpSpPr/>
              <p:nvPr/>
            </p:nvGrpSpPr>
            <p:grpSpPr>
              <a:xfrm>
                <a:off x="9504304" y="2010661"/>
                <a:ext cx="1452152" cy="1122112"/>
                <a:chOff x="9932651" y="1599746"/>
                <a:chExt cx="1452152" cy="1122112"/>
              </a:xfrm>
            </p:grpSpPr>
            <p:grpSp>
              <p:nvGrpSpPr>
                <p:cNvPr id="267" name="Google Shape;267;p15"/>
                <p:cNvGrpSpPr/>
                <p:nvPr/>
              </p:nvGrpSpPr>
              <p:grpSpPr>
                <a:xfrm>
                  <a:off x="9932651" y="1599746"/>
                  <a:ext cx="1452152" cy="1122112"/>
                  <a:chOff x="-150673" y="3326069"/>
                  <a:chExt cx="1452152" cy="1122112"/>
                </a:xfrm>
              </p:grpSpPr>
              <p:grpSp>
                <p:nvGrpSpPr>
                  <p:cNvPr id="268" name="Google Shape;268;p15"/>
                  <p:cNvGrpSpPr/>
                  <p:nvPr/>
                </p:nvGrpSpPr>
                <p:grpSpPr>
                  <a:xfrm>
                    <a:off x="149959" y="3326069"/>
                    <a:ext cx="802207" cy="767730"/>
                    <a:chOff x="467430" y="1851465"/>
                    <a:chExt cx="3024422" cy="3024418"/>
                  </a:xfrm>
                </p:grpSpPr>
                <p:sp>
                  <p:nvSpPr>
                    <p:cNvPr id="269" name="Google Shape;269;p15"/>
                    <p:cNvSpPr/>
                    <p:nvPr/>
                  </p:nvSpPr>
                  <p:spPr>
                    <a:xfrm>
                      <a:off x="467430" y="1851465"/>
                      <a:ext cx="3024422" cy="3024418"/>
                    </a:xfrm>
                    <a:prstGeom prst="ellipse">
                      <a:avLst/>
                    </a:prstGeom>
                    <a:gradFill>
                      <a:gsLst>
                        <a:gs pos="0">
                          <a:srgbClr val="98B4E6"/>
                        </a:gs>
                        <a:gs pos="2000">
                          <a:srgbClr val="98B4E6"/>
                        </a:gs>
                        <a:gs pos="62000">
                          <a:srgbClr val="0063BE"/>
                        </a:gs>
                        <a:gs pos="100000">
                          <a:srgbClr val="000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Calibri"/>
                        <a:buNone/>
                      </a:pPr>
                      <a:r>
                        <a:t/>
                      </a:r>
                      <a:endParaRPr b="0" i="0" sz="1600" u="none" cap="none" strike="noStrike">
                        <a:solidFill>
                          <a:schemeClr val="dk1"/>
                        </a:solidFill>
                        <a:latin typeface="Open Sans"/>
                        <a:ea typeface="Open Sans"/>
                        <a:cs typeface="Open Sans"/>
                        <a:sym typeface="Open Sans"/>
                      </a:endParaRPr>
                    </a:p>
                  </p:txBody>
                </p:sp>
                <p:sp>
                  <p:nvSpPr>
                    <p:cNvPr id="270" name="Google Shape;270;p15"/>
                    <p:cNvSpPr/>
                    <p:nvPr/>
                  </p:nvSpPr>
                  <p:spPr>
                    <a:xfrm>
                      <a:off x="570194" y="1995485"/>
                      <a:ext cx="2818892" cy="2818892"/>
                    </a:xfrm>
                    <a:prstGeom prst="donut">
                      <a:avLst>
                        <a:gd fmla="val 2212" name="adj"/>
                      </a:avLst>
                    </a:prstGeom>
                    <a:gradFill>
                      <a:gsLst>
                        <a:gs pos="0">
                          <a:srgbClr val="6D97D8"/>
                        </a:gs>
                        <a:gs pos="39000">
                          <a:srgbClr val="FFFFFF"/>
                        </a:gs>
                        <a:gs pos="100000">
                          <a:srgbClr val="FFFFFF"/>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Calibri"/>
                        <a:buNone/>
                      </a:pPr>
                      <a:r>
                        <a:t/>
                      </a:r>
                      <a:endParaRPr b="0" i="0" sz="1600" u="none" cap="none" strike="noStrike">
                        <a:solidFill>
                          <a:schemeClr val="dk1"/>
                        </a:solidFill>
                        <a:latin typeface="Open Sans"/>
                        <a:ea typeface="Open Sans"/>
                        <a:cs typeface="Open Sans"/>
                        <a:sym typeface="Open Sans"/>
                      </a:endParaRPr>
                    </a:p>
                  </p:txBody>
                </p:sp>
                <p:sp>
                  <p:nvSpPr>
                    <p:cNvPr id="271" name="Google Shape;271;p15"/>
                    <p:cNvSpPr/>
                    <p:nvPr/>
                  </p:nvSpPr>
                  <p:spPr>
                    <a:xfrm>
                      <a:off x="866360" y="1923475"/>
                      <a:ext cx="2226561" cy="1512210"/>
                    </a:xfrm>
                    <a:prstGeom prst="ellipse">
                      <a:avLst/>
                    </a:prstGeom>
                    <a:gradFill>
                      <a:gsLst>
                        <a:gs pos="0">
                          <a:srgbClr val="C69FD7">
                            <a:alpha val="0"/>
                          </a:srgbClr>
                        </a:gs>
                        <a:gs pos="100000">
                          <a:srgbClr val="FFFFFF"/>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Calibri"/>
                        <a:buNone/>
                      </a:pPr>
                      <a:r>
                        <a:t/>
                      </a:r>
                      <a:endParaRPr b="0" i="0" sz="1600" u="none" cap="none" strike="noStrike">
                        <a:solidFill>
                          <a:schemeClr val="dk1"/>
                        </a:solidFill>
                        <a:latin typeface="Open Sans"/>
                        <a:ea typeface="Open Sans"/>
                        <a:cs typeface="Open Sans"/>
                        <a:sym typeface="Open Sans"/>
                      </a:endParaRPr>
                    </a:p>
                  </p:txBody>
                </p:sp>
              </p:grpSp>
              <p:sp>
                <p:nvSpPr>
                  <p:cNvPr id="272" name="Google Shape;272;p15"/>
                  <p:cNvSpPr txBox="1"/>
                  <p:nvPr/>
                </p:nvSpPr>
                <p:spPr>
                  <a:xfrm>
                    <a:off x="-150673" y="4063844"/>
                    <a:ext cx="1452152" cy="38433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400"/>
                      <a:buFont typeface="Open Sans"/>
                      <a:buNone/>
                    </a:pPr>
                    <a:r>
                      <a:rPr b="0" i="0" lang="en-US" sz="1400" u="none" cap="none" strike="noStrike">
                        <a:solidFill>
                          <a:schemeClr val="dk1"/>
                        </a:solidFill>
                        <a:latin typeface="Open Sans"/>
                        <a:ea typeface="Open Sans"/>
                        <a:cs typeface="Open Sans"/>
                        <a:sym typeface="Open Sans"/>
                      </a:rPr>
                      <a:t>Government</a:t>
                    </a:r>
                    <a:endParaRPr b="0" i="0" sz="1400" u="none" cap="none" strike="noStrike">
                      <a:solidFill>
                        <a:schemeClr val="dk1"/>
                      </a:solidFill>
                      <a:latin typeface="Open Sans"/>
                      <a:ea typeface="Open Sans"/>
                      <a:cs typeface="Open Sans"/>
                      <a:sym typeface="Open Sans"/>
                    </a:endParaRPr>
                  </a:p>
                </p:txBody>
              </p:sp>
            </p:grpSp>
            <p:sp>
              <p:nvSpPr>
                <p:cNvPr id="273" name="Google Shape;273;p15"/>
                <p:cNvSpPr/>
                <p:nvPr/>
              </p:nvSpPr>
              <p:spPr>
                <a:xfrm>
                  <a:off x="10365932" y="1756504"/>
                  <a:ext cx="544253" cy="431341"/>
                </a:xfrm>
                <a:custGeom>
                  <a:rect b="b" l="l" r="r" t="t"/>
                  <a:pathLst>
                    <a:path extrusionOk="0" h="295" w="561">
                      <a:moveTo>
                        <a:pt x="280" y="238"/>
                      </a:moveTo>
                      <a:lnTo>
                        <a:pt x="260" y="238"/>
                      </a:lnTo>
                      <a:lnTo>
                        <a:pt x="242" y="240"/>
                      </a:lnTo>
                      <a:lnTo>
                        <a:pt x="226" y="243"/>
                      </a:lnTo>
                      <a:lnTo>
                        <a:pt x="211" y="246"/>
                      </a:lnTo>
                      <a:lnTo>
                        <a:pt x="200" y="250"/>
                      </a:lnTo>
                      <a:lnTo>
                        <a:pt x="190" y="254"/>
                      </a:lnTo>
                      <a:lnTo>
                        <a:pt x="186" y="258"/>
                      </a:lnTo>
                      <a:lnTo>
                        <a:pt x="184" y="260"/>
                      </a:lnTo>
                      <a:lnTo>
                        <a:pt x="183" y="263"/>
                      </a:lnTo>
                      <a:lnTo>
                        <a:pt x="182" y="266"/>
                      </a:lnTo>
                      <a:lnTo>
                        <a:pt x="183" y="269"/>
                      </a:lnTo>
                      <a:lnTo>
                        <a:pt x="184" y="272"/>
                      </a:lnTo>
                      <a:lnTo>
                        <a:pt x="186" y="275"/>
                      </a:lnTo>
                      <a:lnTo>
                        <a:pt x="190" y="277"/>
                      </a:lnTo>
                      <a:lnTo>
                        <a:pt x="200" y="282"/>
                      </a:lnTo>
                      <a:lnTo>
                        <a:pt x="211" y="287"/>
                      </a:lnTo>
                      <a:lnTo>
                        <a:pt x="226" y="290"/>
                      </a:lnTo>
                      <a:lnTo>
                        <a:pt x="242" y="293"/>
                      </a:lnTo>
                      <a:lnTo>
                        <a:pt x="260" y="294"/>
                      </a:lnTo>
                      <a:lnTo>
                        <a:pt x="280" y="295"/>
                      </a:lnTo>
                      <a:lnTo>
                        <a:pt x="301" y="294"/>
                      </a:lnTo>
                      <a:lnTo>
                        <a:pt x="318" y="293"/>
                      </a:lnTo>
                      <a:lnTo>
                        <a:pt x="335" y="290"/>
                      </a:lnTo>
                      <a:lnTo>
                        <a:pt x="351" y="287"/>
                      </a:lnTo>
                      <a:lnTo>
                        <a:pt x="362" y="282"/>
                      </a:lnTo>
                      <a:lnTo>
                        <a:pt x="371" y="277"/>
                      </a:lnTo>
                      <a:lnTo>
                        <a:pt x="374" y="275"/>
                      </a:lnTo>
                      <a:lnTo>
                        <a:pt x="377" y="272"/>
                      </a:lnTo>
                      <a:lnTo>
                        <a:pt x="378" y="269"/>
                      </a:lnTo>
                      <a:lnTo>
                        <a:pt x="379" y="266"/>
                      </a:lnTo>
                      <a:lnTo>
                        <a:pt x="378" y="263"/>
                      </a:lnTo>
                      <a:lnTo>
                        <a:pt x="377" y="260"/>
                      </a:lnTo>
                      <a:lnTo>
                        <a:pt x="374" y="258"/>
                      </a:lnTo>
                      <a:lnTo>
                        <a:pt x="371" y="254"/>
                      </a:lnTo>
                      <a:lnTo>
                        <a:pt x="362" y="250"/>
                      </a:lnTo>
                      <a:lnTo>
                        <a:pt x="351" y="246"/>
                      </a:lnTo>
                      <a:lnTo>
                        <a:pt x="335" y="243"/>
                      </a:lnTo>
                      <a:lnTo>
                        <a:pt x="318" y="240"/>
                      </a:lnTo>
                      <a:lnTo>
                        <a:pt x="301" y="238"/>
                      </a:lnTo>
                      <a:lnTo>
                        <a:pt x="280" y="238"/>
                      </a:lnTo>
                      <a:close/>
                      <a:moveTo>
                        <a:pt x="561" y="241"/>
                      </a:moveTo>
                      <a:lnTo>
                        <a:pt x="561" y="240"/>
                      </a:lnTo>
                      <a:lnTo>
                        <a:pt x="561" y="238"/>
                      </a:lnTo>
                      <a:lnTo>
                        <a:pt x="561" y="235"/>
                      </a:lnTo>
                      <a:lnTo>
                        <a:pt x="561" y="49"/>
                      </a:lnTo>
                      <a:lnTo>
                        <a:pt x="559" y="44"/>
                      </a:lnTo>
                      <a:lnTo>
                        <a:pt x="556" y="39"/>
                      </a:lnTo>
                      <a:lnTo>
                        <a:pt x="551" y="36"/>
                      </a:lnTo>
                      <a:lnTo>
                        <a:pt x="546" y="31"/>
                      </a:lnTo>
                      <a:lnTo>
                        <a:pt x="538" y="27"/>
                      </a:lnTo>
                      <a:lnTo>
                        <a:pt x="528" y="23"/>
                      </a:lnTo>
                      <a:lnTo>
                        <a:pt x="516" y="19"/>
                      </a:lnTo>
                      <a:lnTo>
                        <a:pt x="502" y="15"/>
                      </a:lnTo>
                      <a:lnTo>
                        <a:pt x="484" y="12"/>
                      </a:lnTo>
                      <a:lnTo>
                        <a:pt x="465" y="9"/>
                      </a:lnTo>
                      <a:lnTo>
                        <a:pt x="442" y="7"/>
                      </a:lnTo>
                      <a:lnTo>
                        <a:pt x="416" y="5"/>
                      </a:lnTo>
                      <a:lnTo>
                        <a:pt x="387" y="2"/>
                      </a:lnTo>
                      <a:lnTo>
                        <a:pt x="355" y="1"/>
                      </a:lnTo>
                      <a:lnTo>
                        <a:pt x="320" y="1"/>
                      </a:lnTo>
                      <a:lnTo>
                        <a:pt x="280" y="0"/>
                      </a:lnTo>
                      <a:lnTo>
                        <a:pt x="241" y="1"/>
                      </a:lnTo>
                      <a:lnTo>
                        <a:pt x="205" y="1"/>
                      </a:lnTo>
                      <a:lnTo>
                        <a:pt x="173" y="2"/>
                      </a:lnTo>
                      <a:lnTo>
                        <a:pt x="145" y="5"/>
                      </a:lnTo>
                      <a:lnTo>
                        <a:pt x="120" y="7"/>
                      </a:lnTo>
                      <a:lnTo>
                        <a:pt x="97" y="9"/>
                      </a:lnTo>
                      <a:lnTo>
                        <a:pt x="77" y="12"/>
                      </a:lnTo>
                      <a:lnTo>
                        <a:pt x="60" y="15"/>
                      </a:lnTo>
                      <a:lnTo>
                        <a:pt x="45" y="19"/>
                      </a:lnTo>
                      <a:lnTo>
                        <a:pt x="33" y="23"/>
                      </a:lnTo>
                      <a:lnTo>
                        <a:pt x="24" y="27"/>
                      </a:lnTo>
                      <a:lnTo>
                        <a:pt x="15" y="31"/>
                      </a:lnTo>
                      <a:lnTo>
                        <a:pt x="9" y="36"/>
                      </a:lnTo>
                      <a:lnTo>
                        <a:pt x="5" y="39"/>
                      </a:lnTo>
                      <a:lnTo>
                        <a:pt x="2" y="44"/>
                      </a:lnTo>
                      <a:lnTo>
                        <a:pt x="1" y="49"/>
                      </a:lnTo>
                      <a:lnTo>
                        <a:pt x="1" y="235"/>
                      </a:lnTo>
                      <a:lnTo>
                        <a:pt x="0" y="238"/>
                      </a:lnTo>
                      <a:lnTo>
                        <a:pt x="1" y="240"/>
                      </a:lnTo>
                      <a:lnTo>
                        <a:pt x="1" y="241"/>
                      </a:lnTo>
                      <a:lnTo>
                        <a:pt x="0" y="245"/>
                      </a:lnTo>
                      <a:lnTo>
                        <a:pt x="1" y="250"/>
                      </a:lnTo>
                      <a:lnTo>
                        <a:pt x="3" y="253"/>
                      </a:lnTo>
                      <a:lnTo>
                        <a:pt x="6" y="258"/>
                      </a:lnTo>
                      <a:lnTo>
                        <a:pt x="12" y="265"/>
                      </a:lnTo>
                      <a:lnTo>
                        <a:pt x="20" y="272"/>
                      </a:lnTo>
                      <a:lnTo>
                        <a:pt x="34" y="282"/>
                      </a:lnTo>
                      <a:lnTo>
                        <a:pt x="41" y="285"/>
                      </a:lnTo>
                      <a:lnTo>
                        <a:pt x="127" y="285"/>
                      </a:lnTo>
                      <a:lnTo>
                        <a:pt x="127" y="218"/>
                      </a:lnTo>
                      <a:lnTo>
                        <a:pt x="127" y="219"/>
                      </a:lnTo>
                      <a:lnTo>
                        <a:pt x="132" y="218"/>
                      </a:lnTo>
                      <a:lnTo>
                        <a:pt x="137" y="218"/>
                      </a:lnTo>
                      <a:lnTo>
                        <a:pt x="151" y="215"/>
                      </a:lnTo>
                      <a:lnTo>
                        <a:pt x="166" y="213"/>
                      </a:lnTo>
                      <a:lnTo>
                        <a:pt x="175" y="212"/>
                      </a:lnTo>
                      <a:lnTo>
                        <a:pt x="183" y="212"/>
                      </a:lnTo>
                      <a:lnTo>
                        <a:pt x="192" y="210"/>
                      </a:lnTo>
                      <a:lnTo>
                        <a:pt x="202" y="210"/>
                      </a:lnTo>
                      <a:lnTo>
                        <a:pt x="207" y="209"/>
                      </a:lnTo>
                      <a:lnTo>
                        <a:pt x="210" y="209"/>
                      </a:lnTo>
                      <a:lnTo>
                        <a:pt x="210" y="214"/>
                      </a:lnTo>
                      <a:lnTo>
                        <a:pt x="211" y="215"/>
                      </a:lnTo>
                      <a:lnTo>
                        <a:pt x="215" y="215"/>
                      </a:lnTo>
                      <a:lnTo>
                        <a:pt x="217" y="215"/>
                      </a:lnTo>
                      <a:lnTo>
                        <a:pt x="219" y="214"/>
                      </a:lnTo>
                      <a:lnTo>
                        <a:pt x="219" y="209"/>
                      </a:lnTo>
                      <a:lnTo>
                        <a:pt x="224" y="209"/>
                      </a:lnTo>
                      <a:lnTo>
                        <a:pt x="232" y="208"/>
                      </a:lnTo>
                      <a:lnTo>
                        <a:pt x="232" y="208"/>
                      </a:lnTo>
                      <a:lnTo>
                        <a:pt x="233" y="208"/>
                      </a:lnTo>
                      <a:lnTo>
                        <a:pt x="233" y="225"/>
                      </a:lnTo>
                      <a:lnTo>
                        <a:pt x="234" y="226"/>
                      </a:lnTo>
                      <a:lnTo>
                        <a:pt x="236" y="227"/>
                      </a:lnTo>
                      <a:lnTo>
                        <a:pt x="239" y="226"/>
                      </a:lnTo>
                      <a:lnTo>
                        <a:pt x="240" y="225"/>
                      </a:lnTo>
                      <a:lnTo>
                        <a:pt x="240" y="208"/>
                      </a:lnTo>
                      <a:lnTo>
                        <a:pt x="254" y="208"/>
                      </a:lnTo>
                      <a:lnTo>
                        <a:pt x="268" y="207"/>
                      </a:lnTo>
                      <a:lnTo>
                        <a:pt x="274" y="207"/>
                      </a:lnTo>
                      <a:lnTo>
                        <a:pt x="280" y="207"/>
                      </a:lnTo>
                      <a:lnTo>
                        <a:pt x="286" y="207"/>
                      </a:lnTo>
                      <a:lnTo>
                        <a:pt x="292" y="207"/>
                      </a:lnTo>
                      <a:lnTo>
                        <a:pt x="307" y="208"/>
                      </a:lnTo>
                      <a:lnTo>
                        <a:pt x="321" y="208"/>
                      </a:lnTo>
                      <a:lnTo>
                        <a:pt x="321" y="225"/>
                      </a:lnTo>
                      <a:lnTo>
                        <a:pt x="322" y="226"/>
                      </a:lnTo>
                      <a:lnTo>
                        <a:pt x="324" y="227"/>
                      </a:lnTo>
                      <a:lnTo>
                        <a:pt x="327" y="226"/>
                      </a:lnTo>
                      <a:lnTo>
                        <a:pt x="328" y="225"/>
                      </a:lnTo>
                      <a:lnTo>
                        <a:pt x="328" y="208"/>
                      </a:lnTo>
                      <a:lnTo>
                        <a:pt x="329" y="208"/>
                      </a:lnTo>
                      <a:lnTo>
                        <a:pt x="329" y="208"/>
                      </a:lnTo>
                      <a:lnTo>
                        <a:pt x="336" y="209"/>
                      </a:lnTo>
                      <a:lnTo>
                        <a:pt x="342" y="209"/>
                      </a:lnTo>
                      <a:lnTo>
                        <a:pt x="342" y="214"/>
                      </a:lnTo>
                      <a:lnTo>
                        <a:pt x="343" y="215"/>
                      </a:lnTo>
                      <a:lnTo>
                        <a:pt x="346" y="215"/>
                      </a:lnTo>
                      <a:lnTo>
                        <a:pt x="349" y="215"/>
                      </a:lnTo>
                      <a:lnTo>
                        <a:pt x="351" y="214"/>
                      </a:lnTo>
                      <a:lnTo>
                        <a:pt x="351" y="209"/>
                      </a:lnTo>
                      <a:lnTo>
                        <a:pt x="354" y="209"/>
                      </a:lnTo>
                      <a:lnTo>
                        <a:pt x="359" y="210"/>
                      </a:lnTo>
                      <a:lnTo>
                        <a:pt x="368" y="210"/>
                      </a:lnTo>
                      <a:lnTo>
                        <a:pt x="378" y="212"/>
                      </a:lnTo>
                      <a:lnTo>
                        <a:pt x="386" y="212"/>
                      </a:lnTo>
                      <a:lnTo>
                        <a:pt x="395" y="213"/>
                      </a:lnTo>
                      <a:lnTo>
                        <a:pt x="411" y="215"/>
                      </a:lnTo>
                      <a:lnTo>
                        <a:pt x="424" y="218"/>
                      </a:lnTo>
                      <a:lnTo>
                        <a:pt x="429" y="218"/>
                      </a:lnTo>
                      <a:lnTo>
                        <a:pt x="434" y="219"/>
                      </a:lnTo>
                      <a:lnTo>
                        <a:pt x="434" y="218"/>
                      </a:lnTo>
                      <a:lnTo>
                        <a:pt x="434" y="285"/>
                      </a:lnTo>
                      <a:lnTo>
                        <a:pt x="519" y="285"/>
                      </a:lnTo>
                      <a:lnTo>
                        <a:pt x="527" y="282"/>
                      </a:lnTo>
                      <a:lnTo>
                        <a:pt x="542" y="272"/>
                      </a:lnTo>
                      <a:lnTo>
                        <a:pt x="549" y="265"/>
                      </a:lnTo>
                      <a:lnTo>
                        <a:pt x="555" y="258"/>
                      </a:lnTo>
                      <a:lnTo>
                        <a:pt x="559" y="253"/>
                      </a:lnTo>
                      <a:lnTo>
                        <a:pt x="560" y="250"/>
                      </a:lnTo>
                      <a:lnTo>
                        <a:pt x="561" y="245"/>
                      </a:lnTo>
                      <a:lnTo>
                        <a:pt x="561" y="241"/>
                      </a:lnTo>
                      <a:close/>
                      <a:moveTo>
                        <a:pt x="3" y="93"/>
                      </a:moveTo>
                      <a:lnTo>
                        <a:pt x="5" y="92"/>
                      </a:lnTo>
                      <a:lnTo>
                        <a:pt x="5" y="92"/>
                      </a:lnTo>
                      <a:lnTo>
                        <a:pt x="8" y="95"/>
                      </a:lnTo>
                      <a:lnTo>
                        <a:pt x="12" y="100"/>
                      </a:lnTo>
                      <a:lnTo>
                        <a:pt x="15" y="102"/>
                      </a:lnTo>
                      <a:lnTo>
                        <a:pt x="18" y="106"/>
                      </a:lnTo>
                      <a:lnTo>
                        <a:pt x="22" y="108"/>
                      </a:lnTo>
                      <a:lnTo>
                        <a:pt x="27" y="112"/>
                      </a:lnTo>
                      <a:lnTo>
                        <a:pt x="27" y="136"/>
                      </a:lnTo>
                      <a:lnTo>
                        <a:pt x="22" y="133"/>
                      </a:lnTo>
                      <a:lnTo>
                        <a:pt x="18" y="130"/>
                      </a:lnTo>
                      <a:lnTo>
                        <a:pt x="15" y="127"/>
                      </a:lnTo>
                      <a:lnTo>
                        <a:pt x="12" y="124"/>
                      </a:lnTo>
                      <a:lnTo>
                        <a:pt x="8" y="120"/>
                      </a:lnTo>
                      <a:lnTo>
                        <a:pt x="5" y="115"/>
                      </a:lnTo>
                      <a:lnTo>
                        <a:pt x="5" y="115"/>
                      </a:lnTo>
                      <a:lnTo>
                        <a:pt x="3" y="114"/>
                      </a:lnTo>
                      <a:lnTo>
                        <a:pt x="3" y="93"/>
                      </a:lnTo>
                      <a:close/>
                      <a:moveTo>
                        <a:pt x="3" y="141"/>
                      </a:moveTo>
                      <a:lnTo>
                        <a:pt x="5" y="140"/>
                      </a:lnTo>
                      <a:lnTo>
                        <a:pt x="5" y="140"/>
                      </a:lnTo>
                      <a:lnTo>
                        <a:pt x="8" y="144"/>
                      </a:lnTo>
                      <a:lnTo>
                        <a:pt x="12" y="149"/>
                      </a:lnTo>
                      <a:lnTo>
                        <a:pt x="15" y="151"/>
                      </a:lnTo>
                      <a:lnTo>
                        <a:pt x="18" y="155"/>
                      </a:lnTo>
                      <a:lnTo>
                        <a:pt x="22" y="157"/>
                      </a:lnTo>
                      <a:lnTo>
                        <a:pt x="27" y="161"/>
                      </a:lnTo>
                      <a:lnTo>
                        <a:pt x="27" y="184"/>
                      </a:lnTo>
                      <a:lnTo>
                        <a:pt x="19" y="180"/>
                      </a:lnTo>
                      <a:lnTo>
                        <a:pt x="12" y="172"/>
                      </a:lnTo>
                      <a:lnTo>
                        <a:pt x="8" y="169"/>
                      </a:lnTo>
                      <a:lnTo>
                        <a:pt x="5" y="164"/>
                      </a:lnTo>
                      <a:lnTo>
                        <a:pt x="5" y="164"/>
                      </a:lnTo>
                      <a:lnTo>
                        <a:pt x="3" y="163"/>
                      </a:lnTo>
                      <a:lnTo>
                        <a:pt x="3" y="141"/>
                      </a:lnTo>
                      <a:close/>
                      <a:moveTo>
                        <a:pt x="35" y="259"/>
                      </a:moveTo>
                      <a:lnTo>
                        <a:pt x="32" y="257"/>
                      </a:lnTo>
                      <a:lnTo>
                        <a:pt x="27" y="253"/>
                      </a:lnTo>
                      <a:lnTo>
                        <a:pt x="19" y="247"/>
                      </a:lnTo>
                      <a:lnTo>
                        <a:pt x="12" y="241"/>
                      </a:lnTo>
                      <a:lnTo>
                        <a:pt x="7" y="237"/>
                      </a:lnTo>
                      <a:lnTo>
                        <a:pt x="3" y="232"/>
                      </a:lnTo>
                      <a:lnTo>
                        <a:pt x="3" y="188"/>
                      </a:lnTo>
                      <a:lnTo>
                        <a:pt x="7" y="193"/>
                      </a:lnTo>
                      <a:lnTo>
                        <a:pt x="12" y="197"/>
                      </a:lnTo>
                      <a:lnTo>
                        <a:pt x="13" y="199"/>
                      </a:lnTo>
                      <a:lnTo>
                        <a:pt x="14" y="200"/>
                      </a:lnTo>
                      <a:lnTo>
                        <a:pt x="20" y="205"/>
                      </a:lnTo>
                      <a:lnTo>
                        <a:pt x="27" y="209"/>
                      </a:lnTo>
                      <a:lnTo>
                        <a:pt x="32" y="213"/>
                      </a:lnTo>
                      <a:lnTo>
                        <a:pt x="35" y="215"/>
                      </a:lnTo>
                      <a:lnTo>
                        <a:pt x="35" y="259"/>
                      </a:lnTo>
                      <a:close/>
                      <a:moveTo>
                        <a:pt x="395" y="53"/>
                      </a:moveTo>
                      <a:lnTo>
                        <a:pt x="395" y="77"/>
                      </a:lnTo>
                      <a:lnTo>
                        <a:pt x="386" y="77"/>
                      </a:lnTo>
                      <a:lnTo>
                        <a:pt x="378" y="76"/>
                      </a:lnTo>
                      <a:lnTo>
                        <a:pt x="368" y="75"/>
                      </a:lnTo>
                      <a:lnTo>
                        <a:pt x="359" y="75"/>
                      </a:lnTo>
                      <a:lnTo>
                        <a:pt x="359" y="50"/>
                      </a:lnTo>
                      <a:lnTo>
                        <a:pt x="368" y="51"/>
                      </a:lnTo>
                      <a:lnTo>
                        <a:pt x="378" y="52"/>
                      </a:lnTo>
                      <a:lnTo>
                        <a:pt x="386" y="52"/>
                      </a:lnTo>
                      <a:lnTo>
                        <a:pt x="395" y="53"/>
                      </a:lnTo>
                      <a:lnTo>
                        <a:pt x="411" y="56"/>
                      </a:lnTo>
                      <a:lnTo>
                        <a:pt x="424" y="57"/>
                      </a:lnTo>
                      <a:lnTo>
                        <a:pt x="436" y="59"/>
                      </a:lnTo>
                      <a:lnTo>
                        <a:pt x="446" y="62"/>
                      </a:lnTo>
                      <a:lnTo>
                        <a:pt x="454" y="64"/>
                      </a:lnTo>
                      <a:lnTo>
                        <a:pt x="461" y="68"/>
                      </a:lnTo>
                      <a:lnTo>
                        <a:pt x="461" y="78"/>
                      </a:lnTo>
                      <a:lnTo>
                        <a:pt x="454" y="83"/>
                      </a:lnTo>
                      <a:lnTo>
                        <a:pt x="447" y="87"/>
                      </a:lnTo>
                      <a:lnTo>
                        <a:pt x="436" y="84"/>
                      </a:lnTo>
                      <a:lnTo>
                        <a:pt x="424" y="82"/>
                      </a:lnTo>
                      <a:lnTo>
                        <a:pt x="424" y="57"/>
                      </a:lnTo>
                      <a:lnTo>
                        <a:pt x="411" y="56"/>
                      </a:lnTo>
                      <a:lnTo>
                        <a:pt x="395" y="53"/>
                      </a:lnTo>
                      <a:close/>
                      <a:moveTo>
                        <a:pt x="459" y="169"/>
                      </a:moveTo>
                      <a:lnTo>
                        <a:pt x="494" y="169"/>
                      </a:lnTo>
                      <a:lnTo>
                        <a:pt x="494" y="194"/>
                      </a:lnTo>
                      <a:lnTo>
                        <a:pt x="459" y="194"/>
                      </a:lnTo>
                      <a:lnTo>
                        <a:pt x="459" y="169"/>
                      </a:lnTo>
                      <a:close/>
                      <a:moveTo>
                        <a:pt x="459" y="145"/>
                      </a:moveTo>
                      <a:lnTo>
                        <a:pt x="459" y="120"/>
                      </a:lnTo>
                      <a:lnTo>
                        <a:pt x="494" y="120"/>
                      </a:lnTo>
                      <a:lnTo>
                        <a:pt x="494" y="145"/>
                      </a:lnTo>
                      <a:lnTo>
                        <a:pt x="459" y="145"/>
                      </a:lnTo>
                      <a:close/>
                      <a:moveTo>
                        <a:pt x="280" y="20"/>
                      </a:moveTo>
                      <a:lnTo>
                        <a:pt x="336" y="21"/>
                      </a:lnTo>
                      <a:lnTo>
                        <a:pt x="381" y="25"/>
                      </a:lnTo>
                      <a:lnTo>
                        <a:pt x="417" y="29"/>
                      </a:lnTo>
                      <a:lnTo>
                        <a:pt x="443" y="34"/>
                      </a:lnTo>
                      <a:lnTo>
                        <a:pt x="453" y="37"/>
                      </a:lnTo>
                      <a:lnTo>
                        <a:pt x="461" y="40"/>
                      </a:lnTo>
                      <a:lnTo>
                        <a:pt x="467" y="43"/>
                      </a:lnTo>
                      <a:lnTo>
                        <a:pt x="472" y="46"/>
                      </a:lnTo>
                      <a:lnTo>
                        <a:pt x="475" y="50"/>
                      </a:lnTo>
                      <a:lnTo>
                        <a:pt x="477" y="53"/>
                      </a:lnTo>
                      <a:lnTo>
                        <a:pt x="478" y="57"/>
                      </a:lnTo>
                      <a:lnTo>
                        <a:pt x="477" y="61"/>
                      </a:lnTo>
                      <a:lnTo>
                        <a:pt x="475" y="57"/>
                      </a:lnTo>
                      <a:lnTo>
                        <a:pt x="473" y="55"/>
                      </a:lnTo>
                      <a:lnTo>
                        <a:pt x="469" y="51"/>
                      </a:lnTo>
                      <a:lnTo>
                        <a:pt x="466" y="49"/>
                      </a:lnTo>
                      <a:lnTo>
                        <a:pt x="452" y="43"/>
                      </a:lnTo>
                      <a:lnTo>
                        <a:pt x="433" y="38"/>
                      </a:lnTo>
                      <a:lnTo>
                        <a:pt x="406" y="33"/>
                      </a:lnTo>
                      <a:lnTo>
                        <a:pt x="373" y="30"/>
                      </a:lnTo>
                      <a:lnTo>
                        <a:pt x="332" y="27"/>
                      </a:lnTo>
                      <a:lnTo>
                        <a:pt x="280" y="26"/>
                      </a:lnTo>
                      <a:lnTo>
                        <a:pt x="229" y="27"/>
                      </a:lnTo>
                      <a:lnTo>
                        <a:pt x="188" y="30"/>
                      </a:lnTo>
                      <a:lnTo>
                        <a:pt x="154" y="33"/>
                      </a:lnTo>
                      <a:lnTo>
                        <a:pt x="128" y="38"/>
                      </a:lnTo>
                      <a:lnTo>
                        <a:pt x="109" y="43"/>
                      </a:lnTo>
                      <a:lnTo>
                        <a:pt x="96" y="49"/>
                      </a:lnTo>
                      <a:lnTo>
                        <a:pt x="91" y="51"/>
                      </a:lnTo>
                      <a:lnTo>
                        <a:pt x="88" y="55"/>
                      </a:lnTo>
                      <a:lnTo>
                        <a:pt x="85" y="57"/>
                      </a:lnTo>
                      <a:lnTo>
                        <a:pt x="84" y="61"/>
                      </a:lnTo>
                      <a:lnTo>
                        <a:pt x="83" y="57"/>
                      </a:lnTo>
                      <a:lnTo>
                        <a:pt x="84" y="53"/>
                      </a:lnTo>
                      <a:lnTo>
                        <a:pt x="87" y="50"/>
                      </a:lnTo>
                      <a:lnTo>
                        <a:pt x="89" y="46"/>
                      </a:lnTo>
                      <a:lnTo>
                        <a:pt x="94" y="43"/>
                      </a:lnTo>
                      <a:lnTo>
                        <a:pt x="100" y="40"/>
                      </a:lnTo>
                      <a:lnTo>
                        <a:pt x="108" y="37"/>
                      </a:lnTo>
                      <a:lnTo>
                        <a:pt x="119" y="34"/>
                      </a:lnTo>
                      <a:lnTo>
                        <a:pt x="144" y="29"/>
                      </a:lnTo>
                      <a:lnTo>
                        <a:pt x="179" y="25"/>
                      </a:lnTo>
                      <a:lnTo>
                        <a:pt x="224" y="21"/>
                      </a:lnTo>
                      <a:lnTo>
                        <a:pt x="280" y="20"/>
                      </a:lnTo>
                      <a:close/>
                      <a:moveTo>
                        <a:pt x="329" y="49"/>
                      </a:moveTo>
                      <a:lnTo>
                        <a:pt x="329" y="74"/>
                      </a:lnTo>
                      <a:lnTo>
                        <a:pt x="321" y="73"/>
                      </a:lnTo>
                      <a:lnTo>
                        <a:pt x="311" y="73"/>
                      </a:lnTo>
                      <a:lnTo>
                        <a:pt x="303" y="73"/>
                      </a:lnTo>
                      <a:lnTo>
                        <a:pt x="292" y="73"/>
                      </a:lnTo>
                      <a:lnTo>
                        <a:pt x="292" y="48"/>
                      </a:lnTo>
                      <a:lnTo>
                        <a:pt x="303" y="48"/>
                      </a:lnTo>
                      <a:lnTo>
                        <a:pt x="311" y="49"/>
                      </a:lnTo>
                      <a:lnTo>
                        <a:pt x="321" y="49"/>
                      </a:lnTo>
                      <a:lnTo>
                        <a:pt x="329" y="49"/>
                      </a:lnTo>
                      <a:close/>
                      <a:moveTo>
                        <a:pt x="268" y="48"/>
                      </a:moveTo>
                      <a:lnTo>
                        <a:pt x="268" y="73"/>
                      </a:lnTo>
                      <a:lnTo>
                        <a:pt x="259" y="73"/>
                      </a:lnTo>
                      <a:lnTo>
                        <a:pt x="249" y="73"/>
                      </a:lnTo>
                      <a:lnTo>
                        <a:pt x="240" y="73"/>
                      </a:lnTo>
                      <a:lnTo>
                        <a:pt x="232" y="74"/>
                      </a:lnTo>
                      <a:lnTo>
                        <a:pt x="232" y="49"/>
                      </a:lnTo>
                      <a:lnTo>
                        <a:pt x="240" y="49"/>
                      </a:lnTo>
                      <a:lnTo>
                        <a:pt x="249" y="49"/>
                      </a:lnTo>
                      <a:lnTo>
                        <a:pt x="259" y="48"/>
                      </a:lnTo>
                      <a:lnTo>
                        <a:pt x="268" y="48"/>
                      </a:lnTo>
                      <a:close/>
                      <a:moveTo>
                        <a:pt x="202" y="50"/>
                      </a:moveTo>
                      <a:lnTo>
                        <a:pt x="202" y="75"/>
                      </a:lnTo>
                      <a:lnTo>
                        <a:pt x="192" y="75"/>
                      </a:lnTo>
                      <a:lnTo>
                        <a:pt x="183" y="76"/>
                      </a:lnTo>
                      <a:lnTo>
                        <a:pt x="175" y="77"/>
                      </a:lnTo>
                      <a:lnTo>
                        <a:pt x="166" y="77"/>
                      </a:lnTo>
                      <a:lnTo>
                        <a:pt x="166" y="53"/>
                      </a:lnTo>
                      <a:lnTo>
                        <a:pt x="175" y="52"/>
                      </a:lnTo>
                      <a:lnTo>
                        <a:pt x="183" y="52"/>
                      </a:lnTo>
                      <a:lnTo>
                        <a:pt x="192" y="51"/>
                      </a:lnTo>
                      <a:lnTo>
                        <a:pt x="202" y="50"/>
                      </a:lnTo>
                      <a:close/>
                      <a:moveTo>
                        <a:pt x="66" y="120"/>
                      </a:moveTo>
                      <a:lnTo>
                        <a:pt x="103" y="120"/>
                      </a:lnTo>
                      <a:lnTo>
                        <a:pt x="103" y="145"/>
                      </a:lnTo>
                      <a:lnTo>
                        <a:pt x="66" y="145"/>
                      </a:lnTo>
                      <a:lnTo>
                        <a:pt x="66" y="120"/>
                      </a:lnTo>
                      <a:close/>
                      <a:moveTo>
                        <a:pt x="66" y="169"/>
                      </a:moveTo>
                      <a:lnTo>
                        <a:pt x="103" y="169"/>
                      </a:lnTo>
                      <a:lnTo>
                        <a:pt x="103" y="194"/>
                      </a:lnTo>
                      <a:lnTo>
                        <a:pt x="66" y="194"/>
                      </a:lnTo>
                      <a:lnTo>
                        <a:pt x="66" y="169"/>
                      </a:lnTo>
                      <a:close/>
                      <a:moveTo>
                        <a:pt x="122" y="262"/>
                      </a:moveTo>
                      <a:lnTo>
                        <a:pt x="47" y="262"/>
                      </a:lnTo>
                      <a:lnTo>
                        <a:pt x="47" y="218"/>
                      </a:lnTo>
                      <a:lnTo>
                        <a:pt x="122" y="218"/>
                      </a:lnTo>
                      <a:lnTo>
                        <a:pt x="122" y="262"/>
                      </a:lnTo>
                      <a:close/>
                      <a:moveTo>
                        <a:pt x="115" y="88"/>
                      </a:moveTo>
                      <a:lnTo>
                        <a:pt x="123" y="92"/>
                      </a:lnTo>
                      <a:lnTo>
                        <a:pt x="127" y="93"/>
                      </a:lnTo>
                      <a:lnTo>
                        <a:pt x="123" y="92"/>
                      </a:lnTo>
                      <a:lnTo>
                        <a:pt x="115" y="88"/>
                      </a:lnTo>
                      <a:close/>
                      <a:moveTo>
                        <a:pt x="114" y="87"/>
                      </a:moveTo>
                      <a:lnTo>
                        <a:pt x="107" y="83"/>
                      </a:lnTo>
                      <a:lnTo>
                        <a:pt x="100" y="78"/>
                      </a:lnTo>
                      <a:lnTo>
                        <a:pt x="100" y="68"/>
                      </a:lnTo>
                      <a:lnTo>
                        <a:pt x="107" y="64"/>
                      </a:lnTo>
                      <a:lnTo>
                        <a:pt x="115" y="62"/>
                      </a:lnTo>
                      <a:lnTo>
                        <a:pt x="126" y="59"/>
                      </a:lnTo>
                      <a:lnTo>
                        <a:pt x="137" y="57"/>
                      </a:lnTo>
                      <a:lnTo>
                        <a:pt x="137" y="82"/>
                      </a:lnTo>
                      <a:lnTo>
                        <a:pt x="125" y="84"/>
                      </a:lnTo>
                      <a:lnTo>
                        <a:pt x="114" y="87"/>
                      </a:lnTo>
                      <a:close/>
                      <a:moveTo>
                        <a:pt x="137" y="106"/>
                      </a:moveTo>
                      <a:lnTo>
                        <a:pt x="137" y="131"/>
                      </a:lnTo>
                      <a:lnTo>
                        <a:pt x="132" y="132"/>
                      </a:lnTo>
                      <a:lnTo>
                        <a:pt x="127" y="132"/>
                      </a:lnTo>
                      <a:lnTo>
                        <a:pt x="127" y="108"/>
                      </a:lnTo>
                      <a:lnTo>
                        <a:pt x="132" y="107"/>
                      </a:lnTo>
                      <a:lnTo>
                        <a:pt x="137" y="106"/>
                      </a:lnTo>
                      <a:close/>
                      <a:moveTo>
                        <a:pt x="166" y="195"/>
                      </a:moveTo>
                      <a:lnTo>
                        <a:pt x="151" y="197"/>
                      </a:lnTo>
                      <a:lnTo>
                        <a:pt x="137" y="199"/>
                      </a:lnTo>
                      <a:lnTo>
                        <a:pt x="132" y="200"/>
                      </a:lnTo>
                      <a:lnTo>
                        <a:pt x="127" y="201"/>
                      </a:lnTo>
                      <a:lnTo>
                        <a:pt x="127" y="157"/>
                      </a:lnTo>
                      <a:lnTo>
                        <a:pt x="132" y="156"/>
                      </a:lnTo>
                      <a:lnTo>
                        <a:pt x="137" y="155"/>
                      </a:lnTo>
                      <a:lnTo>
                        <a:pt x="151" y="153"/>
                      </a:lnTo>
                      <a:lnTo>
                        <a:pt x="166" y="151"/>
                      </a:lnTo>
                      <a:lnTo>
                        <a:pt x="166" y="195"/>
                      </a:lnTo>
                      <a:close/>
                      <a:moveTo>
                        <a:pt x="166" y="102"/>
                      </a:moveTo>
                      <a:lnTo>
                        <a:pt x="175" y="101"/>
                      </a:lnTo>
                      <a:lnTo>
                        <a:pt x="183" y="101"/>
                      </a:lnTo>
                      <a:lnTo>
                        <a:pt x="192" y="100"/>
                      </a:lnTo>
                      <a:lnTo>
                        <a:pt x="202" y="99"/>
                      </a:lnTo>
                      <a:lnTo>
                        <a:pt x="202" y="124"/>
                      </a:lnTo>
                      <a:lnTo>
                        <a:pt x="192" y="124"/>
                      </a:lnTo>
                      <a:lnTo>
                        <a:pt x="183" y="125"/>
                      </a:lnTo>
                      <a:lnTo>
                        <a:pt x="175" y="126"/>
                      </a:lnTo>
                      <a:lnTo>
                        <a:pt x="166" y="126"/>
                      </a:lnTo>
                      <a:lnTo>
                        <a:pt x="166" y="102"/>
                      </a:lnTo>
                      <a:close/>
                      <a:moveTo>
                        <a:pt x="224" y="190"/>
                      </a:moveTo>
                      <a:lnTo>
                        <a:pt x="221" y="190"/>
                      </a:lnTo>
                      <a:lnTo>
                        <a:pt x="219" y="190"/>
                      </a:lnTo>
                      <a:lnTo>
                        <a:pt x="219" y="158"/>
                      </a:lnTo>
                      <a:lnTo>
                        <a:pt x="224" y="161"/>
                      </a:lnTo>
                      <a:lnTo>
                        <a:pt x="224" y="190"/>
                      </a:lnTo>
                      <a:close/>
                      <a:moveTo>
                        <a:pt x="278" y="207"/>
                      </a:moveTo>
                      <a:lnTo>
                        <a:pt x="249" y="207"/>
                      </a:lnTo>
                      <a:lnTo>
                        <a:pt x="249" y="171"/>
                      </a:lnTo>
                      <a:lnTo>
                        <a:pt x="263" y="174"/>
                      </a:lnTo>
                      <a:lnTo>
                        <a:pt x="278" y="175"/>
                      </a:lnTo>
                      <a:lnTo>
                        <a:pt x="278" y="207"/>
                      </a:lnTo>
                      <a:close/>
                      <a:moveTo>
                        <a:pt x="311" y="207"/>
                      </a:moveTo>
                      <a:lnTo>
                        <a:pt x="283" y="207"/>
                      </a:lnTo>
                      <a:lnTo>
                        <a:pt x="283" y="175"/>
                      </a:lnTo>
                      <a:lnTo>
                        <a:pt x="297" y="174"/>
                      </a:lnTo>
                      <a:lnTo>
                        <a:pt x="311" y="171"/>
                      </a:lnTo>
                      <a:lnTo>
                        <a:pt x="311" y="207"/>
                      </a:lnTo>
                      <a:close/>
                      <a:moveTo>
                        <a:pt x="328" y="163"/>
                      </a:moveTo>
                      <a:lnTo>
                        <a:pt x="320" y="166"/>
                      </a:lnTo>
                      <a:lnTo>
                        <a:pt x="311" y="169"/>
                      </a:lnTo>
                      <a:lnTo>
                        <a:pt x="310" y="169"/>
                      </a:lnTo>
                      <a:lnTo>
                        <a:pt x="309" y="170"/>
                      </a:lnTo>
                      <a:lnTo>
                        <a:pt x="308" y="170"/>
                      </a:lnTo>
                      <a:lnTo>
                        <a:pt x="307" y="170"/>
                      </a:lnTo>
                      <a:lnTo>
                        <a:pt x="305" y="170"/>
                      </a:lnTo>
                      <a:lnTo>
                        <a:pt x="304" y="171"/>
                      </a:lnTo>
                      <a:lnTo>
                        <a:pt x="303" y="171"/>
                      </a:lnTo>
                      <a:lnTo>
                        <a:pt x="301" y="171"/>
                      </a:lnTo>
                      <a:lnTo>
                        <a:pt x="299" y="171"/>
                      </a:lnTo>
                      <a:lnTo>
                        <a:pt x="298" y="172"/>
                      </a:lnTo>
                      <a:lnTo>
                        <a:pt x="297" y="172"/>
                      </a:lnTo>
                      <a:lnTo>
                        <a:pt x="296" y="172"/>
                      </a:lnTo>
                      <a:lnTo>
                        <a:pt x="293" y="172"/>
                      </a:lnTo>
                      <a:lnTo>
                        <a:pt x="291" y="172"/>
                      </a:lnTo>
                      <a:lnTo>
                        <a:pt x="290" y="172"/>
                      </a:lnTo>
                      <a:lnTo>
                        <a:pt x="289" y="172"/>
                      </a:lnTo>
                      <a:lnTo>
                        <a:pt x="288" y="172"/>
                      </a:lnTo>
                      <a:lnTo>
                        <a:pt x="286" y="172"/>
                      </a:lnTo>
                      <a:lnTo>
                        <a:pt x="284" y="172"/>
                      </a:lnTo>
                      <a:lnTo>
                        <a:pt x="283" y="174"/>
                      </a:lnTo>
                      <a:lnTo>
                        <a:pt x="282" y="174"/>
                      </a:lnTo>
                      <a:lnTo>
                        <a:pt x="282" y="174"/>
                      </a:lnTo>
                      <a:lnTo>
                        <a:pt x="276" y="172"/>
                      </a:lnTo>
                      <a:lnTo>
                        <a:pt x="271" y="172"/>
                      </a:lnTo>
                      <a:lnTo>
                        <a:pt x="270" y="172"/>
                      </a:lnTo>
                      <a:lnTo>
                        <a:pt x="270" y="172"/>
                      </a:lnTo>
                      <a:lnTo>
                        <a:pt x="268" y="172"/>
                      </a:lnTo>
                      <a:lnTo>
                        <a:pt x="266" y="172"/>
                      </a:lnTo>
                      <a:lnTo>
                        <a:pt x="266" y="172"/>
                      </a:lnTo>
                      <a:lnTo>
                        <a:pt x="263" y="171"/>
                      </a:lnTo>
                      <a:lnTo>
                        <a:pt x="259" y="171"/>
                      </a:lnTo>
                      <a:lnTo>
                        <a:pt x="259" y="171"/>
                      </a:lnTo>
                      <a:lnTo>
                        <a:pt x="259" y="171"/>
                      </a:lnTo>
                      <a:lnTo>
                        <a:pt x="258" y="170"/>
                      </a:lnTo>
                      <a:lnTo>
                        <a:pt x="255" y="170"/>
                      </a:lnTo>
                      <a:lnTo>
                        <a:pt x="255" y="170"/>
                      </a:lnTo>
                      <a:lnTo>
                        <a:pt x="255" y="170"/>
                      </a:lnTo>
                      <a:lnTo>
                        <a:pt x="240" y="165"/>
                      </a:lnTo>
                      <a:lnTo>
                        <a:pt x="234" y="163"/>
                      </a:lnTo>
                      <a:lnTo>
                        <a:pt x="224" y="158"/>
                      </a:lnTo>
                      <a:lnTo>
                        <a:pt x="219" y="156"/>
                      </a:lnTo>
                      <a:lnTo>
                        <a:pt x="342" y="156"/>
                      </a:lnTo>
                      <a:lnTo>
                        <a:pt x="328" y="163"/>
                      </a:lnTo>
                      <a:close/>
                      <a:moveTo>
                        <a:pt x="342" y="190"/>
                      </a:moveTo>
                      <a:lnTo>
                        <a:pt x="340" y="190"/>
                      </a:lnTo>
                      <a:lnTo>
                        <a:pt x="336" y="190"/>
                      </a:lnTo>
                      <a:lnTo>
                        <a:pt x="336" y="161"/>
                      </a:lnTo>
                      <a:lnTo>
                        <a:pt x="342" y="158"/>
                      </a:lnTo>
                      <a:lnTo>
                        <a:pt x="342" y="190"/>
                      </a:lnTo>
                      <a:close/>
                      <a:moveTo>
                        <a:pt x="390" y="194"/>
                      </a:moveTo>
                      <a:lnTo>
                        <a:pt x="390" y="194"/>
                      </a:lnTo>
                      <a:lnTo>
                        <a:pt x="374" y="193"/>
                      </a:lnTo>
                      <a:lnTo>
                        <a:pt x="359" y="191"/>
                      </a:lnTo>
                      <a:lnTo>
                        <a:pt x="354" y="191"/>
                      </a:lnTo>
                      <a:lnTo>
                        <a:pt x="351" y="191"/>
                      </a:lnTo>
                      <a:lnTo>
                        <a:pt x="351" y="153"/>
                      </a:lnTo>
                      <a:lnTo>
                        <a:pt x="336" y="153"/>
                      </a:lnTo>
                      <a:lnTo>
                        <a:pt x="336" y="149"/>
                      </a:lnTo>
                      <a:lnTo>
                        <a:pt x="224" y="149"/>
                      </a:lnTo>
                      <a:lnTo>
                        <a:pt x="224" y="153"/>
                      </a:lnTo>
                      <a:lnTo>
                        <a:pt x="210" y="153"/>
                      </a:lnTo>
                      <a:lnTo>
                        <a:pt x="210" y="191"/>
                      </a:lnTo>
                      <a:lnTo>
                        <a:pt x="207" y="191"/>
                      </a:lnTo>
                      <a:lnTo>
                        <a:pt x="202" y="191"/>
                      </a:lnTo>
                      <a:lnTo>
                        <a:pt x="186" y="193"/>
                      </a:lnTo>
                      <a:lnTo>
                        <a:pt x="171" y="194"/>
                      </a:lnTo>
                      <a:lnTo>
                        <a:pt x="171" y="194"/>
                      </a:lnTo>
                      <a:lnTo>
                        <a:pt x="171" y="150"/>
                      </a:lnTo>
                      <a:lnTo>
                        <a:pt x="186" y="149"/>
                      </a:lnTo>
                      <a:lnTo>
                        <a:pt x="202" y="147"/>
                      </a:lnTo>
                      <a:lnTo>
                        <a:pt x="207" y="147"/>
                      </a:lnTo>
                      <a:lnTo>
                        <a:pt x="211" y="147"/>
                      </a:lnTo>
                      <a:lnTo>
                        <a:pt x="211" y="140"/>
                      </a:lnTo>
                      <a:lnTo>
                        <a:pt x="213" y="133"/>
                      </a:lnTo>
                      <a:lnTo>
                        <a:pt x="214" y="127"/>
                      </a:lnTo>
                      <a:lnTo>
                        <a:pt x="217" y="121"/>
                      </a:lnTo>
                      <a:lnTo>
                        <a:pt x="220" y="115"/>
                      </a:lnTo>
                      <a:lnTo>
                        <a:pt x="223" y="109"/>
                      </a:lnTo>
                      <a:lnTo>
                        <a:pt x="227" y="103"/>
                      </a:lnTo>
                      <a:lnTo>
                        <a:pt x="232" y="99"/>
                      </a:lnTo>
                      <a:lnTo>
                        <a:pt x="236" y="95"/>
                      </a:lnTo>
                      <a:lnTo>
                        <a:pt x="242" y="90"/>
                      </a:lnTo>
                      <a:lnTo>
                        <a:pt x="248" y="88"/>
                      </a:lnTo>
                      <a:lnTo>
                        <a:pt x="254" y="84"/>
                      </a:lnTo>
                      <a:lnTo>
                        <a:pt x="260" y="82"/>
                      </a:lnTo>
                      <a:lnTo>
                        <a:pt x="266" y="81"/>
                      </a:lnTo>
                      <a:lnTo>
                        <a:pt x="273" y="80"/>
                      </a:lnTo>
                      <a:lnTo>
                        <a:pt x="280" y="80"/>
                      </a:lnTo>
                      <a:lnTo>
                        <a:pt x="288" y="80"/>
                      </a:lnTo>
                      <a:lnTo>
                        <a:pt x="295" y="81"/>
                      </a:lnTo>
                      <a:lnTo>
                        <a:pt x="301" y="82"/>
                      </a:lnTo>
                      <a:lnTo>
                        <a:pt x="308" y="84"/>
                      </a:lnTo>
                      <a:lnTo>
                        <a:pt x="314" y="88"/>
                      </a:lnTo>
                      <a:lnTo>
                        <a:pt x="318" y="90"/>
                      </a:lnTo>
                      <a:lnTo>
                        <a:pt x="324" y="95"/>
                      </a:lnTo>
                      <a:lnTo>
                        <a:pt x="329" y="99"/>
                      </a:lnTo>
                      <a:lnTo>
                        <a:pt x="334" y="103"/>
                      </a:lnTo>
                      <a:lnTo>
                        <a:pt x="337" y="109"/>
                      </a:lnTo>
                      <a:lnTo>
                        <a:pt x="341" y="115"/>
                      </a:lnTo>
                      <a:lnTo>
                        <a:pt x="345" y="121"/>
                      </a:lnTo>
                      <a:lnTo>
                        <a:pt x="347" y="127"/>
                      </a:lnTo>
                      <a:lnTo>
                        <a:pt x="348" y="133"/>
                      </a:lnTo>
                      <a:lnTo>
                        <a:pt x="349" y="140"/>
                      </a:lnTo>
                      <a:lnTo>
                        <a:pt x="351" y="147"/>
                      </a:lnTo>
                      <a:lnTo>
                        <a:pt x="354" y="147"/>
                      </a:lnTo>
                      <a:lnTo>
                        <a:pt x="359" y="147"/>
                      </a:lnTo>
                      <a:lnTo>
                        <a:pt x="374" y="149"/>
                      </a:lnTo>
                      <a:lnTo>
                        <a:pt x="390" y="150"/>
                      </a:lnTo>
                      <a:lnTo>
                        <a:pt x="390" y="194"/>
                      </a:lnTo>
                      <a:close/>
                      <a:moveTo>
                        <a:pt x="359" y="124"/>
                      </a:moveTo>
                      <a:lnTo>
                        <a:pt x="359" y="99"/>
                      </a:lnTo>
                      <a:lnTo>
                        <a:pt x="368" y="100"/>
                      </a:lnTo>
                      <a:lnTo>
                        <a:pt x="378" y="101"/>
                      </a:lnTo>
                      <a:lnTo>
                        <a:pt x="386" y="101"/>
                      </a:lnTo>
                      <a:lnTo>
                        <a:pt x="395" y="102"/>
                      </a:lnTo>
                      <a:lnTo>
                        <a:pt x="395" y="126"/>
                      </a:lnTo>
                      <a:lnTo>
                        <a:pt x="386" y="126"/>
                      </a:lnTo>
                      <a:lnTo>
                        <a:pt x="378" y="125"/>
                      </a:lnTo>
                      <a:lnTo>
                        <a:pt x="368" y="124"/>
                      </a:lnTo>
                      <a:lnTo>
                        <a:pt x="359" y="124"/>
                      </a:lnTo>
                      <a:close/>
                      <a:moveTo>
                        <a:pt x="434" y="201"/>
                      </a:moveTo>
                      <a:lnTo>
                        <a:pt x="429" y="200"/>
                      </a:lnTo>
                      <a:lnTo>
                        <a:pt x="424" y="199"/>
                      </a:lnTo>
                      <a:lnTo>
                        <a:pt x="411" y="197"/>
                      </a:lnTo>
                      <a:lnTo>
                        <a:pt x="395" y="195"/>
                      </a:lnTo>
                      <a:lnTo>
                        <a:pt x="395" y="151"/>
                      </a:lnTo>
                      <a:lnTo>
                        <a:pt x="411" y="153"/>
                      </a:lnTo>
                      <a:lnTo>
                        <a:pt x="424" y="155"/>
                      </a:lnTo>
                      <a:lnTo>
                        <a:pt x="429" y="156"/>
                      </a:lnTo>
                      <a:lnTo>
                        <a:pt x="434" y="157"/>
                      </a:lnTo>
                      <a:lnTo>
                        <a:pt x="434" y="201"/>
                      </a:lnTo>
                      <a:close/>
                      <a:moveTo>
                        <a:pt x="434" y="132"/>
                      </a:moveTo>
                      <a:lnTo>
                        <a:pt x="429" y="132"/>
                      </a:lnTo>
                      <a:lnTo>
                        <a:pt x="424" y="131"/>
                      </a:lnTo>
                      <a:lnTo>
                        <a:pt x="424" y="106"/>
                      </a:lnTo>
                      <a:lnTo>
                        <a:pt x="429" y="107"/>
                      </a:lnTo>
                      <a:lnTo>
                        <a:pt x="434" y="108"/>
                      </a:lnTo>
                      <a:lnTo>
                        <a:pt x="434" y="132"/>
                      </a:lnTo>
                      <a:close/>
                      <a:moveTo>
                        <a:pt x="515" y="262"/>
                      </a:moveTo>
                      <a:lnTo>
                        <a:pt x="439" y="262"/>
                      </a:lnTo>
                      <a:lnTo>
                        <a:pt x="439" y="218"/>
                      </a:lnTo>
                      <a:lnTo>
                        <a:pt x="515" y="218"/>
                      </a:lnTo>
                      <a:lnTo>
                        <a:pt x="515" y="262"/>
                      </a:lnTo>
                      <a:close/>
                      <a:moveTo>
                        <a:pt x="557" y="232"/>
                      </a:moveTo>
                      <a:lnTo>
                        <a:pt x="554" y="237"/>
                      </a:lnTo>
                      <a:lnTo>
                        <a:pt x="549" y="241"/>
                      </a:lnTo>
                      <a:lnTo>
                        <a:pt x="542" y="247"/>
                      </a:lnTo>
                      <a:lnTo>
                        <a:pt x="535" y="253"/>
                      </a:lnTo>
                      <a:lnTo>
                        <a:pt x="529" y="257"/>
                      </a:lnTo>
                      <a:lnTo>
                        <a:pt x="525" y="259"/>
                      </a:lnTo>
                      <a:lnTo>
                        <a:pt x="525" y="215"/>
                      </a:lnTo>
                      <a:lnTo>
                        <a:pt x="529" y="213"/>
                      </a:lnTo>
                      <a:lnTo>
                        <a:pt x="535" y="209"/>
                      </a:lnTo>
                      <a:lnTo>
                        <a:pt x="541" y="205"/>
                      </a:lnTo>
                      <a:lnTo>
                        <a:pt x="547" y="200"/>
                      </a:lnTo>
                      <a:lnTo>
                        <a:pt x="548" y="199"/>
                      </a:lnTo>
                      <a:lnTo>
                        <a:pt x="549" y="197"/>
                      </a:lnTo>
                      <a:lnTo>
                        <a:pt x="554" y="193"/>
                      </a:lnTo>
                      <a:lnTo>
                        <a:pt x="557" y="188"/>
                      </a:lnTo>
                      <a:lnTo>
                        <a:pt x="557" y="232"/>
                      </a:lnTo>
                      <a:close/>
                      <a:moveTo>
                        <a:pt x="557" y="163"/>
                      </a:moveTo>
                      <a:lnTo>
                        <a:pt x="556" y="164"/>
                      </a:lnTo>
                      <a:lnTo>
                        <a:pt x="556" y="164"/>
                      </a:lnTo>
                      <a:lnTo>
                        <a:pt x="553" y="169"/>
                      </a:lnTo>
                      <a:lnTo>
                        <a:pt x="549" y="172"/>
                      </a:lnTo>
                      <a:lnTo>
                        <a:pt x="542" y="180"/>
                      </a:lnTo>
                      <a:lnTo>
                        <a:pt x="535" y="184"/>
                      </a:lnTo>
                      <a:lnTo>
                        <a:pt x="535" y="161"/>
                      </a:lnTo>
                      <a:lnTo>
                        <a:pt x="538" y="157"/>
                      </a:lnTo>
                      <a:lnTo>
                        <a:pt x="543" y="155"/>
                      </a:lnTo>
                      <a:lnTo>
                        <a:pt x="546" y="151"/>
                      </a:lnTo>
                      <a:lnTo>
                        <a:pt x="549" y="149"/>
                      </a:lnTo>
                      <a:lnTo>
                        <a:pt x="553" y="144"/>
                      </a:lnTo>
                      <a:lnTo>
                        <a:pt x="556" y="140"/>
                      </a:lnTo>
                      <a:lnTo>
                        <a:pt x="556" y="140"/>
                      </a:lnTo>
                      <a:lnTo>
                        <a:pt x="557" y="141"/>
                      </a:lnTo>
                      <a:lnTo>
                        <a:pt x="557" y="163"/>
                      </a:lnTo>
                      <a:close/>
                      <a:moveTo>
                        <a:pt x="557" y="114"/>
                      </a:moveTo>
                      <a:lnTo>
                        <a:pt x="556" y="115"/>
                      </a:lnTo>
                      <a:lnTo>
                        <a:pt x="556" y="115"/>
                      </a:lnTo>
                      <a:lnTo>
                        <a:pt x="553" y="120"/>
                      </a:lnTo>
                      <a:lnTo>
                        <a:pt x="549" y="124"/>
                      </a:lnTo>
                      <a:lnTo>
                        <a:pt x="546" y="127"/>
                      </a:lnTo>
                      <a:lnTo>
                        <a:pt x="543" y="130"/>
                      </a:lnTo>
                      <a:lnTo>
                        <a:pt x="538" y="133"/>
                      </a:lnTo>
                      <a:lnTo>
                        <a:pt x="535" y="136"/>
                      </a:lnTo>
                      <a:lnTo>
                        <a:pt x="535" y="112"/>
                      </a:lnTo>
                      <a:lnTo>
                        <a:pt x="538" y="108"/>
                      </a:lnTo>
                      <a:lnTo>
                        <a:pt x="543" y="106"/>
                      </a:lnTo>
                      <a:lnTo>
                        <a:pt x="546" y="102"/>
                      </a:lnTo>
                      <a:lnTo>
                        <a:pt x="549" y="100"/>
                      </a:lnTo>
                      <a:lnTo>
                        <a:pt x="553" y="95"/>
                      </a:lnTo>
                      <a:lnTo>
                        <a:pt x="556" y="92"/>
                      </a:lnTo>
                      <a:lnTo>
                        <a:pt x="556" y="92"/>
                      </a:lnTo>
                      <a:lnTo>
                        <a:pt x="557" y="93"/>
                      </a:lnTo>
                      <a:lnTo>
                        <a:pt x="557" y="114"/>
                      </a:lnTo>
                      <a:close/>
                      <a:moveTo>
                        <a:pt x="330" y="124"/>
                      </a:moveTo>
                      <a:lnTo>
                        <a:pt x="328" y="118"/>
                      </a:lnTo>
                      <a:lnTo>
                        <a:pt x="326" y="124"/>
                      </a:lnTo>
                      <a:lnTo>
                        <a:pt x="320" y="125"/>
                      </a:lnTo>
                      <a:lnTo>
                        <a:pt x="326" y="128"/>
                      </a:lnTo>
                      <a:lnTo>
                        <a:pt x="324" y="134"/>
                      </a:lnTo>
                      <a:lnTo>
                        <a:pt x="329" y="131"/>
                      </a:lnTo>
                      <a:lnTo>
                        <a:pt x="334" y="133"/>
                      </a:lnTo>
                      <a:lnTo>
                        <a:pt x="332" y="127"/>
                      </a:lnTo>
                      <a:lnTo>
                        <a:pt x="336" y="122"/>
                      </a:lnTo>
                      <a:lnTo>
                        <a:pt x="330" y="124"/>
                      </a:lnTo>
                      <a:close/>
                      <a:moveTo>
                        <a:pt x="235" y="124"/>
                      </a:moveTo>
                      <a:lnTo>
                        <a:pt x="234" y="118"/>
                      </a:lnTo>
                      <a:lnTo>
                        <a:pt x="230" y="124"/>
                      </a:lnTo>
                      <a:lnTo>
                        <a:pt x="224" y="122"/>
                      </a:lnTo>
                      <a:lnTo>
                        <a:pt x="229" y="127"/>
                      </a:lnTo>
                      <a:lnTo>
                        <a:pt x="227" y="133"/>
                      </a:lnTo>
                      <a:lnTo>
                        <a:pt x="232" y="131"/>
                      </a:lnTo>
                      <a:lnTo>
                        <a:pt x="236" y="134"/>
                      </a:lnTo>
                      <a:lnTo>
                        <a:pt x="236" y="128"/>
                      </a:lnTo>
                      <a:lnTo>
                        <a:pt x="241" y="125"/>
                      </a:lnTo>
                      <a:lnTo>
                        <a:pt x="235" y="124"/>
                      </a:lnTo>
                      <a:close/>
                      <a:moveTo>
                        <a:pt x="258" y="97"/>
                      </a:moveTo>
                      <a:lnTo>
                        <a:pt x="252" y="101"/>
                      </a:lnTo>
                      <a:lnTo>
                        <a:pt x="247" y="97"/>
                      </a:lnTo>
                      <a:lnTo>
                        <a:pt x="248" y="103"/>
                      </a:lnTo>
                      <a:lnTo>
                        <a:pt x="244" y="106"/>
                      </a:lnTo>
                      <a:lnTo>
                        <a:pt x="249" y="107"/>
                      </a:lnTo>
                      <a:lnTo>
                        <a:pt x="252" y="113"/>
                      </a:lnTo>
                      <a:lnTo>
                        <a:pt x="254" y="107"/>
                      </a:lnTo>
                      <a:lnTo>
                        <a:pt x="260" y="107"/>
                      </a:lnTo>
                      <a:lnTo>
                        <a:pt x="255" y="103"/>
                      </a:lnTo>
                      <a:lnTo>
                        <a:pt x="258" y="97"/>
                      </a:lnTo>
                      <a:close/>
                      <a:moveTo>
                        <a:pt x="314" y="97"/>
                      </a:moveTo>
                      <a:lnTo>
                        <a:pt x="309" y="101"/>
                      </a:lnTo>
                      <a:lnTo>
                        <a:pt x="303" y="97"/>
                      </a:lnTo>
                      <a:lnTo>
                        <a:pt x="305" y="103"/>
                      </a:lnTo>
                      <a:lnTo>
                        <a:pt x="301" y="107"/>
                      </a:lnTo>
                      <a:lnTo>
                        <a:pt x="307" y="107"/>
                      </a:lnTo>
                      <a:lnTo>
                        <a:pt x="309" y="113"/>
                      </a:lnTo>
                      <a:lnTo>
                        <a:pt x="311" y="107"/>
                      </a:lnTo>
                      <a:lnTo>
                        <a:pt x="317" y="106"/>
                      </a:lnTo>
                      <a:lnTo>
                        <a:pt x="312" y="103"/>
                      </a:lnTo>
                      <a:lnTo>
                        <a:pt x="314" y="97"/>
                      </a:lnTo>
                      <a:close/>
                      <a:moveTo>
                        <a:pt x="283" y="93"/>
                      </a:moveTo>
                      <a:lnTo>
                        <a:pt x="280" y="88"/>
                      </a:lnTo>
                      <a:lnTo>
                        <a:pt x="278" y="93"/>
                      </a:lnTo>
                      <a:lnTo>
                        <a:pt x="272" y="94"/>
                      </a:lnTo>
                      <a:lnTo>
                        <a:pt x="277" y="97"/>
                      </a:lnTo>
                      <a:lnTo>
                        <a:pt x="276" y="103"/>
                      </a:lnTo>
                      <a:lnTo>
                        <a:pt x="280" y="100"/>
                      </a:lnTo>
                      <a:lnTo>
                        <a:pt x="285" y="103"/>
                      </a:lnTo>
                      <a:lnTo>
                        <a:pt x="284" y="97"/>
                      </a:lnTo>
                      <a:lnTo>
                        <a:pt x="289" y="94"/>
                      </a:lnTo>
                      <a:lnTo>
                        <a:pt x="283" y="9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chemeClr val="dk1"/>
                    </a:solidFill>
                    <a:latin typeface="Open Sans"/>
                    <a:ea typeface="Open Sans"/>
                    <a:cs typeface="Open Sans"/>
                    <a:sym typeface="Open Sans"/>
                  </a:endParaRPr>
                </a:p>
              </p:txBody>
            </p:sp>
          </p:grpSp>
          <p:grpSp>
            <p:nvGrpSpPr>
              <p:cNvPr id="274" name="Google Shape;274;p15"/>
              <p:cNvGrpSpPr/>
              <p:nvPr/>
            </p:nvGrpSpPr>
            <p:grpSpPr>
              <a:xfrm>
                <a:off x="9654131" y="3324115"/>
                <a:ext cx="1268282" cy="1457660"/>
                <a:chOff x="10038678" y="3898190"/>
                <a:chExt cx="1268282" cy="1457660"/>
              </a:xfrm>
            </p:grpSpPr>
            <p:grpSp>
              <p:nvGrpSpPr>
                <p:cNvPr id="275" name="Google Shape;275;p15"/>
                <p:cNvGrpSpPr/>
                <p:nvPr/>
              </p:nvGrpSpPr>
              <p:grpSpPr>
                <a:xfrm>
                  <a:off x="10038678" y="3898190"/>
                  <a:ext cx="1268282" cy="1457660"/>
                  <a:chOff x="-38836" y="3326069"/>
                  <a:chExt cx="1268282" cy="1457660"/>
                </a:xfrm>
              </p:grpSpPr>
              <p:grpSp>
                <p:nvGrpSpPr>
                  <p:cNvPr id="276" name="Google Shape;276;p15"/>
                  <p:cNvGrpSpPr/>
                  <p:nvPr/>
                </p:nvGrpSpPr>
                <p:grpSpPr>
                  <a:xfrm>
                    <a:off x="149959" y="3326069"/>
                    <a:ext cx="802207" cy="767730"/>
                    <a:chOff x="467430" y="1851465"/>
                    <a:chExt cx="3024422" cy="3024418"/>
                  </a:xfrm>
                </p:grpSpPr>
                <p:sp>
                  <p:nvSpPr>
                    <p:cNvPr id="277" name="Google Shape;277;p15"/>
                    <p:cNvSpPr/>
                    <p:nvPr/>
                  </p:nvSpPr>
                  <p:spPr>
                    <a:xfrm>
                      <a:off x="467430" y="1851465"/>
                      <a:ext cx="3024422" cy="3024418"/>
                    </a:xfrm>
                    <a:prstGeom prst="ellipse">
                      <a:avLst/>
                    </a:prstGeom>
                    <a:gradFill>
                      <a:gsLst>
                        <a:gs pos="0">
                          <a:srgbClr val="98B4E6"/>
                        </a:gs>
                        <a:gs pos="2000">
                          <a:srgbClr val="98B4E6"/>
                        </a:gs>
                        <a:gs pos="62000">
                          <a:srgbClr val="0063BE"/>
                        </a:gs>
                        <a:gs pos="100000">
                          <a:srgbClr val="000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Calibri"/>
                        <a:buNone/>
                      </a:pPr>
                      <a:r>
                        <a:t/>
                      </a:r>
                      <a:endParaRPr b="0" i="0" sz="1600" u="none" cap="none" strike="noStrike">
                        <a:solidFill>
                          <a:schemeClr val="dk1"/>
                        </a:solidFill>
                        <a:latin typeface="Open Sans"/>
                        <a:ea typeface="Open Sans"/>
                        <a:cs typeface="Open Sans"/>
                        <a:sym typeface="Open Sans"/>
                      </a:endParaRPr>
                    </a:p>
                  </p:txBody>
                </p:sp>
                <p:sp>
                  <p:nvSpPr>
                    <p:cNvPr id="278" name="Google Shape;278;p15"/>
                    <p:cNvSpPr/>
                    <p:nvPr/>
                  </p:nvSpPr>
                  <p:spPr>
                    <a:xfrm>
                      <a:off x="570194" y="1995485"/>
                      <a:ext cx="2818892" cy="2818892"/>
                    </a:xfrm>
                    <a:prstGeom prst="donut">
                      <a:avLst>
                        <a:gd fmla="val 2212" name="adj"/>
                      </a:avLst>
                    </a:prstGeom>
                    <a:gradFill>
                      <a:gsLst>
                        <a:gs pos="0">
                          <a:srgbClr val="6D97D8"/>
                        </a:gs>
                        <a:gs pos="39000">
                          <a:srgbClr val="FFFFFF"/>
                        </a:gs>
                        <a:gs pos="100000">
                          <a:srgbClr val="FFFFFF"/>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Calibri"/>
                        <a:buNone/>
                      </a:pPr>
                      <a:r>
                        <a:t/>
                      </a:r>
                      <a:endParaRPr b="0" i="0" sz="1600" u="none" cap="none" strike="noStrike">
                        <a:solidFill>
                          <a:schemeClr val="dk1"/>
                        </a:solidFill>
                        <a:latin typeface="Open Sans"/>
                        <a:ea typeface="Open Sans"/>
                        <a:cs typeface="Open Sans"/>
                        <a:sym typeface="Open Sans"/>
                      </a:endParaRPr>
                    </a:p>
                  </p:txBody>
                </p:sp>
                <p:sp>
                  <p:nvSpPr>
                    <p:cNvPr id="279" name="Google Shape;279;p15"/>
                    <p:cNvSpPr/>
                    <p:nvPr/>
                  </p:nvSpPr>
                  <p:spPr>
                    <a:xfrm>
                      <a:off x="866360" y="1923475"/>
                      <a:ext cx="2226561" cy="1512210"/>
                    </a:xfrm>
                    <a:prstGeom prst="ellipse">
                      <a:avLst/>
                    </a:prstGeom>
                    <a:gradFill>
                      <a:gsLst>
                        <a:gs pos="0">
                          <a:srgbClr val="C69FD7">
                            <a:alpha val="0"/>
                          </a:srgbClr>
                        </a:gs>
                        <a:gs pos="100000">
                          <a:srgbClr val="FFFFFF"/>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Calibri"/>
                        <a:buNone/>
                      </a:pPr>
                      <a:r>
                        <a:t/>
                      </a:r>
                      <a:endParaRPr b="0" i="0" sz="1600" u="none" cap="none" strike="noStrike">
                        <a:solidFill>
                          <a:schemeClr val="dk1"/>
                        </a:solidFill>
                        <a:latin typeface="Open Sans"/>
                        <a:ea typeface="Open Sans"/>
                        <a:cs typeface="Open Sans"/>
                        <a:sym typeface="Open Sans"/>
                      </a:endParaRPr>
                    </a:p>
                  </p:txBody>
                </p:sp>
              </p:grpSp>
              <p:sp>
                <p:nvSpPr>
                  <p:cNvPr id="280" name="Google Shape;280;p15"/>
                  <p:cNvSpPr txBox="1"/>
                  <p:nvPr/>
                </p:nvSpPr>
                <p:spPr>
                  <a:xfrm>
                    <a:off x="-38836" y="4130358"/>
                    <a:ext cx="1268282" cy="65337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400"/>
                      <a:buFont typeface="Open Sans"/>
                      <a:buNone/>
                    </a:pPr>
                    <a:r>
                      <a:rPr b="0" i="0" lang="en-US" sz="1400" u="none" cap="none" strike="noStrike">
                        <a:solidFill>
                          <a:schemeClr val="dk1"/>
                        </a:solidFill>
                        <a:latin typeface="Open Sans"/>
                        <a:ea typeface="Open Sans"/>
                        <a:cs typeface="Open Sans"/>
                        <a:sym typeface="Open Sans"/>
                      </a:rPr>
                      <a:t>Tech Innovators</a:t>
                    </a:r>
                    <a:endParaRPr b="0" i="0" sz="1400" u="none" cap="none" strike="noStrike">
                      <a:solidFill>
                        <a:schemeClr val="dk1"/>
                      </a:solidFill>
                      <a:latin typeface="Open Sans"/>
                      <a:ea typeface="Open Sans"/>
                      <a:cs typeface="Open Sans"/>
                      <a:sym typeface="Open Sans"/>
                    </a:endParaRPr>
                  </a:p>
                </p:txBody>
              </p:sp>
            </p:grpSp>
            <p:sp>
              <p:nvSpPr>
                <p:cNvPr id="281" name="Google Shape;281;p15"/>
                <p:cNvSpPr/>
                <p:nvPr/>
              </p:nvSpPr>
              <p:spPr>
                <a:xfrm>
                  <a:off x="10377723" y="3996343"/>
                  <a:ext cx="518447" cy="536101"/>
                </a:xfrm>
                <a:custGeom>
                  <a:rect b="b" l="l" r="r" t="t"/>
                  <a:pathLst>
                    <a:path extrusionOk="0" h="2308" w="2234">
                      <a:moveTo>
                        <a:pt x="266" y="1045"/>
                      </a:moveTo>
                      <a:lnTo>
                        <a:pt x="277" y="1044"/>
                      </a:lnTo>
                      <a:lnTo>
                        <a:pt x="287" y="1042"/>
                      </a:lnTo>
                      <a:lnTo>
                        <a:pt x="297" y="1037"/>
                      </a:lnTo>
                      <a:lnTo>
                        <a:pt x="305" y="1031"/>
                      </a:lnTo>
                      <a:lnTo>
                        <a:pt x="313" y="1024"/>
                      </a:lnTo>
                      <a:lnTo>
                        <a:pt x="319" y="1015"/>
                      </a:lnTo>
                      <a:lnTo>
                        <a:pt x="324" y="1004"/>
                      </a:lnTo>
                      <a:lnTo>
                        <a:pt x="326" y="993"/>
                      </a:lnTo>
                      <a:lnTo>
                        <a:pt x="327" y="987"/>
                      </a:lnTo>
                      <a:lnTo>
                        <a:pt x="327" y="981"/>
                      </a:lnTo>
                      <a:lnTo>
                        <a:pt x="327" y="975"/>
                      </a:lnTo>
                      <a:lnTo>
                        <a:pt x="326" y="969"/>
                      </a:lnTo>
                      <a:lnTo>
                        <a:pt x="324" y="963"/>
                      </a:lnTo>
                      <a:lnTo>
                        <a:pt x="322" y="958"/>
                      </a:lnTo>
                      <a:lnTo>
                        <a:pt x="319" y="952"/>
                      </a:lnTo>
                      <a:lnTo>
                        <a:pt x="316" y="947"/>
                      </a:lnTo>
                      <a:lnTo>
                        <a:pt x="313" y="943"/>
                      </a:lnTo>
                      <a:lnTo>
                        <a:pt x="309" y="938"/>
                      </a:lnTo>
                      <a:lnTo>
                        <a:pt x="304" y="934"/>
                      </a:lnTo>
                      <a:lnTo>
                        <a:pt x="299" y="931"/>
                      </a:lnTo>
                      <a:lnTo>
                        <a:pt x="294" y="928"/>
                      </a:lnTo>
                      <a:lnTo>
                        <a:pt x="288" y="925"/>
                      </a:lnTo>
                      <a:lnTo>
                        <a:pt x="283" y="923"/>
                      </a:lnTo>
                      <a:lnTo>
                        <a:pt x="276" y="922"/>
                      </a:lnTo>
                      <a:lnTo>
                        <a:pt x="73" y="886"/>
                      </a:lnTo>
                      <a:lnTo>
                        <a:pt x="67" y="885"/>
                      </a:lnTo>
                      <a:lnTo>
                        <a:pt x="60" y="885"/>
                      </a:lnTo>
                      <a:lnTo>
                        <a:pt x="54" y="886"/>
                      </a:lnTo>
                      <a:lnTo>
                        <a:pt x="48" y="887"/>
                      </a:lnTo>
                      <a:lnTo>
                        <a:pt x="43" y="888"/>
                      </a:lnTo>
                      <a:lnTo>
                        <a:pt x="37" y="891"/>
                      </a:lnTo>
                      <a:lnTo>
                        <a:pt x="32" y="893"/>
                      </a:lnTo>
                      <a:lnTo>
                        <a:pt x="27" y="896"/>
                      </a:lnTo>
                      <a:lnTo>
                        <a:pt x="22" y="900"/>
                      </a:lnTo>
                      <a:lnTo>
                        <a:pt x="18" y="904"/>
                      </a:lnTo>
                      <a:lnTo>
                        <a:pt x="14" y="909"/>
                      </a:lnTo>
                      <a:lnTo>
                        <a:pt x="10" y="913"/>
                      </a:lnTo>
                      <a:lnTo>
                        <a:pt x="7" y="919"/>
                      </a:lnTo>
                      <a:lnTo>
                        <a:pt x="5" y="924"/>
                      </a:lnTo>
                      <a:lnTo>
                        <a:pt x="3" y="930"/>
                      </a:lnTo>
                      <a:lnTo>
                        <a:pt x="1" y="936"/>
                      </a:lnTo>
                      <a:lnTo>
                        <a:pt x="0" y="942"/>
                      </a:lnTo>
                      <a:lnTo>
                        <a:pt x="0" y="949"/>
                      </a:lnTo>
                      <a:lnTo>
                        <a:pt x="1" y="955"/>
                      </a:lnTo>
                      <a:lnTo>
                        <a:pt x="2" y="961"/>
                      </a:lnTo>
                      <a:lnTo>
                        <a:pt x="3" y="966"/>
                      </a:lnTo>
                      <a:lnTo>
                        <a:pt x="6" y="972"/>
                      </a:lnTo>
                      <a:lnTo>
                        <a:pt x="8" y="977"/>
                      </a:lnTo>
                      <a:lnTo>
                        <a:pt x="11" y="982"/>
                      </a:lnTo>
                      <a:lnTo>
                        <a:pt x="15" y="987"/>
                      </a:lnTo>
                      <a:lnTo>
                        <a:pt x="19" y="991"/>
                      </a:lnTo>
                      <a:lnTo>
                        <a:pt x="24" y="995"/>
                      </a:lnTo>
                      <a:lnTo>
                        <a:pt x="28" y="999"/>
                      </a:lnTo>
                      <a:lnTo>
                        <a:pt x="34" y="1002"/>
                      </a:lnTo>
                      <a:lnTo>
                        <a:pt x="39" y="1004"/>
                      </a:lnTo>
                      <a:lnTo>
                        <a:pt x="45" y="1006"/>
                      </a:lnTo>
                      <a:lnTo>
                        <a:pt x="51" y="1007"/>
                      </a:lnTo>
                      <a:lnTo>
                        <a:pt x="255" y="1044"/>
                      </a:lnTo>
                      <a:lnTo>
                        <a:pt x="260" y="1045"/>
                      </a:lnTo>
                      <a:lnTo>
                        <a:pt x="266" y="1045"/>
                      </a:lnTo>
                      <a:close/>
                      <a:moveTo>
                        <a:pt x="986" y="2270"/>
                      </a:moveTo>
                      <a:lnTo>
                        <a:pt x="986" y="2277"/>
                      </a:lnTo>
                      <a:lnTo>
                        <a:pt x="989" y="2285"/>
                      </a:lnTo>
                      <a:lnTo>
                        <a:pt x="992" y="2291"/>
                      </a:lnTo>
                      <a:lnTo>
                        <a:pt x="997" y="2297"/>
                      </a:lnTo>
                      <a:lnTo>
                        <a:pt x="1003" y="2302"/>
                      </a:lnTo>
                      <a:lnTo>
                        <a:pt x="1009" y="2305"/>
                      </a:lnTo>
                      <a:lnTo>
                        <a:pt x="1016" y="2307"/>
                      </a:lnTo>
                      <a:lnTo>
                        <a:pt x="1024" y="2308"/>
                      </a:lnTo>
                      <a:lnTo>
                        <a:pt x="1210" y="2308"/>
                      </a:lnTo>
                      <a:lnTo>
                        <a:pt x="1218" y="2307"/>
                      </a:lnTo>
                      <a:lnTo>
                        <a:pt x="1225" y="2305"/>
                      </a:lnTo>
                      <a:lnTo>
                        <a:pt x="1231" y="2302"/>
                      </a:lnTo>
                      <a:lnTo>
                        <a:pt x="1237" y="2297"/>
                      </a:lnTo>
                      <a:lnTo>
                        <a:pt x="1242" y="2291"/>
                      </a:lnTo>
                      <a:lnTo>
                        <a:pt x="1245" y="2285"/>
                      </a:lnTo>
                      <a:lnTo>
                        <a:pt x="1248" y="2277"/>
                      </a:lnTo>
                      <a:lnTo>
                        <a:pt x="1248" y="2270"/>
                      </a:lnTo>
                      <a:lnTo>
                        <a:pt x="1248" y="2201"/>
                      </a:lnTo>
                      <a:lnTo>
                        <a:pt x="986" y="2201"/>
                      </a:lnTo>
                      <a:lnTo>
                        <a:pt x="986" y="2270"/>
                      </a:lnTo>
                      <a:close/>
                      <a:moveTo>
                        <a:pt x="1308" y="2031"/>
                      </a:moveTo>
                      <a:lnTo>
                        <a:pt x="925" y="2031"/>
                      </a:lnTo>
                      <a:lnTo>
                        <a:pt x="917" y="2031"/>
                      </a:lnTo>
                      <a:lnTo>
                        <a:pt x="910" y="2034"/>
                      </a:lnTo>
                      <a:lnTo>
                        <a:pt x="903" y="2037"/>
                      </a:lnTo>
                      <a:lnTo>
                        <a:pt x="898" y="2042"/>
                      </a:lnTo>
                      <a:lnTo>
                        <a:pt x="893" y="2048"/>
                      </a:lnTo>
                      <a:lnTo>
                        <a:pt x="889" y="2054"/>
                      </a:lnTo>
                      <a:lnTo>
                        <a:pt x="887" y="2061"/>
                      </a:lnTo>
                      <a:lnTo>
                        <a:pt x="886" y="2069"/>
                      </a:lnTo>
                      <a:lnTo>
                        <a:pt x="886" y="2123"/>
                      </a:lnTo>
                      <a:lnTo>
                        <a:pt x="1347" y="2123"/>
                      </a:lnTo>
                      <a:lnTo>
                        <a:pt x="1347" y="2069"/>
                      </a:lnTo>
                      <a:lnTo>
                        <a:pt x="1346" y="2061"/>
                      </a:lnTo>
                      <a:lnTo>
                        <a:pt x="1344" y="2054"/>
                      </a:lnTo>
                      <a:lnTo>
                        <a:pt x="1340" y="2048"/>
                      </a:lnTo>
                      <a:lnTo>
                        <a:pt x="1335" y="2042"/>
                      </a:lnTo>
                      <a:lnTo>
                        <a:pt x="1330" y="2037"/>
                      </a:lnTo>
                      <a:lnTo>
                        <a:pt x="1323" y="2034"/>
                      </a:lnTo>
                      <a:lnTo>
                        <a:pt x="1316" y="2031"/>
                      </a:lnTo>
                      <a:lnTo>
                        <a:pt x="1308" y="2031"/>
                      </a:lnTo>
                      <a:close/>
                      <a:moveTo>
                        <a:pt x="337" y="1511"/>
                      </a:moveTo>
                      <a:lnTo>
                        <a:pt x="158" y="1615"/>
                      </a:lnTo>
                      <a:lnTo>
                        <a:pt x="152" y="1619"/>
                      </a:lnTo>
                      <a:lnTo>
                        <a:pt x="148" y="1623"/>
                      </a:lnTo>
                      <a:lnTo>
                        <a:pt x="143" y="1627"/>
                      </a:lnTo>
                      <a:lnTo>
                        <a:pt x="139" y="1631"/>
                      </a:lnTo>
                      <a:lnTo>
                        <a:pt x="136" y="1636"/>
                      </a:lnTo>
                      <a:lnTo>
                        <a:pt x="133" y="1642"/>
                      </a:lnTo>
                      <a:lnTo>
                        <a:pt x="131" y="1647"/>
                      </a:lnTo>
                      <a:lnTo>
                        <a:pt x="129" y="1653"/>
                      </a:lnTo>
                      <a:lnTo>
                        <a:pt x="128" y="1658"/>
                      </a:lnTo>
                      <a:lnTo>
                        <a:pt x="127" y="1664"/>
                      </a:lnTo>
                      <a:lnTo>
                        <a:pt x="127" y="1670"/>
                      </a:lnTo>
                      <a:lnTo>
                        <a:pt x="127" y="1676"/>
                      </a:lnTo>
                      <a:lnTo>
                        <a:pt x="128" y="1682"/>
                      </a:lnTo>
                      <a:lnTo>
                        <a:pt x="130" y="1688"/>
                      </a:lnTo>
                      <a:lnTo>
                        <a:pt x="132" y="1694"/>
                      </a:lnTo>
                      <a:lnTo>
                        <a:pt x="135" y="1700"/>
                      </a:lnTo>
                      <a:lnTo>
                        <a:pt x="140" y="1707"/>
                      </a:lnTo>
                      <a:lnTo>
                        <a:pt x="145" y="1713"/>
                      </a:lnTo>
                      <a:lnTo>
                        <a:pt x="152" y="1718"/>
                      </a:lnTo>
                      <a:lnTo>
                        <a:pt x="158" y="1722"/>
                      </a:lnTo>
                      <a:lnTo>
                        <a:pt x="165" y="1726"/>
                      </a:lnTo>
                      <a:lnTo>
                        <a:pt x="173" y="1728"/>
                      </a:lnTo>
                      <a:lnTo>
                        <a:pt x="182" y="1730"/>
                      </a:lnTo>
                      <a:lnTo>
                        <a:pt x="190" y="1730"/>
                      </a:lnTo>
                      <a:lnTo>
                        <a:pt x="198" y="1730"/>
                      </a:lnTo>
                      <a:lnTo>
                        <a:pt x="205" y="1728"/>
                      </a:lnTo>
                      <a:lnTo>
                        <a:pt x="213" y="1726"/>
                      </a:lnTo>
                      <a:lnTo>
                        <a:pt x="220" y="1722"/>
                      </a:lnTo>
                      <a:lnTo>
                        <a:pt x="400" y="1619"/>
                      </a:lnTo>
                      <a:lnTo>
                        <a:pt x="405" y="1616"/>
                      </a:lnTo>
                      <a:lnTo>
                        <a:pt x="410" y="1612"/>
                      </a:lnTo>
                      <a:lnTo>
                        <a:pt x="414" y="1608"/>
                      </a:lnTo>
                      <a:lnTo>
                        <a:pt x="418" y="1602"/>
                      </a:lnTo>
                      <a:lnTo>
                        <a:pt x="421" y="1597"/>
                      </a:lnTo>
                      <a:lnTo>
                        <a:pt x="424" y="1592"/>
                      </a:lnTo>
                      <a:lnTo>
                        <a:pt x="427" y="1586"/>
                      </a:lnTo>
                      <a:lnTo>
                        <a:pt x="429" y="1581"/>
                      </a:lnTo>
                      <a:lnTo>
                        <a:pt x="430" y="1575"/>
                      </a:lnTo>
                      <a:lnTo>
                        <a:pt x="430" y="1569"/>
                      </a:lnTo>
                      <a:lnTo>
                        <a:pt x="431" y="1563"/>
                      </a:lnTo>
                      <a:lnTo>
                        <a:pt x="430" y="1557"/>
                      </a:lnTo>
                      <a:lnTo>
                        <a:pt x="429" y="1551"/>
                      </a:lnTo>
                      <a:lnTo>
                        <a:pt x="427" y="1545"/>
                      </a:lnTo>
                      <a:lnTo>
                        <a:pt x="425" y="1540"/>
                      </a:lnTo>
                      <a:lnTo>
                        <a:pt x="422" y="1534"/>
                      </a:lnTo>
                      <a:lnTo>
                        <a:pt x="419" y="1529"/>
                      </a:lnTo>
                      <a:lnTo>
                        <a:pt x="415" y="1524"/>
                      </a:lnTo>
                      <a:lnTo>
                        <a:pt x="411" y="1520"/>
                      </a:lnTo>
                      <a:lnTo>
                        <a:pt x="406" y="1516"/>
                      </a:lnTo>
                      <a:lnTo>
                        <a:pt x="401" y="1512"/>
                      </a:lnTo>
                      <a:lnTo>
                        <a:pt x="396" y="1509"/>
                      </a:lnTo>
                      <a:lnTo>
                        <a:pt x="391" y="1507"/>
                      </a:lnTo>
                      <a:lnTo>
                        <a:pt x="385" y="1505"/>
                      </a:lnTo>
                      <a:lnTo>
                        <a:pt x="379" y="1504"/>
                      </a:lnTo>
                      <a:lnTo>
                        <a:pt x="372" y="1503"/>
                      </a:lnTo>
                      <a:lnTo>
                        <a:pt x="366" y="1503"/>
                      </a:lnTo>
                      <a:lnTo>
                        <a:pt x="360" y="1504"/>
                      </a:lnTo>
                      <a:lnTo>
                        <a:pt x="354" y="1505"/>
                      </a:lnTo>
                      <a:lnTo>
                        <a:pt x="349" y="1506"/>
                      </a:lnTo>
                      <a:lnTo>
                        <a:pt x="343" y="1509"/>
                      </a:lnTo>
                      <a:lnTo>
                        <a:pt x="337" y="1511"/>
                      </a:lnTo>
                      <a:close/>
                      <a:moveTo>
                        <a:pt x="1116" y="331"/>
                      </a:moveTo>
                      <a:lnTo>
                        <a:pt x="1123" y="330"/>
                      </a:lnTo>
                      <a:lnTo>
                        <a:pt x="1129" y="330"/>
                      </a:lnTo>
                      <a:lnTo>
                        <a:pt x="1135" y="328"/>
                      </a:lnTo>
                      <a:lnTo>
                        <a:pt x="1140" y="326"/>
                      </a:lnTo>
                      <a:lnTo>
                        <a:pt x="1146" y="323"/>
                      </a:lnTo>
                      <a:lnTo>
                        <a:pt x="1151" y="320"/>
                      </a:lnTo>
                      <a:lnTo>
                        <a:pt x="1156" y="317"/>
                      </a:lnTo>
                      <a:lnTo>
                        <a:pt x="1160" y="313"/>
                      </a:lnTo>
                      <a:lnTo>
                        <a:pt x="1164" y="308"/>
                      </a:lnTo>
                      <a:lnTo>
                        <a:pt x="1168" y="304"/>
                      </a:lnTo>
                      <a:lnTo>
                        <a:pt x="1171" y="298"/>
                      </a:lnTo>
                      <a:lnTo>
                        <a:pt x="1173" y="293"/>
                      </a:lnTo>
                      <a:lnTo>
                        <a:pt x="1175" y="287"/>
                      </a:lnTo>
                      <a:lnTo>
                        <a:pt x="1177" y="282"/>
                      </a:lnTo>
                      <a:lnTo>
                        <a:pt x="1178" y="275"/>
                      </a:lnTo>
                      <a:lnTo>
                        <a:pt x="1178" y="269"/>
                      </a:lnTo>
                      <a:lnTo>
                        <a:pt x="1178" y="62"/>
                      </a:lnTo>
                      <a:lnTo>
                        <a:pt x="1178" y="56"/>
                      </a:lnTo>
                      <a:lnTo>
                        <a:pt x="1177" y="50"/>
                      </a:lnTo>
                      <a:lnTo>
                        <a:pt x="1175" y="44"/>
                      </a:lnTo>
                      <a:lnTo>
                        <a:pt x="1173" y="38"/>
                      </a:lnTo>
                      <a:lnTo>
                        <a:pt x="1171" y="33"/>
                      </a:lnTo>
                      <a:lnTo>
                        <a:pt x="1168" y="28"/>
                      </a:lnTo>
                      <a:lnTo>
                        <a:pt x="1164" y="22"/>
                      </a:lnTo>
                      <a:lnTo>
                        <a:pt x="1160" y="18"/>
                      </a:lnTo>
                      <a:lnTo>
                        <a:pt x="1156" y="14"/>
                      </a:lnTo>
                      <a:lnTo>
                        <a:pt x="1151" y="10"/>
                      </a:lnTo>
                      <a:lnTo>
                        <a:pt x="1146" y="7"/>
                      </a:lnTo>
                      <a:lnTo>
                        <a:pt x="1140" y="4"/>
                      </a:lnTo>
                      <a:lnTo>
                        <a:pt x="1135" y="2"/>
                      </a:lnTo>
                      <a:lnTo>
                        <a:pt x="1129" y="1"/>
                      </a:lnTo>
                      <a:lnTo>
                        <a:pt x="1123" y="0"/>
                      </a:lnTo>
                      <a:lnTo>
                        <a:pt x="1116" y="0"/>
                      </a:lnTo>
                      <a:lnTo>
                        <a:pt x="1110" y="0"/>
                      </a:lnTo>
                      <a:lnTo>
                        <a:pt x="1104" y="1"/>
                      </a:lnTo>
                      <a:lnTo>
                        <a:pt x="1098" y="2"/>
                      </a:lnTo>
                      <a:lnTo>
                        <a:pt x="1092" y="4"/>
                      </a:lnTo>
                      <a:lnTo>
                        <a:pt x="1087" y="7"/>
                      </a:lnTo>
                      <a:lnTo>
                        <a:pt x="1082" y="10"/>
                      </a:lnTo>
                      <a:lnTo>
                        <a:pt x="1077" y="14"/>
                      </a:lnTo>
                      <a:lnTo>
                        <a:pt x="1073" y="18"/>
                      </a:lnTo>
                      <a:lnTo>
                        <a:pt x="1069" y="22"/>
                      </a:lnTo>
                      <a:lnTo>
                        <a:pt x="1065" y="28"/>
                      </a:lnTo>
                      <a:lnTo>
                        <a:pt x="1062" y="33"/>
                      </a:lnTo>
                      <a:lnTo>
                        <a:pt x="1060" y="38"/>
                      </a:lnTo>
                      <a:lnTo>
                        <a:pt x="1057" y="44"/>
                      </a:lnTo>
                      <a:lnTo>
                        <a:pt x="1056" y="50"/>
                      </a:lnTo>
                      <a:lnTo>
                        <a:pt x="1055" y="56"/>
                      </a:lnTo>
                      <a:lnTo>
                        <a:pt x="1055" y="62"/>
                      </a:lnTo>
                      <a:lnTo>
                        <a:pt x="1055" y="269"/>
                      </a:lnTo>
                      <a:lnTo>
                        <a:pt x="1055" y="275"/>
                      </a:lnTo>
                      <a:lnTo>
                        <a:pt x="1056" y="282"/>
                      </a:lnTo>
                      <a:lnTo>
                        <a:pt x="1057" y="287"/>
                      </a:lnTo>
                      <a:lnTo>
                        <a:pt x="1060" y="293"/>
                      </a:lnTo>
                      <a:lnTo>
                        <a:pt x="1062" y="298"/>
                      </a:lnTo>
                      <a:lnTo>
                        <a:pt x="1065" y="304"/>
                      </a:lnTo>
                      <a:lnTo>
                        <a:pt x="1069" y="308"/>
                      </a:lnTo>
                      <a:lnTo>
                        <a:pt x="1073" y="313"/>
                      </a:lnTo>
                      <a:lnTo>
                        <a:pt x="1077" y="317"/>
                      </a:lnTo>
                      <a:lnTo>
                        <a:pt x="1082" y="320"/>
                      </a:lnTo>
                      <a:lnTo>
                        <a:pt x="1087" y="323"/>
                      </a:lnTo>
                      <a:lnTo>
                        <a:pt x="1092" y="326"/>
                      </a:lnTo>
                      <a:lnTo>
                        <a:pt x="1098" y="328"/>
                      </a:lnTo>
                      <a:lnTo>
                        <a:pt x="1104" y="330"/>
                      </a:lnTo>
                      <a:lnTo>
                        <a:pt x="1110" y="330"/>
                      </a:lnTo>
                      <a:lnTo>
                        <a:pt x="1116" y="331"/>
                      </a:lnTo>
                      <a:close/>
                      <a:moveTo>
                        <a:pt x="1672" y="533"/>
                      </a:moveTo>
                      <a:lnTo>
                        <a:pt x="1679" y="533"/>
                      </a:lnTo>
                      <a:lnTo>
                        <a:pt x="1685" y="532"/>
                      </a:lnTo>
                      <a:lnTo>
                        <a:pt x="1692" y="530"/>
                      </a:lnTo>
                      <a:lnTo>
                        <a:pt x="1698" y="527"/>
                      </a:lnTo>
                      <a:lnTo>
                        <a:pt x="1704" y="524"/>
                      </a:lnTo>
                      <a:lnTo>
                        <a:pt x="1709" y="520"/>
                      </a:lnTo>
                      <a:lnTo>
                        <a:pt x="1715" y="516"/>
                      </a:lnTo>
                      <a:lnTo>
                        <a:pt x="1719" y="511"/>
                      </a:lnTo>
                      <a:lnTo>
                        <a:pt x="1853" y="352"/>
                      </a:lnTo>
                      <a:lnTo>
                        <a:pt x="1857" y="347"/>
                      </a:lnTo>
                      <a:lnTo>
                        <a:pt x="1860" y="342"/>
                      </a:lnTo>
                      <a:lnTo>
                        <a:pt x="1862" y="336"/>
                      </a:lnTo>
                      <a:lnTo>
                        <a:pt x="1865" y="331"/>
                      </a:lnTo>
                      <a:lnTo>
                        <a:pt x="1866" y="325"/>
                      </a:lnTo>
                      <a:lnTo>
                        <a:pt x="1867" y="319"/>
                      </a:lnTo>
                      <a:lnTo>
                        <a:pt x="1867" y="313"/>
                      </a:lnTo>
                      <a:lnTo>
                        <a:pt x="1867" y="307"/>
                      </a:lnTo>
                      <a:lnTo>
                        <a:pt x="1866" y="301"/>
                      </a:lnTo>
                      <a:lnTo>
                        <a:pt x="1865" y="296"/>
                      </a:lnTo>
                      <a:lnTo>
                        <a:pt x="1863" y="290"/>
                      </a:lnTo>
                      <a:lnTo>
                        <a:pt x="1860" y="284"/>
                      </a:lnTo>
                      <a:lnTo>
                        <a:pt x="1857" y="279"/>
                      </a:lnTo>
                      <a:lnTo>
                        <a:pt x="1854" y="274"/>
                      </a:lnTo>
                      <a:lnTo>
                        <a:pt x="1850" y="270"/>
                      </a:lnTo>
                      <a:lnTo>
                        <a:pt x="1845" y="265"/>
                      </a:lnTo>
                      <a:lnTo>
                        <a:pt x="1840" y="262"/>
                      </a:lnTo>
                      <a:lnTo>
                        <a:pt x="1835" y="258"/>
                      </a:lnTo>
                      <a:lnTo>
                        <a:pt x="1829" y="256"/>
                      </a:lnTo>
                      <a:lnTo>
                        <a:pt x="1824" y="254"/>
                      </a:lnTo>
                      <a:lnTo>
                        <a:pt x="1818" y="252"/>
                      </a:lnTo>
                      <a:lnTo>
                        <a:pt x="1812" y="251"/>
                      </a:lnTo>
                      <a:lnTo>
                        <a:pt x="1806" y="251"/>
                      </a:lnTo>
                      <a:lnTo>
                        <a:pt x="1800" y="251"/>
                      </a:lnTo>
                      <a:lnTo>
                        <a:pt x="1794" y="252"/>
                      </a:lnTo>
                      <a:lnTo>
                        <a:pt x="1789" y="253"/>
                      </a:lnTo>
                      <a:lnTo>
                        <a:pt x="1782" y="255"/>
                      </a:lnTo>
                      <a:lnTo>
                        <a:pt x="1777" y="258"/>
                      </a:lnTo>
                      <a:lnTo>
                        <a:pt x="1771" y="261"/>
                      </a:lnTo>
                      <a:lnTo>
                        <a:pt x="1766" y="264"/>
                      </a:lnTo>
                      <a:lnTo>
                        <a:pt x="1762" y="268"/>
                      </a:lnTo>
                      <a:lnTo>
                        <a:pt x="1757" y="273"/>
                      </a:lnTo>
                      <a:lnTo>
                        <a:pt x="1625" y="432"/>
                      </a:lnTo>
                      <a:lnTo>
                        <a:pt x="1621" y="437"/>
                      </a:lnTo>
                      <a:lnTo>
                        <a:pt x="1618" y="442"/>
                      </a:lnTo>
                      <a:lnTo>
                        <a:pt x="1615" y="448"/>
                      </a:lnTo>
                      <a:lnTo>
                        <a:pt x="1613" y="453"/>
                      </a:lnTo>
                      <a:lnTo>
                        <a:pt x="1612" y="459"/>
                      </a:lnTo>
                      <a:lnTo>
                        <a:pt x="1611" y="465"/>
                      </a:lnTo>
                      <a:lnTo>
                        <a:pt x="1611" y="471"/>
                      </a:lnTo>
                      <a:lnTo>
                        <a:pt x="1611" y="477"/>
                      </a:lnTo>
                      <a:lnTo>
                        <a:pt x="1612" y="482"/>
                      </a:lnTo>
                      <a:lnTo>
                        <a:pt x="1613" y="488"/>
                      </a:lnTo>
                      <a:lnTo>
                        <a:pt x="1615" y="494"/>
                      </a:lnTo>
                      <a:lnTo>
                        <a:pt x="1617" y="499"/>
                      </a:lnTo>
                      <a:lnTo>
                        <a:pt x="1620" y="505"/>
                      </a:lnTo>
                      <a:lnTo>
                        <a:pt x="1624" y="510"/>
                      </a:lnTo>
                      <a:lnTo>
                        <a:pt x="1628" y="514"/>
                      </a:lnTo>
                      <a:lnTo>
                        <a:pt x="1633" y="519"/>
                      </a:lnTo>
                      <a:lnTo>
                        <a:pt x="1642" y="525"/>
                      </a:lnTo>
                      <a:lnTo>
                        <a:pt x="1651" y="529"/>
                      </a:lnTo>
                      <a:lnTo>
                        <a:pt x="1662" y="532"/>
                      </a:lnTo>
                      <a:lnTo>
                        <a:pt x="1672" y="533"/>
                      </a:lnTo>
                      <a:close/>
                      <a:moveTo>
                        <a:pt x="514" y="511"/>
                      </a:moveTo>
                      <a:lnTo>
                        <a:pt x="518" y="516"/>
                      </a:lnTo>
                      <a:lnTo>
                        <a:pt x="524" y="520"/>
                      </a:lnTo>
                      <a:lnTo>
                        <a:pt x="529" y="524"/>
                      </a:lnTo>
                      <a:lnTo>
                        <a:pt x="535" y="527"/>
                      </a:lnTo>
                      <a:lnTo>
                        <a:pt x="541" y="530"/>
                      </a:lnTo>
                      <a:lnTo>
                        <a:pt x="548" y="532"/>
                      </a:lnTo>
                      <a:lnTo>
                        <a:pt x="554" y="533"/>
                      </a:lnTo>
                      <a:lnTo>
                        <a:pt x="561" y="533"/>
                      </a:lnTo>
                      <a:lnTo>
                        <a:pt x="571" y="532"/>
                      </a:lnTo>
                      <a:lnTo>
                        <a:pt x="582" y="529"/>
                      </a:lnTo>
                      <a:lnTo>
                        <a:pt x="592" y="525"/>
                      </a:lnTo>
                      <a:lnTo>
                        <a:pt x="601" y="519"/>
                      </a:lnTo>
                      <a:lnTo>
                        <a:pt x="606" y="514"/>
                      </a:lnTo>
                      <a:lnTo>
                        <a:pt x="610" y="510"/>
                      </a:lnTo>
                      <a:lnTo>
                        <a:pt x="614" y="505"/>
                      </a:lnTo>
                      <a:lnTo>
                        <a:pt x="617" y="499"/>
                      </a:lnTo>
                      <a:lnTo>
                        <a:pt x="619" y="494"/>
                      </a:lnTo>
                      <a:lnTo>
                        <a:pt x="621" y="488"/>
                      </a:lnTo>
                      <a:lnTo>
                        <a:pt x="622" y="483"/>
                      </a:lnTo>
                      <a:lnTo>
                        <a:pt x="623" y="477"/>
                      </a:lnTo>
                      <a:lnTo>
                        <a:pt x="623" y="471"/>
                      </a:lnTo>
                      <a:lnTo>
                        <a:pt x="623" y="465"/>
                      </a:lnTo>
                      <a:lnTo>
                        <a:pt x="622" y="459"/>
                      </a:lnTo>
                      <a:lnTo>
                        <a:pt x="621" y="453"/>
                      </a:lnTo>
                      <a:lnTo>
                        <a:pt x="619" y="448"/>
                      </a:lnTo>
                      <a:lnTo>
                        <a:pt x="616" y="442"/>
                      </a:lnTo>
                      <a:lnTo>
                        <a:pt x="613" y="437"/>
                      </a:lnTo>
                      <a:lnTo>
                        <a:pt x="609" y="432"/>
                      </a:lnTo>
                      <a:lnTo>
                        <a:pt x="476" y="273"/>
                      </a:lnTo>
                      <a:lnTo>
                        <a:pt x="471" y="268"/>
                      </a:lnTo>
                      <a:lnTo>
                        <a:pt x="467" y="264"/>
                      </a:lnTo>
                      <a:lnTo>
                        <a:pt x="462" y="261"/>
                      </a:lnTo>
                      <a:lnTo>
                        <a:pt x="456" y="258"/>
                      </a:lnTo>
                      <a:lnTo>
                        <a:pt x="451" y="255"/>
                      </a:lnTo>
                      <a:lnTo>
                        <a:pt x="445" y="253"/>
                      </a:lnTo>
                      <a:lnTo>
                        <a:pt x="440" y="252"/>
                      </a:lnTo>
                      <a:lnTo>
                        <a:pt x="434" y="251"/>
                      </a:lnTo>
                      <a:lnTo>
                        <a:pt x="428" y="251"/>
                      </a:lnTo>
                      <a:lnTo>
                        <a:pt x="422" y="251"/>
                      </a:lnTo>
                      <a:lnTo>
                        <a:pt x="416" y="252"/>
                      </a:lnTo>
                      <a:lnTo>
                        <a:pt x="410" y="254"/>
                      </a:lnTo>
                      <a:lnTo>
                        <a:pt x="405" y="256"/>
                      </a:lnTo>
                      <a:lnTo>
                        <a:pt x="399" y="258"/>
                      </a:lnTo>
                      <a:lnTo>
                        <a:pt x="394" y="262"/>
                      </a:lnTo>
                      <a:lnTo>
                        <a:pt x="389" y="265"/>
                      </a:lnTo>
                      <a:lnTo>
                        <a:pt x="384" y="270"/>
                      </a:lnTo>
                      <a:lnTo>
                        <a:pt x="380" y="274"/>
                      </a:lnTo>
                      <a:lnTo>
                        <a:pt x="375" y="279"/>
                      </a:lnTo>
                      <a:lnTo>
                        <a:pt x="372" y="284"/>
                      </a:lnTo>
                      <a:lnTo>
                        <a:pt x="370" y="290"/>
                      </a:lnTo>
                      <a:lnTo>
                        <a:pt x="368" y="295"/>
                      </a:lnTo>
                      <a:lnTo>
                        <a:pt x="367" y="301"/>
                      </a:lnTo>
                      <a:lnTo>
                        <a:pt x="366" y="307"/>
                      </a:lnTo>
                      <a:lnTo>
                        <a:pt x="366" y="313"/>
                      </a:lnTo>
                      <a:lnTo>
                        <a:pt x="366" y="319"/>
                      </a:lnTo>
                      <a:lnTo>
                        <a:pt x="367" y="325"/>
                      </a:lnTo>
                      <a:lnTo>
                        <a:pt x="368" y="331"/>
                      </a:lnTo>
                      <a:lnTo>
                        <a:pt x="371" y="336"/>
                      </a:lnTo>
                      <a:lnTo>
                        <a:pt x="373" y="342"/>
                      </a:lnTo>
                      <a:lnTo>
                        <a:pt x="376" y="347"/>
                      </a:lnTo>
                      <a:lnTo>
                        <a:pt x="381" y="352"/>
                      </a:lnTo>
                      <a:lnTo>
                        <a:pt x="514" y="511"/>
                      </a:lnTo>
                      <a:close/>
                      <a:moveTo>
                        <a:pt x="1116" y="482"/>
                      </a:moveTo>
                      <a:lnTo>
                        <a:pt x="1085" y="483"/>
                      </a:lnTo>
                      <a:lnTo>
                        <a:pt x="1054" y="485"/>
                      </a:lnTo>
                      <a:lnTo>
                        <a:pt x="1024" y="489"/>
                      </a:lnTo>
                      <a:lnTo>
                        <a:pt x="994" y="495"/>
                      </a:lnTo>
                      <a:lnTo>
                        <a:pt x="963" y="502"/>
                      </a:lnTo>
                      <a:lnTo>
                        <a:pt x="934" y="511"/>
                      </a:lnTo>
                      <a:lnTo>
                        <a:pt x="906" y="521"/>
                      </a:lnTo>
                      <a:lnTo>
                        <a:pt x="878" y="533"/>
                      </a:lnTo>
                      <a:lnTo>
                        <a:pt x="851" y="546"/>
                      </a:lnTo>
                      <a:lnTo>
                        <a:pt x="825" y="560"/>
                      </a:lnTo>
                      <a:lnTo>
                        <a:pt x="800" y="576"/>
                      </a:lnTo>
                      <a:lnTo>
                        <a:pt x="774" y="592"/>
                      </a:lnTo>
                      <a:lnTo>
                        <a:pt x="750" y="610"/>
                      </a:lnTo>
                      <a:lnTo>
                        <a:pt x="727" y="631"/>
                      </a:lnTo>
                      <a:lnTo>
                        <a:pt x="705" y="651"/>
                      </a:lnTo>
                      <a:lnTo>
                        <a:pt x="684" y="673"/>
                      </a:lnTo>
                      <a:lnTo>
                        <a:pt x="664" y="695"/>
                      </a:lnTo>
                      <a:lnTo>
                        <a:pt x="645" y="719"/>
                      </a:lnTo>
                      <a:lnTo>
                        <a:pt x="627" y="743"/>
                      </a:lnTo>
                      <a:lnTo>
                        <a:pt x="610" y="768"/>
                      </a:lnTo>
                      <a:lnTo>
                        <a:pt x="594" y="795"/>
                      </a:lnTo>
                      <a:lnTo>
                        <a:pt x="578" y="823"/>
                      </a:lnTo>
                      <a:lnTo>
                        <a:pt x="565" y="851"/>
                      </a:lnTo>
                      <a:lnTo>
                        <a:pt x="553" y="880"/>
                      </a:lnTo>
                      <a:lnTo>
                        <a:pt x="542" y="909"/>
                      </a:lnTo>
                      <a:lnTo>
                        <a:pt x="532" y="939"/>
                      </a:lnTo>
                      <a:lnTo>
                        <a:pt x="524" y="970"/>
                      </a:lnTo>
                      <a:lnTo>
                        <a:pt x="517" y="1001"/>
                      </a:lnTo>
                      <a:lnTo>
                        <a:pt x="512" y="1034"/>
                      </a:lnTo>
                      <a:lnTo>
                        <a:pt x="508" y="1067"/>
                      </a:lnTo>
                      <a:lnTo>
                        <a:pt x="506" y="1099"/>
                      </a:lnTo>
                      <a:lnTo>
                        <a:pt x="505" y="1133"/>
                      </a:lnTo>
                      <a:lnTo>
                        <a:pt x="505" y="1155"/>
                      </a:lnTo>
                      <a:lnTo>
                        <a:pt x="506" y="1177"/>
                      </a:lnTo>
                      <a:lnTo>
                        <a:pt x="508" y="1199"/>
                      </a:lnTo>
                      <a:lnTo>
                        <a:pt x="510" y="1221"/>
                      </a:lnTo>
                      <a:lnTo>
                        <a:pt x="513" y="1242"/>
                      </a:lnTo>
                      <a:lnTo>
                        <a:pt x="517" y="1263"/>
                      </a:lnTo>
                      <a:lnTo>
                        <a:pt x="521" y="1284"/>
                      </a:lnTo>
                      <a:lnTo>
                        <a:pt x="526" y="1305"/>
                      </a:lnTo>
                      <a:lnTo>
                        <a:pt x="532" y="1325"/>
                      </a:lnTo>
                      <a:lnTo>
                        <a:pt x="538" y="1345"/>
                      </a:lnTo>
                      <a:lnTo>
                        <a:pt x="545" y="1365"/>
                      </a:lnTo>
                      <a:lnTo>
                        <a:pt x="552" y="1384"/>
                      </a:lnTo>
                      <a:lnTo>
                        <a:pt x="560" y="1403"/>
                      </a:lnTo>
                      <a:lnTo>
                        <a:pt x="568" y="1423"/>
                      </a:lnTo>
                      <a:lnTo>
                        <a:pt x="577" y="1441"/>
                      </a:lnTo>
                      <a:lnTo>
                        <a:pt x="588" y="1459"/>
                      </a:lnTo>
                      <a:lnTo>
                        <a:pt x="598" y="1477"/>
                      </a:lnTo>
                      <a:lnTo>
                        <a:pt x="608" y="1494"/>
                      </a:lnTo>
                      <a:lnTo>
                        <a:pt x="619" y="1511"/>
                      </a:lnTo>
                      <a:lnTo>
                        <a:pt x="631" y="1528"/>
                      </a:lnTo>
                      <a:lnTo>
                        <a:pt x="643" y="1544"/>
                      </a:lnTo>
                      <a:lnTo>
                        <a:pt x="655" y="1560"/>
                      </a:lnTo>
                      <a:lnTo>
                        <a:pt x="668" y="1575"/>
                      </a:lnTo>
                      <a:lnTo>
                        <a:pt x="682" y="1590"/>
                      </a:lnTo>
                      <a:lnTo>
                        <a:pt x="696" y="1604"/>
                      </a:lnTo>
                      <a:lnTo>
                        <a:pt x="710" y="1619"/>
                      </a:lnTo>
                      <a:lnTo>
                        <a:pt x="724" y="1633"/>
                      </a:lnTo>
                      <a:lnTo>
                        <a:pt x="740" y="1646"/>
                      </a:lnTo>
                      <a:lnTo>
                        <a:pt x="755" y="1658"/>
                      </a:lnTo>
                      <a:lnTo>
                        <a:pt x="771" y="1670"/>
                      </a:lnTo>
                      <a:lnTo>
                        <a:pt x="788" y="1681"/>
                      </a:lnTo>
                      <a:lnTo>
                        <a:pt x="804" y="1692"/>
                      </a:lnTo>
                      <a:lnTo>
                        <a:pt x="804" y="1792"/>
                      </a:lnTo>
                      <a:lnTo>
                        <a:pt x="805" y="1807"/>
                      </a:lnTo>
                      <a:lnTo>
                        <a:pt x="807" y="1821"/>
                      </a:lnTo>
                      <a:lnTo>
                        <a:pt x="811" y="1834"/>
                      </a:lnTo>
                      <a:lnTo>
                        <a:pt x="816" y="1847"/>
                      </a:lnTo>
                      <a:lnTo>
                        <a:pt x="822" y="1859"/>
                      </a:lnTo>
                      <a:lnTo>
                        <a:pt x="830" y="1870"/>
                      </a:lnTo>
                      <a:lnTo>
                        <a:pt x="838" y="1881"/>
                      </a:lnTo>
                      <a:lnTo>
                        <a:pt x="848" y="1890"/>
                      </a:lnTo>
                      <a:lnTo>
                        <a:pt x="858" y="1899"/>
                      </a:lnTo>
                      <a:lnTo>
                        <a:pt x="870" y="1907"/>
                      </a:lnTo>
                      <a:lnTo>
                        <a:pt x="882" y="1914"/>
                      </a:lnTo>
                      <a:lnTo>
                        <a:pt x="895" y="1920"/>
                      </a:lnTo>
                      <a:lnTo>
                        <a:pt x="909" y="1925"/>
                      </a:lnTo>
                      <a:lnTo>
                        <a:pt x="923" y="1928"/>
                      </a:lnTo>
                      <a:lnTo>
                        <a:pt x="937" y="1930"/>
                      </a:lnTo>
                      <a:lnTo>
                        <a:pt x="953" y="1931"/>
                      </a:lnTo>
                      <a:lnTo>
                        <a:pt x="1280" y="1931"/>
                      </a:lnTo>
                      <a:lnTo>
                        <a:pt x="1295" y="1930"/>
                      </a:lnTo>
                      <a:lnTo>
                        <a:pt x="1310" y="1928"/>
                      </a:lnTo>
                      <a:lnTo>
                        <a:pt x="1324" y="1925"/>
                      </a:lnTo>
                      <a:lnTo>
                        <a:pt x="1338" y="1920"/>
                      </a:lnTo>
                      <a:lnTo>
                        <a:pt x="1351" y="1914"/>
                      </a:lnTo>
                      <a:lnTo>
                        <a:pt x="1363" y="1907"/>
                      </a:lnTo>
                      <a:lnTo>
                        <a:pt x="1374" y="1899"/>
                      </a:lnTo>
                      <a:lnTo>
                        <a:pt x="1386" y="1890"/>
                      </a:lnTo>
                      <a:lnTo>
                        <a:pt x="1396" y="1881"/>
                      </a:lnTo>
                      <a:lnTo>
                        <a:pt x="1404" y="1870"/>
                      </a:lnTo>
                      <a:lnTo>
                        <a:pt x="1412" y="1859"/>
                      </a:lnTo>
                      <a:lnTo>
                        <a:pt x="1418" y="1847"/>
                      </a:lnTo>
                      <a:lnTo>
                        <a:pt x="1423" y="1834"/>
                      </a:lnTo>
                      <a:lnTo>
                        <a:pt x="1427" y="1821"/>
                      </a:lnTo>
                      <a:lnTo>
                        <a:pt x="1429" y="1807"/>
                      </a:lnTo>
                      <a:lnTo>
                        <a:pt x="1430" y="1792"/>
                      </a:lnTo>
                      <a:lnTo>
                        <a:pt x="1430" y="1692"/>
                      </a:lnTo>
                      <a:lnTo>
                        <a:pt x="1446" y="1681"/>
                      </a:lnTo>
                      <a:lnTo>
                        <a:pt x="1462" y="1670"/>
                      </a:lnTo>
                      <a:lnTo>
                        <a:pt x="1478" y="1658"/>
                      </a:lnTo>
                      <a:lnTo>
                        <a:pt x="1494" y="1646"/>
                      </a:lnTo>
                      <a:lnTo>
                        <a:pt x="1509" y="1633"/>
                      </a:lnTo>
                      <a:lnTo>
                        <a:pt x="1523" y="1619"/>
                      </a:lnTo>
                      <a:lnTo>
                        <a:pt x="1537" y="1604"/>
                      </a:lnTo>
                      <a:lnTo>
                        <a:pt x="1551" y="1590"/>
                      </a:lnTo>
                      <a:lnTo>
                        <a:pt x="1565" y="1575"/>
                      </a:lnTo>
                      <a:lnTo>
                        <a:pt x="1578" y="1560"/>
                      </a:lnTo>
                      <a:lnTo>
                        <a:pt x="1591" y="1544"/>
                      </a:lnTo>
                      <a:lnTo>
                        <a:pt x="1603" y="1528"/>
                      </a:lnTo>
                      <a:lnTo>
                        <a:pt x="1615" y="1511"/>
                      </a:lnTo>
                      <a:lnTo>
                        <a:pt x="1626" y="1494"/>
                      </a:lnTo>
                      <a:lnTo>
                        <a:pt x="1636" y="1477"/>
                      </a:lnTo>
                      <a:lnTo>
                        <a:pt x="1646" y="1459"/>
                      </a:lnTo>
                      <a:lnTo>
                        <a:pt x="1656" y="1441"/>
                      </a:lnTo>
                      <a:lnTo>
                        <a:pt x="1665" y="1423"/>
                      </a:lnTo>
                      <a:lnTo>
                        <a:pt x="1673" y="1403"/>
                      </a:lnTo>
                      <a:lnTo>
                        <a:pt x="1681" y="1384"/>
                      </a:lnTo>
                      <a:lnTo>
                        <a:pt x="1688" y="1365"/>
                      </a:lnTo>
                      <a:lnTo>
                        <a:pt x="1695" y="1345"/>
                      </a:lnTo>
                      <a:lnTo>
                        <a:pt x="1701" y="1325"/>
                      </a:lnTo>
                      <a:lnTo>
                        <a:pt x="1707" y="1305"/>
                      </a:lnTo>
                      <a:lnTo>
                        <a:pt x="1712" y="1284"/>
                      </a:lnTo>
                      <a:lnTo>
                        <a:pt x="1716" y="1263"/>
                      </a:lnTo>
                      <a:lnTo>
                        <a:pt x="1720" y="1242"/>
                      </a:lnTo>
                      <a:lnTo>
                        <a:pt x="1723" y="1221"/>
                      </a:lnTo>
                      <a:lnTo>
                        <a:pt x="1725" y="1199"/>
                      </a:lnTo>
                      <a:lnTo>
                        <a:pt x="1727" y="1177"/>
                      </a:lnTo>
                      <a:lnTo>
                        <a:pt x="1728" y="1155"/>
                      </a:lnTo>
                      <a:lnTo>
                        <a:pt x="1728" y="1133"/>
                      </a:lnTo>
                      <a:lnTo>
                        <a:pt x="1728" y="1099"/>
                      </a:lnTo>
                      <a:lnTo>
                        <a:pt x="1725" y="1067"/>
                      </a:lnTo>
                      <a:lnTo>
                        <a:pt x="1721" y="1034"/>
                      </a:lnTo>
                      <a:lnTo>
                        <a:pt x="1716" y="1001"/>
                      </a:lnTo>
                      <a:lnTo>
                        <a:pt x="1709" y="970"/>
                      </a:lnTo>
                      <a:lnTo>
                        <a:pt x="1701" y="939"/>
                      </a:lnTo>
                      <a:lnTo>
                        <a:pt x="1692" y="909"/>
                      </a:lnTo>
                      <a:lnTo>
                        <a:pt x="1681" y="880"/>
                      </a:lnTo>
                      <a:lnTo>
                        <a:pt x="1668" y="851"/>
                      </a:lnTo>
                      <a:lnTo>
                        <a:pt x="1655" y="823"/>
                      </a:lnTo>
                      <a:lnTo>
                        <a:pt x="1640" y="795"/>
                      </a:lnTo>
                      <a:lnTo>
                        <a:pt x="1624" y="768"/>
                      </a:lnTo>
                      <a:lnTo>
                        <a:pt x="1607" y="743"/>
                      </a:lnTo>
                      <a:lnTo>
                        <a:pt x="1589" y="719"/>
                      </a:lnTo>
                      <a:lnTo>
                        <a:pt x="1569" y="695"/>
                      </a:lnTo>
                      <a:lnTo>
                        <a:pt x="1549" y="673"/>
                      </a:lnTo>
                      <a:lnTo>
                        <a:pt x="1528" y="651"/>
                      </a:lnTo>
                      <a:lnTo>
                        <a:pt x="1506" y="631"/>
                      </a:lnTo>
                      <a:lnTo>
                        <a:pt x="1483" y="610"/>
                      </a:lnTo>
                      <a:lnTo>
                        <a:pt x="1459" y="592"/>
                      </a:lnTo>
                      <a:lnTo>
                        <a:pt x="1434" y="576"/>
                      </a:lnTo>
                      <a:lnTo>
                        <a:pt x="1409" y="560"/>
                      </a:lnTo>
                      <a:lnTo>
                        <a:pt x="1381" y="546"/>
                      </a:lnTo>
                      <a:lnTo>
                        <a:pt x="1354" y="533"/>
                      </a:lnTo>
                      <a:lnTo>
                        <a:pt x="1327" y="521"/>
                      </a:lnTo>
                      <a:lnTo>
                        <a:pt x="1299" y="511"/>
                      </a:lnTo>
                      <a:lnTo>
                        <a:pt x="1270" y="502"/>
                      </a:lnTo>
                      <a:lnTo>
                        <a:pt x="1240" y="495"/>
                      </a:lnTo>
                      <a:lnTo>
                        <a:pt x="1210" y="489"/>
                      </a:lnTo>
                      <a:lnTo>
                        <a:pt x="1179" y="485"/>
                      </a:lnTo>
                      <a:lnTo>
                        <a:pt x="1148" y="483"/>
                      </a:lnTo>
                      <a:lnTo>
                        <a:pt x="1116" y="482"/>
                      </a:lnTo>
                      <a:close/>
                      <a:moveTo>
                        <a:pt x="1092" y="1499"/>
                      </a:moveTo>
                      <a:lnTo>
                        <a:pt x="1098" y="1467"/>
                      </a:lnTo>
                      <a:lnTo>
                        <a:pt x="1104" y="1437"/>
                      </a:lnTo>
                      <a:lnTo>
                        <a:pt x="1113" y="1408"/>
                      </a:lnTo>
                      <a:lnTo>
                        <a:pt x="1122" y="1381"/>
                      </a:lnTo>
                      <a:lnTo>
                        <a:pt x="1133" y="1356"/>
                      </a:lnTo>
                      <a:lnTo>
                        <a:pt x="1145" y="1332"/>
                      </a:lnTo>
                      <a:lnTo>
                        <a:pt x="1158" y="1310"/>
                      </a:lnTo>
                      <a:lnTo>
                        <a:pt x="1172" y="1290"/>
                      </a:lnTo>
                      <a:lnTo>
                        <a:pt x="1188" y="1271"/>
                      </a:lnTo>
                      <a:lnTo>
                        <a:pt x="1203" y="1253"/>
                      </a:lnTo>
                      <a:lnTo>
                        <a:pt x="1220" y="1237"/>
                      </a:lnTo>
                      <a:lnTo>
                        <a:pt x="1237" y="1222"/>
                      </a:lnTo>
                      <a:lnTo>
                        <a:pt x="1254" y="1207"/>
                      </a:lnTo>
                      <a:lnTo>
                        <a:pt x="1272" y="1194"/>
                      </a:lnTo>
                      <a:lnTo>
                        <a:pt x="1291" y="1183"/>
                      </a:lnTo>
                      <a:lnTo>
                        <a:pt x="1309" y="1172"/>
                      </a:lnTo>
                      <a:lnTo>
                        <a:pt x="1328" y="1163"/>
                      </a:lnTo>
                      <a:lnTo>
                        <a:pt x="1347" y="1154"/>
                      </a:lnTo>
                      <a:lnTo>
                        <a:pt x="1366" y="1147"/>
                      </a:lnTo>
                      <a:lnTo>
                        <a:pt x="1386" y="1140"/>
                      </a:lnTo>
                      <a:lnTo>
                        <a:pt x="1405" y="1134"/>
                      </a:lnTo>
                      <a:lnTo>
                        <a:pt x="1424" y="1129"/>
                      </a:lnTo>
                      <a:lnTo>
                        <a:pt x="1442" y="1125"/>
                      </a:lnTo>
                      <a:lnTo>
                        <a:pt x="1460" y="1121"/>
                      </a:lnTo>
                      <a:lnTo>
                        <a:pt x="1494" y="1116"/>
                      </a:lnTo>
                      <a:lnTo>
                        <a:pt x="1526" y="1112"/>
                      </a:lnTo>
                      <a:lnTo>
                        <a:pt x="1555" y="1110"/>
                      </a:lnTo>
                      <a:lnTo>
                        <a:pt x="1580" y="1110"/>
                      </a:lnTo>
                      <a:lnTo>
                        <a:pt x="1602" y="1110"/>
                      </a:lnTo>
                      <a:lnTo>
                        <a:pt x="1617" y="1111"/>
                      </a:lnTo>
                      <a:lnTo>
                        <a:pt x="1627" y="1112"/>
                      </a:lnTo>
                      <a:lnTo>
                        <a:pt x="1631" y="1112"/>
                      </a:lnTo>
                      <a:lnTo>
                        <a:pt x="1634" y="1113"/>
                      </a:lnTo>
                      <a:lnTo>
                        <a:pt x="1637" y="1115"/>
                      </a:lnTo>
                      <a:lnTo>
                        <a:pt x="1638" y="1118"/>
                      </a:lnTo>
                      <a:lnTo>
                        <a:pt x="1639" y="1122"/>
                      </a:lnTo>
                      <a:lnTo>
                        <a:pt x="1637" y="1140"/>
                      </a:lnTo>
                      <a:lnTo>
                        <a:pt x="1628" y="1187"/>
                      </a:lnTo>
                      <a:lnTo>
                        <a:pt x="1624" y="1202"/>
                      </a:lnTo>
                      <a:lnTo>
                        <a:pt x="1620" y="1219"/>
                      </a:lnTo>
                      <a:lnTo>
                        <a:pt x="1614" y="1236"/>
                      </a:lnTo>
                      <a:lnTo>
                        <a:pt x="1608" y="1254"/>
                      </a:lnTo>
                      <a:lnTo>
                        <a:pt x="1600" y="1273"/>
                      </a:lnTo>
                      <a:lnTo>
                        <a:pt x="1592" y="1292"/>
                      </a:lnTo>
                      <a:lnTo>
                        <a:pt x="1581" y="1311"/>
                      </a:lnTo>
                      <a:lnTo>
                        <a:pt x="1570" y="1331"/>
                      </a:lnTo>
                      <a:lnTo>
                        <a:pt x="1557" y="1350"/>
                      </a:lnTo>
                      <a:lnTo>
                        <a:pt x="1544" y="1370"/>
                      </a:lnTo>
                      <a:lnTo>
                        <a:pt x="1529" y="1389"/>
                      </a:lnTo>
                      <a:lnTo>
                        <a:pt x="1512" y="1407"/>
                      </a:lnTo>
                      <a:lnTo>
                        <a:pt x="1493" y="1426"/>
                      </a:lnTo>
                      <a:lnTo>
                        <a:pt x="1473" y="1443"/>
                      </a:lnTo>
                      <a:lnTo>
                        <a:pt x="1451" y="1460"/>
                      </a:lnTo>
                      <a:lnTo>
                        <a:pt x="1428" y="1475"/>
                      </a:lnTo>
                      <a:lnTo>
                        <a:pt x="1402" y="1489"/>
                      </a:lnTo>
                      <a:lnTo>
                        <a:pt x="1373" y="1502"/>
                      </a:lnTo>
                      <a:lnTo>
                        <a:pt x="1344" y="1513"/>
                      </a:lnTo>
                      <a:lnTo>
                        <a:pt x="1312" y="1522"/>
                      </a:lnTo>
                      <a:lnTo>
                        <a:pt x="1278" y="1530"/>
                      </a:lnTo>
                      <a:lnTo>
                        <a:pt x="1241" y="1536"/>
                      </a:lnTo>
                      <a:lnTo>
                        <a:pt x="1203" y="1539"/>
                      </a:lnTo>
                      <a:lnTo>
                        <a:pt x="1160" y="1540"/>
                      </a:lnTo>
                      <a:lnTo>
                        <a:pt x="1152" y="1540"/>
                      </a:lnTo>
                      <a:lnTo>
                        <a:pt x="1143" y="1540"/>
                      </a:lnTo>
                      <a:lnTo>
                        <a:pt x="1134" y="1539"/>
                      </a:lnTo>
                      <a:lnTo>
                        <a:pt x="1125" y="1539"/>
                      </a:lnTo>
                      <a:lnTo>
                        <a:pt x="1139" y="1523"/>
                      </a:lnTo>
                      <a:lnTo>
                        <a:pt x="1157" y="1503"/>
                      </a:lnTo>
                      <a:lnTo>
                        <a:pt x="1179" y="1482"/>
                      </a:lnTo>
                      <a:lnTo>
                        <a:pt x="1205" y="1459"/>
                      </a:lnTo>
                      <a:lnTo>
                        <a:pt x="1261" y="1408"/>
                      </a:lnTo>
                      <a:lnTo>
                        <a:pt x="1320" y="1359"/>
                      </a:lnTo>
                      <a:lnTo>
                        <a:pt x="1377" y="1312"/>
                      </a:lnTo>
                      <a:lnTo>
                        <a:pt x="1425" y="1274"/>
                      </a:lnTo>
                      <a:lnTo>
                        <a:pt x="1458" y="1248"/>
                      </a:lnTo>
                      <a:lnTo>
                        <a:pt x="1470" y="1238"/>
                      </a:lnTo>
                      <a:lnTo>
                        <a:pt x="1472" y="1235"/>
                      </a:lnTo>
                      <a:lnTo>
                        <a:pt x="1473" y="1232"/>
                      </a:lnTo>
                      <a:lnTo>
                        <a:pt x="1473" y="1229"/>
                      </a:lnTo>
                      <a:lnTo>
                        <a:pt x="1471" y="1226"/>
                      </a:lnTo>
                      <a:lnTo>
                        <a:pt x="1469" y="1224"/>
                      </a:lnTo>
                      <a:lnTo>
                        <a:pt x="1465" y="1222"/>
                      </a:lnTo>
                      <a:lnTo>
                        <a:pt x="1462" y="1222"/>
                      </a:lnTo>
                      <a:lnTo>
                        <a:pt x="1458" y="1224"/>
                      </a:lnTo>
                      <a:lnTo>
                        <a:pt x="1420" y="1246"/>
                      </a:lnTo>
                      <a:lnTo>
                        <a:pt x="1382" y="1268"/>
                      </a:lnTo>
                      <a:lnTo>
                        <a:pt x="1348" y="1290"/>
                      </a:lnTo>
                      <a:lnTo>
                        <a:pt x="1317" y="1311"/>
                      </a:lnTo>
                      <a:lnTo>
                        <a:pt x="1287" y="1331"/>
                      </a:lnTo>
                      <a:lnTo>
                        <a:pt x="1260" y="1351"/>
                      </a:lnTo>
                      <a:lnTo>
                        <a:pt x="1235" y="1370"/>
                      </a:lnTo>
                      <a:lnTo>
                        <a:pt x="1212" y="1388"/>
                      </a:lnTo>
                      <a:lnTo>
                        <a:pt x="1191" y="1405"/>
                      </a:lnTo>
                      <a:lnTo>
                        <a:pt x="1171" y="1422"/>
                      </a:lnTo>
                      <a:lnTo>
                        <a:pt x="1154" y="1437"/>
                      </a:lnTo>
                      <a:lnTo>
                        <a:pt x="1138" y="1452"/>
                      </a:lnTo>
                      <a:lnTo>
                        <a:pt x="1112" y="1478"/>
                      </a:lnTo>
                      <a:lnTo>
                        <a:pt x="1092" y="1499"/>
                      </a:lnTo>
                      <a:close/>
                      <a:moveTo>
                        <a:pt x="818" y="956"/>
                      </a:moveTo>
                      <a:lnTo>
                        <a:pt x="824" y="972"/>
                      </a:lnTo>
                      <a:lnTo>
                        <a:pt x="839" y="1017"/>
                      </a:lnTo>
                      <a:lnTo>
                        <a:pt x="861" y="1081"/>
                      </a:lnTo>
                      <a:lnTo>
                        <a:pt x="887" y="1157"/>
                      </a:lnTo>
                      <a:lnTo>
                        <a:pt x="913" y="1239"/>
                      </a:lnTo>
                      <a:lnTo>
                        <a:pt x="937" y="1318"/>
                      </a:lnTo>
                      <a:lnTo>
                        <a:pt x="947" y="1354"/>
                      </a:lnTo>
                      <a:lnTo>
                        <a:pt x="955" y="1387"/>
                      </a:lnTo>
                      <a:lnTo>
                        <a:pt x="961" y="1417"/>
                      </a:lnTo>
                      <a:lnTo>
                        <a:pt x="964" y="1440"/>
                      </a:lnTo>
                      <a:lnTo>
                        <a:pt x="955" y="1435"/>
                      </a:lnTo>
                      <a:lnTo>
                        <a:pt x="946" y="1430"/>
                      </a:lnTo>
                      <a:lnTo>
                        <a:pt x="938" y="1426"/>
                      </a:lnTo>
                      <a:lnTo>
                        <a:pt x="930" y="1421"/>
                      </a:lnTo>
                      <a:lnTo>
                        <a:pt x="892" y="1394"/>
                      </a:lnTo>
                      <a:lnTo>
                        <a:pt x="858" y="1368"/>
                      </a:lnTo>
                      <a:lnTo>
                        <a:pt x="827" y="1342"/>
                      </a:lnTo>
                      <a:lnTo>
                        <a:pt x="800" y="1315"/>
                      </a:lnTo>
                      <a:lnTo>
                        <a:pt x="774" y="1287"/>
                      </a:lnTo>
                      <a:lnTo>
                        <a:pt x="753" y="1260"/>
                      </a:lnTo>
                      <a:lnTo>
                        <a:pt x="735" y="1232"/>
                      </a:lnTo>
                      <a:lnTo>
                        <a:pt x="719" y="1202"/>
                      </a:lnTo>
                      <a:lnTo>
                        <a:pt x="706" y="1174"/>
                      </a:lnTo>
                      <a:lnTo>
                        <a:pt x="695" y="1146"/>
                      </a:lnTo>
                      <a:lnTo>
                        <a:pt x="686" y="1119"/>
                      </a:lnTo>
                      <a:lnTo>
                        <a:pt x="679" y="1091"/>
                      </a:lnTo>
                      <a:lnTo>
                        <a:pt x="674" y="1064"/>
                      </a:lnTo>
                      <a:lnTo>
                        <a:pt x="671" y="1037"/>
                      </a:lnTo>
                      <a:lnTo>
                        <a:pt x="670" y="1010"/>
                      </a:lnTo>
                      <a:lnTo>
                        <a:pt x="670" y="985"/>
                      </a:lnTo>
                      <a:lnTo>
                        <a:pt x="671" y="960"/>
                      </a:lnTo>
                      <a:lnTo>
                        <a:pt x="673" y="936"/>
                      </a:lnTo>
                      <a:lnTo>
                        <a:pt x="676" y="913"/>
                      </a:lnTo>
                      <a:lnTo>
                        <a:pt x="680" y="892"/>
                      </a:lnTo>
                      <a:lnTo>
                        <a:pt x="684" y="871"/>
                      </a:lnTo>
                      <a:lnTo>
                        <a:pt x="689" y="852"/>
                      </a:lnTo>
                      <a:lnTo>
                        <a:pt x="694" y="834"/>
                      </a:lnTo>
                      <a:lnTo>
                        <a:pt x="700" y="816"/>
                      </a:lnTo>
                      <a:lnTo>
                        <a:pt x="710" y="788"/>
                      </a:lnTo>
                      <a:lnTo>
                        <a:pt x="719" y="767"/>
                      </a:lnTo>
                      <a:lnTo>
                        <a:pt x="725" y="754"/>
                      </a:lnTo>
                      <a:lnTo>
                        <a:pt x="727" y="749"/>
                      </a:lnTo>
                      <a:lnTo>
                        <a:pt x="730" y="746"/>
                      </a:lnTo>
                      <a:lnTo>
                        <a:pt x="733" y="745"/>
                      </a:lnTo>
                      <a:lnTo>
                        <a:pt x="737" y="744"/>
                      </a:lnTo>
                      <a:lnTo>
                        <a:pt x="741" y="745"/>
                      </a:lnTo>
                      <a:lnTo>
                        <a:pt x="744" y="747"/>
                      </a:lnTo>
                      <a:lnTo>
                        <a:pt x="754" y="752"/>
                      </a:lnTo>
                      <a:lnTo>
                        <a:pt x="769" y="761"/>
                      </a:lnTo>
                      <a:lnTo>
                        <a:pt x="790" y="772"/>
                      </a:lnTo>
                      <a:lnTo>
                        <a:pt x="813" y="787"/>
                      </a:lnTo>
                      <a:lnTo>
                        <a:pt x="838" y="806"/>
                      </a:lnTo>
                      <a:lnTo>
                        <a:pt x="866" y="828"/>
                      </a:lnTo>
                      <a:lnTo>
                        <a:pt x="895" y="854"/>
                      </a:lnTo>
                      <a:lnTo>
                        <a:pt x="910" y="868"/>
                      </a:lnTo>
                      <a:lnTo>
                        <a:pt x="925" y="882"/>
                      </a:lnTo>
                      <a:lnTo>
                        <a:pt x="939" y="898"/>
                      </a:lnTo>
                      <a:lnTo>
                        <a:pt x="953" y="914"/>
                      </a:lnTo>
                      <a:lnTo>
                        <a:pt x="967" y="932"/>
                      </a:lnTo>
                      <a:lnTo>
                        <a:pt x="982" y="950"/>
                      </a:lnTo>
                      <a:lnTo>
                        <a:pt x="994" y="969"/>
                      </a:lnTo>
                      <a:lnTo>
                        <a:pt x="1006" y="989"/>
                      </a:lnTo>
                      <a:lnTo>
                        <a:pt x="1018" y="1010"/>
                      </a:lnTo>
                      <a:lnTo>
                        <a:pt x="1028" y="1032"/>
                      </a:lnTo>
                      <a:lnTo>
                        <a:pt x="1038" y="1054"/>
                      </a:lnTo>
                      <a:lnTo>
                        <a:pt x="1046" y="1078"/>
                      </a:lnTo>
                      <a:lnTo>
                        <a:pt x="1053" y="1102"/>
                      </a:lnTo>
                      <a:lnTo>
                        <a:pt x="1059" y="1127"/>
                      </a:lnTo>
                      <a:lnTo>
                        <a:pt x="1063" y="1152"/>
                      </a:lnTo>
                      <a:lnTo>
                        <a:pt x="1066" y="1179"/>
                      </a:lnTo>
                      <a:lnTo>
                        <a:pt x="1067" y="1206"/>
                      </a:lnTo>
                      <a:lnTo>
                        <a:pt x="1066" y="1235"/>
                      </a:lnTo>
                      <a:lnTo>
                        <a:pt x="1063" y="1264"/>
                      </a:lnTo>
                      <a:lnTo>
                        <a:pt x="1059" y="1294"/>
                      </a:lnTo>
                      <a:lnTo>
                        <a:pt x="1052" y="1324"/>
                      </a:lnTo>
                      <a:lnTo>
                        <a:pt x="1043" y="1356"/>
                      </a:lnTo>
                      <a:lnTo>
                        <a:pt x="1032" y="1388"/>
                      </a:lnTo>
                      <a:lnTo>
                        <a:pt x="1019" y="1422"/>
                      </a:lnTo>
                      <a:lnTo>
                        <a:pt x="1013" y="1389"/>
                      </a:lnTo>
                      <a:lnTo>
                        <a:pt x="1003" y="1350"/>
                      </a:lnTo>
                      <a:lnTo>
                        <a:pt x="997" y="1327"/>
                      </a:lnTo>
                      <a:lnTo>
                        <a:pt x="990" y="1303"/>
                      </a:lnTo>
                      <a:lnTo>
                        <a:pt x="982" y="1276"/>
                      </a:lnTo>
                      <a:lnTo>
                        <a:pt x="971" y="1248"/>
                      </a:lnTo>
                      <a:lnTo>
                        <a:pt x="960" y="1218"/>
                      </a:lnTo>
                      <a:lnTo>
                        <a:pt x="948" y="1185"/>
                      </a:lnTo>
                      <a:lnTo>
                        <a:pt x="934" y="1150"/>
                      </a:lnTo>
                      <a:lnTo>
                        <a:pt x="918" y="1114"/>
                      </a:lnTo>
                      <a:lnTo>
                        <a:pt x="901" y="1076"/>
                      </a:lnTo>
                      <a:lnTo>
                        <a:pt x="882" y="1036"/>
                      </a:lnTo>
                      <a:lnTo>
                        <a:pt x="861" y="993"/>
                      </a:lnTo>
                      <a:lnTo>
                        <a:pt x="838" y="949"/>
                      </a:lnTo>
                      <a:lnTo>
                        <a:pt x="835" y="946"/>
                      </a:lnTo>
                      <a:lnTo>
                        <a:pt x="832" y="944"/>
                      </a:lnTo>
                      <a:lnTo>
                        <a:pt x="828" y="943"/>
                      </a:lnTo>
                      <a:lnTo>
                        <a:pt x="824" y="944"/>
                      </a:lnTo>
                      <a:lnTo>
                        <a:pt x="821" y="946"/>
                      </a:lnTo>
                      <a:lnTo>
                        <a:pt x="819" y="949"/>
                      </a:lnTo>
                      <a:lnTo>
                        <a:pt x="818" y="952"/>
                      </a:lnTo>
                      <a:lnTo>
                        <a:pt x="818" y="956"/>
                      </a:lnTo>
                      <a:close/>
                      <a:moveTo>
                        <a:pt x="2160" y="886"/>
                      </a:moveTo>
                      <a:lnTo>
                        <a:pt x="1957" y="922"/>
                      </a:lnTo>
                      <a:lnTo>
                        <a:pt x="1950" y="923"/>
                      </a:lnTo>
                      <a:lnTo>
                        <a:pt x="1944" y="925"/>
                      </a:lnTo>
                      <a:lnTo>
                        <a:pt x="1939" y="928"/>
                      </a:lnTo>
                      <a:lnTo>
                        <a:pt x="1934" y="931"/>
                      </a:lnTo>
                      <a:lnTo>
                        <a:pt x="1929" y="934"/>
                      </a:lnTo>
                      <a:lnTo>
                        <a:pt x="1924" y="938"/>
                      </a:lnTo>
                      <a:lnTo>
                        <a:pt x="1920" y="943"/>
                      </a:lnTo>
                      <a:lnTo>
                        <a:pt x="1917" y="947"/>
                      </a:lnTo>
                      <a:lnTo>
                        <a:pt x="1913" y="952"/>
                      </a:lnTo>
                      <a:lnTo>
                        <a:pt x="1911" y="958"/>
                      </a:lnTo>
                      <a:lnTo>
                        <a:pt x="1909" y="963"/>
                      </a:lnTo>
                      <a:lnTo>
                        <a:pt x="1907" y="969"/>
                      </a:lnTo>
                      <a:lnTo>
                        <a:pt x="1906" y="975"/>
                      </a:lnTo>
                      <a:lnTo>
                        <a:pt x="1906" y="981"/>
                      </a:lnTo>
                      <a:lnTo>
                        <a:pt x="1906" y="987"/>
                      </a:lnTo>
                      <a:lnTo>
                        <a:pt x="1907" y="993"/>
                      </a:lnTo>
                      <a:lnTo>
                        <a:pt x="1910" y="1004"/>
                      </a:lnTo>
                      <a:lnTo>
                        <a:pt x="1914" y="1015"/>
                      </a:lnTo>
                      <a:lnTo>
                        <a:pt x="1920" y="1024"/>
                      </a:lnTo>
                      <a:lnTo>
                        <a:pt x="1928" y="1031"/>
                      </a:lnTo>
                      <a:lnTo>
                        <a:pt x="1936" y="1037"/>
                      </a:lnTo>
                      <a:lnTo>
                        <a:pt x="1946" y="1041"/>
                      </a:lnTo>
                      <a:lnTo>
                        <a:pt x="1956" y="1044"/>
                      </a:lnTo>
                      <a:lnTo>
                        <a:pt x="1967" y="1045"/>
                      </a:lnTo>
                      <a:lnTo>
                        <a:pt x="1972" y="1045"/>
                      </a:lnTo>
                      <a:lnTo>
                        <a:pt x="1978" y="1044"/>
                      </a:lnTo>
                      <a:lnTo>
                        <a:pt x="2182" y="1007"/>
                      </a:lnTo>
                      <a:lnTo>
                        <a:pt x="2189" y="1006"/>
                      </a:lnTo>
                      <a:lnTo>
                        <a:pt x="2195" y="1004"/>
                      </a:lnTo>
                      <a:lnTo>
                        <a:pt x="2200" y="1002"/>
                      </a:lnTo>
                      <a:lnTo>
                        <a:pt x="2206" y="999"/>
                      </a:lnTo>
                      <a:lnTo>
                        <a:pt x="2210" y="995"/>
                      </a:lnTo>
                      <a:lnTo>
                        <a:pt x="2215" y="991"/>
                      </a:lnTo>
                      <a:lnTo>
                        <a:pt x="2219" y="987"/>
                      </a:lnTo>
                      <a:lnTo>
                        <a:pt x="2223" y="982"/>
                      </a:lnTo>
                      <a:lnTo>
                        <a:pt x="2226" y="977"/>
                      </a:lnTo>
                      <a:lnTo>
                        <a:pt x="2228" y="972"/>
                      </a:lnTo>
                      <a:lnTo>
                        <a:pt x="2231" y="966"/>
                      </a:lnTo>
                      <a:lnTo>
                        <a:pt x="2232" y="961"/>
                      </a:lnTo>
                      <a:lnTo>
                        <a:pt x="2233" y="955"/>
                      </a:lnTo>
                      <a:lnTo>
                        <a:pt x="2234" y="948"/>
                      </a:lnTo>
                      <a:lnTo>
                        <a:pt x="2234" y="942"/>
                      </a:lnTo>
                      <a:lnTo>
                        <a:pt x="2233" y="936"/>
                      </a:lnTo>
                      <a:lnTo>
                        <a:pt x="2231" y="930"/>
                      </a:lnTo>
                      <a:lnTo>
                        <a:pt x="2229" y="924"/>
                      </a:lnTo>
                      <a:lnTo>
                        <a:pt x="2227" y="919"/>
                      </a:lnTo>
                      <a:lnTo>
                        <a:pt x="2224" y="913"/>
                      </a:lnTo>
                      <a:lnTo>
                        <a:pt x="2220" y="908"/>
                      </a:lnTo>
                      <a:lnTo>
                        <a:pt x="2216" y="904"/>
                      </a:lnTo>
                      <a:lnTo>
                        <a:pt x="2212" y="900"/>
                      </a:lnTo>
                      <a:lnTo>
                        <a:pt x="2207" y="896"/>
                      </a:lnTo>
                      <a:lnTo>
                        <a:pt x="2202" y="893"/>
                      </a:lnTo>
                      <a:lnTo>
                        <a:pt x="2197" y="891"/>
                      </a:lnTo>
                      <a:lnTo>
                        <a:pt x="2192" y="888"/>
                      </a:lnTo>
                      <a:lnTo>
                        <a:pt x="2185" y="887"/>
                      </a:lnTo>
                      <a:lnTo>
                        <a:pt x="2179" y="886"/>
                      </a:lnTo>
                      <a:lnTo>
                        <a:pt x="2173" y="885"/>
                      </a:lnTo>
                      <a:lnTo>
                        <a:pt x="2167" y="885"/>
                      </a:lnTo>
                      <a:lnTo>
                        <a:pt x="2160" y="886"/>
                      </a:lnTo>
                      <a:close/>
                      <a:moveTo>
                        <a:pt x="2075" y="1615"/>
                      </a:moveTo>
                      <a:lnTo>
                        <a:pt x="1896" y="1511"/>
                      </a:lnTo>
                      <a:lnTo>
                        <a:pt x="1890" y="1509"/>
                      </a:lnTo>
                      <a:lnTo>
                        <a:pt x="1884" y="1506"/>
                      </a:lnTo>
                      <a:lnTo>
                        <a:pt x="1879" y="1505"/>
                      </a:lnTo>
                      <a:lnTo>
                        <a:pt x="1873" y="1504"/>
                      </a:lnTo>
                      <a:lnTo>
                        <a:pt x="1867" y="1503"/>
                      </a:lnTo>
                      <a:lnTo>
                        <a:pt x="1861" y="1503"/>
                      </a:lnTo>
                      <a:lnTo>
                        <a:pt x="1855" y="1504"/>
                      </a:lnTo>
                      <a:lnTo>
                        <a:pt x="1849" y="1505"/>
                      </a:lnTo>
                      <a:lnTo>
                        <a:pt x="1843" y="1507"/>
                      </a:lnTo>
                      <a:lnTo>
                        <a:pt x="1838" y="1509"/>
                      </a:lnTo>
                      <a:lnTo>
                        <a:pt x="1833" y="1512"/>
                      </a:lnTo>
                      <a:lnTo>
                        <a:pt x="1828" y="1516"/>
                      </a:lnTo>
                      <a:lnTo>
                        <a:pt x="1823" y="1520"/>
                      </a:lnTo>
                      <a:lnTo>
                        <a:pt x="1819" y="1524"/>
                      </a:lnTo>
                      <a:lnTo>
                        <a:pt x="1815" y="1529"/>
                      </a:lnTo>
                      <a:lnTo>
                        <a:pt x="1812" y="1534"/>
                      </a:lnTo>
                      <a:lnTo>
                        <a:pt x="1809" y="1540"/>
                      </a:lnTo>
                      <a:lnTo>
                        <a:pt x="1807" y="1545"/>
                      </a:lnTo>
                      <a:lnTo>
                        <a:pt x="1805" y="1551"/>
                      </a:lnTo>
                      <a:lnTo>
                        <a:pt x="1804" y="1557"/>
                      </a:lnTo>
                      <a:lnTo>
                        <a:pt x="1803" y="1563"/>
                      </a:lnTo>
                      <a:lnTo>
                        <a:pt x="1804" y="1569"/>
                      </a:lnTo>
                      <a:lnTo>
                        <a:pt x="1804" y="1575"/>
                      </a:lnTo>
                      <a:lnTo>
                        <a:pt x="1805" y="1581"/>
                      </a:lnTo>
                      <a:lnTo>
                        <a:pt x="1807" y="1587"/>
                      </a:lnTo>
                      <a:lnTo>
                        <a:pt x="1810" y="1592"/>
                      </a:lnTo>
                      <a:lnTo>
                        <a:pt x="1812" y="1597"/>
                      </a:lnTo>
                      <a:lnTo>
                        <a:pt x="1816" y="1602"/>
                      </a:lnTo>
                      <a:lnTo>
                        <a:pt x="1820" y="1608"/>
                      </a:lnTo>
                      <a:lnTo>
                        <a:pt x="1824" y="1612"/>
                      </a:lnTo>
                      <a:lnTo>
                        <a:pt x="1829" y="1616"/>
                      </a:lnTo>
                      <a:lnTo>
                        <a:pt x="1834" y="1619"/>
                      </a:lnTo>
                      <a:lnTo>
                        <a:pt x="2014" y="1722"/>
                      </a:lnTo>
                      <a:lnTo>
                        <a:pt x="2021" y="1726"/>
                      </a:lnTo>
                      <a:lnTo>
                        <a:pt x="2029" y="1728"/>
                      </a:lnTo>
                      <a:lnTo>
                        <a:pt x="2036" y="1730"/>
                      </a:lnTo>
                      <a:lnTo>
                        <a:pt x="2044" y="1730"/>
                      </a:lnTo>
                      <a:lnTo>
                        <a:pt x="2052" y="1730"/>
                      </a:lnTo>
                      <a:lnTo>
                        <a:pt x="2060" y="1728"/>
                      </a:lnTo>
                      <a:lnTo>
                        <a:pt x="2068" y="1726"/>
                      </a:lnTo>
                      <a:lnTo>
                        <a:pt x="2075" y="1722"/>
                      </a:lnTo>
                      <a:lnTo>
                        <a:pt x="2081" y="1718"/>
                      </a:lnTo>
                      <a:lnTo>
                        <a:pt x="2088" y="1713"/>
                      </a:lnTo>
                      <a:lnTo>
                        <a:pt x="2093" y="1707"/>
                      </a:lnTo>
                      <a:lnTo>
                        <a:pt x="2098" y="1700"/>
                      </a:lnTo>
                      <a:lnTo>
                        <a:pt x="2101" y="1694"/>
                      </a:lnTo>
                      <a:lnTo>
                        <a:pt x="2103" y="1688"/>
                      </a:lnTo>
                      <a:lnTo>
                        <a:pt x="2105" y="1682"/>
                      </a:lnTo>
                      <a:lnTo>
                        <a:pt x="2106" y="1676"/>
                      </a:lnTo>
                      <a:lnTo>
                        <a:pt x="2106" y="1670"/>
                      </a:lnTo>
                      <a:lnTo>
                        <a:pt x="2106" y="1664"/>
                      </a:lnTo>
                      <a:lnTo>
                        <a:pt x="2105" y="1659"/>
                      </a:lnTo>
                      <a:lnTo>
                        <a:pt x="2104" y="1653"/>
                      </a:lnTo>
                      <a:lnTo>
                        <a:pt x="2102" y="1647"/>
                      </a:lnTo>
                      <a:lnTo>
                        <a:pt x="2100" y="1642"/>
                      </a:lnTo>
                      <a:lnTo>
                        <a:pt x="2097" y="1636"/>
                      </a:lnTo>
                      <a:lnTo>
                        <a:pt x="2094" y="1632"/>
                      </a:lnTo>
                      <a:lnTo>
                        <a:pt x="2090" y="1627"/>
                      </a:lnTo>
                      <a:lnTo>
                        <a:pt x="2085" y="1623"/>
                      </a:lnTo>
                      <a:lnTo>
                        <a:pt x="2080" y="1619"/>
                      </a:lnTo>
                      <a:lnTo>
                        <a:pt x="2075" y="1615"/>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chemeClr val="dk1"/>
                    </a:solidFill>
                    <a:latin typeface="Open Sans"/>
                    <a:ea typeface="Open Sans"/>
                    <a:cs typeface="Open Sans"/>
                    <a:sym typeface="Open Sans"/>
                  </a:endParaRPr>
                </a:p>
              </p:txBody>
            </p:sp>
          </p:grpSp>
          <p:sp>
            <p:nvSpPr>
              <p:cNvPr id="282" name="Google Shape;282;p15"/>
              <p:cNvSpPr/>
              <p:nvPr/>
            </p:nvSpPr>
            <p:spPr>
              <a:xfrm>
                <a:off x="6544810" y="1628439"/>
                <a:ext cx="483462" cy="351192"/>
              </a:xfrm>
              <a:prstGeom prst="rect">
                <a:avLst/>
              </a:prstGeom>
              <a:solidFill>
                <a:srgbClr val="ED7D31"/>
              </a:solidFill>
              <a:ln cap="rnd" cmpd="sng" w="28575">
                <a:solidFill>
                  <a:srgbClr val="04131B"/>
                </a:solidFill>
                <a:prstDash val="solid"/>
                <a:miter lim="800000"/>
                <a:headEnd len="sm" w="sm" type="none"/>
                <a:tailEnd len="sm" w="sm" type="none"/>
              </a:ln>
              <a:effectLst>
                <a:outerShdw blurRad="149987" algn="ctr" dir="8460000" dist="250190">
                  <a:srgbClr val="000000">
                    <a:alpha val="27843"/>
                  </a:srgbClr>
                </a:outerShdw>
              </a:effectLst>
            </p:spPr>
            <p:txBody>
              <a:bodyPr anchorCtr="1" anchor="ctr" bIns="45700" lIns="0" spcFirstLastPara="1" rIns="0" wrap="square" tIns="45700">
                <a:noAutofit/>
              </a:bodyPr>
              <a:lstStyle/>
              <a:p>
                <a:pPr indent="0" lvl="0" marL="0" marR="0" rtl="0" algn="ctr">
                  <a:lnSpc>
                    <a:spcPct val="100000"/>
                  </a:lnSpc>
                  <a:spcBef>
                    <a:spcPts val="0"/>
                  </a:spcBef>
                  <a:spcAft>
                    <a:spcPts val="0"/>
                  </a:spcAft>
                  <a:buClr>
                    <a:schemeClr val="dk1"/>
                  </a:buClr>
                  <a:buSzPts val="1100"/>
                  <a:buFont typeface="Open Sans"/>
                  <a:buNone/>
                </a:pPr>
                <a:r>
                  <a:rPr b="1" i="0" lang="en-US" sz="1100" u="none" cap="none" strike="noStrike">
                    <a:solidFill>
                      <a:schemeClr val="dk1"/>
                    </a:solidFill>
                    <a:latin typeface="Open Sans"/>
                    <a:ea typeface="Open Sans"/>
                    <a:cs typeface="Open Sans"/>
                    <a:sym typeface="Open Sans"/>
                  </a:rPr>
                  <a:t>PIR</a:t>
                </a:r>
                <a:endParaRPr/>
              </a:p>
            </p:txBody>
          </p:sp>
          <p:cxnSp>
            <p:nvCxnSpPr>
              <p:cNvPr id="283" name="Google Shape;283;p15"/>
              <p:cNvCxnSpPr>
                <a:stCxn id="282" idx="2"/>
              </p:cNvCxnSpPr>
              <p:nvPr/>
            </p:nvCxnSpPr>
            <p:spPr>
              <a:xfrm rot="5400000">
                <a:off x="6138691" y="2160081"/>
                <a:ext cx="828300" cy="467400"/>
              </a:xfrm>
              <a:prstGeom prst="bentConnector3">
                <a:avLst>
                  <a:gd fmla="val -96976" name="adj1"/>
                </a:avLst>
              </a:prstGeom>
              <a:noFill/>
              <a:ln cap="flat" cmpd="sng" w="19050">
                <a:solidFill>
                  <a:srgbClr val="FFFF00"/>
                </a:solidFill>
                <a:prstDash val="dash"/>
                <a:round/>
                <a:headEnd len="sm" w="sm" type="none"/>
                <a:tailEnd len="med" w="med" type="triangle"/>
              </a:ln>
            </p:spPr>
          </p:cxnSp>
          <p:cxnSp>
            <p:nvCxnSpPr>
              <p:cNvPr id="284" name="Google Shape;284;p15"/>
              <p:cNvCxnSpPr>
                <a:stCxn id="285" idx="0"/>
                <a:endCxn id="286" idx="0"/>
              </p:cNvCxnSpPr>
              <p:nvPr/>
            </p:nvCxnSpPr>
            <p:spPr>
              <a:xfrm flipH="1" rot="-5400000">
                <a:off x="4881304" y="1817631"/>
                <a:ext cx="809100" cy="1133100"/>
              </a:xfrm>
              <a:prstGeom prst="bentConnector3">
                <a:avLst>
                  <a:gd fmla="val -186546" name="adj1"/>
                </a:avLst>
              </a:prstGeom>
              <a:noFill/>
              <a:ln cap="flat" cmpd="sng" w="19050">
                <a:solidFill>
                  <a:srgbClr val="FFFF00"/>
                </a:solidFill>
                <a:prstDash val="dash"/>
                <a:round/>
                <a:headEnd len="sm" w="sm" type="none"/>
                <a:tailEnd len="med" w="med" type="triangle"/>
              </a:ln>
            </p:spPr>
          </p:cxnSp>
          <p:sp>
            <p:nvSpPr>
              <p:cNvPr id="285" name="Google Shape;285;p15"/>
              <p:cNvSpPr/>
              <p:nvPr/>
            </p:nvSpPr>
            <p:spPr>
              <a:xfrm>
                <a:off x="4477573" y="1979631"/>
                <a:ext cx="483462" cy="351192"/>
              </a:xfrm>
              <a:prstGeom prst="roundRect">
                <a:avLst>
                  <a:gd fmla="val 16667" name="adj"/>
                </a:avLst>
              </a:prstGeom>
              <a:solidFill>
                <a:srgbClr val="00B050"/>
              </a:solidFill>
              <a:ln cap="rnd" cmpd="sng" w="28575">
                <a:solidFill>
                  <a:srgbClr val="04131B"/>
                </a:solidFill>
                <a:prstDash val="solid"/>
                <a:miter lim="800000"/>
                <a:headEnd len="sm" w="sm" type="none"/>
                <a:tailEnd len="sm" w="sm" type="none"/>
              </a:ln>
              <a:effectLst>
                <a:outerShdw blurRad="149987" algn="ctr" dir="8460000" dist="250190">
                  <a:srgbClr val="000000">
                    <a:alpha val="27843"/>
                  </a:srgbClr>
                </a:outerShdw>
              </a:effectLst>
            </p:spPr>
            <p:txBody>
              <a:bodyPr anchorCtr="1" anchor="ctr" bIns="45700" lIns="0" spcFirstLastPara="1" rIns="0" wrap="square" tIns="45700">
                <a:noAutofit/>
              </a:bodyPr>
              <a:lstStyle/>
              <a:p>
                <a:pPr indent="0" lvl="0" marL="0" marR="0" rtl="0" algn="ctr">
                  <a:lnSpc>
                    <a:spcPct val="100000"/>
                  </a:lnSpc>
                  <a:spcBef>
                    <a:spcPts val="0"/>
                  </a:spcBef>
                  <a:spcAft>
                    <a:spcPts val="0"/>
                  </a:spcAft>
                  <a:buClr>
                    <a:schemeClr val="dk1"/>
                  </a:buClr>
                  <a:buSzPts val="1100"/>
                  <a:buFont typeface="Open Sans"/>
                  <a:buNone/>
                </a:pPr>
                <a:r>
                  <a:rPr b="1" i="0" lang="en-US" sz="1100" u="none" cap="none" strike="noStrike">
                    <a:solidFill>
                      <a:schemeClr val="dk1"/>
                    </a:solidFill>
                    <a:latin typeface="Open Sans"/>
                    <a:ea typeface="Open Sans"/>
                    <a:cs typeface="Open Sans"/>
                    <a:sym typeface="Open Sans"/>
                  </a:rPr>
                  <a:t>WU</a:t>
                </a:r>
                <a:endParaRPr/>
              </a:p>
            </p:txBody>
          </p:sp>
          <p:cxnSp>
            <p:nvCxnSpPr>
              <p:cNvPr id="287" name="Google Shape;287;p15"/>
              <p:cNvCxnSpPr>
                <a:stCxn id="286" idx="3"/>
                <a:endCxn id="269" idx="2"/>
              </p:cNvCxnSpPr>
              <p:nvPr/>
            </p:nvCxnSpPr>
            <p:spPr>
              <a:xfrm flipH="1" rot="10800000">
                <a:off x="7055933" y="2394460"/>
                <a:ext cx="2748900" cy="1351200"/>
              </a:xfrm>
              <a:prstGeom prst="straightConnector1">
                <a:avLst/>
              </a:prstGeom>
              <a:noFill/>
              <a:ln cap="flat" cmpd="sng" w="19050">
                <a:solidFill>
                  <a:srgbClr val="D9D9D9"/>
                </a:solidFill>
                <a:prstDash val="dash"/>
                <a:round/>
                <a:headEnd len="sm" w="sm" type="none"/>
                <a:tailEnd len="med" w="med" type="stealth"/>
              </a:ln>
            </p:spPr>
          </p:cxnSp>
          <p:cxnSp>
            <p:nvCxnSpPr>
              <p:cNvPr id="288" name="Google Shape;288;p15"/>
              <p:cNvCxnSpPr>
                <a:stCxn id="286" idx="3"/>
                <a:endCxn id="277" idx="2"/>
              </p:cNvCxnSpPr>
              <p:nvPr/>
            </p:nvCxnSpPr>
            <p:spPr>
              <a:xfrm flipH="1" rot="10800000">
                <a:off x="7055933" y="3707860"/>
                <a:ext cx="2787000" cy="37800"/>
              </a:xfrm>
              <a:prstGeom prst="straightConnector1">
                <a:avLst/>
              </a:prstGeom>
              <a:noFill/>
              <a:ln cap="flat" cmpd="sng" w="19050">
                <a:solidFill>
                  <a:srgbClr val="D9D9D9"/>
                </a:solidFill>
                <a:prstDash val="dash"/>
                <a:round/>
                <a:headEnd len="sm" w="sm" type="none"/>
                <a:tailEnd len="med" w="med" type="stealth"/>
              </a:ln>
            </p:spPr>
          </p:cxnSp>
          <p:cxnSp>
            <p:nvCxnSpPr>
              <p:cNvPr id="289" name="Google Shape;289;p15"/>
              <p:cNvCxnSpPr>
                <a:stCxn id="286" idx="1"/>
                <a:endCxn id="228" idx="6"/>
              </p:cNvCxnSpPr>
              <p:nvPr/>
            </p:nvCxnSpPr>
            <p:spPr>
              <a:xfrm rot="10800000">
                <a:off x="2077272" y="2328160"/>
                <a:ext cx="2571900" cy="1417500"/>
              </a:xfrm>
              <a:prstGeom prst="straightConnector1">
                <a:avLst/>
              </a:prstGeom>
              <a:noFill/>
              <a:ln cap="flat" cmpd="sng" w="19050">
                <a:solidFill>
                  <a:schemeClr val="dk1"/>
                </a:solidFill>
                <a:prstDash val="dash"/>
                <a:round/>
                <a:headEnd len="sm" w="sm" type="none"/>
                <a:tailEnd len="med" w="med" type="stealth"/>
              </a:ln>
            </p:spPr>
          </p:cxnSp>
          <p:cxnSp>
            <p:nvCxnSpPr>
              <p:cNvPr id="290" name="Google Shape;290;p15"/>
              <p:cNvCxnSpPr>
                <a:stCxn id="286" idx="1"/>
                <a:endCxn id="244" idx="6"/>
              </p:cNvCxnSpPr>
              <p:nvPr/>
            </p:nvCxnSpPr>
            <p:spPr>
              <a:xfrm flipH="1">
                <a:off x="2102172" y="3745660"/>
                <a:ext cx="2547000" cy="1368600"/>
              </a:xfrm>
              <a:prstGeom prst="straightConnector1">
                <a:avLst/>
              </a:prstGeom>
              <a:noFill/>
              <a:ln cap="flat" cmpd="sng" w="19050">
                <a:solidFill>
                  <a:schemeClr val="dk1"/>
                </a:solidFill>
                <a:prstDash val="dash"/>
                <a:round/>
                <a:headEnd len="sm" w="sm" type="none"/>
                <a:tailEnd len="med" w="med" type="stealth"/>
              </a:ln>
            </p:spPr>
          </p:cxnSp>
          <p:grpSp>
            <p:nvGrpSpPr>
              <p:cNvPr id="291" name="Google Shape;291;p15"/>
              <p:cNvGrpSpPr/>
              <p:nvPr/>
            </p:nvGrpSpPr>
            <p:grpSpPr>
              <a:xfrm>
                <a:off x="4610785" y="2788841"/>
                <a:ext cx="2446492" cy="1913637"/>
                <a:chOff x="4734952" y="2788841"/>
                <a:chExt cx="2092186" cy="2235619"/>
              </a:xfrm>
            </p:grpSpPr>
            <p:grpSp>
              <p:nvGrpSpPr>
                <p:cNvPr id="292" name="Google Shape;292;p15"/>
                <p:cNvGrpSpPr/>
                <p:nvPr/>
              </p:nvGrpSpPr>
              <p:grpSpPr>
                <a:xfrm>
                  <a:off x="4734952" y="2788841"/>
                  <a:ext cx="2092186" cy="2235619"/>
                  <a:chOff x="4883450" y="2829658"/>
                  <a:chExt cx="2107896" cy="1147311"/>
                </a:xfrm>
              </p:grpSpPr>
              <p:grpSp>
                <p:nvGrpSpPr>
                  <p:cNvPr id="293" name="Google Shape;293;p15"/>
                  <p:cNvGrpSpPr/>
                  <p:nvPr/>
                </p:nvGrpSpPr>
                <p:grpSpPr>
                  <a:xfrm>
                    <a:off x="4916524" y="2829658"/>
                    <a:ext cx="2073664" cy="1147311"/>
                    <a:chOff x="5131970" y="1851465"/>
                    <a:chExt cx="3024420" cy="3024420"/>
                  </a:xfrm>
                </p:grpSpPr>
                <p:sp>
                  <p:nvSpPr>
                    <p:cNvPr id="286" name="Google Shape;286;p15"/>
                    <p:cNvSpPr/>
                    <p:nvPr/>
                  </p:nvSpPr>
                  <p:spPr>
                    <a:xfrm>
                      <a:off x="5131970" y="1851465"/>
                      <a:ext cx="3024420" cy="3024420"/>
                    </a:xfrm>
                    <a:prstGeom prst="roundRect">
                      <a:avLst>
                        <a:gd fmla="val 9109" name="adj"/>
                      </a:avLst>
                    </a:prstGeom>
                    <a:gradFill>
                      <a:gsLst>
                        <a:gs pos="0">
                          <a:srgbClr val="98B4E6"/>
                        </a:gs>
                        <a:gs pos="100000">
                          <a:srgbClr val="0063BE"/>
                        </a:gs>
                      </a:gsLst>
                      <a:path path="circle">
                        <a:fillToRect b="100%" r="100%"/>
                      </a:path>
                      <a:tileRect l="-100%" t="-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Calibri"/>
                        <a:buNone/>
                      </a:pPr>
                      <a:r>
                        <a:t/>
                      </a:r>
                      <a:endParaRPr b="0" i="0" sz="1600" u="none" cap="none" strike="noStrike">
                        <a:solidFill>
                          <a:schemeClr val="dk1"/>
                        </a:solidFill>
                        <a:latin typeface="Open Sans"/>
                        <a:ea typeface="Open Sans"/>
                        <a:cs typeface="Open Sans"/>
                        <a:sym typeface="Open Sans"/>
                      </a:endParaRPr>
                    </a:p>
                  </p:txBody>
                </p:sp>
                <p:sp>
                  <p:nvSpPr>
                    <p:cNvPr id="294" name="Google Shape;294;p15"/>
                    <p:cNvSpPr/>
                    <p:nvPr/>
                  </p:nvSpPr>
                  <p:spPr>
                    <a:xfrm>
                      <a:off x="5234732" y="1941204"/>
                      <a:ext cx="2818892" cy="1512210"/>
                    </a:xfrm>
                    <a:prstGeom prst="roundRect">
                      <a:avLst>
                        <a:gd fmla="val 16667" name="adj"/>
                      </a:avLst>
                    </a:prstGeom>
                    <a:gradFill>
                      <a:gsLst>
                        <a:gs pos="0">
                          <a:srgbClr val="C7A1D8">
                            <a:alpha val="0"/>
                          </a:srgbClr>
                        </a:gs>
                        <a:gs pos="66000">
                          <a:srgbClr val="C7A1D8">
                            <a:alpha val="0"/>
                          </a:srgbClr>
                        </a:gs>
                        <a:gs pos="100000">
                          <a:srgbClr val="FFFFFF"/>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Calibri"/>
                        <a:buNone/>
                      </a:pPr>
                      <a:r>
                        <a:t/>
                      </a:r>
                      <a:endParaRPr b="0" i="0" sz="1600" u="none" cap="none" strike="noStrike">
                        <a:solidFill>
                          <a:schemeClr val="dk1"/>
                        </a:solidFill>
                        <a:latin typeface="Open Sans"/>
                        <a:ea typeface="Open Sans"/>
                        <a:cs typeface="Open Sans"/>
                        <a:sym typeface="Open Sans"/>
                      </a:endParaRPr>
                    </a:p>
                  </p:txBody>
                </p:sp>
                <p:sp>
                  <p:nvSpPr>
                    <p:cNvPr id="295" name="Google Shape;295;p15"/>
                    <p:cNvSpPr/>
                    <p:nvPr/>
                  </p:nvSpPr>
                  <p:spPr>
                    <a:xfrm>
                      <a:off x="5250844" y="3198035"/>
                      <a:ext cx="2786673" cy="1520460"/>
                    </a:xfrm>
                    <a:custGeom>
                      <a:rect b="b" l="l" r="r" t="t"/>
                      <a:pathLst>
                        <a:path extrusionOk="0" h="1520460" w="2786672">
                          <a:moveTo>
                            <a:pt x="2781906" y="0"/>
                          </a:moveTo>
                          <a:cubicBezTo>
                            <a:pt x="2783495" y="441259"/>
                            <a:pt x="2785083" y="882518"/>
                            <a:pt x="2786672" y="1323777"/>
                          </a:cubicBezTo>
                          <a:cubicBezTo>
                            <a:pt x="2786672" y="1432402"/>
                            <a:pt x="2698614" y="1520460"/>
                            <a:pt x="2589989" y="1520460"/>
                          </a:cubicBezTo>
                          <a:lnTo>
                            <a:pt x="196683" y="1520460"/>
                          </a:lnTo>
                          <a:cubicBezTo>
                            <a:pt x="88058" y="1520460"/>
                            <a:pt x="0" y="1432402"/>
                            <a:pt x="0" y="1323777"/>
                          </a:cubicBezTo>
                          <a:lnTo>
                            <a:pt x="606" y="0"/>
                          </a:lnTo>
                        </a:path>
                      </a:pathLst>
                    </a:custGeom>
                    <a:noFill/>
                    <a:ln cap="flat" cmpd="sng" w="63500">
                      <a:solidFill>
                        <a:srgbClr val="6D97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Calibri"/>
                        <a:buNone/>
                      </a:pPr>
                      <a:r>
                        <a:t/>
                      </a:r>
                      <a:endParaRPr b="0" i="0" sz="1600" u="none" cap="none" strike="noStrike">
                        <a:solidFill>
                          <a:schemeClr val="dk1"/>
                        </a:solidFill>
                        <a:latin typeface="Open Sans"/>
                        <a:ea typeface="Open Sans"/>
                        <a:cs typeface="Open Sans"/>
                        <a:sym typeface="Open Sans"/>
                      </a:endParaRPr>
                    </a:p>
                  </p:txBody>
                </p:sp>
              </p:grpSp>
              <p:sp>
                <p:nvSpPr>
                  <p:cNvPr id="296" name="Google Shape;296;p15"/>
                  <p:cNvSpPr/>
                  <p:nvPr/>
                </p:nvSpPr>
                <p:spPr>
                  <a:xfrm>
                    <a:off x="4883450" y="2979671"/>
                    <a:ext cx="2107896" cy="3917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400"/>
                      <a:buFont typeface="Open Sans"/>
                      <a:buNone/>
                    </a:pPr>
                    <a:r>
                      <a:rPr b="1" i="0" lang="en-US" sz="1400" u="none" cap="none" strike="noStrike">
                        <a:solidFill>
                          <a:schemeClr val="dk1"/>
                        </a:solidFill>
                        <a:latin typeface="Open Sans"/>
                        <a:ea typeface="Open Sans"/>
                        <a:cs typeface="Open Sans"/>
                        <a:sym typeface="Open Sans"/>
                      </a:rPr>
                      <a:t>TCS ASSISTED</a:t>
                    </a:r>
                    <a:endParaRPr/>
                  </a:p>
                  <a:p>
                    <a:pPr indent="0" lvl="0" marL="0" marR="0" rtl="0" algn="ctr">
                      <a:lnSpc>
                        <a:spcPct val="100000"/>
                      </a:lnSpc>
                      <a:spcBef>
                        <a:spcPts val="0"/>
                      </a:spcBef>
                      <a:spcAft>
                        <a:spcPts val="0"/>
                      </a:spcAft>
                      <a:buClr>
                        <a:schemeClr val="dk1"/>
                      </a:buClr>
                      <a:buSzPts val="1400"/>
                      <a:buFont typeface="Open Sans"/>
                      <a:buNone/>
                    </a:pPr>
                    <a:r>
                      <a:rPr b="1" i="0" lang="en-US" sz="1400" u="none" cap="none" strike="noStrike">
                        <a:solidFill>
                          <a:schemeClr val="dk1"/>
                        </a:solidFill>
                        <a:latin typeface="Open Sans"/>
                        <a:ea typeface="Open Sans"/>
                        <a:cs typeface="Open Sans"/>
                        <a:sym typeface="Open Sans"/>
                      </a:rPr>
                      <a:t>LIVING PLATFORM</a:t>
                    </a:r>
                    <a:endParaRPr/>
                  </a:p>
                </p:txBody>
              </p:sp>
            </p:grpSp>
            <p:grpSp>
              <p:nvGrpSpPr>
                <p:cNvPr id="297" name="Google Shape;297;p15"/>
                <p:cNvGrpSpPr/>
                <p:nvPr/>
              </p:nvGrpSpPr>
              <p:grpSpPr>
                <a:xfrm>
                  <a:off x="4985947" y="3890333"/>
                  <a:ext cx="1638476" cy="922739"/>
                  <a:chOff x="5142860" y="3856976"/>
                  <a:chExt cx="1457895" cy="922739"/>
                </a:xfrm>
              </p:grpSpPr>
              <p:sp>
                <p:nvSpPr>
                  <p:cNvPr id="298" name="Google Shape;298;p15"/>
                  <p:cNvSpPr/>
                  <p:nvPr/>
                </p:nvSpPr>
                <p:spPr>
                  <a:xfrm>
                    <a:off x="5142860" y="3856976"/>
                    <a:ext cx="1457895" cy="300832"/>
                  </a:xfrm>
                  <a:prstGeom prst="rect">
                    <a:avLst/>
                  </a:prstGeom>
                  <a:gradFill>
                    <a:gsLst>
                      <a:gs pos="0">
                        <a:srgbClr val="98B2EA"/>
                      </a:gs>
                      <a:gs pos="50000">
                        <a:srgbClr val="C0CEF0"/>
                      </a:gs>
                      <a:gs pos="100000">
                        <a:srgbClr val="DFE7F7"/>
                      </a:gs>
                    </a:gsLst>
                    <a:lin ang="16200000" scaled="0"/>
                  </a:gradFill>
                  <a:ln>
                    <a:noFill/>
                  </a:ln>
                  <a:effectLst>
                    <a:outerShdw blurRad="40000" rotWithShape="0" dir="5400000" dist="23000">
                      <a:srgbClr val="000000">
                        <a:alpha val="34901"/>
                      </a:srgbClr>
                    </a:outerShdw>
                  </a:effectLst>
                </p:spPr>
                <p:txBody>
                  <a:bodyPr anchorCtr="0" anchor="ctr" bIns="18275" lIns="91425" spcFirstLastPara="1" rIns="91425" wrap="square" tIns="18275">
                    <a:spAutoFit/>
                  </a:bodyPr>
                  <a:lstStyle/>
                  <a:p>
                    <a:pPr indent="0" lvl="0" marL="0" marR="0" rtl="0" algn="ctr">
                      <a:lnSpc>
                        <a:spcPct val="100000"/>
                      </a:lnSpc>
                      <a:spcBef>
                        <a:spcPts val="0"/>
                      </a:spcBef>
                      <a:spcAft>
                        <a:spcPts val="0"/>
                      </a:spcAft>
                      <a:buClr>
                        <a:schemeClr val="dk1"/>
                      </a:buClr>
                      <a:buSzPts val="1050"/>
                      <a:buFont typeface="Open Sans"/>
                      <a:buNone/>
                    </a:pPr>
                    <a:r>
                      <a:rPr b="0" i="0" lang="en-US" sz="1050" u="none" cap="none" strike="noStrike">
                        <a:solidFill>
                          <a:schemeClr val="dk1"/>
                        </a:solidFill>
                        <a:latin typeface="Open Sans"/>
                        <a:ea typeface="Open Sans"/>
                        <a:cs typeface="Open Sans"/>
                        <a:sym typeface="Open Sans"/>
                      </a:rPr>
                      <a:t>Machine Learning</a:t>
                    </a:r>
                    <a:endParaRPr/>
                  </a:p>
                </p:txBody>
              </p:sp>
              <p:sp>
                <p:nvSpPr>
                  <p:cNvPr id="299" name="Google Shape;299;p15"/>
                  <p:cNvSpPr/>
                  <p:nvPr/>
                </p:nvSpPr>
                <p:spPr>
                  <a:xfrm>
                    <a:off x="5142860" y="4178705"/>
                    <a:ext cx="1457895" cy="300832"/>
                  </a:xfrm>
                  <a:prstGeom prst="rect">
                    <a:avLst/>
                  </a:prstGeom>
                  <a:gradFill>
                    <a:gsLst>
                      <a:gs pos="0">
                        <a:srgbClr val="98B2EA"/>
                      </a:gs>
                      <a:gs pos="50000">
                        <a:srgbClr val="C0CEF0"/>
                      </a:gs>
                      <a:gs pos="100000">
                        <a:srgbClr val="DFE7F7"/>
                      </a:gs>
                    </a:gsLst>
                    <a:lin ang="16200000" scaled="0"/>
                  </a:gradFill>
                  <a:ln>
                    <a:noFill/>
                  </a:ln>
                  <a:effectLst>
                    <a:outerShdw blurRad="40000" rotWithShape="0" dir="5400000" dist="23000">
                      <a:srgbClr val="000000">
                        <a:alpha val="34901"/>
                      </a:srgbClr>
                    </a:outerShdw>
                  </a:effectLst>
                </p:spPr>
                <p:txBody>
                  <a:bodyPr anchorCtr="0" anchor="ctr" bIns="18275" lIns="91425" spcFirstLastPara="1" rIns="91425" wrap="square" tIns="18275">
                    <a:spAutoFit/>
                  </a:bodyPr>
                  <a:lstStyle/>
                  <a:p>
                    <a:pPr indent="0" lvl="0" marL="0" marR="0" rtl="0" algn="ctr">
                      <a:lnSpc>
                        <a:spcPct val="100000"/>
                      </a:lnSpc>
                      <a:spcBef>
                        <a:spcPts val="0"/>
                      </a:spcBef>
                      <a:spcAft>
                        <a:spcPts val="0"/>
                      </a:spcAft>
                      <a:buClr>
                        <a:schemeClr val="dk1"/>
                      </a:buClr>
                      <a:buSzPts val="1050"/>
                      <a:buFont typeface="Open Sans"/>
                      <a:buNone/>
                    </a:pPr>
                    <a:r>
                      <a:rPr b="0" i="0" lang="en-US" sz="1050" u="none" cap="none" strike="noStrike">
                        <a:solidFill>
                          <a:schemeClr val="dk1"/>
                        </a:solidFill>
                        <a:latin typeface="Open Sans"/>
                        <a:ea typeface="Open Sans"/>
                        <a:cs typeface="Open Sans"/>
                        <a:sym typeface="Open Sans"/>
                      </a:rPr>
                      <a:t>IoT,, loud</a:t>
                    </a:r>
                    <a:endParaRPr/>
                  </a:p>
                </p:txBody>
              </p:sp>
              <p:sp>
                <p:nvSpPr>
                  <p:cNvPr id="300" name="Google Shape;300;p15"/>
                  <p:cNvSpPr/>
                  <p:nvPr/>
                </p:nvSpPr>
                <p:spPr>
                  <a:xfrm>
                    <a:off x="5142860" y="4490108"/>
                    <a:ext cx="1457895" cy="289607"/>
                  </a:xfrm>
                  <a:prstGeom prst="rect">
                    <a:avLst/>
                  </a:prstGeom>
                  <a:gradFill>
                    <a:gsLst>
                      <a:gs pos="0">
                        <a:srgbClr val="98B2EA"/>
                      </a:gs>
                      <a:gs pos="50000">
                        <a:srgbClr val="C0CEF0"/>
                      </a:gs>
                      <a:gs pos="100000">
                        <a:srgbClr val="DFE7F7"/>
                      </a:gs>
                    </a:gsLst>
                    <a:lin ang="16200000" scaled="0"/>
                  </a:gradFill>
                  <a:ln>
                    <a:noFill/>
                  </a:ln>
                  <a:effectLst>
                    <a:outerShdw blurRad="40000" rotWithShape="0" dir="5400000" dist="23000">
                      <a:srgbClr val="000000">
                        <a:alpha val="34901"/>
                      </a:srgbClr>
                    </a:outerShdw>
                  </a:effectLst>
                </p:spPr>
                <p:txBody>
                  <a:bodyPr anchorCtr="0" anchor="ctr" bIns="18275" lIns="91425" spcFirstLastPara="1" rIns="91425" wrap="square" tIns="18275">
                    <a:spAutoFit/>
                  </a:bodyPr>
                  <a:lstStyle/>
                  <a:p>
                    <a:pPr indent="0" lvl="0" marL="0" marR="0" rtl="0" algn="ctr">
                      <a:lnSpc>
                        <a:spcPct val="100000"/>
                      </a:lnSpc>
                      <a:spcBef>
                        <a:spcPts val="0"/>
                      </a:spcBef>
                      <a:spcAft>
                        <a:spcPts val="0"/>
                      </a:spcAft>
                      <a:buClr>
                        <a:schemeClr val="dk1"/>
                      </a:buClr>
                      <a:buSzPts val="1050"/>
                      <a:buFont typeface="Open Sans"/>
                      <a:buNone/>
                    </a:pPr>
                    <a:r>
                      <a:rPr b="0" i="0" lang="en-US" sz="1050" u="none" cap="none" strike="noStrike">
                        <a:solidFill>
                          <a:schemeClr val="dk1"/>
                        </a:solidFill>
                        <a:latin typeface="Open Sans"/>
                        <a:ea typeface="Open Sans"/>
                        <a:cs typeface="Open Sans"/>
                        <a:sym typeface="Open Sans"/>
                      </a:rPr>
                      <a:t>Open API Architecture</a:t>
                    </a:r>
                    <a:endParaRPr/>
                  </a:p>
                </p:txBody>
              </p:sp>
            </p:grpSp>
          </p:grpSp>
          <p:sp>
            <p:nvSpPr>
              <p:cNvPr id="301" name="Google Shape;301;p15"/>
              <p:cNvSpPr/>
              <p:nvPr/>
            </p:nvSpPr>
            <p:spPr>
              <a:xfrm>
                <a:off x="950813" y="1502311"/>
                <a:ext cx="1520271" cy="42276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Open Sans"/>
                    <a:ea typeface="Open Sans"/>
                    <a:cs typeface="Open Sans"/>
                    <a:sym typeface="Open Sans"/>
                  </a:rPr>
                  <a:t>Ecosystem</a:t>
                </a:r>
                <a:endParaRPr sz="1400">
                  <a:solidFill>
                    <a:schemeClr val="dk1"/>
                  </a:solidFill>
                  <a:latin typeface="Open Sans"/>
                  <a:ea typeface="Open Sans"/>
                  <a:cs typeface="Open Sans"/>
                  <a:sym typeface="Open Sans"/>
                </a:endParaRPr>
              </a:p>
            </p:txBody>
          </p:sp>
          <p:grpSp>
            <p:nvGrpSpPr>
              <p:cNvPr id="302" name="Google Shape;302;p15"/>
              <p:cNvGrpSpPr/>
              <p:nvPr/>
            </p:nvGrpSpPr>
            <p:grpSpPr>
              <a:xfrm>
                <a:off x="9329771" y="4730325"/>
                <a:ext cx="1845257" cy="1202522"/>
                <a:chOff x="9698398" y="3898190"/>
                <a:chExt cx="1845257" cy="1202522"/>
              </a:xfrm>
            </p:grpSpPr>
            <p:grpSp>
              <p:nvGrpSpPr>
                <p:cNvPr id="303" name="Google Shape;303;p15"/>
                <p:cNvGrpSpPr/>
                <p:nvPr/>
              </p:nvGrpSpPr>
              <p:grpSpPr>
                <a:xfrm>
                  <a:off x="9698398" y="3898190"/>
                  <a:ext cx="1845257" cy="1202522"/>
                  <a:chOff x="-379116" y="3326069"/>
                  <a:chExt cx="1845257" cy="1202522"/>
                </a:xfrm>
              </p:grpSpPr>
              <p:grpSp>
                <p:nvGrpSpPr>
                  <p:cNvPr id="304" name="Google Shape;304;p15"/>
                  <p:cNvGrpSpPr/>
                  <p:nvPr/>
                </p:nvGrpSpPr>
                <p:grpSpPr>
                  <a:xfrm>
                    <a:off x="149959" y="3326069"/>
                    <a:ext cx="802207" cy="767730"/>
                    <a:chOff x="467430" y="1851465"/>
                    <a:chExt cx="3024422" cy="3024418"/>
                  </a:xfrm>
                </p:grpSpPr>
                <p:sp>
                  <p:nvSpPr>
                    <p:cNvPr id="305" name="Google Shape;305;p15"/>
                    <p:cNvSpPr/>
                    <p:nvPr/>
                  </p:nvSpPr>
                  <p:spPr>
                    <a:xfrm>
                      <a:off x="467430" y="1851465"/>
                      <a:ext cx="3024422" cy="3024418"/>
                    </a:xfrm>
                    <a:prstGeom prst="ellipse">
                      <a:avLst/>
                    </a:prstGeom>
                    <a:gradFill>
                      <a:gsLst>
                        <a:gs pos="0">
                          <a:srgbClr val="98B4E6"/>
                        </a:gs>
                        <a:gs pos="2000">
                          <a:srgbClr val="98B4E6"/>
                        </a:gs>
                        <a:gs pos="62000">
                          <a:srgbClr val="0063BE"/>
                        </a:gs>
                        <a:gs pos="100000">
                          <a:srgbClr val="000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Calibri"/>
                        <a:buNone/>
                      </a:pPr>
                      <a:r>
                        <a:t/>
                      </a:r>
                      <a:endParaRPr b="0" i="0" sz="1600" u="none" cap="none" strike="noStrike">
                        <a:solidFill>
                          <a:schemeClr val="dk1"/>
                        </a:solidFill>
                        <a:latin typeface="Open Sans"/>
                        <a:ea typeface="Open Sans"/>
                        <a:cs typeface="Open Sans"/>
                        <a:sym typeface="Open Sans"/>
                      </a:endParaRPr>
                    </a:p>
                  </p:txBody>
                </p:sp>
                <p:sp>
                  <p:nvSpPr>
                    <p:cNvPr id="306" name="Google Shape;306;p15"/>
                    <p:cNvSpPr/>
                    <p:nvPr/>
                  </p:nvSpPr>
                  <p:spPr>
                    <a:xfrm>
                      <a:off x="570194" y="1995485"/>
                      <a:ext cx="2818892" cy="2818892"/>
                    </a:xfrm>
                    <a:prstGeom prst="donut">
                      <a:avLst>
                        <a:gd fmla="val 2212" name="adj"/>
                      </a:avLst>
                    </a:prstGeom>
                    <a:gradFill>
                      <a:gsLst>
                        <a:gs pos="0">
                          <a:srgbClr val="6D97D8"/>
                        </a:gs>
                        <a:gs pos="39000">
                          <a:srgbClr val="FFFFFF"/>
                        </a:gs>
                        <a:gs pos="100000">
                          <a:srgbClr val="FFFFFF"/>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Calibri"/>
                        <a:buNone/>
                      </a:pPr>
                      <a:r>
                        <a:t/>
                      </a:r>
                      <a:endParaRPr b="0" i="0" sz="1600" u="none" cap="none" strike="noStrike">
                        <a:solidFill>
                          <a:schemeClr val="dk1"/>
                        </a:solidFill>
                        <a:latin typeface="Open Sans"/>
                        <a:ea typeface="Open Sans"/>
                        <a:cs typeface="Open Sans"/>
                        <a:sym typeface="Open Sans"/>
                      </a:endParaRPr>
                    </a:p>
                  </p:txBody>
                </p:sp>
                <p:sp>
                  <p:nvSpPr>
                    <p:cNvPr id="307" name="Google Shape;307;p15"/>
                    <p:cNvSpPr/>
                    <p:nvPr/>
                  </p:nvSpPr>
                  <p:spPr>
                    <a:xfrm>
                      <a:off x="866360" y="1923475"/>
                      <a:ext cx="2226561" cy="1512210"/>
                    </a:xfrm>
                    <a:prstGeom prst="ellipse">
                      <a:avLst/>
                    </a:prstGeom>
                    <a:gradFill>
                      <a:gsLst>
                        <a:gs pos="0">
                          <a:srgbClr val="C69FD7">
                            <a:alpha val="0"/>
                          </a:srgbClr>
                        </a:gs>
                        <a:gs pos="100000">
                          <a:srgbClr val="FFFFFF"/>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Calibri"/>
                        <a:buNone/>
                      </a:pPr>
                      <a:r>
                        <a:t/>
                      </a:r>
                      <a:endParaRPr b="0" i="0" sz="1600" u="none" cap="none" strike="noStrike">
                        <a:solidFill>
                          <a:schemeClr val="dk1"/>
                        </a:solidFill>
                        <a:latin typeface="Open Sans"/>
                        <a:ea typeface="Open Sans"/>
                        <a:cs typeface="Open Sans"/>
                        <a:sym typeface="Open Sans"/>
                      </a:endParaRPr>
                    </a:p>
                  </p:txBody>
                </p:sp>
              </p:grpSp>
              <p:sp>
                <p:nvSpPr>
                  <p:cNvPr id="308" name="Google Shape;308;p15"/>
                  <p:cNvSpPr txBox="1"/>
                  <p:nvPr/>
                </p:nvSpPr>
                <p:spPr>
                  <a:xfrm>
                    <a:off x="-379116" y="4144254"/>
                    <a:ext cx="1845257" cy="38433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400"/>
                      <a:buFont typeface="Open Sans"/>
                      <a:buNone/>
                    </a:pPr>
                    <a:r>
                      <a:rPr b="0" i="0" lang="en-US" sz="1400" u="none" cap="none" strike="noStrike">
                        <a:solidFill>
                          <a:schemeClr val="dk1"/>
                        </a:solidFill>
                        <a:latin typeface="Open Sans"/>
                        <a:ea typeface="Open Sans"/>
                        <a:cs typeface="Open Sans"/>
                        <a:sym typeface="Open Sans"/>
                      </a:rPr>
                      <a:t>Appliances Mfrs.</a:t>
                    </a:r>
                    <a:endParaRPr b="0" i="0" sz="1400" u="none" cap="none" strike="noStrike">
                      <a:solidFill>
                        <a:schemeClr val="dk1"/>
                      </a:solidFill>
                      <a:latin typeface="Open Sans"/>
                      <a:ea typeface="Open Sans"/>
                      <a:cs typeface="Open Sans"/>
                      <a:sym typeface="Open Sans"/>
                    </a:endParaRPr>
                  </a:p>
                </p:txBody>
              </p:sp>
            </p:grpSp>
            <p:sp>
              <p:nvSpPr>
                <p:cNvPr id="309" name="Google Shape;309;p15"/>
                <p:cNvSpPr/>
                <p:nvPr/>
              </p:nvSpPr>
              <p:spPr>
                <a:xfrm>
                  <a:off x="10377723" y="3996343"/>
                  <a:ext cx="518447" cy="536101"/>
                </a:xfrm>
                <a:custGeom>
                  <a:rect b="b" l="l" r="r" t="t"/>
                  <a:pathLst>
                    <a:path extrusionOk="0" h="2308" w="2234">
                      <a:moveTo>
                        <a:pt x="266" y="1045"/>
                      </a:moveTo>
                      <a:lnTo>
                        <a:pt x="277" y="1044"/>
                      </a:lnTo>
                      <a:lnTo>
                        <a:pt x="287" y="1042"/>
                      </a:lnTo>
                      <a:lnTo>
                        <a:pt x="297" y="1037"/>
                      </a:lnTo>
                      <a:lnTo>
                        <a:pt x="305" y="1031"/>
                      </a:lnTo>
                      <a:lnTo>
                        <a:pt x="313" y="1024"/>
                      </a:lnTo>
                      <a:lnTo>
                        <a:pt x="319" y="1015"/>
                      </a:lnTo>
                      <a:lnTo>
                        <a:pt x="324" y="1004"/>
                      </a:lnTo>
                      <a:lnTo>
                        <a:pt x="326" y="993"/>
                      </a:lnTo>
                      <a:lnTo>
                        <a:pt x="327" y="987"/>
                      </a:lnTo>
                      <a:lnTo>
                        <a:pt x="327" y="981"/>
                      </a:lnTo>
                      <a:lnTo>
                        <a:pt x="327" y="975"/>
                      </a:lnTo>
                      <a:lnTo>
                        <a:pt x="326" y="969"/>
                      </a:lnTo>
                      <a:lnTo>
                        <a:pt x="324" y="963"/>
                      </a:lnTo>
                      <a:lnTo>
                        <a:pt x="322" y="958"/>
                      </a:lnTo>
                      <a:lnTo>
                        <a:pt x="319" y="952"/>
                      </a:lnTo>
                      <a:lnTo>
                        <a:pt x="316" y="947"/>
                      </a:lnTo>
                      <a:lnTo>
                        <a:pt x="313" y="943"/>
                      </a:lnTo>
                      <a:lnTo>
                        <a:pt x="309" y="938"/>
                      </a:lnTo>
                      <a:lnTo>
                        <a:pt x="304" y="934"/>
                      </a:lnTo>
                      <a:lnTo>
                        <a:pt x="299" y="931"/>
                      </a:lnTo>
                      <a:lnTo>
                        <a:pt x="294" y="928"/>
                      </a:lnTo>
                      <a:lnTo>
                        <a:pt x="288" y="925"/>
                      </a:lnTo>
                      <a:lnTo>
                        <a:pt x="283" y="923"/>
                      </a:lnTo>
                      <a:lnTo>
                        <a:pt x="276" y="922"/>
                      </a:lnTo>
                      <a:lnTo>
                        <a:pt x="73" y="886"/>
                      </a:lnTo>
                      <a:lnTo>
                        <a:pt x="67" y="885"/>
                      </a:lnTo>
                      <a:lnTo>
                        <a:pt x="60" y="885"/>
                      </a:lnTo>
                      <a:lnTo>
                        <a:pt x="54" y="886"/>
                      </a:lnTo>
                      <a:lnTo>
                        <a:pt x="48" y="887"/>
                      </a:lnTo>
                      <a:lnTo>
                        <a:pt x="43" y="888"/>
                      </a:lnTo>
                      <a:lnTo>
                        <a:pt x="37" y="891"/>
                      </a:lnTo>
                      <a:lnTo>
                        <a:pt x="32" y="893"/>
                      </a:lnTo>
                      <a:lnTo>
                        <a:pt x="27" y="896"/>
                      </a:lnTo>
                      <a:lnTo>
                        <a:pt x="22" y="900"/>
                      </a:lnTo>
                      <a:lnTo>
                        <a:pt x="18" y="904"/>
                      </a:lnTo>
                      <a:lnTo>
                        <a:pt x="14" y="909"/>
                      </a:lnTo>
                      <a:lnTo>
                        <a:pt x="10" y="913"/>
                      </a:lnTo>
                      <a:lnTo>
                        <a:pt x="7" y="919"/>
                      </a:lnTo>
                      <a:lnTo>
                        <a:pt x="5" y="924"/>
                      </a:lnTo>
                      <a:lnTo>
                        <a:pt x="3" y="930"/>
                      </a:lnTo>
                      <a:lnTo>
                        <a:pt x="1" y="936"/>
                      </a:lnTo>
                      <a:lnTo>
                        <a:pt x="0" y="942"/>
                      </a:lnTo>
                      <a:lnTo>
                        <a:pt x="0" y="949"/>
                      </a:lnTo>
                      <a:lnTo>
                        <a:pt x="1" y="955"/>
                      </a:lnTo>
                      <a:lnTo>
                        <a:pt x="2" y="961"/>
                      </a:lnTo>
                      <a:lnTo>
                        <a:pt x="3" y="966"/>
                      </a:lnTo>
                      <a:lnTo>
                        <a:pt x="6" y="972"/>
                      </a:lnTo>
                      <a:lnTo>
                        <a:pt x="8" y="977"/>
                      </a:lnTo>
                      <a:lnTo>
                        <a:pt x="11" y="982"/>
                      </a:lnTo>
                      <a:lnTo>
                        <a:pt x="15" y="987"/>
                      </a:lnTo>
                      <a:lnTo>
                        <a:pt x="19" y="991"/>
                      </a:lnTo>
                      <a:lnTo>
                        <a:pt x="24" y="995"/>
                      </a:lnTo>
                      <a:lnTo>
                        <a:pt x="28" y="999"/>
                      </a:lnTo>
                      <a:lnTo>
                        <a:pt x="34" y="1002"/>
                      </a:lnTo>
                      <a:lnTo>
                        <a:pt x="39" y="1004"/>
                      </a:lnTo>
                      <a:lnTo>
                        <a:pt x="45" y="1006"/>
                      </a:lnTo>
                      <a:lnTo>
                        <a:pt x="51" y="1007"/>
                      </a:lnTo>
                      <a:lnTo>
                        <a:pt x="255" y="1044"/>
                      </a:lnTo>
                      <a:lnTo>
                        <a:pt x="260" y="1045"/>
                      </a:lnTo>
                      <a:lnTo>
                        <a:pt x="266" y="1045"/>
                      </a:lnTo>
                      <a:close/>
                      <a:moveTo>
                        <a:pt x="986" y="2270"/>
                      </a:moveTo>
                      <a:lnTo>
                        <a:pt x="986" y="2277"/>
                      </a:lnTo>
                      <a:lnTo>
                        <a:pt x="989" y="2285"/>
                      </a:lnTo>
                      <a:lnTo>
                        <a:pt x="992" y="2291"/>
                      </a:lnTo>
                      <a:lnTo>
                        <a:pt x="997" y="2297"/>
                      </a:lnTo>
                      <a:lnTo>
                        <a:pt x="1003" y="2302"/>
                      </a:lnTo>
                      <a:lnTo>
                        <a:pt x="1009" y="2305"/>
                      </a:lnTo>
                      <a:lnTo>
                        <a:pt x="1016" y="2307"/>
                      </a:lnTo>
                      <a:lnTo>
                        <a:pt x="1024" y="2308"/>
                      </a:lnTo>
                      <a:lnTo>
                        <a:pt x="1210" y="2308"/>
                      </a:lnTo>
                      <a:lnTo>
                        <a:pt x="1218" y="2307"/>
                      </a:lnTo>
                      <a:lnTo>
                        <a:pt x="1225" y="2305"/>
                      </a:lnTo>
                      <a:lnTo>
                        <a:pt x="1231" y="2302"/>
                      </a:lnTo>
                      <a:lnTo>
                        <a:pt x="1237" y="2297"/>
                      </a:lnTo>
                      <a:lnTo>
                        <a:pt x="1242" y="2291"/>
                      </a:lnTo>
                      <a:lnTo>
                        <a:pt x="1245" y="2285"/>
                      </a:lnTo>
                      <a:lnTo>
                        <a:pt x="1248" y="2277"/>
                      </a:lnTo>
                      <a:lnTo>
                        <a:pt x="1248" y="2270"/>
                      </a:lnTo>
                      <a:lnTo>
                        <a:pt x="1248" y="2201"/>
                      </a:lnTo>
                      <a:lnTo>
                        <a:pt x="986" y="2201"/>
                      </a:lnTo>
                      <a:lnTo>
                        <a:pt x="986" y="2270"/>
                      </a:lnTo>
                      <a:close/>
                      <a:moveTo>
                        <a:pt x="1308" y="2031"/>
                      </a:moveTo>
                      <a:lnTo>
                        <a:pt x="925" y="2031"/>
                      </a:lnTo>
                      <a:lnTo>
                        <a:pt x="917" y="2031"/>
                      </a:lnTo>
                      <a:lnTo>
                        <a:pt x="910" y="2034"/>
                      </a:lnTo>
                      <a:lnTo>
                        <a:pt x="903" y="2037"/>
                      </a:lnTo>
                      <a:lnTo>
                        <a:pt x="898" y="2042"/>
                      </a:lnTo>
                      <a:lnTo>
                        <a:pt x="893" y="2048"/>
                      </a:lnTo>
                      <a:lnTo>
                        <a:pt x="889" y="2054"/>
                      </a:lnTo>
                      <a:lnTo>
                        <a:pt x="887" y="2061"/>
                      </a:lnTo>
                      <a:lnTo>
                        <a:pt x="886" y="2069"/>
                      </a:lnTo>
                      <a:lnTo>
                        <a:pt x="886" y="2123"/>
                      </a:lnTo>
                      <a:lnTo>
                        <a:pt x="1347" y="2123"/>
                      </a:lnTo>
                      <a:lnTo>
                        <a:pt x="1347" y="2069"/>
                      </a:lnTo>
                      <a:lnTo>
                        <a:pt x="1346" y="2061"/>
                      </a:lnTo>
                      <a:lnTo>
                        <a:pt x="1344" y="2054"/>
                      </a:lnTo>
                      <a:lnTo>
                        <a:pt x="1340" y="2048"/>
                      </a:lnTo>
                      <a:lnTo>
                        <a:pt x="1335" y="2042"/>
                      </a:lnTo>
                      <a:lnTo>
                        <a:pt x="1330" y="2037"/>
                      </a:lnTo>
                      <a:lnTo>
                        <a:pt x="1323" y="2034"/>
                      </a:lnTo>
                      <a:lnTo>
                        <a:pt x="1316" y="2031"/>
                      </a:lnTo>
                      <a:lnTo>
                        <a:pt x="1308" y="2031"/>
                      </a:lnTo>
                      <a:close/>
                      <a:moveTo>
                        <a:pt x="337" y="1511"/>
                      </a:moveTo>
                      <a:lnTo>
                        <a:pt x="158" y="1615"/>
                      </a:lnTo>
                      <a:lnTo>
                        <a:pt x="152" y="1619"/>
                      </a:lnTo>
                      <a:lnTo>
                        <a:pt x="148" y="1623"/>
                      </a:lnTo>
                      <a:lnTo>
                        <a:pt x="143" y="1627"/>
                      </a:lnTo>
                      <a:lnTo>
                        <a:pt x="139" y="1631"/>
                      </a:lnTo>
                      <a:lnTo>
                        <a:pt x="136" y="1636"/>
                      </a:lnTo>
                      <a:lnTo>
                        <a:pt x="133" y="1642"/>
                      </a:lnTo>
                      <a:lnTo>
                        <a:pt x="131" y="1647"/>
                      </a:lnTo>
                      <a:lnTo>
                        <a:pt x="129" y="1653"/>
                      </a:lnTo>
                      <a:lnTo>
                        <a:pt x="128" y="1658"/>
                      </a:lnTo>
                      <a:lnTo>
                        <a:pt x="127" y="1664"/>
                      </a:lnTo>
                      <a:lnTo>
                        <a:pt x="127" y="1670"/>
                      </a:lnTo>
                      <a:lnTo>
                        <a:pt x="127" y="1676"/>
                      </a:lnTo>
                      <a:lnTo>
                        <a:pt x="128" y="1682"/>
                      </a:lnTo>
                      <a:lnTo>
                        <a:pt x="130" y="1688"/>
                      </a:lnTo>
                      <a:lnTo>
                        <a:pt x="132" y="1694"/>
                      </a:lnTo>
                      <a:lnTo>
                        <a:pt x="135" y="1700"/>
                      </a:lnTo>
                      <a:lnTo>
                        <a:pt x="140" y="1707"/>
                      </a:lnTo>
                      <a:lnTo>
                        <a:pt x="145" y="1713"/>
                      </a:lnTo>
                      <a:lnTo>
                        <a:pt x="152" y="1718"/>
                      </a:lnTo>
                      <a:lnTo>
                        <a:pt x="158" y="1722"/>
                      </a:lnTo>
                      <a:lnTo>
                        <a:pt x="165" y="1726"/>
                      </a:lnTo>
                      <a:lnTo>
                        <a:pt x="173" y="1728"/>
                      </a:lnTo>
                      <a:lnTo>
                        <a:pt x="182" y="1730"/>
                      </a:lnTo>
                      <a:lnTo>
                        <a:pt x="190" y="1730"/>
                      </a:lnTo>
                      <a:lnTo>
                        <a:pt x="198" y="1730"/>
                      </a:lnTo>
                      <a:lnTo>
                        <a:pt x="205" y="1728"/>
                      </a:lnTo>
                      <a:lnTo>
                        <a:pt x="213" y="1726"/>
                      </a:lnTo>
                      <a:lnTo>
                        <a:pt x="220" y="1722"/>
                      </a:lnTo>
                      <a:lnTo>
                        <a:pt x="400" y="1619"/>
                      </a:lnTo>
                      <a:lnTo>
                        <a:pt x="405" y="1616"/>
                      </a:lnTo>
                      <a:lnTo>
                        <a:pt x="410" y="1612"/>
                      </a:lnTo>
                      <a:lnTo>
                        <a:pt x="414" y="1608"/>
                      </a:lnTo>
                      <a:lnTo>
                        <a:pt x="418" y="1602"/>
                      </a:lnTo>
                      <a:lnTo>
                        <a:pt x="421" y="1597"/>
                      </a:lnTo>
                      <a:lnTo>
                        <a:pt x="424" y="1592"/>
                      </a:lnTo>
                      <a:lnTo>
                        <a:pt x="427" y="1586"/>
                      </a:lnTo>
                      <a:lnTo>
                        <a:pt x="429" y="1581"/>
                      </a:lnTo>
                      <a:lnTo>
                        <a:pt x="430" y="1575"/>
                      </a:lnTo>
                      <a:lnTo>
                        <a:pt x="430" y="1569"/>
                      </a:lnTo>
                      <a:lnTo>
                        <a:pt x="431" y="1563"/>
                      </a:lnTo>
                      <a:lnTo>
                        <a:pt x="430" y="1557"/>
                      </a:lnTo>
                      <a:lnTo>
                        <a:pt x="429" y="1551"/>
                      </a:lnTo>
                      <a:lnTo>
                        <a:pt x="427" y="1545"/>
                      </a:lnTo>
                      <a:lnTo>
                        <a:pt x="425" y="1540"/>
                      </a:lnTo>
                      <a:lnTo>
                        <a:pt x="422" y="1534"/>
                      </a:lnTo>
                      <a:lnTo>
                        <a:pt x="419" y="1529"/>
                      </a:lnTo>
                      <a:lnTo>
                        <a:pt x="415" y="1524"/>
                      </a:lnTo>
                      <a:lnTo>
                        <a:pt x="411" y="1520"/>
                      </a:lnTo>
                      <a:lnTo>
                        <a:pt x="406" y="1516"/>
                      </a:lnTo>
                      <a:lnTo>
                        <a:pt x="401" y="1512"/>
                      </a:lnTo>
                      <a:lnTo>
                        <a:pt x="396" y="1509"/>
                      </a:lnTo>
                      <a:lnTo>
                        <a:pt x="391" y="1507"/>
                      </a:lnTo>
                      <a:lnTo>
                        <a:pt x="385" y="1505"/>
                      </a:lnTo>
                      <a:lnTo>
                        <a:pt x="379" y="1504"/>
                      </a:lnTo>
                      <a:lnTo>
                        <a:pt x="372" y="1503"/>
                      </a:lnTo>
                      <a:lnTo>
                        <a:pt x="366" y="1503"/>
                      </a:lnTo>
                      <a:lnTo>
                        <a:pt x="360" y="1504"/>
                      </a:lnTo>
                      <a:lnTo>
                        <a:pt x="354" y="1505"/>
                      </a:lnTo>
                      <a:lnTo>
                        <a:pt x="349" y="1506"/>
                      </a:lnTo>
                      <a:lnTo>
                        <a:pt x="343" y="1509"/>
                      </a:lnTo>
                      <a:lnTo>
                        <a:pt x="337" y="1511"/>
                      </a:lnTo>
                      <a:close/>
                      <a:moveTo>
                        <a:pt x="1116" y="331"/>
                      </a:moveTo>
                      <a:lnTo>
                        <a:pt x="1123" y="330"/>
                      </a:lnTo>
                      <a:lnTo>
                        <a:pt x="1129" y="330"/>
                      </a:lnTo>
                      <a:lnTo>
                        <a:pt x="1135" y="328"/>
                      </a:lnTo>
                      <a:lnTo>
                        <a:pt x="1140" y="326"/>
                      </a:lnTo>
                      <a:lnTo>
                        <a:pt x="1146" y="323"/>
                      </a:lnTo>
                      <a:lnTo>
                        <a:pt x="1151" y="320"/>
                      </a:lnTo>
                      <a:lnTo>
                        <a:pt x="1156" y="317"/>
                      </a:lnTo>
                      <a:lnTo>
                        <a:pt x="1160" y="313"/>
                      </a:lnTo>
                      <a:lnTo>
                        <a:pt x="1164" y="308"/>
                      </a:lnTo>
                      <a:lnTo>
                        <a:pt x="1168" y="304"/>
                      </a:lnTo>
                      <a:lnTo>
                        <a:pt x="1171" y="298"/>
                      </a:lnTo>
                      <a:lnTo>
                        <a:pt x="1173" y="293"/>
                      </a:lnTo>
                      <a:lnTo>
                        <a:pt x="1175" y="287"/>
                      </a:lnTo>
                      <a:lnTo>
                        <a:pt x="1177" y="282"/>
                      </a:lnTo>
                      <a:lnTo>
                        <a:pt x="1178" y="275"/>
                      </a:lnTo>
                      <a:lnTo>
                        <a:pt x="1178" y="269"/>
                      </a:lnTo>
                      <a:lnTo>
                        <a:pt x="1178" y="62"/>
                      </a:lnTo>
                      <a:lnTo>
                        <a:pt x="1178" y="56"/>
                      </a:lnTo>
                      <a:lnTo>
                        <a:pt x="1177" y="50"/>
                      </a:lnTo>
                      <a:lnTo>
                        <a:pt x="1175" y="44"/>
                      </a:lnTo>
                      <a:lnTo>
                        <a:pt x="1173" y="38"/>
                      </a:lnTo>
                      <a:lnTo>
                        <a:pt x="1171" y="33"/>
                      </a:lnTo>
                      <a:lnTo>
                        <a:pt x="1168" y="28"/>
                      </a:lnTo>
                      <a:lnTo>
                        <a:pt x="1164" y="22"/>
                      </a:lnTo>
                      <a:lnTo>
                        <a:pt x="1160" y="18"/>
                      </a:lnTo>
                      <a:lnTo>
                        <a:pt x="1156" y="14"/>
                      </a:lnTo>
                      <a:lnTo>
                        <a:pt x="1151" y="10"/>
                      </a:lnTo>
                      <a:lnTo>
                        <a:pt x="1146" y="7"/>
                      </a:lnTo>
                      <a:lnTo>
                        <a:pt x="1140" y="4"/>
                      </a:lnTo>
                      <a:lnTo>
                        <a:pt x="1135" y="2"/>
                      </a:lnTo>
                      <a:lnTo>
                        <a:pt x="1129" y="1"/>
                      </a:lnTo>
                      <a:lnTo>
                        <a:pt x="1123" y="0"/>
                      </a:lnTo>
                      <a:lnTo>
                        <a:pt x="1116" y="0"/>
                      </a:lnTo>
                      <a:lnTo>
                        <a:pt x="1110" y="0"/>
                      </a:lnTo>
                      <a:lnTo>
                        <a:pt x="1104" y="1"/>
                      </a:lnTo>
                      <a:lnTo>
                        <a:pt x="1098" y="2"/>
                      </a:lnTo>
                      <a:lnTo>
                        <a:pt x="1092" y="4"/>
                      </a:lnTo>
                      <a:lnTo>
                        <a:pt x="1087" y="7"/>
                      </a:lnTo>
                      <a:lnTo>
                        <a:pt x="1082" y="10"/>
                      </a:lnTo>
                      <a:lnTo>
                        <a:pt x="1077" y="14"/>
                      </a:lnTo>
                      <a:lnTo>
                        <a:pt x="1073" y="18"/>
                      </a:lnTo>
                      <a:lnTo>
                        <a:pt x="1069" y="22"/>
                      </a:lnTo>
                      <a:lnTo>
                        <a:pt x="1065" y="28"/>
                      </a:lnTo>
                      <a:lnTo>
                        <a:pt x="1062" y="33"/>
                      </a:lnTo>
                      <a:lnTo>
                        <a:pt x="1060" y="38"/>
                      </a:lnTo>
                      <a:lnTo>
                        <a:pt x="1057" y="44"/>
                      </a:lnTo>
                      <a:lnTo>
                        <a:pt x="1056" y="50"/>
                      </a:lnTo>
                      <a:lnTo>
                        <a:pt x="1055" y="56"/>
                      </a:lnTo>
                      <a:lnTo>
                        <a:pt x="1055" y="62"/>
                      </a:lnTo>
                      <a:lnTo>
                        <a:pt x="1055" y="269"/>
                      </a:lnTo>
                      <a:lnTo>
                        <a:pt x="1055" y="275"/>
                      </a:lnTo>
                      <a:lnTo>
                        <a:pt x="1056" y="282"/>
                      </a:lnTo>
                      <a:lnTo>
                        <a:pt x="1057" y="287"/>
                      </a:lnTo>
                      <a:lnTo>
                        <a:pt x="1060" y="293"/>
                      </a:lnTo>
                      <a:lnTo>
                        <a:pt x="1062" y="298"/>
                      </a:lnTo>
                      <a:lnTo>
                        <a:pt x="1065" y="304"/>
                      </a:lnTo>
                      <a:lnTo>
                        <a:pt x="1069" y="308"/>
                      </a:lnTo>
                      <a:lnTo>
                        <a:pt x="1073" y="313"/>
                      </a:lnTo>
                      <a:lnTo>
                        <a:pt x="1077" y="317"/>
                      </a:lnTo>
                      <a:lnTo>
                        <a:pt x="1082" y="320"/>
                      </a:lnTo>
                      <a:lnTo>
                        <a:pt x="1087" y="323"/>
                      </a:lnTo>
                      <a:lnTo>
                        <a:pt x="1092" y="326"/>
                      </a:lnTo>
                      <a:lnTo>
                        <a:pt x="1098" y="328"/>
                      </a:lnTo>
                      <a:lnTo>
                        <a:pt x="1104" y="330"/>
                      </a:lnTo>
                      <a:lnTo>
                        <a:pt x="1110" y="330"/>
                      </a:lnTo>
                      <a:lnTo>
                        <a:pt x="1116" y="331"/>
                      </a:lnTo>
                      <a:close/>
                      <a:moveTo>
                        <a:pt x="1672" y="533"/>
                      </a:moveTo>
                      <a:lnTo>
                        <a:pt x="1679" y="533"/>
                      </a:lnTo>
                      <a:lnTo>
                        <a:pt x="1685" y="532"/>
                      </a:lnTo>
                      <a:lnTo>
                        <a:pt x="1692" y="530"/>
                      </a:lnTo>
                      <a:lnTo>
                        <a:pt x="1698" y="527"/>
                      </a:lnTo>
                      <a:lnTo>
                        <a:pt x="1704" y="524"/>
                      </a:lnTo>
                      <a:lnTo>
                        <a:pt x="1709" y="520"/>
                      </a:lnTo>
                      <a:lnTo>
                        <a:pt x="1715" y="516"/>
                      </a:lnTo>
                      <a:lnTo>
                        <a:pt x="1719" y="511"/>
                      </a:lnTo>
                      <a:lnTo>
                        <a:pt x="1853" y="352"/>
                      </a:lnTo>
                      <a:lnTo>
                        <a:pt x="1857" y="347"/>
                      </a:lnTo>
                      <a:lnTo>
                        <a:pt x="1860" y="342"/>
                      </a:lnTo>
                      <a:lnTo>
                        <a:pt x="1862" y="336"/>
                      </a:lnTo>
                      <a:lnTo>
                        <a:pt x="1865" y="331"/>
                      </a:lnTo>
                      <a:lnTo>
                        <a:pt x="1866" y="325"/>
                      </a:lnTo>
                      <a:lnTo>
                        <a:pt x="1867" y="319"/>
                      </a:lnTo>
                      <a:lnTo>
                        <a:pt x="1867" y="313"/>
                      </a:lnTo>
                      <a:lnTo>
                        <a:pt x="1867" y="307"/>
                      </a:lnTo>
                      <a:lnTo>
                        <a:pt x="1866" y="301"/>
                      </a:lnTo>
                      <a:lnTo>
                        <a:pt x="1865" y="296"/>
                      </a:lnTo>
                      <a:lnTo>
                        <a:pt x="1863" y="290"/>
                      </a:lnTo>
                      <a:lnTo>
                        <a:pt x="1860" y="284"/>
                      </a:lnTo>
                      <a:lnTo>
                        <a:pt x="1857" y="279"/>
                      </a:lnTo>
                      <a:lnTo>
                        <a:pt x="1854" y="274"/>
                      </a:lnTo>
                      <a:lnTo>
                        <a:pt x="1850" y="270"/>
                      </a:lnTo>
                      <a:lnTo>
                        <a:pt x="1845" y="265"/>
                      </a:lnTo>
                      <a:lnTo>
                        <a:pt x="1840" y="262"/>
                      </a:lnTo>
                      <a:lnTo>
                        <a:pt x="1835" y="258"/>
                      </a:lnTo>
                      <a:lnTo>
                        <a:pt x="1829" y="256"/>
                      </a:lnTo>
                      <a:lnTo>
                        <a:pt x="1824" y="254"/>
                      </a:lnTo>
                      <a:lnTo>
                        <a:pt x="1818" y="252"/>
                      </a:lnTo>
                      <a:lnTo>
                        <a:pt x="1812" y="251"/>
                      </a:lnTo>
                      <a:lnTo>
                        <a:pt x="1806" y="251"/>
                      </a:lnTo>
                      <a:lnTo>
                        <a:pt x="1800" y="251"/>
                      </a:lnTo>
                      <a:lnTo>
                        <a:pt x="1794" y="252"/>
                      </a:lnTo>
                      <a:lnTo>
                        <a:pt x="1789" y="253"/>
                      </a:lnTo>
                      <a:lnTo>
                        <a:pt x="1782" y="255"/>
                      </a:lnTo>
                      <a:lnTo>
                        <a:pt x="1777" y="258"/>
                      </a:lnTo>
                      <a:lnTo>
                        <a:pt x="1771" y="261"/>
                      </a:lnTo>
                      <a:lnTo>
                        <a:pt x="1766" y="264"/>
                      </a:lnTo>
                      <a:lnTo>
                        <a:pt x="1762" y="268"/>
                      </a:lnTo>
                      <a:lnTo>
                        <a:pt x="1757" y="273"/>
                      </a:lnTo>
                      <a:lnTo>
                        <a:pt x="1625" y="432"/>
                      </a:lnTo>
                      <a:lnTo>
                        <a:pt x="1621" y="437"/>
                      </a:lnTo>
                      <a:lnTo>
                        <a:pt x="1618" y="442"/>
                      </a:lnTo>
                      <a:lnTo>
                        <a:pt x="1615" y="448"/>
                      </a:lnTo>
                      <a:lnTo>
                        <a:pt x="1613" y="453"/>
                      </a:lnTo>
                      <a:lnTo>
                        <a:pt x="1612" y="459"/>
                      </a:lnTo>
                      <a:lnTo>
                        <a:pt x="1611" y="465"/>
                      </a:lnTo>
                      <a:lnTo>
                        <a:pt x="1611" y="471"/>
                      </a:lnTo>
                      <a:lnTo>
                        <a:pt x="1611" y="477"/>
                      </a:lnTo>
                      <a:lnTo>
                        <a:pt x="1612" y="482"/>
                      </a:lnTo>
                      <a:lnTo>
                        <a:pt x="1613" y="488"/>
                      </a:lnTo>
                      <a:lnTo>
                        <a:pt x="1615" y="494"/>
                      </a:lnTo>
                      <a:lnTo>
                        <a:pt x="1617" y="499"/>
                      </a:lnTo>
                      <a:lnTo>
                        <a:pt x="1620" y="505"/>
                      </a:lnTo>
                      <a:lnTo>
                        <a:pt x="1624" y="510"/>
                      </a:lnTo>
                      <a:lnTo>
                        <a:pt x="1628" y="514"/>
                      </a:lnTo>
                      <a:lnTo>
                        <a:pt x="1633" y="519"/>
                      </a:lnTo>
                      <a:lnTo>
                        <a:pt x="1642" y="525"/>
                      </a:lnTo>
                      <a:lnTo>
                        <a:pt x="1651" y="529"/>
                      </a:lnTo>
                      <a:lnTo>
                        <a:pt x="1662" y="532"/>
                      </a:lnTo>
                      <a:lnTo>
                        <a:pt x="1672" y="533"/>
                      </a:lnTo>
                      <a:close/>
                      <a:moveTo>
                        <a:pt x="514" y="511"/>
                      </a:moveTo>
                      <a:lnTo>
                        <a:pt x="518" y="516"/>
                      </a:lnTo>
                      <a:lnTo>
                        <a:pt x="524" y="520"/>
                      </a:lnTo>
                      <a:lnTo>
                        <a:pt x="529" y="524"/>
                      </a:lnTo>
                      <a:lnTo>
                        <a:pt x="535" y="527"/>
                      </a:lnTo>
                      <a:lnTo>
                        <a:pt x="541" y="530"/>
                      </a:lnTo>
                      <a:lnTo>
                        <a:pt x="548" y="532"/>
                      </a:lnTo>
                      <a:lnTo>
                        <a:pt x="554" y="533"/>
                      </a:lnTo>
                      <a:lnTo>
                        <a:pt x="561" y="533"/>
                      </a:lnTo>
                      <a:lnTo>
                        <a:pt x="571" y="532"/>
                      </a:lnTo>
                      <a:lnTo>
                        <a:pt x="582" y="529"/>
                      </a:lnTo>
                      <a:lnTo>
                        <a:pt x="592" y="525"/>
                      </a:lnTo>
                      <a:lnTo>
                        <a:pt x="601" y="519"/>
                      </a:lnTo>
                      <a:lnTo>
                        <a:pt x="606" y="514"/>
                      </a:lnTo>
                      <a:lnTo>
                        <a:pt x="610" y="510"/>
                      </a:lnTo>
                      <a:lnTo>
                        <a:pt x="614" y="505"/>
                      </a:lnTo>
                      <a:lnTo>
                        <a:pt x="617" y="499"/>
                      </a:lnTo>
                      <a:lnTo>
                        <a:pt x="619" y="494"/>
                      </a:lnTo>
                      <a:lnTo>
                        <a:pt x="621" y="488"/>
                      </a:lnTo>
                      <a:lnTo>
                        <a:pt x="622" y="483"/>
                      </a:lnTo>
                      <a:lnTo>
                        <a:pt x="623" y="477"/>
                      </a:lnTo>
                      <a:lnTo>
                        <a:pt x="623" y="471"/>
                      </a:lnTo>
                      <a:lnTo>
                        <a:pt x="623" y="465"/>
                      </a:lnTo>
                      <a:lnTo>
                        <a:pt x="622" y="459"/>
                      </a:lnTo>
                      <a:lnTo>
                        <a:pt x="621" y="453"/>
                      </a:lnTo>
                      <a:lnTo>
                        <a:pt x="619" y="448"/>
                      </a:lnTo>
                      <a:lnTo>
                        <a:pt x="616" y="442"/>
                      </a:lnTo>
                      <a:lnTo>
                        <a:pt x="613" y="437"/>
                      </a:lnTo>
                      <a:lnTo>
                        <a:pt x="609" y="432"/>
                      </a:lnTo>
                      <a:lnTo>
                        <a:pt x="476" y="273"/>
                      </a:lnTo>
                      <a:lnTo>
                        <a:pt x="471" y="268"/>
                      </a:lnTo>
                      <a:lnTo>
                        <a:pt x="467" y="264"/>
                      </a:lnTo>
                      <a:lnTo>
                        <a:pt x="462" y="261"/>
                      </a:lnTo>
                      <a:lnTo>
                        <a:pt x="456" y="258"/>
                      </a:lnTo>
                      <a:lnTo>
                        <a:pt x="451" y="255"/>
                      </a:lnTo>
                      <a:lnTo>
                        <a:pt x="445" y="253"/>
                      </a:lnTo>
                      <a:lnTo>
                        <a:pt x="440" y="252"/>
                      </a:lnTo>
                      <a:lnTo>
                        <a:pt x="434" y="251"/>
                      </a:lnTo>
                      <a:lnTo>
                        <a:pt x="428" y="251"/>
                      </a:lnTo>
                      <a:lnTo>
                        <a:pt x="422" y="251"/>
                      </a:lnTo>
                      <a:lnTo>
                        <a:pt x="416" y="252"/>
                      </a:lnTo>
                      <a:lnTo>
                        <a:pt x="410" y="254"/>
                      </a:lnTo>
                      <a:lnTo>
                        <a:pt x="405" y="256"/>
                      </a:lnTo>
                      <a:lnTo>
                        <a:pt x="399" y="258"/>
                      </a:lnTo>
                      <a:lnTo>
                        <a:pt x="394" y="262"/>
                      </a:lnTo>
                      <a:lnTo>
                        <a:pt x="389" y="265"/>
                      </a:lnTo>
                      <a:lnTo>
                        <a:pt x="384" y="270"/>
                      </a:lnTo>
                      <a:lnTo>
                        <a:pt x="380" y="274"/>
                      </a:lnTo>
                      <a:lnTo>
                        <a:pt x="375" y="279"/>
                      </a:lnTo>
                      <a:lnTo>
                        <a:pt x="372" y="284"/>
                      </a:lnTo>
                      <a:lnTo>
                        <a:pt x="370" y="290"/>
                      </a:lnTo>
                      <a:lnTo>
                        <a:pt x="368" y="295"/>
                      </a:lnTo>
                      <a:lnTo>
                        <a:pt x="367" y="301"/>
                      </a:lnTo>
                      <a:lnTo>
                        <a:pt x="366" y="307"/>
                      </a:lnTo>
                      <a:lnTo>
                        <a:pt x="366" y="313"/>
                      </a:lnTo>
                      <a:lnTo>
                        <a:pt x="366" y="319"/>
                      </a:lnTo>
                      <a:lnTo>
                        <a:pt x="367" y="325"/>
                      </a:lnTo>
                      <a:lnTo>
                        <a:pt x="368" y="331"/>
                      </a:lnTo>
                      <a:lnTo>
                        <a:pt x="371" y="336"/>
                      </a:lnTo>
                      <a:lnTo>
                        <a:pt x="373" y="342"/>
                      </a:lnTo>
                      <a:lnTo>
                        <a:pt x="376" y="347"/>
                      </a:lnTo>
                      <a:lnTo>
                        <a:pt x="381" y="352"/>
                      </a:lnTo>
                      <a:lnTo>
                        <a:pt x="514" y="511"/>
                      </a:lnTo>
                      <a:close/>
                      <a:moveTo>
                        <a:pt x="1116" y="482"/>
                      </a:moveTo>
                      <a:lnTo>
                        <a:pt x="1085" y="483"/>
                      </a:lnTo>
                      <a:lnTo>
                        <a:pt x="1054" y="485"/>
                      </a:lnTo>
                      <a:lnTo>
                        <a:pt x="1024" y="489"/>
                      </a:lnTo>
                      <a:lnTo>
                        <a:pt x="994" y="495"/>
                      </a:lnTo>
                      <a:lnTo>
                        <a:pt x="963" y="502"/>
                      </a:lnTo>
                      <a:lnTo>
                        <a:pt x="934" y="511"/>
                      </a:lnTo>
                      <a:lnTo>
                        <a:pt x="906" y="521"/>
                      </a:lnTo>
                      <a:lnTo>
                        <a:pt x="878" y="533"/>
                      </a:lnTo>
                      <a:lnTo>
                        <a:pt x="851" y="546"/>
                      </a:lnTo>
                      <a:lnTo>
                        <a:pt x="825" y="560"/>
                      </a:lnTo>
                      <a:lnTo>
                        <a:pt x="800" y="576"/>
                      </a:lnTo>
                      <a:lnTo>
                        <a:pt x="774" y="592"/>
                      </a:lnTo>
                      <a:lnTo>
                        <a:pt x="750" y="610"/>
                      </a:lnTo>
                      <a:lnTo>
                        <a:pt x="727" y="631"/>
                      </a:lnTo>
                      <a:lnTo>
                        <a:pt x="705" y="651"/>
                      </a:lnTo>
                      <a:lnTo>
                        <a:pt x="684" y="673"/>
                      </a:lnTo>
                      <a:lnTo>
                        <a:pt x="664" y="695"/>
                      </a:lnTo>
                      <a:lnTo>
                        <a:pt x="645" y="719"/>
                      </a:lnTo>
                      <a:lnTo>
                        <a:pt x="627" y="743"/>
                      </a:lnTo>
                      <a:lnTo>
                        <a:pt x="610" y="768"/>
                      </a:lnTo>
                      <a:lnTo>
                        <a:pt x="594" y="795"/>
                      </a:lnTo>
                      <a:lnTo>
                        <a:pt x="578" y="823"/>
                      </a:lnTo>
                      <a:lnTo>
                        <a:pt x="565" y="851"/>
                      </a:lnTo>
                      <a:lnTo>
                        <a:pt x="553" y="880"/>
                      </a:lnTo>
                      <a:lnTo>
                        <a:pt x="542" y="909"/>
                      </a:lnTo>
                      <a:lnTo>
                        <a:pt x="532" y="939"/>
                      </a:lnTo>
                      <a:lnTo>
                        <a:pt x="524" y="970"/>
                      </a:lnTo>
                      <a:lnTo>
                        <a:pt x="517" y="1001"/>
                      </a:lnTo>
                      <a:lnTo>
                        <a:pt x="512" y="1034"/>
                      </a:lnTo>
                      <a:lnTo>
                        <a:pt x="508" y="1067"/>
                      </a:lnTo>
                      <a:lnTo>
                        <a:pt x="506" y="1099"/>
                      </a:lnTo>
                      <a:lnTo>
                        <a:pt x="505" y="1133"/>
                      </a:lnTo>
                      <a:lnTo>
                        <a:pt x="505" y="1155"/>
                      </a:lnTo>
                      <a:lnTo>
                        <a:pt x="506" y="1177"/>
                      </a:lnTo>
                      <a:lnTo>
                        <a:pt x="508" y="1199"/>
                      </a:lnTo>
                      <a:lnTo>
                        <a:pt x="510" y="1221"/>
                      </a:lnTo>
                      <a:lnTo>
                        <a:pt x="513" y="1242"/>
                      </a:lnTo>
                      <a:lnTo>
                        <a:pt x="517" y="1263"/>
                      </a:lnTo>
                      <a:lnTo>
                        <a:pt x="521" y="1284"/>
                      </a:lnTo>
                      <a:lnTo>
                        <a:pt x="526" y="1305"/>
                      </a:lnTo>
                      <a:lnTo>
                        <a:pt x="532" y="1325"/>
                      </a:lnTo>
                      <a:lnTo>
                        <a:pt x="538" y="1345"/>
                      </a:lnTo>
                      <a:lnTo>
                        <a:pt x="545" y="1365"/>
                      </a:lnTo>
                      <a:lnTo>
                        <a:pt x="552" y="1384"/>
                      </a:lnTo>
                      <a:lnTo>
                        <a:pt x="560" y="1403"/>
                      </a:lnTo>
                      <a:lnTo>
                        <a:pt x="568" y="1423"/>
                      </a:lnTo>
                      <a:lnTo>
                        <a:pt x="577" y="1441"/>
                      </a:lnTo>
                      <a:lnTo>
                        <a:pt x="588" y="1459"/>
                      </a:lnTo>
                      <a:lnTo>
                        <a:pt x="598" y="1477"/>
                      </a:lnTo>
                      <a:lnTo>
                        <a:pt x="608" y="1494"/>
                      </a:lnTo>
                      <a:lnTo>
                        <a:pt x="619" y="1511"/>
                      </a:lnTo>
                      <a:lnTo>
                        <a:pt x="631" y="1528"/>
                      </a:lnTo>
                      <a:lnTo>
                        <a:pt x="643" y="1544"/>
                      </a:lnTo>
                      <a:lnTo>
                        <a:pt x="655" y="1560"/>
                      </a:lnTo>
                      <a:lnTo>
                        <a:pt x="668" y="1575"/>
                      </a:lnTo>
                      <a:lnTo>
                        <a:pt x="682" y="1590"/>
                      </a:lnTo>
                      <a:lnTo>
                        <a:pt x="696" y="1604"/>
                      </a:lnTo>
                      <a:lnTo>
                        <a:pt x="710" y="1619"/>
                      </a:lnTo>
                      <a:lnTo>
                        <a:pt x="724" y="1633"/>
                      </a:lnTo>
                      <a:lnTo>
                        <a:pt x="740" y="1646"/>
                      </a:lnTo>
                      <a:lnTo>
                        <a:pt x="755" y="1658"/>
                      </a:lnTo>
                      <a:lnTo>
                        <a:pt x="771" y="1670"/>
                      </a:lnTo>
                      <a:lnTo>
                        <a:pt x="788" y="1681"/>
                      </a:lnTo>
                      <a:lnTo>
                        <a:pt x="804" y="1692"/>
                      </a:lnTo>
                      <a:lnTo>
                        <a:pt x="804" y="1792"/>
                      </a:lnTo>
                      <a:lnTo>
                        <a:pt x="805" y="1807"/>
                      </a:lnTo>
                      <a:lnTo>
                        <a:pt x="807" y="1821"/>
                      </a:lnTo>
                      <a:lnTo>
                        <a:pt x="811" y="1834"/>
                      </a:lnTo>
                      <a:lnTo>
                        <a:pt x="816" y="1847"/>
                      </a:lnTo>
                      <a:lnTo>
                        <a:pt x="822" y="1859"/>
                      </a:lnTo>
                      <a:lnTo>
                        <a:pt x="830" y="1870"/>
                      </a:lnTo>
                      <a:lnTo>
                        <a:pt x="838" y="1881"/>
                      </a:lnTo>
                      <a:lnTo>
                        <a:pt x="848" y="1890"/>
                      </a:lnTo>
                      <a:lnTo>
                        <a:pt x="858" y="1899"/>
                      </a:lnTo>
                      <a:lnTo>
                        <a:pt x="870" y="1907"/>
                      </a:lnTo>
                      <a:lnTo>
                        <a:pt x="882" y="1914"/>
                      </a:lnTo>
                      <a:lnTo>
                        <a:pt x="895" y="1920"/>
                      </a:lnTo>
                      <a:lnTo>
                        <a:pt x="909" y="1925"/>
                      </a:lnTo>
                      <a:lnTo>
                        <a:pt x="923" y="1928"/>
                      </a:lnTo>
                      <a:lnTo>
                        <a:pt x="937" y="1930"/>
                      </a:lnTo>
                      <a:lnTo>
                        <a:pt x="953" y="1931"/>
                      </a:lnTo>
                      <a:lnTo>
                        <a:pt x="1280" y="1931"/>
                      </a:lnTo>
                      <a:lnTo>
                        <a:pt x="1295" y="1930"/>
                      </a:lnTo>
                      <a:lnTo>
                        <a:pt x="1310" y="1928"/>
                      </a:lnTo>
                      <a:lnTo>
                        <a:pt x="1324" y="1925"/>
                      </a:lnTo>
                      <a:lnTo>
                        <a:pt x="1338" y="1920"/>
                      </a:lnTo>
                      <a:lnTo>
                        <a:pt x="1351" y="1914"/>
                      </a:lnTo>
                      <a:lnTo>
                        <a:pt x="1363" y="1907"/>
                      </a:lnTo>
                      <a:lnTo>
                        <a:pt x="1374" y="1899"/>
                      </a:lnTo>
                      <a:lnTo>
                        <a:pt x="1386" y="1890"/>
                      </a:lnTo>
                      <a:lnTo>
                        <a:pt x="1396" y="1881"/>
                      </a:lnTo>
                      <a:lnTo>
                        <a:pt x="1404" y="1870"/>
                      </a:lnTo>
                      <a:lnTo>
                        <a:pt x="1412" y="1859"/>
                      </a:lnTo>
                      <a:lnTo>
                        <a:pt x="1418" y="1847"/>
                      </a:lnTo>
                      <a:lnTo>
                        <a:pt x="1423" y="1834"/>
                      </a:lnTo>
                      <a:lnTo>
                        <a:pt x="1427" y="1821"/>
                      </a:lnTo>
                      <a:lnTo>
                        <a:pt x="1429" y="1807"/>
                      </a:lnTo>
                      <a:lnTo>
                        <a:pt x="1430" y="1792"/>
                      </a:lnTo>
                      <a:lnTo>
                        <a:pt x="1430" y="1692"/>
                      </a:lnTo>
                      <a:lnTo>
                        <a:pt x="1446" y="1681"/>
                      </a:lnTo>
                      <a:lnTo>
                        <a:pt x="1462" y="1670"/>
                      </a:lnTo>
                      <a:lnTo>
                        <a:pt x="1478" y="1658"/>
                      </a:lnTo>
                      <a:lnTo>
                        <a:pt x="1494" y="1646"/>
                      </a:lnTo>
                      <a:lnTo>
                        <a:pt x="1509" y="1633"/>
                      </a:lnTo>
                      <a:lnTo>
                        <a:pt x="1523" y="1619"/>
                      </a:lnTo>
                      <a:lnTo>
                        <a:pt x="1537" y="1604"/>
                      </a:lnTo>
                      <a:lnTo>
                        <a:pt x="1551" y="1590"/>
                      </a:lnTo>
                      <a:lnTo>
                        <a:pt x="1565" y="1575"/>
                      </a:lnTo>
                      <a:lnTo>
                        <a:pt x="1578" y="1560"/>
                      </a:lnTo>
                      <a:lnTo>
                        <a:pt x="1591" y="1544"/>
                      </a:lnTo>
                      <a:lnTo>
                        <a:pt x="1603" y="1528"/>
                      </a:lnTo>
                      <a:lnTo>
                        <a:pt x="1615" y="1511"/>
                      </a:lnTo>
                      <a:lnTo>
                        <a:pt x="1626" y="1494"/>
                      </a:lnTo>
                      <a:lnTo>
                        <a:pt x="1636" y="1477"/>
                      </a:lnTo>
                      <a:lnTo>
                        <a:pt x="1646" y="1459"/>
                      </a:lnTo>
                      <a:lnTo>
                        <a:pt x="1656" y="1441"/>
                      </a:lnTo>
                      <a:lnTo>
                        <a:pt x="1665" y="1423"/>
                      </a:lnTo>
                      <a:lnTo>
                        <a:pt x="1673" y="1403"/>
                      </a:lnTo>
                      <a:lnTo>
                        <a:pt x="1681" y="1384"/>
                      </a:lnTo>
                      <a:lnTo>
                        <a:pt x="1688" y="1365"/>
                      </a:lnTo>
                      <a:lnTo>
                        <a:pt x="1695" y="1345"/>
                      </a:lnTo>
                      <a:lnTo>
                        <a:pt x="1701" y="1325"/>
                      </a:lnTo>
                      <a:lnTo>
                        <a:pt x="1707" y="1305"/>
                      </a:lnTo>
                      <a:lnTo>
                        <a:pt x="1712" y="1284"/>
                      </a:lnTo>
                      <a:lnTo>
                        <a:pt x="1716" y="1263"/>
                      </a:lnTo>
                      <a:lnTo>
                        <a:pt x="1720" y="1242"/>
                      </a:lnTo>
                      <a:lnTo>
                        <a:pt x="1723" y="1221"/>
                      </a:lnTo>
                      <a:lnTo>
                        <a:pt x="1725" y="1199"/>
                      </a:lnTo>
                      <a:lnTo>
                        <a:pt x="1727" y="1177"/>
                      </a:lnTo>
                      <a:lnTo>
                        <a:pt x="1728" y="1155"/>
                      </a:lnTo>
                      <a:lnTo>
                        <a:pt x="1728" y="1133"/>
                      </a:lnTo>
                      <a:lnTo>
                        <a:pt x="1728" y="1099"/>
                      </a:lnTo>
                      <a:lnTo>
                        <a:pt x="1725" y="1067"/>
                      </a:lnTo>
                      <a:lnTo>
                        <a:pt x="1721" y="1034"/>
                      </a:lnTo>
                      <a:lnTo>
                        <a:pt x="1716" y="1001"/>
                      </a:lnTo>
                      <a:lnTo>
                        <a:pt x="1709" y="970"/>
                      </a:lnTo>
                      <a:lnTo>
                        <a:pt x="1701" y="939"/>
                      </a:lnTo>
                      <a:lnTo>
                        <a:pt x="1692" y="909"/>
                      </a:lnTo>
                      <a:lnTo>
                        <a:pt x="1681" y="880"/>
                      </a:lnTo>
                      <a:lnTo>
                        <a:pt x="1668" y="851"/>
                      </a:lnTo>
                      <a:lnTo>
                        <a:pt x="1655" y="823"/>
                      </a:lnTo>
                      <a:lnTo>
                        <a:pt x="1640" y="795"/>
                      </a:lnTo>
                      <a:lnTo>
                        <a:pt x="1624" y="768"/>
                      </a:lnTo>
                      <a:lnTo>
                        <a:pt x="1607" y="743"/>
                      </a:lnTo>
                      <a:lnTo>
                        <a:pt x="1589" y="719"/>
                      </a:lnTo>
                      <a:lnTo>
                        <a:pt x="1569" y="695"/>
                      </a:lnTo>
                      <a:lnTo>
                        <a:pt x="1549" y="673"/>
                      </a:lnTo>
                      <a:lnTo>
                        <a:pt x="1528" y="651"/>
                      </a:lnTo>
                      <a:lnTo>
                        <a:pt x="1506" y="631"/>
                      </a:lnTo>
                      <a:lnTo>
                        <a:pt x="1483" y="610"/>
                      </a:lnTo>
                      <a:lnTo>
                        <a:pt x="1459" y="592"/>
                      </a:lnTo>
                      <a:lnTo>
                        <a:pt x="1434" y="576"/>
                      </a:lnTo>
                      <a:lnTo>
                        <a:pt x="1409" y="560"/>
                      </a:lnTo>
                      <a:lnTo>
                        <a:pt x="1381" y="546"/>
                      </a:lnTo>
                      <a:lnTo>
                        <a:pt x="1354" y="533"/>
                      </a:lnTo>
                      <a:lnTo>
                        <a:pt x="1327" y="521"/>
                      </a:lnTo>
                      <a:lnTo>
                        <a:pt x="1299" y="511"/>
                      </a:lnTo>
                      <a:lnTo>
                        <a:pt x="1270" y="502"/>
                      </a:lnTo>
                      <a:lnTo>
                        <a:pt x="1240" y="495"/>
                      </a:lnTo>
                      <a:lnTo>
                        <a:pt x="1210" y="489"/>
                      </a:lnTo>
                      <a:lnTo>
                        <a:pt x="1179" y="485"/>
                      </a:lnTo>
                      <a:lnTo>
                        <a:pt x="1148" y="483"/>
                      </a:lnTo>
                      <a:lnTo>
                        <a:pt x="1116" y="482"/>
                      </a:lnTo>
                      <a:close/>
                      <a:moveTo>
                        <a:pt x="1092" y="1499"/>
                      </a:moveTo>
                      <a:lnTo>
                        <a:pt x="1098" y="1467"/>
                      </a:lnTo>
                      <a:lnTo>
                        <a:pt x="1104" y="1437"/>
                      </a:lnTo>
                      <a:lnTo>
                        <a:pt x="1113" y="1408"/>
                      </a:lnTo>
                      <a:lnTo>
                        <a:pt x="1122" y="1381"/>
                      </a:lnTo>
                      <a:lnTo>
                        <a:pt x="1133" y="1356"/>
                      </a:lnTo>
                      <a:lnTo>
                        <a:pt x="1145" y="1332"/>
                      </a:lnTo>
                      <a:lnTo>
                        <a:pt x="1158" y="1310"/>
                      </a:lnTo>
                      <a:lnTo>
                        <a:pt x="1172" y="1290"/>
                      </a:lnTo>
                      <a:lnTo>
                        <a:pt x="1188" y="1271"/>
                      </a:lnTo>
                      <a:lnTo>
                        <a:pt x="1203" y="1253"/>
                      </a:lnTo>
                      <a:lnTo>
                        <a:pt x="1220" y="1237"/>
                      </a:lnTo>
                      <a:lnTo>
                        <a:pt x="1237" y="1222"/>
                      </a:lnTo>
                      <a:lnTo>
                        <a:pt x="1254" y="1207"/>
                      </a:lnTo>
                      <a:lnTo>
                        <a:pt x="1272" y="1194"/>
                      </a:lnTo>
                      <a:lnTo>
                        <a:pt x="1291" y="1183"/>
                      </a:lnTo>
                      <a:lnTo>
                        <a:pt x="1309" y="1172"/>
                      </a:lnTo>
                      <a:lnTo>
                        <a:pt x="1328" y="1163"/>
                      </a:lnTo>
                      <a:lnTo>
                        <a:pt x="1347" y="1154"/>
                      </a:lnTo>
                      <a:lnTo>
                        <a:pt x="1366" y="1147"/>
                      </a:lnTo>
                      <a:lnTo>
                        <a:pt x="1386" y="1140"/>
                      </a:lnTo>
                      <a:lnTo>
                        <a:pt x="1405" y="1134"/>
                      </a:lnTo>
                      <a:lnTo>
                        <a:pt x="1424" y="1129"/>
                      </a:lnTo>
                      <a:lnTo>
                        <a:pt x="1442" y="1125"/>
                      </a:lnTo>
                      <a:lnTo>
                        <a:pt x="1460" y="1121"/>
                      </a:lnTo>
                      <a:lnTo>
                        <a:pt x="1494" y="1116"/>
                      </a:lnTo>
                      <a:lnTo>
                        <a:pt x="1526" y="1112"/>
                      </a:lnTo>
                      <a:lnTo>
                        <a:pt x="1555" y="1110"/>
                      </a:lnTo>
                      <a:lnTo>
                        <a:pt x="1580" y="1110"/>
                      </a:lnTo>
                      <a:lnTo>
                        <a:pt x="1602" y="1110"/>
                      </a:lnTo>
                      <a:lnTo>
                        <a:pt x="1617" y="1111"/>
                      </a:lnTo>
                      <a:lnTo>
                        <a:pt x="1627" y="1112"/>
                      </a:lnTo>
                      <a:lnTo>
                        <a:pt x="1631" y="1112"/>
                      </a:lnTo>
                      <a:lnTo>
                        <a:pt x="1634" y="1113"/>
                      </a:lnTo>
                      <a:lnTo>
                        <a:pt x="1637" y="1115"/>
                      </a:lnTo>
                      <a:lnTo>
                        <a:pt x="1638" y="1118"/>
                      </a:lnTo>
                      <a:lnTo>
                        <a:pt x="1639" y="1122"/>
                      </a:lnTo>
                      <a:lnTo>
                        <a:pt x="1637" y="1140"/>
                      </a:lnTo>
                      <a:lnTo>
                        <a:pt x="1628" y="1187"/>
                      </a:lnTo>
                      <a:lnTo>
                        <a:pt x="1624" y="1202"/>
                      </a:lnTo>
                      <a:lnTo>
                        <a:pt x="1620" y="1219"/>
                      </a:lnTo>
                      <a:lnTo>
                        <a:pt x="1614" y="1236"/>
                      </a:lnTo>
                      <a:lnTo>
                        <a:pt x="1608" y="1254"/>
                      </a:lnTo>
                      <a:lnTo>
                        <a:pt x="1600" y="1273"/>
                      </a:lnTo>
                      <a:lnTo>
                        <a:pt x="1592" y="1292"/>
                      </a:lnTo>
                      <a:lnTo>
                        <a:pt x="1581" y="1311"/>
                      </a:lnTo>
                      <a:lnTo>
                        <a:pt x="1570" y="1331"/>
                      </a:lnTo>
                      <a:lnTo>
                        <a:pt x="1557" y="1350"/>
                      </a:lnTo>
                      <a:lnTo>
                        <a:pt x="1544" y="1370"/>
                      </a:lnTo>
                      <a:lnTo>
                        <a:pt x="1529" y="1389"/>
                      </a:lnTo>
                      <a:lnTo>
                        <a:pt x="1512" y="1407"/>
                      </a:lnTo>
                      <a:lnTo>
                        <a:pt x="1493" y="1426"/>
                      </a:lnTo>
                      <a:lnTo>
                        <a:pt x="1473" y="1443"/>
                      </a:lnTo>
                      <a:lnTo>
                        <a:pt x="1451" y="1460"/>
                      </a:lnTo>
                      <a:lnTo>
                        <a:pt x="1428" y="1475"/>
                      </a:lnTo>
                      <a:lnTo>
                        <a:pt x="1402" y="1489"/>
                      </a:lnTo>
                      <a:lnTo>
                        <a:pt x="1373" y="1502"/>
                      </a:lnTo>
                      <a:lnTo>
                        <a:pt x="1344" y="1513"/>
                      </a:lnTo>
                      <a:lnTo>
                        <a:pt x="1312" y="1522"/>
                      </a:lnTo>
                      <a:lnTo>
                        <a:pt x="1278" y="1530"/>
                      </a:lnTo>
                      <a:lnTo>
                        <a:pt x="1241" y="1536"/>
                      </a:lnTo>
                      <a:lnTo>
                        <a:pt x="1203" y="1539"/>
                      </a:lnTo>
                      <a:lnTo>
                        <a:pt x="1160" y="1540"/>
                      </a:lnTo>
                      <a:lnTo>
                        <a:pt x="1152" y="1540"/>
                      </a:lnTo>
                      <a:lnTo>
                        <a:pt x="1143" y="1540"/>
                      </a:lnTo>
                      <a:lnTo>
                        <a:pt x="1134" y="1539"/>
                      </a:lnTo>
                      <a:lnTo>
                        <a:pt x="1125" y="1539"/>
                      </a:lnTo>
                      <a:lnTo>
                        <a:pt x="1139" y="1523"/>
                      </a:lnTo>
                      <a:lnTo>
                        <a:pt x="1157" y="1503"/>
                      </a:lnTo>
                      <a:lnTo>
                        <a:pt x="1179" y="1482"/>
                      </a:lnTo>
                      <a:lnTo>
                        <a:pt x="1205" y="1459"/>
                      </a:lnTo>
                      <a:lnTo>
                        <a:pt x="1261" y="1408"/>
                      </a:lnTo>
                      <a:lnTo>
                        <a:pt x="1320" y="1359"/>
                      </a:lnTo>
                      <a:lnTo>
                        <a:pt x="1377" y="1312"/>
                      </a:lnTo>
                      <a:lnTo>
                        <a:pt x="1425" y="1274"/>
                      </a:lnTo>
                      <a:lnTo>
                        <a:pt x="1458" y="1248"/>
                      </a:lnTo>
                      <a:lnTo>
                        <a:pt x="1470" y="1238"/>
                      </a:lnTo>
                      <a:lnTo>
                        <a:pt x="1472" y="1235"/>
                      </a:lnTo>
                      <a:lnTo>
                        <a:pt x="1473" y="1232"/>
                      </a:lnTo>
                      <a:lnTo>
                        <a:pt x="1473" y="1229"/>
                      </a:lnTo>
                      <a:lnTo>
                        <a:pt x="1471" y="1226"/>
                      </a:lnTo>
                      <a:lnTo>
                        <a:pt x="1469" y="1224"/>
                      </a:lnTo>
                      <a:lnTo>
                        <a:pt x="1465" y="1222"/>
                      </a:lnTo>
                      <a:lnTo>
                        <a:pt x="1462" y="1222"/>
                      </a:lnTo>
                      <a:lnTo>
                        <a:pt x="1458" y="1224"/>
                      </a:lnTo>
                      <a:lnTo>
                        <a:pt x="1420" y="1246"/>
                      </a:lnTo>
                      <a:lnTo>
                        <a:pt x="1382" y="1268"/>
                      </a:lnTo>
                      <a:lnTo>
                        <a:pt x="1348" y="1290"/>
                      </a:lnTo>
                      <a:lnTo>
                        <a:pt x="1317" y="1311"/>
                      </a:lnTo>
                      <a:lnTo>
                        <a:pt x="1287" y="1331"/>
                      </a:lnTo>
                      <a:lnTo>
                        <a:pt x="1260" y="1351"/>
                      </a:lnTo>
                      <a:lnTo>
                        <a:pt x="1235" y="1370"/>
                      </a:lnTo>
                      <a:lnTo>
                        <a:pt x="1212" y="1388"/>
                      </a:lnTo>
                      <a:lnTo>
                        <a:pt x="1191" y="1405"/>
                      </a:lnTo>
                      <a:lnTo>
                        <a:pt x="1171" y="1422"/>
                      </a:lnTo>
                      <a:lnTo>
                        <a:pt x="1154" y="1437"/>
                      </a:lnTo>
                      <a:lnTo>
                        <a:pt x="1138" y="1452"/>
                      </a:lnTo>
                      <a:lnTo>
                        <a:pt x="1112" y="1478"/>
                      </a:lnTo>
                      <a:lnTo>
                        <a:pt x="1092" y="1499"/>
                      </a:lnTo>
                      <a:close/>
                      <a:moveTo>
                        <a:pt x="818" y="956"/>
                      </a:moveTo>
                      <a:lnTo>
                        <a:pt x="824" y="972"/>
                      </a:lnTo>
                      <a:lnTo>
                        <a:pt x="839" y="1017"/>
                      </a:lnTo>
                      <a:lnTo>
                        <a:pt x="861" y="1081"/>
                      </a:lnTo>
                      <a:lnTo>
                        <a:pt x="887" y="1157"/>
                      </a:lnTo>
                      <a:lnTo>
                        <a:pt x="913" y="1239"/>
                      </a:lnTo>
                      <a:lnTo>
                        <a:pt x="937" y="1318"/>
                      </a:lnTo>
                      <a:lnTo>
                        <a:pt x="947" y="1354"/>
                      </a:lnTo>
                      <a:lnTo>
                        <a:pt x="955" y="1387"/>
                      </a:lnTo>
                      <a:lnTo>
                        <a:pt x="961" y="1417"/>
                      </a:lnTo>
                      <a:lnTo>
                        <a:pt x="964" y="1440"/>
                      </a:lnTo>
                      <a:lnTo>
                        <a:pt x="955" y="1435"/>
                      </a:lnTo>
                      <a:lnTo>
                        <a:pt x="946" y="1430"/>
                      </a:lnTo>
                      <a:lnTo>
                        <a:pt x="938" y="1426"/>
                      </a:lnTo>
                      <a:lnTo>
                        <a:pt x="930" y="1421"/>
                      </a:lnTo>
                      <a:lnTo>
                        <a:pt x="892" y="1394"/>
                      </a:lnTo>
                      <a:lnTo>
                        <a:pt x="858" y="1368"/>
                      </a:lnTo>
                      <a:lnTo>
                        <a:pt x="827" y="1342"/>
                      </a:lnTo>
                      <a:lnTo>
                        <a:pt x="800" y="1315"/>
                      </a:lnTo>
                      <a:lnTo>
                        <a:pt x="774" y="1287"/>
                      </a:lnTo>
                      <a:lnTo>
                        <a:pt x="753" y="1260"/>
                      </a:lnTo>
                      <a:lnTo>
                        <a:pt x="735" y="1232"/>
                      </a:lnTo>
                      <a:lnTo>
                        <a:pt x="719" y="1202"/>
                      </a:lnTo>
                      <a:lnTo>
                        <a:pt x="706" y="1174"/>
                      </a:lnTo>
                      <a:lnTo>
                        <a:pt x="695" y="1146"/>
                      </a:lnTo>
                      <a:lnTo>
                        <a:pt x="686" y="1119"/>
                      </a:lnTo>
                      <a:lnTo>
                        <a:pt x="679" y="1091"/>
                      </a:lnTo>
                      <a:lnTo>
                        <a:pt x="674" y="1064"/>
                      </a:lnTo>
                      <a:lnTo>
                        <a:pt x="671" y="1037"/>
                      </a:lnTo>
                      <a:lnTo>
                        <a:pt x="670" y="1010"/>
                      </a:lnTo>
                      <a:lnTo>
                        <a:pt x="670" y="985"/>
                      </a:lnTo>
                      <a:lnTo>
                        <a:pt x="671" y="960"/>
                      </a:lnTo>
                      <a:lnTo>
                        <a:pt x="673" y="936"/>
                      </a:lnTo>
                      <a:lnTo>
                        <a:pt x="676" y="913"/>
                      </a:lnTo>
                      <a:lnTo>
                        <a:pt x="680" y="892"/>
                      </a:lnTo>
                      <a:lnTo>
                        <a:pt x="684" y="871"/>
                      </a:lnTo>
                      <a:lnTo>
                        <a:pt x="689" y="852"/>
                      </a:lnTo>
                      <a:lnTo>
                        <a:pt x="694" y="834"/>
                      </a:lnTo>
                      <a:lnTo>
                        <a:pt x="700" y="816"/>
                      </a:lnTo>
                      <a:lnTo>
                        <a:pt x="710" y="788"/>
                      </a:lnTo>
                      <a:lnTo>
                        <a:pt x="719" y="767"/>
                      </a:lnTo>
                      <a:lnTo>
                        <a:pt x="725" y="754"/>
                      </a:lnTo>
                      <a:lnTo>
                        <a:pt x="727" y="749"/>
                      </a:lnTo>
                      <a:lnTo>
                        <a:pt x="730" y="746"/>
                      </a:lnTo>
                      <a:lnTo>
                        <a:pt x="733" y="745"/>
                      </a:lnTo>
                      <a:lnTo>
                        <a:pt x="737" y="744"/>
                      </a:lnTo>
                      <a:lnTo>
                        <a:pt x="741" y="745"/>
                      </a:lnTo>
                      <a:lnTo>
                        <a:pt x="744" y="747"/>
                      </a:lnTo>
                      <a:lnTo>
                        <a:pt x="754" y="752"/>
                      </a:lnTo>
                      <a:lnTo>
                        <a:pt x="769" y="761"/>
                      </a:lnTo>
                      <a:lnTo>
                        <a:pt x="790" y="772"/>
                      </a:lnTo>
                      <a:lnTo>
                        <a:pt x="813" y="787"/>
                      </a:lnTo>
                      <a:lnTo>
                        <a:pt x="838" y="806"/>
                      </a:lnTo>
                      <a:lnTo>
                        <a:pt x="866" y="828"/>
                      </a:lnTo>
                      <a:lnTo>
                        <a:pt x="895" y="854"/>
                      </a:lnTo>
                      <a:lnTo>
                        <a:pt x="910" y="868"/>
                      </a:lnTo>
                      <a:lnTo>
                        <a:pt x="925" y="882"/>
                      </a:lnTo>
                      <a:lnTo>
                        <a:pt x="939" y="898"/>
                      </a:lnTo>
                      <a:lnTo>
                        <a:pt x="953" y="914"/>
                      </a:lnTo>
                      <a:lnTo>
                        <a:pt x="967" y="932"/>
                      </a:lnTo>
                      <a:lnTo>
                        <a:pt x="982" y="950"/>
                      </a:lnTo>
                      <a:lnTo>
                        <a:pt x="994" y="969"/>
                      </a:lnTo>
                      <a:lnTo>
                        <a:pt x="1006" y="989"/>
                      </a:lnTo>
                      <a:lnTo>
                        <a:pt x="1018" y="1010"/>
                      </a:lnTo>
                      <a:lnTo>
                        <a:pt x="1028" y="1032"/>
                      </a:lnTo>
                      <a:lnTo>
                        <a:pt x="1038" y="1054"/>
                      </a:lnTo>
                      <a:lnTo>
                        <a:pt x="1046" y="1078"/>
                      </a:lnTo>
                      <a:lnTo>
                        <a:pt x="1053" y="1102"/>
                      </a:lnTo>
                      <a:lnTo>
                        <a:pt x="1059" y="1127"/>
                      </a:lnTo>
                      <a:lnTo>
                        <a:pt x="1063" y="1152"/>
                      </a:lnTo>
                      <a:lnTo>
                        <a:pt x="1066" y="1179"/>
                      </a:lnTo>
                      <a:lnTo>
                        <a:pt x="1067" y="1206"/>
                      </a:lnTo>
                      <a:lnTo>
                        <a:pt x="1066" y="1235"/>
                      </a:lnTo>
                      <a:lnTo>
                        <a:pt x="1063" y="1264"/>
                      </a:lnTo>
                      <a:lnTo>
                        <a:pt x="1059" y="1294"/>
                      </a:lnTo>
                      <a:lnTo>
                        <a:pt x="1052" y="1324"/>
                      </a:lnTo>
                      <a:lnTo>
                        <a:pt x="1043" y="1356"/>
                      </a:lnTo>
                      <a:lnTo>
                        <a:pt x="1032" y="1388"/>
                      </a:lnTo>
                      <a:lnTo>
                        <a:pt x="1019" y="1422"/>
                      </a:lnTo>
                      <a:lnTo>
                        <a:pt x="1013" y="1389"/>
                      </a:lnTo>
                      <a:lnTo>
                        <a:pt x="1003" y="1350"/>
                      </a:lnTo>
                      <a:lnTo>
                        <a:pt x="997" y="1327"/>
                      </a:lnTo>
                      <a:lnTo>
                        <a:pt x="990" y="1303"/>
                      </a:lnTo>
                      <a:lnTo>
                        <a:pt x="982" y="1276"/>
                      </a:lnTo>
                      <a:lnTo>
                        <a:pt x="971" y="1248"/>
                      </a:lnTo>
                      <a:lnTo>
                        <a:pt x="960" y="1218"/>
                      </a:lnTo>
                      <a:lnTo>
                        <a:pt x="948" y="1185"/>
                      </a:lnTo>
                      <a:lnTo>
                        <a:pt x="934" y="1150"/>
                      </a:lnTo>
                      <a:lnTo>
                        <a:pt x="918" y="1114"/>
                      </a:lnTo>
                      <a:lnTo>
                        <a:pt x="901" y="1076"/>
                      </a:lnTo>
                      <a:lnTo>
                        <a:pt x="882" y="1036"/>
                      </a:lnTo>
                      <a:lnTo>
                        <a:pt x="861" y="993"/>
                      </a:lnTo>
                      <a:lnTo>
                        <a:pt x="838" y="949"/>
                      </a:lnTo>
                      <a:lnTo>
                        <a:pt x="835" y="946"/>
                      </a:lnTo>
                      <a:lnTo>
                        <a:pt x="832" y="944"/>
                      </a:lnTo>
                      <a:lnTo>
                        <a:pt x="828" y="943"/>
                      </a:lnTo>
                      <a:lnTo>
                        <a:pt x="824" y="944"/>
                      </a:lnTo>
                      <a:lnTo>
                        <a:pt x="821" y="946"/>
                      </a:lnTo>
                      <a:lnTo>
                        <a:pt x="819" y="949"/>
                      </a:lnTo>
                      <a:lnTo>
                        <a:pt x="818" y="952"/>
                      </a:lnTo>
                      <a:lnTo>
                        <a:pt x="818" y="956"/>
                      </a:lnTo>
                      <a:close/>
                      <a:moveTo>
                        <a:pt x="2160" y="886"/>
                      </a:moveTo>
                      <a:lnTo>
                        <a:pt x="1957" y="922"/>
                      </a:lnTo>
                      <a:lnTo>
                        <a:pt x="1950" y="923"/>
                      </a:lnTo>
                      <a:lnTo>
                        <a:pt x="1944" y="925"/>
                      </a:lnTo>
                      <a:lnTo>
                        <a:pt x="1939" y="928"/>
                      </a:lnTo>
                      <a:lnTo>
                        <a:pt x="1934" y="931"/>
                      </a:lnTo>
                      <a:lnTo>
                        <a:pt x="1929" y="934"/>
                      </a:lnTo>
                      <a:lnTo>
                        <a:pt x="1924" y="938"/>
                      </a:lnTo>
                      <a:lnTo>
                        <a:pt x="1920" y="943"/>
                      </a:lnTo>
                      <a:lnTo>
                        <a:pt x="1917" y="947"/>
                      </a:lnTo>
                      <a:lnTo>
                        <a:pt x="1913" y="952"/>
                      </a:lnTo>
                      <a:lnTo>
                        <a:pt x="1911" y="958"/>
                      </a:lnTo>
                      <a:lnTo>
                        <a:pt x="1909" y="963"/>
                      </a:lnTo>
                      <a:lnTo>
                        <a:pt x="1907" y="969"/>
                      </a:lnTo>
                      <a:lnTo>
                        <a:pt x="1906" y="975"/>
                      </a:lnTo>
                      <a:lnTo>
                        <a:pt x="1906" y="981"/>
                      </a:lnTo>
                      <a:lnTo>
                        <a:pt x="1906" y="987"/>
                      </a:lnTo>
                      <a:lnTo>
                        <a:pt x="1907" y="993"/>
                      </a:lnTo>
                      <a:lnTo>
                        <a:pt x="1910" y="1004"/>
                      </a:lnTo>
                      <a:lnTo>
                        <a:pt x="1914" y="1015"/>
                      </a:lnTo>
                      <a:lnTo>
                        <a:pt x="1920" y="1024"/>
                      </a:lnTo>
                      <a:lnTo>
                        <a:pt x="1928" y="1031"/>
                      </a:lnTo>
                      <a:lnTo>
                        <a:pt x="1936" y="1037"/>
                      </a:lnTo>
                      <a:lnTo>
                        <a:pt x="1946" y="1041"/>
                      </a:lnTo>
                      <a:lnTo>
                        <a:pt x="1956" y="1044"/>
                      </a:lnTo>
                      <a:lnTo>
                        <a:pt x="1967" y="1045"/>
                      </a:lnTo>
                      <a:lnTo>
                        <a:pt x="1972" y="1045"/>
                      </a:lnTo>
                      <a:lnTo>
                        <a:pt x="1978" y="1044"/>
                      </a:lnTo>
                      <a:lnTo>
                        <a:pt x="2182" y="1007"/>
                      </a:lnTo>
                      <a:lnTo>
                        <a:pt x="2189" y="1006"/>
                      </a:lnTo>
                      <a:lnTo>
                        <a:pt x="2195" y="1004"/>
                      </a:lnTo>
                      <a:lnTo>
                        <a:pt x="2200" y="1002"/>
                      </a:lnTo>
                      <a:lnTo>
                        <a:pt x="2206" y="999"/>
                      </a:lnTo>
                      <a:lnTo>
                        <a:pt x="2210" y="995"/>
                      </a:lnTo>
                      <a:lnTo>
                        <a:pt x="2215" y="991"/>
                      </a:lnTo>
                      <a:lnTo>
                        <a:pt x="2219" y="987"/>
                      </a:lnTo>
                      <a:lnTo>
                        <a:pt x="2223" y="982"/>
                      </a:lnTo>
                      <a:lnTo>
                        <a:pt x="2226" y="977"/>
                      </a:lnTo>
                      <a:lnTo>
                        <a:pt x="2228" y="972"/>
                      </a:lnTo>
                      <a:lnTo>
                        <a:pt x="2231" y="966"/>
                      </a:lnTo>
                      <a:lnTo>
                        <a:pt x="2232" y="961"/>
                      </a:lnTo>
                      <a:lnTo>
                        <a:pt x="2233" y="955"/>
                      </a:lnTo>
                      <a:lnTo>
                        <a:pt x="2234" y="948"/>
                      </a:lnTo>
                      <a:lnTo>
                        <a:pt x="2234" y="942"/>
                      </a:lnTo>
                      <a:lnTo>
                        <a:pt x="2233" y="936"/>
                      </a:lnTo>
                      <a:lnTo>
                        <a:pt x="2231" y="930"/>
                      </a:lnTo>
                      <a:lnTo>
                        <a:pt x="2229" y="924"/>
                      </a:lnTo>
                      <a:lnTo>
                        <a:pt x="2227" y="919"/>
                      </a:lnTo>
                      <a:lnTo>
                        <a:pt x="2224" y="913"/>
                      </a:lnTo>
                      <a:lnTo>
                        <a:pt x="2220" y="908"/>
                      </a:lnTo>
                      <a:lnTo>
                        <a:pt x="2216" y="904"/>
                      </a:lnTo>
                      <a:lnTo>
                        <a:pt x="2212" y="900"/>
                      </a:lnTo>
                      <a:lnTo>
                        <a:pt x="2207" y="896"/>
                      </a:lnTo>
                      <a:lnTo>
                        <a:pt x="2202" y="893"/>
                      </a:lnTo>
                      <a:lnTo>
                        <a:pt x="2197" y="891"/>
                      </a:lnTo>
                      <a:lnTo>
                        <a:pt x="2192" y="888"/>
                      </a:lnTo>
                      <a:lnTo>
                        <a:pt x="2185" y="887"/>
                      </a:lnTo>
                      <a:lnTo>
                        <a:pt x="2179" y="886"/>
                      </a:lnTo>
                      <a:lnTo>
                        <a:pt x="2173" y="885"/>
                      </a:lnTo>
                      <a:lnTo>
                        <a:pt x="2167" y="885"/>
                      </a:lnTo>
                      <a:lnTo>
                        <a:pt x="2160" y="886"/>
                      </a:lnTo>
                      <a:close/>
                      <a:moveTo>
                        <a:pt x="2075" y="1615"/>
                      </a:moveTo>
                      <a:lnTo>
                        <a:pt x="1896" y="1511"/>
                      </a:lnTo>
                      <a:lnTo>
                        <a:pt x="1890" y="1509"/>
                      </a:lnTo>
                      <a:lnTo>
                        <a:pt x="1884" y="1506"/>
                      </a:lnTo>
                      <a:lnTo>
                        <a:pt x="1879" y="1505"/>
                      </a:lnTo>
                      <a:lnTo>
                        <a:pt x="1873" y="1504"/>
                      </a:lnTo>
                      <a:lnTo>
                        <a:pt x="1867" y="1503"/>
                      </a:lnTo>
                      <a:lnTo>
                        <a:pt x="1861" y="1503"/>
                      </a:lnTo>
                      <a:lnTo>
                        <a:pt x="1855" y="1504"/>
                      </a:lnTo>
                      <a:lnTo>
                        <a:pt x="1849" y="1505"/>
                      </a:lnTo>
                      <a:lnTo>
                        <a:pt x="1843" y="1507"/>
                      </a:lnTo>
                      <a:lnTo>
                        <a:pt x="1838" y="1509"/>
                      </a:lnTo>
                      <a:lnTo>
                        <a:pt x="1833" y="1512"/>
                      </a:lnTo>
                      <a:lnTo>
                        <a:pt x="1828" y="1516"/>
                      </a:lnTo>
                      <a:lnTo>
                        <a:pt x="1823" y="1520"/>
                      </a:lnTo>
                      <a:lnTo>
                        <a:pt x="1819" y="1524"/>
                      </a:lnTo>
                      <a:lnTo>
                        <a:pt x="1815" y="1529"/>
                      </a:lnTo>
                      <a:lnTo>
                        <a:pt x="1812" y="1534"/>
                      </a:lnTo>
                      <a:lnTo>
                        <a:pt x="1809" y="1540"/>
                      </a:lnTo>
                      <a:lnTo>
                        <a:pt x="1807" y="1545"/>
                      </a:lnTo>
                      <a:lnTo>
                        <a:pt x="1805" y="1551"/>
                      </a:lnTo>
                      <a:lnTo>
                        <a:pt x="1804" y="1557"/>
                      </a:lnTo>
                      <a:lnTo>
                        <a:pt x="1803" y="1563"/>
                      </a:lnTo>
                      <a:lnTo>
                        <a:pt x="1804" y="1569"/>
                      </a:lnTo>
                      <a:lnTo>
                        <a:pt x="1804" y="1575"/>
                      </a:lnTo>
                      <a:lnTo>
                        <a:pt x="1805" y="1581"/>
                      </a:lnTo>
                      <a:lnTo>
                        <a:pt x="1807" y="1587"/>
                      </a:lnTo>
                      <a:lnTo>
                        <a:pt x="1810" y="1592"/>
                      </a:lnTo>
                      <a:lnTo>
                        <a:pt x="1812" y="1597"/>
                      </a:lnTo>
                      <a:lnTo>
                        <a:pt x="1816" y="1602"/>
                      </a:lnTo>
                      <a:lnTo>
                        <a:pt x="1820" y="1608"/>
                      </a:lnTo>
                      <a:lnTo>
                        <a:pt x="1824" y="1612"/>
                      </a:lnTo>
                      <a:lnTo>
                        <a:pt x="1829" y="1616"/>
                      </a:lnTo>
                      <a:lnTo>
                        <a:pt x="1834" y="1619"/>
                      </a:lnTo>
                      <a:lnTo>
                        <a:pt x="2014" y="1722"/>
                      </a:lnTo>
                      <a:lnTo>
                        <a:pt x="2021" y="1726"/>
                      </a:lnTo>
                      <a:lnTo>
                        <a:pt x="2029" y="1728"/>
                      </a:lnTo>
                      <a:lnTo>
                        <a:pt x="2036" y="1730"/>
                      </a:lnTo>
                      <a:lnTo>
                        <a:pt x="2044" y="1730"/>
                      </a:lnTo>
                      <a:lnTo>
                        <a:pt x="2052" y="1730"/>
                      </a:lnTo>
                      <a:lnTo>
                        <a:pt x="2060" y="1728"/>
                      </a:lnTo>
                      <a:lnTo>
                        <a:pt x="2068" y="1726"/>
                      </a:lnTo>
                      <a:lnTo>
                        <a:pt x="2075" y="1722"/>
                      </a:lnTo>
                      <a:lnTo>
                        <a:pt x="2081" y="1718"/>
                      </a:lnTo>
                      <a:lnTo>
                        <a:pt x="2088" y="1713"/>
                      </a:lnTo>
                      <a:lnTo>
                        <a:pt x="2093" y="1707"/>
                      </a:lnTo>
                      <a:lnTo>
                        <a:pt x="2098" y="1700"/>
                      </a:lnTo>
                      <a:lnTo>
                        <a:pt x="2101" y="1694"/>
                      </a:lnTo>
                      <a:lnTo>
                        <a:pt x="2103" y="1688"/>
                      </a:lnTo>
                      <a:lnTo>
                        <a:pt x="2105" y="1682"/>
                      </a:lnTo>
                      <a:lnTo>
                        <a:pt x="2106" y="1676"/>
                      </a:lnTo>
                      <a:lnTo>
                        <a:pt x="2106" y="1670"/>
                      </a:lnTo>
                      <a:lnTo>
                        <a:pt x="2106" y="1664"/>
                      </a:lnTo>
                      <a:lnTo>
                        <a:pt x="2105" y="1659"/>
                      </a:lnTo>
                      <a:lnTo>
                        <a:pt x="2104" y="1653"/>
                      </a:lnTo>
                      <a:lnTo>
                        <a:pt x="2102" y="1647"/>
                      </a:lnTo>
                      <a:lnTo>
                        <a:pt x="2100" y="1642"/>
                      </a:lnTo>
                      <a:lnTo>
                        <a:pt x="2097" y="1636"/>
                      </a:lnTo>
                      <a:lnTo>
                        <a:pt x="2094" y="1632"/>
                      </a:lnTo>
                      <a:lnTo>
                        <a:pt x="2090" y="1627"/>
                      </a:lnTo>
                      <a:lnTo>
                        <a:pt x="2085" y="1623"/>
                      </a:lnTo>
                      <a:lnTo>
                        <a:pt x="2080" y="1619"/>
                      </a:lnTo>
                      <a:lnTo>
                        <a:pt x="2075" y="1615"/>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chemeClr val="dk1"/>
                    </a:solidFill>
                    <a:latin typeface="Open Sans"/>
                    <a:ea typeface="Open Sans"/>
                    <a:cs typeface="Open Sans"/>
                    <a:sym typeface="Open Sans"/>
                  </a:endParaRPr>
                </a:p>
              </p:txBody>
            </p:sp>
          </p:grpSp>
          <p:cxnSp>
            <p:nvCxnSpPr>
              <p:cNvPr id="310" name="Google Shape;310;p15"/>
              <p:cNvCxnSpPr>
                <a:stCxn id="286" idx="3"/>
                <a:endCxn id="305" idx="2"/>
              </p:cNvCxnSpPr>
              <p:nvPr/>
            </p:nvCxnSpPr>
            <p:spPr>
              <a:xfrm>
                <a:off x="7055933" y="3745660"/>
                <a:ext cx="2802900" cy="1368600"/>
              </a:xfrm>
              <a:prstGeom prst="straightConnector1">
                <a:avLst/>
              </a:prstGeom>
              <a:noFill/>
              <a:ln cap="flat" cmpd="sng" w="19050">
                <a:solidFill>
                  <a:srgbClr val="D9D9D9"/>
                </a:solidFill>
                <a:prstDash val="dash"/>
                <a:round/>
                <a:headEnd len="sm" w="sm" type="none"/>
                <a:tailEnd len="med" w="med" type="stealth"/>
              </a:ln>
            </p:spPr>
          </p:cxnSp>
          <p:sp>
            <p:nvSpPr>
              <p:cNvPr id="311" name="Google Shape;311;p15"/>
              <p:cNvSpPr/>
              <p:nvPr/>
            </p:nvSpPr>
            <p:spPr>
              <a:xfrm>
                <a:off x="2383340" y="3315067"/>
                <a:ext cx="960698" cy="848610"/>
              </a:xfrm>
              <a:custGeom>
                <a:rect b="b" l="l" r="r" t="t"/>
                <a:pathLst>
                  <a:path extrusionOk="0" h="2478" w="2854">
                    <a:moveTo>
                      <a:pt x="2173" y="1181"/>
                    </a:moveTo>
                    <a:lnTo>
                      <a:pt x="2095" y="1181"/>
                    </a:lnTo>
                    <a:lnTo>
                      <a:pt x="2095" y="1213"/>
                    </a:lnTo>
                    <a:lnTo>
                      <a:pt x="2173" y="1213"/>
                    </a:lnTo>
                    <a:lnTo>
                      <a:pt x="2173" y="1181"/>
                    </a:lnTo>
                    <a:close/>
                    <a:moveTo>
                      <a:pt x="2252" y="1213"/>
                    </a:moveTo>
                    <a:lnTo>
                      <a:pt x="2330" y="1213"/>
                    </a:lnTo>
                    <a:lnTo>
                      <a:pt x="2330" y="1181"/>
                    </a:lnTo>
                    <a:lnTo>
                      <a:pt x="2252" y="1181"/>
                    </a:lnTo>
                    <a:lnTo>
                      <a:pt x="2252" y="1213"/>
                    </a:lnTo>
                    <a:close/>
                    <a:moveTo>
                      <a:pt x="426" y="1213"/>
                    </a:moveTo>
                    <a:lnTo>
                      <a:pt x="504" y="1213"/>
                    </a:lnTo>
                    <a:lnTo>
                      <a:pt x="504" y="1181"/>
                    </a:lnTo>
                    <a:lnTo>
                      <a:pt x="426" y="1181"/>
                    </a:lnTo>
                    <a:lnTo>
                      <a:pt x="426" y="1213"/>
                    </a:lnTo>
                    <a:close/>
                    <a:moveTo>
                      <a:pt x="661" y="1181"/>
                    </a:moveTo>
                    <a:lnTo>
                      <a:pt x="583" y="1181"/>
                    </a:lnTo>
                    <a:lnTo>
                      <a:pt x="583" y="1213"/>
                    </a:lnTo>
                    <a:lnTo>
                      <a:pt x="661" y="1213"/>
                    </a:lnTo>
                    <a:lnTo>
                      <a:pt x="661" y="1181"/>
                    </a:lnTo>
                    <a:close/>
                    <a:moveTo>
                      <a:pt x="1012" y="697"/>
                    </a:moveTo>
                    <a:lnTo>
                      <a:pt x="1040" y="681"/>
                    </a:lnTo>
                    <a:lnTo>
                      <a:pt x="1001" y="613"/>
                    </a:lnTo>
                    <a:lnTo>
                      <a:pt x="972" y="629"/>
                    </a:lnTo>
                    <a:lnTo>
                      <a:pt x="1012" y="697"/>
                    </a:lnTo>
                    <a:close/>
                    <a:moveTo>
                      <a:pt x="1090" y="833"/>
                    </a:moveTo>
                    <a:lnTo>
                      <a:pt x="1118" y="816"/>
                    </a:lnTo>
                    <a:lnTo>
                      <a:pt x="1080" y="749"/>
                    </a:lnTo>
                    <a:lnTo>
                      <a:pt x="1051" y="765"/>
                    </a:lnTo>
                    <a:lnTo>
                      <a:pt x="1090" y="833"/>
                    </a:lnTo>
                    <a:close/>
                    <a:moveTo>
                      <a:pt x="1657" y="833"/>
                    </a:moveTo>
                    <a:lnTo>
                      <a:pt x="1697" y="765"/>
                    </a:lnTo>
                    <a:lnTo>
                      <a:pt x="1668" y="749"/>
                    </a:lnTo>
                    <a:lnTo>
                      <a:pt x="1629" y="816"/>
                    </a:lnTo>
                    <a:lnTo>
                      <a:pt x="1657" y="833"/>
                    </a:lnTo>
                    <a:close/>
                    <a:moveTo>
                      <a:pt x="1735" y="697"/>
                    </a:moveTo>
                    <a:lnTo>
                      <a:pt x="1775" y="629"/>
                    </a:lnTo>
                    <a:lnTo>
                      <a:pt x="1746" y="613"/>
                    </a:lnTo>
                    <a:lnTo>
                      <a:pt x="1707" y="681"/>
                    </a:lnTo>
                    <a:lnTo>
                      <a:pt x="1735" y="697"/>
                    </a:lnTo>
                    <a:close/>
                    <a:moveTo>
                      <a:pt x="1051" y="1685"/>
                    </a:moveTo>
                    <a:lnTo>
                      <a:pt x="1080" y="1701"/>
                    </a:lnTo>
                    <a:lnTo>
                      <a:pt x="1118" y="1633"/>
                    </a:lnTo>
                    <a:lnTo>
                      <a:pt x="1090" y="1617"/>
                    </a:lnTo>
                    <a:lnTo>
                      <a:pt x="1051" y="1685"/>
                    </a:lnTo>
                    <a:close/>
                    <a:moveTo>
                      <a:pt x="972" y="1820"/>
                    </a:moveTo>
                    <a:lnTo>
                      <a:pt x="1001" y="1836"/>
                    </a:lnTo>
                    <a:lnTo>
                      <a:pt x="1040" y="1768"/>
                    </a:lnTo>
                    <a:lnTo>
                      <a:pt x="1012" y="1752"/>
                    </a:lnTo>
                    <a:lnTo>
                      <a:pt x="972" y="1820"/>
                    </a:lnTo>
                    <a:close/>
                    <a:moveTo>
                      <a:pt x="1735" y="1752"/>
                    </a:moveTo>
                    <a:lnTo>
                      <a:pt x="1707" y="1768"/>
                    </a:lnTo>
                    <a:lnTo>
                      <a:pt x="1746" y="1836"/>
                    </a:lnTo>
                    <a:lnTo>
                      <a:pt x="1775" y="1820"/>
                    </a:lnTo>
                    <a:lnTo>
                      <a:pt x="1735" y="1752"/>
                    </a:lnTo>
                    <a:close/>
                    <a:moveTo>
                      <a:pt x="1629" y="1633"/>
                    </a:moveTo>
                    <a:lnTo>
                      <a:pt x="1668" y="1701"/>
                    </a:lnTo>
                    <a:lnTo>
                      <a:pt x="1697" y="1685"/>
                    </a:lnTo>
                    <a:lnTo>
                      <a:pt x="1657" y="1617"/>
                    </a:lnTo>
                    <a:lnTo>
                      <a:pt x="1629" y="1633"/>
                    </a:lnTo>
                    <a:close/>
                    <a:moveTo>
                      <a:pt x="1806" y="1436"/>
                    </a:moveTo>
                    <a:lnTo>
                      <a:pt x="1825" y="1435"/>
                    </a:lnTo>
                    <a:lnTo>
                      <a:pt x="1843" y="1432"/>
                    </a:lnTo>
                    <a:lnTo>
                      <a:pt x="1862" y="1427"/>
                    </a:lnTo>
                    <a:lnTo>
                      <a:pt x="1879" y="1420"/>
                    </a:lnTo>
                    <a:lnTo>
                      <a:pt x="1895" y="1413"/>
                    </a:lnTo>
                    <a:lnTo>
                      <a:pt x="1911" y="1403"/>
                    </a:lnTo>
                    <a:lnTo>
                      <a:pt x="1925" y="1393"/>
                    </a:lnTo>
                    <a:lnTo>
                      <a:pt x="1939" y="1381"/>
                    </a:lnTo>
                    <a:lnTo>
                      <a:pt x="1951" y="1368"/>
                    </a:lnTo>
                    <a:lnTo>
                      <a:pt x="1962" y="1353"/>
                    </a:lnTo>
                    <a:lnTo>
                      <a:pt x="1971" y="1337"/>
                    </a:lnTo>
                    <a:lnTo>
                      <a:pt x="1979" y="1321"/>
                    </a:lnTo>
                    <a:lnTo>
                      <a:pt x="1985" y="1304"/>
                    </a:lnTo>
                    <a:lnTo>
                      <a:pt x="1989" y="1286"/>
                    </a:lnTo>
                    <a:lnTo>
                      <a:pt x="1992" y="1268"/>
                    </a:lnTo>
                    <a:lnTo>
                      <a:pt x="1993" y="1248"/>
                    </a:lnTo>
                    <a:lnTo>
                      <a:pt x="1992" y="1229"/>
                    </a:lnTo>
                    <a:lnTo>
                      <a:pt x="1989" y="1211"/>
                    </a:lnTo>
                    <a:lnTo>
                      <a:pt x="1985" y="1193"/>
                    </a:lnTo>
                    <a:lnTo>
                      <a:pt x="1979" y="1176"/>
                    </a:lnTo>
                    <a:lnTo>
                      <a:pt x="1971" y="1159"/>
                    </a:lnTo>
                    <a:lnTo>
                      <a:pt x="1962" y="1143"/>
                    </a:lnTo>
                    <a:lnTo>
                      <a:pt x="1951" y="1129"/>
                    </a:lnTo>
                    <a:lnTo>
                      <a:pt x="1939" y="1116"/>
                    </a:lnTo>
                    <a:lnTo>
                      <a:pt x="1925" y="1104"/>
                    </a:lnTo>
                    <a:lnTo>
                      <a:pt x="1911" y="1093"/>
                    </a:lnTo>
                    <a:lnTo>
                      <a:pt x="1895" y="1083"/>
                    </a:lnTo>
                    <a:lnTo>
                      <a:pt x="1879" y="1075"/>
                    </a:lnTo>
                    <a:lnTo>
                      <a:pt x="1862" y="1069"/>
                    </a:lnTo>
                    <a:lnTo>
                      <a:pt x="1843" y="1065"/>
                    </a:lnTo>
                    <a:lnTo>
                      <a:pt x="1825" y="1062"/>
                    </a:lnTo>
                    <a:lnTo>
                      <a:pt x="1806" y="1061"/>
                    </a:lnTo>
                    <a:lnTo>
                      <a:pt x="1792" y="1061"/>
                    </a:lnTo>
                    <a:lnTo>
                      <a:pt x="1778" y="1063"/>
                    </a:lnTo>
                    <a:lnTo>
                      <a:pt x="1770" y="1043"/>
                    </a:lnTo>
                    <a:lnTo>
                      <a:pt x="1759" y="1024"/>
                    </a:lnTo>
                    <a:lnTo>
                      <a:pt x="1747" y="1005"/>
                    </a:lnTo>
                    <a:lnTo>
                      <a:pt x="1735" y="987"/>
                    </a:lnTo>
                    <a:lnTo>
                      <a:pt x="1721" y="970"/>
                    </a:lnTo>
                    <a:lnTo>
                      <a:pt x="1706" y="955"/>
                    </a:lnTo>
                    <a:lnTo>
                      <a:pt x="1690" y="940"/>
                    </a:lnTo>
                    <a:lnTo>
                      <a:pt x="1671" y="927"/>
                    </a:lnTo>
                    <a:lnTo>
                      <a:pt x="1653" y="915"/>
                    </a:lnTo>
                    <a:lnTo>
                      <a:pt x="1634" y="904"/>
                    </a:lnTo>
                    <a:lnTo>
                      <a:pt x="1614" y="895"/>
                    </a:lnTo>
                    <a:lnTo>
                      <a:pt x="1594" y="888"/>
                    </a:lnTo>
                    <a:lnTo>
                      <a:pt x="1571" y="882"/>
                    </a:lnTo>
                    <a:lnTo>
                      <a:pt x="1549" y="877"/>
                    </a:lnTo>
                    <a:lnTo>
                      <a:pt x="1527" y="875"/>
                    </a:lnTo>
                    <a:lnTo>
                      <a:pt x="1503" y="874"/>
                    </a:lnTo>
                    <a:lnTo>
                      <a:pt x="1488" y="874"/>
                    </a:lnTo>
                    <a:lnTo>
                      <a:pt x="1473" y="875"/>
                    </a:lnTo>
                    <a:lnTo>
                      <a:pt x="1459" y="877"/>
                    </a:lnTo>
                    <a:lnTo>
                      <a:pt x="1444" y="880"/>
                    </a:lnTo>
                    <a:lnTo>
                      <a:pt x="1430" y="883"/>
                    </a:lnTo>
                    <a:lnTo>
                      <a:pt x="1416" y="887"/>
                    </a:lnTo>
                    <a:lnTo>
                      <a:pt x="1402" y="891"/>
                    </a:lnTo>
                    <a:lnTo>
                      <a:pt x="1389" y="897"/>
                    </a:lnTo>
                    <a:lnTo>
                      <a:pt x="1376" y="902"/>
                    </a:lnTo>
                    <a:lnTo>
                      <a:pt x="1364" y="909"/>
                    </a:lnTo>
                    <a:lnTo>
                      <a:pt x="1351" y="916"/>
                    </a:lnTo>
                    <a:lnTo>
                      <a:pt x="1340" y="924"/>
                    </a:lnTo>
                    <a:lnTo>
                      <a:pt x="1327" y="932"/>
                    </a:lnTo>
                    <a:lnTo>
                      <a:pt x="1316" y="941"/>
                    </a:lnTo>
                    <a:lnTo>
                      <a:pt x="1306" y="950"/>
                    </a:lnTo>
                    <a:lnTo>
                      <a:pt x="1296" y="959"/>
                    </a:lnTo>
                    <a:lnTo>
                      <a:pt x="1282" y="950"/>
                    </a:lnTo>
                    <a:lnTo>
                      <a:pt x="1267" y="942"/>
                    </a:lnTo>
                    <a:lnTo>
                      <a:pt x="1251" y="935"/>
                    </a:lnTo>
                    <a:lnTo>
                      <a:pt x="1234" y="930"/>
                    </a:lnTo>
                    <a:lnTo>
                      <a:pt x="1217" y="925"/>
                    </a:lnTo>
                    <a:lnTo>
                      <a:pt x="1200" y="922"/>
                    </a:lnTo>
                    <a:lnTo>
                      <a:pt x="1183" y="920"/>
                    </a:lnTo>
                    <a:lnTo>
                      <a:pt x="1165" y="919"/>
                    </a:lnTo>
                    <a:lnTo>
                      <a:pt x="1142" y="920"/>
                    </a:lnTo>
                    <a:lnTo>
                      <a:pt x="1121" y="923"/>
                    </a:lnTo>
                    <a:lnTo>
                      <a:pt x="1101" y="928"/>
                    </a:lnTo>
                    <a:lnTo>
                      <a:pt x="1081" y="934"/>
                    </a:lnTo>
                    <a:lnTo>
                      <a:pt x="1062" y="942"/>
                    </a:lnTo>
                    <a:lnTo>
                      <a:pt x="1044" y="952"/>
                    </a:lnTo>
                    <a:lnTo>
                      <a:pt x="1027" y="964"/>
                    </a:lnTo>
                    <a:lnTo>
                      <a:pt x="1011" y="976"/>
                    </a:lnTo>
                    <a:lnTo>
                      <a:pt x="997" y="990"/>
                    </a:lnTo>
                    <a:lnTo>
                      <a:pt x="983" y="1007"/>
                    </a:lnTo>
                    <a:lnTo>
                      <a:pt x="971" y="1023"/>
                    </a:lnTo>
                    <a:lnTo>
                      <a:pt x="960" y="1040"/>
                    </a:lnTo>
                    <a:lnTo>
                      <a:pt x="951" y="1059"/>
                    </a:lnTo>
                    <a:lnTo>
                      <a:pt x="944" y="1078"/>
                    </a:lnTo>
                    <a:lnTo>
                      <a:pt x="939" y="1099"/>
                    </a:lnTo>
                    <a:lnTo>
                      <a:pt x="935" y="1120"/>
                    </a:lnTo>
                    <a:lnTo>
                      <a:pt x="926" y="1118"/>
                    </a:lnTo>
                    <a:lnTo>
                      <a:pt x="917" y="1116"/>
                    </a:lnTo>
                    <a:lnTo>
                      <a:pt x="907" y="1115"/>
                    </a:lnTo>
                    <a:lnTo>
                      <a:pt x="897" y="1115"/>
                    </a:lnTo>
                    <a:lnTo>
                      <a:pt x="882" y="1116"/>
                    </a:lnTo>
                    <a:lnTo>
                      <a:pt x="868" y="1118"/>
                    </a:lnTo>
                    <a:lnTo>
                      <a:pt x="855" y="1121"/>
                    </a:lnTo>
                    <a:lnTo>
                      <a:pt x="842" y="1126"/>
                    </a:lnTo>
                    <a:lnTo>
                      <a:pt x="829" y="1132"/>
                    </a:lnTo>
                    <a:lnTo>
                      <a:pt x="817" y="1139"/>
                    </a:lnTo>
                    <a:lnTo>
                      <a:pt x="806" y="1147"/>
                    </a:lnTo>
                    <a:lnTo>
                      <a:pt x="796" y="1156"/>
                    </a:lnTo>
                    <a:lnTo>
                      <a:pt x="787" y="1166"/>
                    </a:lnTo>
                    <a:lnTo>
                      <a:pt x="779" y="1178"/>
                    </a:lnTo>
                    <a:lnTo>
                      <a:pt x="772" y="1190"/>
                    </a:lnTo>
                    <a:lnTo>
                      <a:pt x="766" y="1202"/>
                    </a:lnTo>
                    <a:lnTo>
                      <a:pt x="761" y="1215"/>
                    </a:lnTo>
                    <a:lnTo>
                      <a:pt x="758" y="1228"/>
                    </a:lnTo>
                    <a:lnTo>
                      <a:pt x="755" y="1242"/>
                    </a:lnTo>
                    <a:lnTo>
                      <a:pt x="755" y="1257"/>
                    </a:lnTo>
                    <a:lnTo>
                      <a:pt x="755" y="1272"/>
                    </a:lnTo>
                    <a:lnTo>
                      <a:pt x="758" y="1286"/>
                    </a:lnTo>
                    <a:lnTo>
                      <a:pt x="761" y="1300"/>
                    </a:lnTo>
                    <a:lnTo>
                      <a:pt x="766" y="1313"/>
                    </a:lnTo>
                    <a:lnTo>
                      <a:pt x="772" y="1325"/>
                    </a:lnTo>
                    <a:lnTo>
                      <a:pt x="779" y="1336"/>
                    </a:lnTo>
                    <a:lnTo>
                      <a:pt x="787" y="1348"/>
                    </a:lnTo>
                    <a:lnTo>
                      <a:pt x="796" y="1358"/>
                    </a:lnTo>
                    <a:lnTo>
                      <a:pt x="806" y="1367"/>
                    </a:lnTo>
                    <a:lnTo>
                      <a:pt x="817" y="1376"/>
                    </a:lnTo>
                    <a:lnTo>
                      <a:pt x="829" y="1383"/>
                    </a:lnTo>
                    <a:lnTo>
                      <a:pt x="842" y="1389"/>
                    </a:lnTo>
                    <a:lnTo>
                      <a:pt x="855" y="1393"/>
                    </a:lnTo>
                    <a:lnTo>
                      <a:pt x="868" y="1397"/>
                    </a:lnTo>
                    <a:lnTo>
                      <a:pt x="882" y="1399"/>
                    </a:lnTo>
                    <a:lnTo>
                      <a:pt x="897" y="1400"/>
                    </a:lnTo>
                    <a:lnTo>
                      <a:pt x="912" y="1399"/>
                    </a:lnTo>
                    <a:lnTo>
                      <a:pt x="926" y="1397"/>
                    </a:lnTo>
                    <a:lnTo>
                      <a:pt x="939" y="1393"/>
                    </a:lnTo>
                    <a:lnTo>
                      <a:pt x="952" y="1389"/>
                    </a:lnTo>
                    <a:lnTo>
                      <a:pt x="955" y="1403"/>
                    </a:lnTo>
                    <a:lnTo>
                      <a:pt x="959" y="1416"/>
                    </a:lnTo>
                    <a:lnTo>
                      <a:pt x="964" y="1430"/>
                    </a:lnTo>
                    <a:lnTo>
                      <a:pt x="971" y="1443"/>
                    </a:lnTo>
                    <a:lnTo>
                      <a:pt x="978" y="1454"/>
                    </a:lnTo>
                    <a:lnTo>
                      <a:pt x="986" y="1466"/>
                    </a:lnTo>
                    <a:lnTo>
                      <a:pt x="996" y="1476"/>
                    </a:lnTo>
                    <a:lnTo>
                      <a:pt x="1006" y="1485"/>
                    </a:lnTo>
                    <a:lnTo>
                      <a:pt x="1017" y="1494"/>
                    </a:lnTo>
                    <a:lnTo>
                      <a:pt x="1029" y="1502"/>
                    </a:lnTo>
                    <a:lnTo>
                      <a:pt x="1041" y="1508"/>
                    </a:lnTo>
                    <a:lnTo>
                      <a:pt x="1054" y="1515"/>
                    </a:lnTo>
                    <a:lnTo>
                      <a:pt x="1067" y="1519"/>
                    </a:lnTo>
                    <a:lnTo>
                      <a:pt x="1082" y="1522"/>
                    </a:lnTo>
                    <a:lnTo>
                      <a:pt x="1096" y="1524"/>
                    </a:lnTo>
                    <a:lnTo>
                      <a:pt x="1111" y="1525"/>
                    </a:lnTo>
                    <a:lnTo>
                      <a:pt x="1124" y="1524"/>
                    </a:lnTo>
                    <a:lnTo>
                      <a:pt x="1137" y="1523"/>
                    </a:lnTo>
                    <a:lnTo>
                      <a:pt x="1149" y="1520"/>
                    </a:lnTo>
                    <a:lnTo>
                      <a:pt x="1163" y="1517"/>
                    </a:lnTo>
                    <a:lnTo>
                      <a:pt x="1174" y="1511"/>
                    </a:lnTo>
                    <a:lnTo>
                      <a:pt x="1185" y="1506"/>
                    </a:lnTo>
                    <a:lnTo>
                      <a:pt x="1196" y="1500"/>
                    </a:lnTo>
                    <a:lnTo>
                      <a:pt x="1206" y="1493"/>
                    </a:lnTo>
                    <a:lnTo>
                      <a:pt x="1212" y="1504"/>
                    </a:lnTo>
                    <a:lnTo>
                      <a:pt x="1218" y="1515"/>
                    </a:lnTo>
                    <a:lnTo>
                      <a:pt x="1225" y="1525"/>
                    </a:lnTo>
                    <a:lnTo>
                      <a:pt x="1232" y="1535"/>
                    </a:lnTo>
                    <a:lnTo>
                      <a:pt x="1241" y="1544"/>
                    </a:lnTo>
                    <a:lnTo>
                      <a:pt x="1250" y="1552"/>
                    </a:lnTo>
                    <a:lnTo>
                      <a:pt x="1260" y="1560"/>
                    </a:lnTo>
                    <a:lnTo>
                      <a:pt x="1270" y="1567"/>
                    </a:lnTo>
                    <a:lnTo>
                      <a:pt x="1280" y="1573"/>
                    </a:lnTo>
                    <a:lnTo>
                      <a:pt x="1291" y="1579"/>
                    </a:lnTo>
                    <a:lnTo>
                      <a:pt x="1302" y="1584"/>
                    </a:lnTo>
                    <a:lnTo>
                      <a:pt x="1314" y="1588"/>
                    </a:lnTo>
                    <a:lnTo>
                      <a:pt x="1326" y="1591"/>
                    </a:lnTo>
                    <a:lnTo>
                      <a:pt x="1339" y="1594"/>
                    </a:lnTo>
                    <a:lnTo>
                      <a:pt x="1352" y="1595"/>
                    </a:lnTo>
                    <a:lnTo>
                      <a:pt x="1365" y="1595"/>
                    </a:lnTo>
                    <a:lnTo>
                      <a:pt x="1376" y="1595"/>
                    </a:lnTo>
                    <a:lnTo>
                      <a:pt x="1387" y="1594"/>
                    </a:lnTo>
                    <a:lnTo>
                      <a:pt x="1397" y="1592"/>
                    </a:lnTo>
                    <a:lnTo>
                      <a:pt x="1407" y="1590"/>
                    </a:lnTo>
                    <a:lnTo>
                      <a:pt x="1417" y="1587"/>
                    </a:lnTo>
                    <a:lnTo>
                      <a:pt x="1428" y="1584"/>
                    </a:lnTo>
                    <a:lnTo>
                      <a:pt x="1438" y="1580"/>
                    </a:lnTo>
                    <a:lnTo>
                      <a:pt x="1447" y="1575"/>
                    </a:lnTo>
                    <a:lnTo>
                      <a:pt x="1456" y="1570"/>
                    </a:lnTo>
                    <a:lnTo>
                      <a:pt x="1464" y="1565"/>
                    </a:lnTo>
                    <a:lnTo>
                      <a:pt x="1472" y="1559"/>
                    </a:lnTo>
                    <a:lnTo>
                      <a:pt x="1480" y="1552"/>
                    </a:lnTo>
                    <a:lnTo>
                      <a:pt x="1488" y="1545"/>
                    </a:lnTo>
                    <a:lnTo>
                      <a:pt x="1495" y="1538"/>
                    </a:lnTo>
                    <a:lnTo>
                      <a:pt x="1501" y="1530"/>
                    </a:lnTo>
                    <a:lnTo>
                      <a:pt x="1508" y="1522"/>
                    </a:lnTo>
                    <a:lnTo>
                      <a:pt x="1518" y="1528"/>
                    </a:lnTo>
                    <a:lnTo>
                      <a:pt x="1528" y="1534"/>
                    </a:lnTo>
                    <a:lnTo>
                      <a:pt x="1538" y="1539"/>
                    </a:lnTo>
                    <a:lnTo>
                      <a:pt x="1549" y="1544"/>
                    </a:lnTo>
                    <a:lnTo>
                      <a:pt x="1560" y="1547"/>
                    </a:lnTo>
                    <a:lnTo>
                      <a:pt x="1572" y="1549"/>
                    </a:lnTo>
                    <a:lnTo>
                      <a:pt x="1584" y="1551"/>
                    </a:lnTo>
                    <a:lnTo>
                      <a:pt x="1597" y="1551"/>
                    </a:lnTo>
                    <a:lnTo>
                      <a:pt x="1611" y="1551"/>
                    </a:lnTo>
                    <a:lnTo>
                      <a:pt x="1624" y="1549"/>
                    </a:lnTo>
                    <a:lnTo>
                      <a:pt x="1637" y="1546"/>
                    </a:lnTo>
                    <a:lnTo>
                      <a:pt x="1649" y="1542"/>
                    </a:lnTo>
                    <a:lnTo>
                      <a:pt x="1661" y="1537"/>
                    </a:lnTo>
                    <a:lnTo>
                      <a:pt x="1672" y="1530"/>
                    </a:lnTo>
                    <a:lnTo>
                      <a:pt x="1684" y="1523"/>
                    </a:lnTo>
                    <a:lnTo>
                      <a:pt x="1694" y="1515"/>
                    </a:lnTo>
                    <a:lnTo>
                      <a:pt x="1703" y="1505"/>
                    </a:lnTo>
                    <a:lnTo>
                      <a:pt x="1712" y="1496"/>
                    </a:lnTo>
                    <a:lnTo>
                      <a:pt x="1719" y="1485"/>
                    </a:lnTo>
                    <a:lnTo>
                      <a:pt x="1726" y="1474"/>
                    </a:lnTo>
                    <a:lnTo>
                      <a:pt x="1732" y="1463"/>
                    </a:lnTo>
                    <a:lnTo>
                      <a:pt x="1736" y="1451"/>
                    </a:lnTo>
                    <a:lnTo>
                      <a:pt x="1740" y="1438"/>
                    </a:lnTo>
                    <a:lnTo>
                      <a:pt x="1742" y="1424"/>
                    </a:lnTo>
                    <a:lnTo>
                      <a:pt x="1757" y="1430"/>
                    </a:lnTo>
                    <a:lnTo>
                      <a:pt x="1774" y="1433"/>
                    </a:lnTo>
                    <a:lnTo>
                      <a:pt x="1790" y="1435"/>
                    </a:lnTo>
                    <a:lnTo>
                      <a:pt x="1806" y="1436"/>
                    </a:lnTo>
                    <a:close/>
                    <a:moveTo>
                      <a:pt x="647" y="351"/>
                    </a:moveTo>
                    <a:lnTo>
                      <a:pt x="1020" y="351"/>
                    </a:lnTo>
                    <a:lnTo>
                      <a:pt x="1027" y="351"/>
                    </a:lnTo>
                    <a:lnTo>
                      <a:pt x="1034" y="350"/>
                    </a:lnTo>
                    <a:lnTo>
                      <a:pt x="1040" y="348"/>
                    </a:lnTo>
                    <a:lnTo>
                      <a:pt x="1046" y="346"/>
                    </a:lnTo>
                    <a:lnTo>
                      <a:pt x="1052" y="343"/>
                    </a:lnTo>
                    <a:lnTo>
                      <a:pt x="1057" y="340"/>
                    </a:lnTo>
                    <a:lnTo>
                      <a:pt x="1063" y="336"/>
                    </a:lnTo>
                    <a:lnTo>
                      <a:pt x="1067" y="332"/>
                    </a:lnTo>
                    <a:lnTo>
                      <a:pt x="1072" y="327"/>
                    </a:lnTo>
                    <a:lnTo>
                      <a:pt x="1075" y="322"/>
                    </a:lnTo>
                    <a:lnTo>
                      <a:pt x="1080" y="316"/>
                    </a:lnTo>
                    <a:lnTo>
                      <a:pt x="1082" y="310"/>
                    </a:lnTo>
                    <a:lnTo>
                      <a:pt x="1085" y="304"/>
                    </a:lnTo>
                    <a:lnTo>
                      <a:pt x="1086" y="297"/>
                    </a:lnTo>
                    <a:lnTo>
                      <a:pt x="1087" y="291"/>
                    </a:lnTo>
                    <a:lnTo>
                      <a:pt x="1088" y="284"/>
                    </a:lnTo>
                    <a:lnTo>
                      <a:pt x="1088" y="67"/>
                    </a:lnTo>
                    <a:lnTo>
                      <a:pt x="1087" y="60"/>
                    </a:lnTo>
                    <a:lnTo>
                      <a:pt x="1086" y="53"/>
                    </a:lnTo>
                    <a:lnTo>
                      <a:pt x="1085" y="47"/>
                    </a:lnTo>
                    <a:lnTo>
                      <a:pt x="1082" y="41"/>
                    </a:lnTo>
                    <a:lnTo>
                      <a:pt x="1080" y="35"/>
                    </a:lnTo>
                    <a:lnTo>
                      <a:pt x="1075" y="29"/>
                    </a:lnTo>
                    <a:lnTo>
                      <a:pt x="1072" y="24"/>
                    </a:lnTo>
                    <a:lnTo>
                      <a:pt x="1067" y="20"/>
                    </a:lnTo>
                    <a:lnTo>
                      <a:pt x="1063" y="15"/>
                    </a:lnTo>
                    <a:lnTo>
                      <a:pt x="1057" y="11"/>
                    </a:lnTo>
                    <a:lnTo>
                      <a:pt x="1052" y="8"/>
                    </a:lnTo>
                    <a:lnTo>
                      <a:pt x="1046" y="5"/>
                    </a:lnTo>
                    <a:lnTo>
                      <a:pt x="1040" y="3"/>
                    </a:lnTo>
                    <a:lnTo>
                      <a:pt x="1034" y="2"/>
                    </a:lnTo>
                    <a:lnTo>
                      <a:pt x="1027" y="1"/>
                    </a:lnTo>
                    <a:lnTo>
                      <a:pt x="1020" y="0"/>
                    </a:lnTo>
                    <a:lnTo>
                      <a:pt x="647" y="0"/>
                    </a:lnTo>
                    <a:lnTo>
                      <a:pt x="639" y="1"/>
                    </a:lnTo>
                    <a:lnTo>
                      <a:pt x="632" y="2"/>
                    </a:lnTo>
                    <a:lnTo>
                      <a:pt x="626" y="3"/>
                    </a:lnTo>
                    <a:lnTo>
                      <a:pt x="620" y="5"/>
                    </a:lnTo>
                    <a:lnTo>
                      <a:pt x="614" y="8"/>
                    </a:lnTo>
                    <a:lnTo>
                      <a:pt x="609" y="11"/>
                    </a:lnTo>
                    <a:lnTo>
                      <a:pt x="604" y="15"/>
                    </a:lnTo>
                    <a:lnTo>
                      <a:pt x="599" y="20"/>
                    </a:lnTo>
                    <a:lnTo>
                      <a:pt x="595" y="24"/>
                    </a:lnTo>
                    <a:lnTo>
                      <a:pt x="591" y="29"/>
                    </a:lnTo>
                    <a:lnTo>
                      <a:pt x="587" y="35"/>
                    </a:lnTo>
                    <a:lnTo>
                      <a:pt x="585" y="41"/>
                    </a:lnTo>
                    <a:lnTo>
                      <a:pt x="582" y="47"/>
                    </a:lnTo>
                    <a:lnTo>
                      <a:pt x="581" y="53"/>
                    </a:lnTo>
                    <a:lnTo>
                      <a:pt x="580" y="60"/>
                    </a:lnTo>
                    <a:lnTo>
                      <a:pt x="579" y="67"/>
                    </a:lnTo>
                    <a:lnTo>
                      <a:pt x="579" y="284"/>
                    </a:lnTo>
                    <a:lnTo>
                      <a:pt x="580" y="291"/>
                    </a:lnTo>
                    <a:lnTo>
                      <a:pt x="581" y="297"/>
                    </a:lnTo>
                    <a:lnTo>
                      <a:pt x="582" y="304"/>
                    </a:lnTo>
                    <a:lnTo>
                      <a:pt x="585" y="310"/>
                    </a:lnTo>
                    <a:lnTo>
                      <a:pt x="587" y="316"/>
                    </a:lnTo>
                    <a:lnTo>
                      <a:pt x="591" y="322"/>
                    </a:lnTo>
                    <a:lnTo>
                      <a:pt x="595" y="327"/>
                    </a:lnTo>
                    <a:lnTo>
                      <a:pt x="599" y="332"/>
                    </a:lnTo>
                    <a:lnTo>
                      <a:pt x="604" y="336"/>
                    </a:lnTo>
                    <a:lnTo>
                      <a:pt x="609" y="340"/>
                    </a:lnTo>
                    <a:lnTo>
                      <a:pt x="614" y="343"/>
                    </a:lnTo>
                    <a:lnTo>
                      <a:pt x="620" y="346"/>
                    </a:lnTo>
                    <a:lnTo>
                      <a:pt x="626" y="348"/>
                    </a:lnTo>
                    <a:lnTo>
                      <a:pt x="632" y="350"/>
                    </a:lnTo>
                    <a:lnTo>
                      <a:pt x="639" y="351"/>
                    </a:lnTo>
                    <a:lnTo>
                      <a:pt x="647" y="351"/>
                    </a:lnTo>
                    <a:close/>
                    <a:moveTo>
                      <a:pt x="618" y="67"/>
                    </a:moveTo>
                    <a:lnTo>
                      <a:pt x="619" y="61"/>
                    </a:lnTo>
                    <a:lnTo>
                      <a:pt x="620" y="56"/>
                    </a:lnTo>
                    <a:lnTo>
                      <a:pt x="623" y="51"/>
                    </a:lnTo>
                    <a:lnTo>
                      <a:pt x="626" y="47"/>
                    </a:lnTo>
                    <a:lnTo>
                      <a:pt x="630" y="43"/>
                    </a:lnTo>
                    <a:lnTo>
                      <a:pt x="635" y="41"/>
                    </a:lnTo>
                    <a:lnTo>
                      <a:pt x="640" y="39"/>
                    </a:lnTo>
                    <a:lnTo>
                      <a:pt x="647" y="39"/>
                    </a:lnTo>
                    <a:lnTo>
                      <a:pt x="1020" y="39"/>
                    </a:lnTo>
                    <a:lnTo>
                      <a:pt x="1026" y="39"/>
                    </a:lnTo>
                    <a:lnTo>
                      <a:pt x="1031" y="41"/>
                    </a:lnTo>
                    <a:lnTo>
                      <a:pt x="1036" y="43"/>
                    </a:lnTo>
                    <a:lnTo>
                      <a:pt x="1040" y="47"/>
                    </a:lnTo>
                    <a:lnTo>
                      <a:pt x="1043" y="51"/>
                    </a:lnTo>
                    <a:lnTo>
                      <a:pt x="1046" y="56"/>
                    </a:lnTo>
                    <a:lnTo>
                      <a:pt x="1047" y="61"/>
                    </a:lnTo>
                    <a:lnTo>
                      <a:pt x="1048" y="67"/>
                    </a:lnTo>
                    <a:lnTo>
                      <a:pt x="1048" y="284"/>
                    </a:lnTo>
                    <a:lnTo>
                      <a:pt x="1047" y="290"/>
                    </a:lnTo>
                    <a:lnTo>
                      <a:pt x="1046" y="295"/>
                    </a:lnTo>
                    <a:lnTo>
                      <a:pt x="1043" y="299"/>
                    </a:lnTo>
                    <a:lnTo>
                      <a:pt x="1040" y="304"/>
                    </a:lnTo>
                    <a:lnTo>
                      <a:pt x="1036" y="307"/>
                    </a:lnTo>
                    <a:lnTo>
                      <a:pt x="1031" y="309"/>
                    </a:lnTo>
                    <a:lnTo>
                      <a:pt x="1026" y="311"/>
                    </a:lnTo>
                    <a:lnTo>
                      <a:pt x="1020" y="312"/>
                    </a:lnTo>
                    <a:lnTo>
                      <a:pt x="647" y="312"/>
                    </a:lnTo>
                    <a:lnTo>
                      <a:pt x="640" y="311"/>
                    </a:lnTo>
                    <a:lnTo>
                      <a:pt x="635" y="309"/>
                    </a:lnTo>
                    <a:lnTo>
                      <a:pt x="630" y="307"/>
                    </a:lnTo>
                    <a:lnTo>
                      <a:pt x="626" y="304"/>
                    </a:lnTo>
                    <a:lnTo>
                      <a:pt x="623" y="299"/>
                    </a:lnTo>
                    <a:lnTo>
                      <a:pt x="620" y="295"/>
                    </a:lnTo>
                    <a:lnTo>
                      <a:pt x="619" y="290"/>
                    </a:lnTo>
                    <a:lnTo>
                      <a:pt x="618" y="284"/>
                    </a:lnTo>
                    <a:lnTo>
                      <a:pt x="618" y="67"/>
                    </a:lnTo>
                    <a:close/>
                    <a:moveTo>
                      <a:pt x="501" y="536"/>
                    </a:moveTo>
                    <a:lnTo>
                      <a:pt x="1166" y="536"/>
                    </a:lnTo>
                    <a:lnTo>
                      <a:pt x="1170" y="535"/>
                    </a:lnTo>
                    <a:lnTo>
                      <a:pt x="1173" y="534"/>
                    </a:lnTo>
                    <a:lnTo>
                      <a:pt x="1176" y="533"/>
                    </a:lnTo>
                    <a:lnTo>
                      <a:pt x="1178" y="531"/>
                    </a:lnTo>
                    <a:lnTo>
                      <a:pt x="1180" y="528"/>
                    </a:lnTo>
                    <a:lnTo>
                      <a:pt x="1182" y="525"/>
                    </a:lnTo>
                    <a:lnTo>
                      <a:pt x="1183" y="522"/>
                    </a:lnTo>
                    <a:lnTo>
                      <a:pt x="1183" y="519"/>
                    </a:lnTo>
                    <a:lnTo>
                      <a:pt x="1183" y="511"/>
                    </a:lnTo>
                    <a:lnTo>
                      <a:pt x="1182" y="504"/>
                    </a:lnTo>
                    <a:lnTo>
                      <a:pt x="1180" y="496"/>
                    </a:lnTo>
                    <a:lnTo>
                      <a:pt x="1176" y="487"/>
                    </a:lnTo>
                    <a:lnTo>
                      <a:pt x="1172" y="481"/>
                    </a:lnTo>
                    <a:lnTo>
                      <a:pt x="1092" y="387"/>
                    </a:lnTo>
                    <a:lnTo>
                      <a:pt x="1086" y="382"/>
                    </a:lnTo>
                    <a:lnTo>
                      <a:pt x="1079" y="378"/>
                    </a:lnTo>
                    <a:lnTo>
                      <a:pt x="1071" y="375"/>
                    </a:lnTo>
                    <a:lnTo>
                      <a:pt x="1064" y="374"/>
                    </a:lnTo>
                    <a:lnTo>
                      <a:pt x="603" y="374"/>
                    </a:lnTo>
                    <a:lnTo>
                      <a:pt x="595" y="375"/>
                    </a:lnTo>
                    <a:lnTo>
                      <a:pt x="588" y="378"/>
                    </a:lnTo>
                    <a:lnTo>
                      <a:pt x="581" y="382"/>
                    </a:lnTo>
                    <a:lnTo>
                      <a:pt x="575" y="387"/>
                    </a:lnTo>
                    <a:lnTo>
                      <a:pt x="495" y="481"/>
                    </a:lnTo>
                    <a:lnTo>
                      <a:pt x="491" y="487"/>
                    </a:lnTo>
                    <a:lnTo>
                      <a:pt x="487" y="496"/>
                    </a:lnTo>
                    <a:lnTo>
                      <a:pt x="485" y="504"/>
                    </a:lnTo>
                    <a:lnTo>
                      <a:pt x="484" y="511"/>
                    </a:lnTo>
                    <a:lnTo>
                      <a:pt x="484" y="519"/>
                    </a:lnTo>
                    <a:lnTo>
                      <a:pt x="484" y="522"/>
                    </a:lnTo>
                    <a:lnTo>
                      <a:pt x="485" y="525"/>
                    </a:lnTo>
                    <a:lnTo>
                      <a:pt x="487" y="528"/>
                    </a:lnTo>
                    <a:lnTo>
                      <a:pt x="489" y="531"/>
                    </a:lnTo>
                    <a:lnTo>
                      <a:pt x="491" y="533"/>
                    </a:lnTo>
                    <a:lnTo>
                      <a:pt x="494" y="534"/>
                    </a:lnTo>
                    <a:lnTo>
                      <a:pt x="497" y="535"/>
                    </a:lnTo>
                    <a:lnTo>
                      <a:pt x="501" y="536"/>
                    </a:lnTo>
                    <a:close/>
                    <a:moveTo>
                      <a:pt x="1612" y="437"/>
                    </a:moveTo>
                    <a:lnTo>
                      <a:pt x="1982" y="437"/>
                    </a:lnTo>
                    <a:lnTo>
                      <a:pt x="1990" y="437"/>
                    </a:lnTo>
                    <a:lnTo>
                      <a:pt x="1997" y="435"/>
                    </a:lnTo>
                    <a:lnTo>
                      <a:pt x="2005" y="433"/>
                    </a:lnTo>
                    <a:lnTo>
                      <a:pt x="2012" y="431"/>
                    </a:lnTo>
                    <a:lnTo>
                      <a:pt x="2019" y="428"/>
                    </a:lnTo>
                    <a:lnTo>
                      <a:pt x="2026" y="424"/>
                    </a:lnTo>
                    <a:lnTo>
                      <a:pt x="2032" y="419"/>
                    </a:lnTo>
                    <a:lnTo>
                      <a:pt x="2038" y="414"/>
                    </a:lnTo>
                    <a:lnTo>
                      <a:pt x="2043" y="409"/>
                    </a:lnTo>
                    <a:lnTo>
                      <a:pt x="2047" y="402"/>
                    </a:lnTo>
                    <a:lnTo>
                      <a:pt x="2051" y="395"/>
                    </a:lnTo>
                    <a:lnTo>
                      <a:pt x="2054" y="389"/>
                    </a:lnTo>
                    <a:lnTo>
                      <a:pt x="2057" y="382"/>
                    </a:lnTo>
                    <a:lnTo>
                      <a:pt x="2059" y="374"/>
                    </a:lnTo>
                    <a:lnTo>
                      <a:pt x="2060" y="367"/>
                    </a:lnTo>
                    <a:lnTo>
                      <a:pt x="2060" y="359"/>
                    </a:lnTo>
                    <a:lnTo>
                      <a:pt x="2060" y="105"/>
                    </a:lnTo>
                    <a:lnTo>
                      <a:pt x="2060" y="97"/>
                    </a:lnTo>
                    <a:lnTo>
                      <a:pt x="2059" y="89"/>
                    </a:lnTo>
                    <a:lnTo>
                      <a:pt x="2057" y="82"/>
                    </a:lnTo>
                    <a:lnTo>
                      <a:pt x="2054" y="75"/>
                    </a:lnTo>
                    <a:lnTo>
                      <a:pt x="2051" y="68"/>
                    </a:lnTo>
                    <a:lnTo>
                      <a:pt x="2047" y="61"/>
                    </a:lnTo>
                    <a:lnTo>
                      <a:pt x="2043" y="55"/>
                    </a:lnTo>
                    <a:lnTo>
                      <a:pt x="2038" y="49"/>
                    </a:lnTo>
                    <a:lnTo>
                      <a:pt x="2032" y="44"/>
                    </a:lnTo>
                    <a:lnTo>
                      <a:pt x="2026" y="40"/>
                    </a:lnTo>
                    <a:lnTo>
                      <a:pt x="2019" y="36"/>
                    </a:lnTo>
                    <a:lnTo>
                      <a:pt x="2012" y="33"/>
                    </a:lnTo>
                    <a:lnTo>
                      <a:pt x="2005" y="30"/>
                    </a:lnTo>
                    <a:lnTo>
                      <a:pt x="1997" y="28"/>
                    </a:lnTo>
                    <a:lnTo>
                      <a:pt x="1990" y="27"/>
                    </a:lnTo>
                    <a:lnTo>
                      <a:pt x="1982" y="27"/>
                    </a:lnTo>
                    <a:lnTo>
                      <a:pt x="1612" y="27"/>
                    </a:lnTo>
                    <a:lnTo>
                      <a:pt x="1604" y="27"/>
                    </a:lnTo>
                    <a:lnTo>
                      <a:pt x="1596" y="28"/>
                    </a:lnTo>
                    <a:lnTo>
                      <a:pt x="1588" y="30"/>
                    </a:lnTo>
                    <a:lnTo>
                      <a:pt x="1581" y="33"/>
                    </a:lnTo>
                    <a:lnTo>
                      <a:pt x="1574" y="36"/>
                    </a:lnTo>
                    <a:lnTo>
                      <a:pt x="1568" y="40"/>
                    </a:lnTo>
                    <a:lnTo>
                      <a:pt x="1562" y="44"/>
                    </a:lnTo>
                    <a:lnTo>
                      <a:pt x="1556" y="49"/>
                    </a:lnTo>
                    <a:lnTo>
                      <a:pt x="1551" y="55"/>
                    </a:lnTo>
                    <a:lnTo>
                      <a:pt x="1547" y="61"/>
                    </a:lnTo>
                    <a:lnTo>
                      <a:pt x="1543" y="68"/>
                    </a:lnTo>
                    <a:lnTo>
                      <a:pt x="1540" y="75"/>
                    </a:lnTo>
                    <a:lnTo>
                      <a:pt x="1537" y="82"/>
                    </a:lnTo>
                    <a:lnTo>
                      <a:pt x="1535" y="89"/>
                    </a:lnTo>
                    <a:lnTo>
                      <a:pt x="1534" y="97"/>
                    </a:lnTo>
                    <a:lnTo>
                      <a:pt x="1534" y="105"/>
                    </a:lnTo>
                    <a:lnTo>
                      <a:pt x="1534" y="359"/>
                    </a:lnTo>
                    <a:lnTo>
                      <a:pt x="1534" y="367"/>
                    </a:lnTo>
                    <a:lnTo>
                      <a:pt x="1535" y="374"/>
                    </a:lnTo>
                    <a:lnTo>
                      <a:pt x="1537" y="382"/>
                    </a:lnTo>
                    <a:lnTo>
                      <a:pt x="1540" y="389"/>
                    </a:lnTo>
                    <a:lnTo>
                      <a:pt x="1543" y="395"/>
                    </a:lnTo>
                    <a:lnTo>
                      <a:pt x="1547" y="402"/>
                    </a:lnTo>
                    <a:lnTo>
                      <a:pt x="1551" y="409"/>
                    </a:lnTo>
                    <a:lnTo>
                      <a:pt x="1556" y="414"/>
                    </a:lnTo>
                    <a:lnTo>
                      <a:pt x="1562" y="419"/>
                    </a:lnTo>
                    <a:lnTo>
                      <a:pt x="1568" y="424"/>
                    </a:lnTo>
                    <a:lnTo>
                      <a:pt x="1574" y="428"/>
                    </a:lnTo>
                    <a:lnTo>
                      <a:pt x="1581" y="431"/>
                    </a:lnTo>
                    <a:lnTo>
                      <a:pt x="1588" y="433"/>
                    </a:lnTo>
                    <a:lnTo>
                      <a:pt x="1596" y="435"/>
                    </a:lnTo>
                    <a:lnTo>
                      <a:pt x="1604" y="437"/>
                    </a:lnTo>
                    <a:lnTo>
                      <a:pt x="1612" y="437"/>
                    </a:lnTo>
                    <a:close/>
                    <a:moveTo>
                      <a:pt x="1579" y="105"/>
                    </a:moveTo>
                    <a:lnTo>
                      <a:pt x="1579" y="99"/>
                    </a:lnTo>
                    <a:lnTo>
                      <a:pt x="1581" y="92"/>
                    </a:lnTo>
                    <a:lnTo>
                      <a:pt x="1584" y="87"/>
                    </a:lnTo>
                    <a:lnTo>
                      <a:pt x="1588" y="82"/>
                    </a:lnTo>
                    <a:lnTo>
                      <a:pt x="1594" y="78"/>
                    </a:lnTo>
                    <a:lnTo>
                      <a:pt x="1599" y="75"/>
                    </a:lnTo>
                    <a:lnTo>
                      <a:pt x="1605" y="73"/>
                    </a:lnTo>
                    <a:lnTo>
                      <a:pt x="1612" y="73"/>
                    </a:lnTo>
                    <a:lnTo>
                      <a:pt x="1982" y="73"/>
                    </a:lnTo>
                    <a:lnTo>
                      <a:pt x="1988" y="73"/>
                    </a:lnTo>
                    <a:lnTo>
                      <a:pt x="1994" y="75"/>
                    </a:lnTo>
                    <a:lnTo>
                      <a:pt x="2000" y="78"/>
                    </a:lnTo>
                    <a:lnTo>
                      <a:pt x="2005" y="82"/>
                    </a:lnTo>
                    <a:lnTo>
                      <a:pt x="2009" y="87"/>
                    </a:lnTo>
                    <a:lnTo>
                      <a:pt x="2012" y="92"/>
                    </a:lnTo>
                    <a:lnTo>
                      <a:pt x="2013" y="99"/>
                    </a:lnTo>
                    <a:lnTo>
                      <a:pt x="2014" y="105"/>
                    </a:lnTo>
                    <a:lnTo>
                      <a:pt x="2014" y="359"/>
                    </a:lnTo>
                    <a:lnTo>
                      <a:pt x="2013" y="365"/>
                    </a:lnTo>
                    <a:lnTo>
                      <a:pt x="2012" y="371"/>
                    </a:lnTo>
                    <a:lnTo>
                      <a:pt x="2009" y="377"/>
                    </a:lnTo>
                    <a:lnTo>
                      <a:pt x="2005" y="381"/>
                    </a:lnTo>
                    <a:lnTo>
                      <a:pt x="2000" y="385"/>
                    </a:lnTo>
                    <a:lnTo>
                      <a:pt x="1994" y="388"/>
                    </a:lnTo>
                    <a:lnTo>
                      <a:pt x="1988" y="390"/>
                    </a:lnTo>
                    <a:lnTo>
                      <a:pt x="1982" y="391"/>
                    </a:lnTo>
                    <a:lnTo>
                      <a:pt x="1612" y="391"/>
                    </a:lnTo>
                    <a:lnTo>
                      <a:pt x="1605" y="390"/>
                    </a:lnTo>
                    <a:lnTo>
                      <a:pt x="1599" y="388"/>
                    </a:lnTo>
                    <a:lnTo>
                      <a:pt x="1594" y="385"/>
                    </a:lnTo>
                    <a:lnTo>
                      <a:pt x="1588" y="381"/>
                    </a:lnTo>
                    <a:lnTo>
                      <a:pt x="1584" y="377"/>
                    </a:lnTo>
                    <a:lnTo>
                      <a:pt x="1581" y="371"/>
                    </a:lnTo>
                    <a:lnTo>
                      <a:pt x="1579" y="365"/>
                    </a:lnTo>
                    <a:lnTo>
                      <a:pt x="1579" y="359"/>
                    </a:lnTo>
                    <a:lnTo>
                      <a:pt x="1579" y="105"/>
                    </a:lnTo>
                    <a:close/>
                    <a:moveTo>
                      <a:pt x="1940" y="528"/>
                    </a:moveTo>
                    <a:lnTo>
                      <a:pt x="1940" y="525"/>
                    </a:lnTo>
                    <a:lnTo>
                      <a:pt x="1939" y="521"/>
                    </a:lnTo>
                    <a:lnTo>
                      <a:pt x="1938" y="518"/>
                    </a:lnTo>
                    <a:lnTo>
                      <a:pt x="1936" y="515"/>
                    </a:lnTo>
                    <a:lnTo>
                      <a:pt x="1934" y="512"/>
                    </a:lnTo>
                    <a:lnTo>
                      <a:pt x="1899" y="469"/>
                    </a:lnTo>
                    <a:lnTo>
                      <a:pt x="1896" y="467"/>
                    </a:lnTo>
                    <a:lnTo>
                      <a:pt x="1893" y="465"/>
                    </a:lnTo>
                    <a:lnTo>
                      <a:pt x="1890" y="464"/>
                    </a:lnTo>
                    <a:lnTo>
                      <a:pt x="1887" y="464"/>
                    </a:lnTo>
                    <a:lnTo>
                      <a:pt x="1707" y="464"/>
                    </a:lnTo>
                    <a:lnTo>
                      <a:pt x="1704" y="464"/>
                    </a:lnTo>
                    <a:lnTo>
                      <a:pt x="1701" y="465"/>
                    </a:lnTo>
                    <a:lnTo>
                      <a:pt x="1698" y="467"/>
                    </a:lnTo>
                    <a:lnTo>
                      <a:pt x="1695" y="469"/>
                    </a:lnTo>
                    <a:lnTo>
                      <a:pt x="1659" y="512"/>
                    </a:lnTo>
                    <a:lnTo>
                      <a:pt x="1657" y="515"/>
                    </a:lnTo>
                    <a:lnTo>
                      <a:pt x="1655" y="518"/>
                    </a:lnTo>
                    <a:lnTo>
                      <a:pt x="1654" y="521"/>
                    </a:lnTo>
                    <a:lnTo>
                      <a:pt x="1654" y="525"/>
                    </a:lnTo>
                    <a:lnTo>
                      <a:pt x="1654" y="528"/>
                    </a:lnTo>
                    <a:lnTo>
                      <a:pt x="1655" y="531"/>
                    </a:lnTo>
                    <a:lnTo>
                      <a:pt x="1656" y="533"/>
                    </a:lnTo>
                    <a:lnTo>
                      <a:pt x="1659" y="535"/>
                    </a:lnTo>
                    <a:lnTo>
                      <a:pt x="1661" y="536"/>
                    </a:lnTo>
                    <a:lnTo>
                      <a:pt x="1931" y="536"/>
                    </a:lnTo>
                    <a:lnTo>
                      <a:pt x="1934" y="535"/>
                    </a:lnTo>
                    <a:lnTo>
                      <a:pt x="1938" y="533"/>
                    </a:lnTo>
                    <a:lnTo>
                      <a:pt x="1939" y="531"/>
                    </a:lnTo>
                    <a:lnTo>
                      <a:pt x="1940" y="528"/>
                    </a:lnTo>
                    <a:close/>
                    <a:moveTo>
                      <a:pt x="2337" y="26"/>
                    </a:moveTo>
                    <a:lnTo>
                      <a:pt x="2144" y="26"/>
                    </a:lnTo>
                    <a:lnTo>
                      <a:pt x="2138" y="26"/>
                    </a:lnTo>
                    <a:lnTo>
                      <a:pt x="2131" y="28"/>
                    </a:lnTo>
                    <a:lnTo>
                      <a:pt x="2125" y="32"/>
                    </a:lnTo>
                    <a:lnTo>
                      <a:pt x="2120" y="36"/>
                    </a:lnTo>
                    <a:lnTo>
                      <a:pt x="2116" y="41"/>
                    </a:lnTo>
                    <a:lnTo>
                      <a:pt x="2113" y="47"/>
                    </a:lnTo>
                    <a:lnTo>
                      <a:pt x="2111" y="53"/>
                    </a:lnTo>
                    <a:lnTo>
                      <a:pt x="2109" y="60"/>
                    </a:lnTo>
                    <a:lnTo>
                      <a:pt x="2109" y="502"/>
                    </a:lnTo>
                    <a:lnTo>
                      <a:pt x="2111" y="508"/>
                    </a:lnTo>
                    <a:lnTo>
                      <a:pt x="2113" y="515"/>
                    </a:lnTo>
                    <a:lnTo>
                      <a:pt x="2116" y="520"/>
                    </a:lnTo>
                    <a:lnTo>
                      <a:pt x="2120" y="526"/>
                    </a:lnTo>
                    <a:lnTo>
                      <a:pt x="2125" y="530"/>
                    </a:lnTo>
                    <a:lnTo>
                      <a:pt x="2131" y="533"/>
                    </a:lnTo>
                    <a:lnTo>
                      <a:pt x="2138" y="535"/>
                    </a:lnTo>
                    <a:lnTo>
                      <a:pt x="2144" y="536"/>
                    </a:lnTo>
                    <a:lnTo>
                      <a:pt x="2337" y="536"/>
                    </a:lnTo>
                    <a:lnTo>
                      <a:pt x="2344" y="535"/>
                    </a:lnTo>
                    <a:lnTo>
                      <a:pt x="2350" y="533"/>
                    </a:lnTo>
                    <a:lnTo>
                      <a:pt x="2356" y="530"/>
                    </a:lnTo>
                    <a:lnTo>
                      <a:pt x="2361" y="526"/>
                    </a:lnTo>
                    <a:lnTo>
                      <a:pt x="2365" y="520"/>
                    </a:lnTo>
                    <a:lnTo>
                      <a:pt x="2369" y="515"/>
                    </a:lnTo>
                    <a:lnTo>
                      <a:pt x="2371" y="508"/>
                    </a:lnTo>
                    <a:lnTo>
                      <a:pt x="2372" y="502"/>
                    </a:lnTo>
                    <a:lnTo>
                      <a:pt x="2372" y="60"/>
                    </a:lnTo>
                    <a:lnTo>
                      <a:pt x="2371" y="53"/>
                    </a:lnTo>
                    <a:lnTo>
                      <a:pt x="2369" y="47"/>
                    </a:lnTo>
                    <a:lnTo>
                      <a:pt x="2365" y="41"/>
                    </a:lnTo>
                    <a:lnTo>
                      <a:pt x="2361" y="36"/>
                    </a:lnTo>
                    <a:lnTo>
                      <a:pt x="2356" y="32"/>
                    </a:lnTo>
                    <a:lnTo>
                      <a:pt x="2350" y="28"/>
                    </a:lnTo>
                    <a:lnTo>
                      <a:pt x="2344" y="26"/>
                    </a:lnTo>
                    <a:lnTo>
                      <a:pt x="2337" y="26"/>
                    </a:lnTo>
                    <a:close/>
                    <a:moveTo>
                      <a:pt x="2303" y="500"/>
                    </a:moveTo>
                    <a:lnTo>
                      <a:pt x="2297" y="499"/>
                    </a:lnTo>
                    <a:lnTo>
                      <a:pt x="2291" y="498"/>
                    </a:lnTo>
                    <a:lnTo>
                      <a:pt x="2286" y="495"/>
                    </a:lnTo>
                    <a:lnTo>
                      <a:pt x="2281" y="490"/>
                    </a:lnTo>
                    <a:lnTo>
                      <a:pt x="2277" y="486"/>
                    </a:lnTo>
                    <a:lnTo>
                      <a:pt x="2274" y="481"/>
                    </a:lnTo>
                    <a:lnTo>
                      <a:pt x="2273" y="475"/>
                    </a:lnTo>
                    <a:lnTo>
                      <a:pt x="2272" y="469"/>
                    </a:lnTo>
                    <a:lnTo>
                      <a:pt x="2273" y="463"/>
                    </a:lnTo>
                    <a:lnTo>
                      <a:pt x="2274" y="458"/>
                    </a:lnTo>
                    <a:lnTo>
                      <a:pt x="2277" y="453"/>
                    </a:lnTo>
                    <a:lnTo>
                      <a:pt x="2281" y="448"/>
                    </a:lnTo>
                    <a:lnTo>
                      <a:pt x="2286" y="445"/>
                    </a:lnTo>
                    <a:lnTo>
                      <a:pt x="2291" y="442"/>
                    </a:lnTo>
                    <a:lnTo>
                      <a:pt x="2297" y="440"/>
                    </a:lnTo>
                    <a:lnTo>
                      <a:pt x="2303" y="439"/>
                    </a:lnTo>
                    <a:lnTo>
                      <a:pt x="2309" y="440"/>
                    </a:lnTo>
                    <a:lnTo>
                      <a:pt x="2314" y="442"/>
                    </a:lnTo>
                    <a:lnTo>
                      <a:pt x="2319" y="445"/>
                    </a:lnTo>
                    <a:lnTo>
                      <a:pt x="2324" y="448"/>
                    </a:lnTo>
                    <a:lnTo>
                      <a:pt x="2327" y="453"/>
                    </a:lnTo>
                    <a:lnTo>
                      <a:pt x="2330" y="458"/>
                    </a:lnTo>
                    <a:lnTo>
                      <a:pt x="2332" y="463"/>
                    </a:lnTo>
                    <a:lnTo>
                      <a:pt x="2332" y="469"/>
                    </a:lnTo>
                    <a:lnTo>
                      <a:pt x="2332" y="475"/>
                    </a:lnTo>
                    <a:lnTo>
                      <a:pt x="2330" y="481"/>
                    </a:lnTo>
                    <a:lnTo>
                      <a:pt x="2327" y="486"/>
                    </a:lnTo>
                    <a:lnTo>
                      <a:pt x="2324" y="490"/>
                    </a:lnTo>
                    <a:lnTo>
                      <a:pt x="2319" y="495"/>
                    </a:lnTo>
                    <a:lnTo>
                      <a:pt x="2314" y="498"/>
                    </a:lnTo>
                    <a:lnTo>
                      <a:pt x="2309" y="499"/>
                    </a:lnTo>
                    <a:lnTo>
                      <a:pt x="2303" y="500"/>
                    </a:lnTo>
                    <a:close/>
                    <a:moveTo>
                      <a:pt x="275" y="966"/>
                    </a:moveTo>
                    <a:lnTo>
                      <a:pt x="78" y="966"/>
                    </a:lnTo>
                    <a:lnTo>
                      <a:pt x="70" y="966"/>
                    </a:lnTo>
                    <a:lnTo>
                      <a:pt x="63" y="967"/>
                    </a:lnTo>
                    <a:lnTo>
                      <a:pt x="55" y="969"/>
                    </a:lnTo>
                    <a:lnTo>
                      <a:pt x="48" y="972"/>
                    </a:lnTo>
                    <a:lnTo>
                      <a:pt x="40" y="975"/>
                    </a:lnTo>
                    <a:lnTo>
                      <a:pt x="34" y="979"/>
                    </a:lnTo>
                    <a:lnTo>
                      <a:pt x="28" y="984"/>
                    </a:lnTo>
                    <a:lnTo>
                      <a:pt x="23" y="989"/>
                    </a:lnTo>
                    <a:lnTo>
                      <a:pt x="18" y="994"/>
                    </a:lnTo>
                    <a:lnTo>
                      <a:pt x="13" y="1000"/>
                    </a:lnTo>
                    <a:lnTo>
                      <a:pt x="9" y="1007"/>
                    </a:lnTo>
                    <a:lnTo>
                      <a:pt x="6" y="1014"/>
                    </a:lnTo>
                    <a:lnTo>
                      <a:pt x="3" y="1021"/>
                    </a:lnTo>
                    <a:lnTo>
                      <a:pt x="2" y="1029"/>
                    </a:lnTo>
                    <a:lnTo>
                      <a:pt x="0" y="1036"/>
                    </a:lnTo>
                    <a:lnTo>
                      <a:pt x="0" y="1044"/>
                    </a:lnTo>
                    <a:lnTo>
                      <a:pt x="0" y="1435"/>
                    </a:lnTo>
                    <a:lnTo>
                      <a:pt x="0" y="1443"/>
                    </a:lnTo>
                    <a:lnTo>
                      <a:pt x="2" y="1451"/>
                    </a:lnTo>
                    <a:lnTo>
                      <a:pt x="3" y="1458"/>
                    </a:lnTo>
                    <a:lnTo>
                      <a:pt x="6" y="1465"/>
                    </a:lnTo>
                    <a:lnTo>
                      <a:pt x="9" y="1472"/>
                    </a:lnTo>
                    <a:lnTo>
                      <a:pt x="13" y="1478"/>
                    </a:lnTo>
                    <a:lnTo>
                      <a:pt x="18" y="1484"/>
                    </a:lnTo>
                    <a:lnTo>
                      <a:pt x="23" y="1490"/>
                    </a:lnTo>
                    <a:lnTo>
                      <a:pt x="28" y="1495"/>
                    </a:lnTo>
                    <a:lnTo>
                      <a:pt x="34" y="1499"/>
                    </a:lnTo>
                    <a:lnTo>
                      <a:pt x="40" y="1503"/>
                    </a:lnTo>
                    <a:lnTo>
                      <a:pt x="48" y="1506"/>
                    </a:lnTo>
                    <a:lnTo>
                      <a:pt x="55" y="1509"/>
                    </a:lnTo>
                    <a:lnTo>
                      <a:pt x="63" y="1511"/>
                    </a:lnTo>
                    <a:lnTo>
                      <a:pt x="70" y="1512"/>
                    </a:lnTo>
                    <a:lnTo>
                      <a:pt x="78" y="1512"/>
                    </a:lnTo>
                    <a:lnTo>
                      <a:pt x="275" y="1512"/>
                    </a:lnTo>
                    <a:lnTo>
                      <a:pt x="283" y="1512"/>
                    </a:lnTo>
                    <a:lnTo>
                      <a:pt x="291" y="1511"/>
                    </a:lnTo>
                    <a:lnTo>
                      <a:pt x="298" y="1509"/>
                    </a:lnTo>
                    <a:lnTo>
                      <a:pt x="306" y="1506"/>
                    </a:lnTo>
                    <a:lnTo>
                      <a:pt x="313" y="1503"/>
                    </a:lnTo>
                    <a:lnTo>
                      <a:pt x="320" y="1499"/>
                    </a:lnTo>
                    <a:lnTo>
                      <a:pt x="326" y="1495"/>
                    </a:lnTo>
                    <a:lnTo>
                      <a:pt x="331" y="1490"/>
                    </a:lnTo>
                    <a:lnTo>
                      <a:pt x="336" y="1484"/>
                    </a:lnTo>
                    <a:lnTo>
                      <a:pt x="340" y="1478"/>
                    </a:lnTo>
                    <a:lnTo>
                      <a:pt x="344" y="1472"/>
                    </a:lnTo>
                    <a:lnTo>
                      <a:pt x="348" y="1465"/>
                    </a:lnTo>
                    <a:lnTo>
                      <a:pt x="350" y="1458"/>
                    </a:lnTo>
                    <a:lnTo>
                      <a:pt x="352" y="1451"/>
                    </a:lnTo>
                    <a:lnTo>
                      <a:pt x="353" y="1443"/>
                    </a:lnTo>
                    <a:lnTo>
                      <a:pt x="354" y="1435"/>
                    </a:lnTo>
                    <a:lnTo>
                      <a:pt x="354" y="1044"/>
                    </a:lnTo>
                    <a:lnTo>
                      <a:pt x="353" y="1036"/>
                    </a:lnTo>
                    <a:lnTo>
                      <a:pt x="352" y="1029"/>
                    </a:lnTo>
                    <a:lnTo>
                      <a:pt x="350" y="1021"/>
                    </a:lnTo>
                    <a:lnTo>
                      <a:pt x="348" y="1014"/>
                    </a:lnTo>
                    <a:lnTo>
                      <a:pt x="344" y="1007"/>
                    </a:lnTo>
                    <a:lnTo>
                      <a:pt x="340" y="1000"/>
                    </a:lnTo>
                    <a:lnTo>
                      <a:pt x="336" y="994"/>
                    </a:lnTo>
                    <a:lnTo>
                      <a:pt x="331" y="989"/>
                    </a:lnTo>
                    <a:lnTo>
                      <a:pt x="326" y="984"/>
                    </a:lnTo>
                    <a:lnTo>
                      <a:pt x="320" y="979"/>
                    </a:lnTo>
                    <a:lnTo>
                      <a:pt x="313" y="975"/>
                    </a:lnTo>
                    <a:lnTo>
                      <a:pt x="306" y="972"/>
                    </a:lnTo>
                    <a:lnTo>
                      <a:pt x="298" y="969"/>
                    </a:lnTo>
                    <a:lnTo>
                      <a:pt x="291" y="967"/>
                    </a:lnTo>
                    <a:lnTo>
                      <a:pt x="283" y="966"/>
                    </a:lnTo>
                    <a:lnTo>
                      <a:pt x="275" y="966"/>
                    </a:lnTo>
                    <a:close/>
                    <a:moveTo>
                      <a:pt x="177" y="1447"/>
                    </a:moveTo>
                    <a:lnTo>
                      <a:pt x="171" y="1446"/>
                    </a:lnTo>
                    <a:lnTo>
                      <a:pt x="165" y="1444"/>
                    </a:lnTo>
                    <a:lnTo>
                      <a:pt x="160" y="1442"/>
                    </a:lnTo>
                    <a:lnTo>
                      <a:pt x="156" y="1438"/>
                    </a:lnTo>
                    <a:lnTo>
                      <a:pt x="152" y="1434"/>
                    </a:lnTo>
                    <a:lnTo>
                      <a:pt x="149" y="1428"/>
                    </a:lnTo>
                    <a:lnTo>
                      <a:pt x="148" y="1422"/>
                    </a:lnTo>
                    <a:lnTo>
                      <a:pt x="147" y="1416"/>
                    </a:lnTo>
                    <a:lnTo>
                      <a:pt x="148" y="1410"/>
                    </a:lnTo>
                    <a:lnTo>
                      <a:pt x="149" y="1404"/>
                    </a:lnTo>
                    <a:lnTo>
                      <a:pt x="152" y="1399"/>
                    </a:lnTo>
                    <a:lnTo>
                      <a:pt x="156" y="1395"/>
                    </a:lnTo>
                    <a:lnTo>
                      <a:pt x="160" y="1391"/>
                    </a:lnTo>
                    <a:lnTo>
                      <a:pt x="165" y="1389"/>
                    </a:lnTo>
                    <a:lnTo>
                      <a:pt x="171" y="1387"/>
                    </a:lnTo>
                    <a:lnTo>
                      <a:pt x="177" y="1386"/>
                    </a:lnTo>
                    <a:lnTo>
                      <a:pt x="183" y="1387"/>
                    </a:lnTo>
                    <a:lnTo>
                      <a:pt x="188" y="1389"/>
                    </a:lnTo>
                    <a:lnTo>
                      <a:pt x="194" y="1391"/>
                    </a:lnTo>
                    <a:lnTo>
                      <a:pt x="198" y="1395"/>
                    </a:lnTo>
                    <a:lnTo>
                      <a:pt x="202" y="1399"/>
                    </a:lnTo>
                    <a:lnTo>
                      <a:pt x="204" y="1404"/>
                    </a:lnTo>
                    <a:lnTo>
                      <a:pt x="206" y="1410"/>
                    </a:lnTo>
                    <a:lnTo>
                      <a:pt x="207" y="1416"/>
                    </a:lnTo>
                    <a:lnTo>
                      <a:pt x="206" y="1422"/>
                    </a:lnTo>
                    <a:lnTo>
                      <a:pt x="204" y="1428"/>
                    </a:lnTo>
                    <a:lnTo>
                      <a:pt x="202" y="1434"/>
                    </a:lnTo>
                    <a:lnTo>
                      <a:pt x="198" y="1438"/>
                    </a:lnTo>
                    <a:lnTo>
                      <a:pt x="194" y="1442"/>
                    </a:lnTo>
                    <a:lnTo>
                      <a:pt x="188" y="1444"/>
                    </a:lnTo>
                    <a:lnTo>
                      <a:pt x="183" y="1446"/>
                    </a:lnTo>
                    <a:lnTo>
                      <a:pt x="177" y="1447"/>
                    </a:lnTo>
                    <a:close/>
                    <a:moveTo>
                      <a:pt x="309" y="1304"/>
                    </a:moveTo>
                    <a:lnTo>
                      <a:pt x="308" y="1311"/>
                    </a:lnTo>
                    <a:lnTo>
                      <a:pt x="306" y="1317"/>
                    </a:lnTo>
                    <a:lnTo>
                      <a:pt x="303" y="1322"/>
                    </a:lnTo>
                    <a:lnTo>
                      <a:pt x="298" y="1327"/>
                    </a:lnTo>
                    <a:lnTo>
                      <a:pt x="293" y="1331"/>
                    </a:lnTo>
                    <a:lnTo>
                      <a:pt x="288" y="1334"/>
                    </a:lnTo>
                    <a:lnTo>
                      <a:pt x="282" y="1336"/>
                    </a:lnTo>
                    <a:lnTo>
                      <a:pt x="275" y="1336"/>
                    </a:lnTo>
                    <a:lnTo>
                      <a:pt x="78" y="1336"/>
                    </a:lnTo>
                    <a:lnTo>
                      <a:pt x="72" y="1336"/>
                    </a:lnTo>
                    <a:lnTo>
                      <a:pt x="66" y="1334"/>
                    </a:lnTo>
                    <a:lnTo>
                      <a:pt x="60" y="1331"/>
                    </a:lnTo>
                    <a:lnTo>
                      <a:pt x="56" y="1327"/>
                    </a:lnTo>
                    <a:lnTo>
                      <a:pt x="52" y="1322"/>
                    </a:lnTo>
                    <a:lnTo>
                      <a:pt x="49" y="1317"/>
                    </a:lnTo>
                    <a:lnTo>
                      <a:pt x="47" y="1311"/>
                    </a:lnTo>
                    <a:lnTo>
                      <a:pt x="46" y="1304"/>
                    </a:lnTo>
                    <a:lnTo>
                      <a:pt x="46" y="1044"/>
                    </a:lnTo>
                    <a:lnTo>
                      <a:pt x="47" y="1038"/>
                    </a:lnTo>
                    <a:lnTo>
                      <a:pt x="49" y="1032"/>
                    </a:lnTo>
                    <a:lnTo>
                      <a:pt x="52" y="1026"/>
                    </a:lnTo>
                    <a:lnTo>
                      <a:pt x="56" y="1022"/>
                    </a:lnTo>
                    <a:lnTo>
                      <a:pt x="60" y="1018"/>
                    </a:lnTo>
                    <a:lnTo>
                      <a:pt x="66" y="1015"/>
                    </a:lnTo>
                    <a:lnTo>
                      <a:pt x="72" y="1013"/>
                    </a:lnTo>
                    <a:lnTo>
                      <a:pt x="78" y="1012"/>
                    </a:lnTo>
                    <a:lnTo>
                      <a:pt x="275" y="1012"/>
                    </a:lnTo>
                    <a:lnTo>
                      <a:pt x="282" y="1013"/>
                    </a:lnTo>
                    <a:lnTo>
                      <a:pt x="288" y="1015"/>
                    </a:lnTo>
                    <a:lnTo>
                      <a:pt x="293" y="1018"/>
                    </a:lnTo>
                    <a:lnTo>
                      <a:pt x="298" y="1022"/>
                    </a:lnTo>
                    <a:lnTo>
                      <a:pt x="303" y="1026"/>
                    </a:lnTo>
                    <a:lnTo>
                      <a:pt x="306" y="1032"/>
                    </a:lnTo>
                    <a:lnTo>
                      <a:pt x="308" y="1038"/>
                    </a:lnTo>
                    <a:lnTo>
                      <a:pt x="309" y="1044"/>
                    </a:lnTo>
                    <a:lnTo>
                      <a:pt x="309" y="1304"/>
                    </a:lnTo>
                    <a:close/>
                    <a:moveTo>
                      <a:pt x="1998" y="1900"/>
                    </a:moveTo>
                    <a:lnTo>
                      <a:pt x="1961" y="1901"/>
                    </a:lnTo>
                    <a:lnTo>
                      <a:pt x="1919" y="1903"/>
                    </a:lnTo>
                    <a:lnTo>
                      <a:pt x="1899" y="1906"/>
                    </a:lnTo>
                    <a:lnTo>
                      <a:pt x="1878" y="1909"/>
                    </a:lnTo>
                    <a:lnTo>
                      <a:pt x="1858" y="1912"/>
                    </a:lnTo>
                    <a:lnTo>
                      <a:pt x="1837" y="1917"/>
                    </a:lnTo>
                    <a:lnTo>
                      <a:pt x="1819" y="1922"/>
                    </a:lnTo>
                    <a:lnTo>
                      <a:pt x="1802" y="1928"/>
                    </a:lnTo>
                    <a:lnTo>
                      <a:pt x="1787" y="1934"/>
                    </a:lnTo>
                    <a:lnTo>
                      <a:pt x="1774" y="1943"/>
                    </a:lnTo>
                    <a:lnTo>
                      <a:pt x="1768" y="1947"/>
                    </a:lnTo>
                    <a:lnTo>
                      <a:pt x="1762" y="1952"/>
                    </a:lnTo>
                    <a:lnTo>
                      <a:pt x="1758" y="1956"/>
                    </a:lnTo>
                    <a:lnTo>
                      <a:pt x="1754" y="1961"/>
                    </a:lnTo>
                    <a:lnTo>
                      <a:pt x="1751" y="1966"/>
                    </a:lnTo>
                    <a:lnTo>
                      <a:pt x="1749" y="1972"/>
                    </a:lnTo>
                    <a:lnTo>
                      <a:pt x="1747" y="1977"/>
                    </a:lnTo>
                    <a:lnTo>
                      <a:pt x="1747" y="1983"/>
                    </a:lnTo>
                    <a:lnTo>
                      <a:pt x="1747" y="2394"/>
                    </a:lnTo>
                    <a:lnTo>
                      <a:pt x="1747" y="2400"/>
                    </a:lnTo>
                    <a:lnTo>
                      <a:pt x="1749" y="2406"/>
                    </a:lnTo>
                    <a:lnTo>
                      <a:pt x="1751" y="2411"/>
                    </a:lnTo>
                    <a:lnTo>
                      <a:pt x="1754" y="2416"/>
                    </a:lnTo>
                    <a:lnTo>
                      <a:pt x="1758" y="2421"/>
                    </a:lnTo>
                    <a:lnTo>
                      <a:pt x="1762" y="2426"/>
                    </a:lnTo>
                    <a:lnTo>
                      <a:pt x="1768" y="2430"/>
                    </a:lnTo>
                    <a:lnTo>
                      <a:pt x="1774" y="2435"/>
                    </a:lnTo>
                    <a:lnTo>
                      <a:pt x="1787" y="2442"/>
                    </a:lnTo>
                    <a:lnTo>
                      <a:pt x="1802" y="2449"/>
                    </a:lnTo>
                    <a:lnTo>
                      <a:pt x="1819" y="2456"/>
                    </a:lnTo>
                    <a:lnTo>
                      <a:pt x="1837" y="2461"/>
                    </a:lnTo>
                    <a:lnTo>
                      <a:pt x="1858" y="2465"/>
                    </a:lnTo>
                    <a:lnTo>
                      <a:pt x="1878" y="2469"/>
                    </a:lnTo>
                    <a:lnTo>
                      <a:pt x="1899" y="2472"/>
                    </a:lnTo>
                    <a:lnTo>
                      <a:pt x="1919" y="2474"/>
                    </a:lnTo>
                    <a:lnTo>
                      <a:pt x="1961" y="2477"/>
                    </a:lnTo>
                    <a:lnTo>
                      <a:pt x="1998" y="2478"/>
                    </a:lnTo>
                    <a:lnTo>
                      <a:pt x="2036" y="2477"/>
                    </a:lnTo>
                    <a:lnTo>
                      <a:pt x="2076" y="2474"/>
                    </a:lnTo>
                    <a:lnTo>
                      <a:pt x="2097" y="2472"/>
                    </a:lnTo>
                    <a:lnTo>
                      <a:pt x="2119" y="2469"/>
                    </a:lnTo>
                    <a:lnTo>
                      <a:pt x="2139" y="2465"/>
                    </a:lnTo>
                    <a:lnTo>
                      <a:pt x="2158" y="2461"/>
                    </a:lnTo>
                    <a:lnTo>
                      <a:pt x="2177" y="2456"/>
                    </a:lnTo>
                    <a:lnTo>
                      <a:pt x="2193" y="2449"/>
                    </a:lnTo>
                    <a:lnTo>
                      <a:pt x="2210" y="2442"/>
                    </a:lnTo>
                    <a:lnTo>
                      <a:pt x="2223" y="2435"/>
                    </a:lnTo>
                    <a:lnTo>
                      <a:pt x="2229" y="2430"/>
                    </a:lnTo>
                    <a:lnTo>
                      <a:pt x="2234" y="2426"/>
                    </a:lnTo>
                    <a:lnTo>
                      <a:pt x="2238" y="2421"/>
                    </a:lnTo>
                    <a:lnTo>
                      <a:pt x="2242" y="2416"/>
                    </a:lnTo>
                    <a:lnTo>
                      <a:pt x="2245" y="2411"/>
                    </a:lnTo>
                    <a:lnTo>
                      <a:pt x="2247" y="2406"/>
                    </a:lnTo>
                    <a:lnTo>
                      <a:pt x="2248" y="2400"/>
                    </a:lnTo>
                    <a:lnTo>
                      <a:pt x="2249" y="2394"/>
                    </a:lnTo>
                    <a:lnTo>
                      <a:pt x="2249" y="1983"/>
                    </a:lnTo>
                    <a:lnTo>
                      <a:pt x="2248" y="1977"/>
                    </a:lnTo>
                    <a:lnTo>
                      <a:pt x="2247" y="1972"/>
                    </a:lnTo>
                    <a:lnTo>
                      <a:pt x="2245" y="1966"/>
                    </a:lnTo>
                    <a:lnTo>
                      <a:pt x="2242" y="1961"/>
                    </a:lnTo>
                    <a:lnTo>
                      <a:pt x="2238" y="1956"/>
                    </a:lnTo>
                    <a:lnTo>
                      <a:pt x="2234" y="1952"/>
                    </a:lnTo>
                    <a:lnTo>
                      <a:pt x="2229" y="1947"/>
                    </a:lnTo>
                    <a:lnTo>
                      <a:pt x="2223" y="1943"/>
                    </a:lnTo>
                    <a:lnTo>
                      <a:pt x="2210" y="1934"/>
                    </a:lnTo>
                    <a:lnTo>
                      <a:pt x="2193" y="1928"/>
                    </a:lnTo>
                    <a:lnTo>
                      <a:pt x="2177" y="1922"/>
                    </a:lnTo>
                    <a:lnTo>
                      <a:pt x="2158" y="1917"/>
                    </a:lnTo>
                    <a:lnTo>
                      <a:pt x="2139" y="1912"/>
                    </a:lnTo>
                    <a:lnTo>
                      <a:pt x="2119" y="1909"/>
                    </a:lnTo>
                    <a:lnTo>
                      <a:pt x="2097" y="1906"/>
                    </a:lnTo>
                    <a:lnTo>
                      <a:pt x="2076" y="1903"/>
                    </a:lnTo>
                    <a:lnTo>
                      <a:pt x="2036" y="1901"/>
                    </a:lnTo>
                    <a:lnTo>
                      <a:pt x="1998" y="1900"/>
                    </a:lnTo>
                    <a:close/>
                    <a:moveTo>
                      <a:pt x="1998" y="2040"/>
                    </a:moveTo>
                    <a:lnTo>
                      <a:pt x="1976" y="2040"/>
                    </a:lnTo>
                    <a:lnTo>
                      <a:pt x="1956" y="2039"/>
                    </a:lnTo>
                    <a:lnTo>
                      <a:pt x="1935" y="2038"/>
                    </a:lnTo>
                    <a:lnTo>
                      <a:pt x="1916" y="2036"/>
                    </a:lnTo>
                    <a:lnTo>
                      <a:pt x="1897" y="2033"/>
                    </a:lnTo>
                    <a:lnTo>
                      <a:pt x="1880" y="2030"/>
                    </a:lnTo>
                    <a:lnTo>
                      <a:pt x="1864" y="2027"/>
                    </a:lnTo>
                    <a:lnTo>
                      <a:pt x="1848" y="2022"/>
                    </a:lnTo>
                    <a:lnTo>
                      <a:pt x="1835" y="2018"/>
                    </a:lnTo>
                    <a:lnTo>
                      <a:pt x="1823" y="2014"/>
                    </a:lnTo>
                    <a:lnTo>
                      <a:pt x="1812" y="2009"/>
                    </a:lnTo>
                    <a:lnTo>
                      <a:pt x="1804" y="2004"/>
                    </a:lnTo>
                    <a:lnTo>
                      <a:pt x="1797" y="1999"/>
                    </a:lnTo>
                    <a:lnTo>
                      <a:pt x="1791" y="1994"/>
                    </a:lnTo>
                    <a:lnTo>
                      <a:pt x="1790" y="1991"/>
                    </a:lnTo>
                    <a:lnTo>
                      <a:pt x="1788" y="1988"/>
                    </a:lnTo>
                    <a:lnTo>
                      <a:pt x="1787" y="1985"/>
                    </a:lnTo>
                    <a:lnTo>
                      <a:pt x="1787" y="1982"/>
                    </a:lnTo>
                    <a:lnTo>
                      <a:pt x="1787" y="1979"/>
                    </a:lnTo>
                    <a:lnTo>
                      <a:pt x="1788" y="1976"/>
                    </a:lnTo>
                    <a:lnTo>
                      <a:pt x="1790" y="1973"/>
                    </a:lnTo>
                    <a:lnTo>
                      <a:pt x="1791" y="1971"/>
                    </a:lnTo>
                    <a:lnTo>
                      <a:pt x="1797" y="1965"/>
                    </a:lnTo>
                    <a:lnTo>
                      <a:pt x="1804" y="1960"/>
                    </a:lnTo>
                    <a:lnTo>
                      <a:pt x="1812" y="1955"/>
                    </a:lnTo>
                    <a:lnTo>
                      <a:pt x="1823" y="1950"/>
                    </a:lnTo>
                    <a:lnTo>
                      <a:pt x="1835" y="1946"/>
                    </a:lnTo>
                    <a:lnTo>
                      <a:pt x="1848" y="1942"/>
                    </a:lnTo>
                    <a:lnTo>
                      <a:pt x="1864" y="1937"/>
                    </a:lnTo>
                    <a:lnTo>
                      <a:pt x="1880" y="1934"/>
                    </a:lnTo>
                    <a:lnTo>
                      <a:pt x="1897" y="1931"/>
                    </a:lnTo>
                    <a:lnTo>
                      <a:pt x="1916" y="1929"/>
                    </a:lnTo>
                    <a:lnTo>
                      <a:pt x="1935" y="1927"/>
                    </a:lnTo>
                    <a:lnTo>
                      <a:pt x="1956" y="1925"/>
                    </a:lnTo>
                    <a:lnTo>
                      <a:pt x="1976" y="1925"/>
                    </a:lnTo>
                    <a:lnTo>
                      <a:pt x="1998" y="1924"/>
                    </a:lnTo>
                    <a:lnTo>
                      <a:pt x="2019" y="1925"/>
                    </a:lnTo>
                    <a:lnTo>
                      <a:pt x="2041" y="1925"/>
                    </a:lnTo>
                    <a:lnTo>
                      <a:pt x="2061" y="1927"/>
                    </a:lnTo>
                    <a:lnTo>
                      <a:pt x="2080" y="1929"/>
                    </a:lnTo>
                    <a:lnTo>
                      <a:pt x="2098" y="1931"/>
                    </a:lnTo>
                    <a:lnTo>
                      <a:pt x="2116" y="1934"/>
                    </a:lnTo>
                    <a:lnTo>
                      <a:pt x="2133" y="1937"/>
                    </a:lnTo>
                    <a:lnTo>
                      <a:pt x="2147" y="1942"/>
                    </a:lnTo>
                    <a:lnTo>
                      <a:pt x="2161" y="1946"/>
                    </a:lnTo>
                    <a:lnTo>
                      <a:pt x="2173" y="1950"/>
                    </a:lnTo>
                    <a:lnTo>
                      <a:pt x="2183" y="1955"/>
                    </a:lnTo>
                    <a:lnTo>
                      <a:pt x="2192" y="1960"/>
                    </a:lnTo>
                    <a:lnTo>
                      <a:pt x="2200" y="1965"/>
                    </a:lnTo>
                    <a:lnTo>
                      <a:pt x="2205" y="1971"/>
                    </a:lnTo>
                    <a:lnTo>
                      <a:pt x="2207" y="1973"/>
                    </a:lnTo>
                    <a:lnTo>
                      <a:pt x="2208" y="1976"/>
                    </a:lnTo>
                    <a:lnTo>
                      <a:pt x="2209" y="1979"/>
                    </a:lnTo>
                    <a:lnTo>
                      <a:pt x="2209" y="1982"/>
                    </a:lnTo>
                    <a:lnTo>
                      <a:pt x="2209" y="1985"/>
                    </a:lnTo>
                    <a:lnTo>
                      <a:pt x="2208" y="1988"/>
                    </a:lnTo>
                    <a:lnTo>
                      <a:pt x="2207" y="1991"/>
                    </a:lnTo>
                    <a:lnTo>
                      <a:pt x="2205" y="1994"/>
                    </a:lnTo>
                    <a:lnTo>
                      <a:pt x="2200" y="1999"/>
                    </a:lnTo>
                    <a:lnTo>
                      <a:pt x="2192" y="2004"/>
                    </a:lnTo>
                    <a:lnTo>
                      <a:pt x="2183" y="2009"/>
                    </a:lnTo>
                    <a:lnTo>
                      <a:pt x="2173" y="2014"/>
                    </a:lnTo>
                    <a:lnTo>
                      <a:pt x="2161" y="2018"/>
                    </a:lnTo>
                    <a:lnTo>
                      <a:pt x="2147" y="2022"/>
                    </a:lnTo>
                    <a:lnTo>
                      <a:pt x="2133" y="2027"/>
                    </a:lnTo>
                    <a:lnTo>
                      <a:pt x="2116" y="2030"/>
                    </a:lnTo>
                    <a:lnTo>
                      <a:pt x="2098" y="2033"/>
                    </a:lnTo>
                    <a:lnTo>
                      <a:pt x="2080" y="2036"/>
                    </a:lnTo>
                    <a:lnTo>
                      <a:pt x="2061" y="2038"/>
                    </a:lnTo>
                    <a:lnTo>
                      <a:pt x="2041" y="2039"/>
                    </a:lnTo>
                    <a:lnTo>
                      <a:pt x="2019" y="2040"/>
                    </a:lnTo>
                    <a:lnTo>
                      <a:pt x="1998" y="2040"/>
                    </a:lnTo>
                    <a:close/>
                    <a:moveTo>
                      <a:pt x="2791" y="919"/>
                    </a:moveTo>
                    <a:lnTo>
                      <a:pt x="2484" y="919"/>
                    </a:lnTo>
                    <a:lnTo>
                      <a:pt x="2477" y="919"/>
                    </a:lnTo>
                    <a:lnTo>
                      <a:pt x="2471" y="920"/>
                    </a:lnTo>
                    <a:lnTo>
                      <a:pt x="2465" y="922"/>
                    </a:lnTo>
                    <a:lnTo>
                      <a:pt x="2460" y="924"/>
                    </a:lnTo>
                    <a:lnTo>
                      <a:pt x="2453" y="927"/>
                    </a:lnTo>
                    <a:lnTo>
                      <a:pt x="2448" y="930"/>
                    </a:lnTo>
                    <a:lnTo>
                      <a:pt x="2443" y="933"/>
                    </a:lnTo>
                    <a:lnTo>
                      <a:pt x="2439" y="937"/>
                    </a:lnTo>
                    <a:lnTo>
                      <a:pt x="2435" y="942"/>
                    </a:lnTo>
                    <a:lnTo>
                      <a:pt x="2431" y="946"/>
                    </a:lnTo>
                    <a:lnTo>
                      <a:pt x="2428" y="952"/>
                    </a:lnTo>
                    <a:lnTo>
                      <a:pt x="2426" y="957"/>
                    </a:lnTo>
                    <a:lnTo>
                      <a:pt x="2424" y="963"/>
                    </a:lnTo>
                    <a:lnTo>
                      <a:pt x="2422" y="969"/>
                    </a:lnTo>
                    <a:lnTo>
                      <a:pt x="2421" y="975"/>
                    </a:lnTo>
                    <a:lnTo>
                      <a:pt x="2421" y="981"/>
                    </a:lnTo>
                    <a:lnTo>
                      <a:pt x="2421" y="1450"/>
                    </a:lnTo>
                    <a:lnTo>
                      <a:pt x="2421" y="1457"/>
                    </a:lnTo>
                    <a:lnTo>
                      <a:pt x="2422" y="1463"/>
                    </a:lnTo>
                    <a:lnTo>
                      <a:pt x="2424" y="1469"/>
                    </a:lnTo>
                    <a:lnTo>
                      <a:pt x="2426" y="1475"/>
                    </a:lnTo>
                    <a:lnTo>
                      <a:pt x="2428" y="1480"/>
                    </a:lnTo>
                    <a:lnTo>
                      <a:pt x="2431" y="1485"/>
                    </a:lnTo>
                    <a:lnTo>
                      <a:pt x="2435" y="1490"/>
                    </a:lnTo>
                    <a:lnTo>
                      <a:pt x="2439" y="1494"/>
                    </a:lnTo>
                    <a:lnTo>
                      <a:pt x="2443" y="1498"/>
                    </a:lnTo>
                    <a:lnTo>
                      <a:pt x="2448" y="1502"/>
                    </a:lnTo>
                    <a:lnTo>
                      <a:pt x="2453" y="1505"/>
                    </a:lnTo>
                    <a:lnTo>
                      <a:pt x="2460" y="1508"/>
                    </a:lnTo>
                    <a:lnTo>
                      <a:pt x="2465" y="1510"/>
                    </a:lnTo>
                    <a:lnTo>
                      <a:pt x="2471" y="1511"/>
                    </a:lnTo>
                    <a:lnTo>
                      <a:pt x="2477" y="1512"/>
                    </a:lnTo>
                    <a:lnTo>
                      <a:pt x="2484" y="1512"/>
                    </a:lnTo>
                    <a:lnTo>
                      <a:pt x="2791" y="1512"/>
                    </a:lnTo>
                    <a:lnTo>
                      <a:pt x="2797" y="1512"/>
                    </a:lnTo>
                    <a:lnTo>
                      <a:pt x="2804" y="1511"/>
                    </a:lnTo>
                    <a:lnTo>
                      <a:pt x="2810" y="1510"/>
                    </a:lnTo>
                    <a:lnTo>
                      <a:pt x="2816" y="1508"/>
                    </a:lnTo>
                    <a:lnTo>
                      <a:pt x="2821" y="1505"/>
                    </a:lnTo>
                    <a:lnTo>
                      <a:pt x="2826" y="1502"/>
                    </a:lnTo>
                    <a:lnTo>
                      <a:pt x="2831" y="1498"/>
                    </a:lnTo>
                    <a:lnTo>
                      <a:pt x="2835" y="1494"/>
                    </a:lnTo>
                    <a:lnTo>
                      <a:pt x="2839" y="1490"/>
                    </a:lnTo>
                    <a:lnTo>
                      <a:pt x="2843" y="1485"/>
                    </a:lnTo>
                    <a:lnTo>
                      <a:pt x="2846" y="1480"/>
                    </a:lnTo>
                    <a:lnTo>
                      <a:pt x="2849" y="1475"/>
                    </a:lnTo>
                    <a:lnTo>
                      <a:pt x="2851" y="1469"/>
                    </a:lnTo>
                    <a:lnTo>
                      <a:pt x="2852" y="1463"/>
                    </a:lnTo>
                    <a:lnTo>
                      <a:pt x="2853" y="1457"/>
                    </a:lnTo>
                    <a:lnTo>
                      <a:pt x="2854" y="1450"/>
                    </a:lnTo>
                    <a:lnTo>
                      <a:pt x="2854" y="981"/>
                    </a:lnTo>
                    <a:lnTo>
                      <a:pt x="2853" y="975"/>
                    </a:lnTo>
                    <a:lnTo>
                      <a:pt x="2852" y="969"/>
                    </a:lnTo>
                    <a:lnTo>
                      <a:pt x="2851" y="963"/>
                    </a:lnTo>
                    <a:lnTo>
                      <a:pt x="2849" y="957"/>
                    </a:lnTo>
                    <a:lnTo>
                      <a:pt x="2846" y="952"/>
                    </a:lnTo>
                    <a:lnTo>
                      <a:pt x="2843" y="946"/>
                    </a:lnTo>
                    <a:lnTo>
                      <a:pt x="2839" y="942"/>
                    </a:lnTo>
                    <a:lnTo>
                      <a:pt x="2835" y="937"/>
                    </a:lnTo>
                    <a:lnTo>
                      <a:pt x="2831" y="933"/>
                    </a:lnTo>
                    <a:lnTo>
                      <a:pt x="2826" y="930"/>
                    </a:lnTo>
                    <a:lnTo>
                      <a:pt x="2821" y="927"/>
                    </a:lnTo>
                    <a:lnTo>
                      <a:pt x="2816" y="924"/>
                    </a:lnTo>
                    <a:lnTo>
                      <a:pt x="2810" y="922"/>
                    </a:lnTo>
                    <a:lnTo>
                      <a:pt x="2804" y="920"/>
                    </a:lnTo>
                    <a:lnTo>
                      <a:pt x="2797" y="919"/>
                    </a:lnTo>
                    <a:lnTo>
                      <a:pt x="2791" y="919"/>
                    </a:lnTo>
                    <a:close/>
                    <a:moveTo>
                      <a:pt x="2561" y="1473"/>
                    </a:moveTo>
                    <a:lnTo>
                      <a:pt x="2557" y="1472"/>
                    </a:lnTo>
                    <a:lnTo>
                      <a:pt x="2554" y="1471"/>
                    </a:lnTo>
                    <a:lnTo>
                      <a:pt x="2551" y="1470"/>
                    </a:lnTo>
                    <a:lnTo>
                      <a:pt x="2549" y="1468"/>
                    </a:lnTo>
                    <a:lnTo>
                      <a:pt x="2546" y="1465"/>
                    </a:lnTo>
                    <a:lnTo>
                      <a:pt x="2545" y="1462"/>
                    </a:lnTo>
                    <a:lnTo>
                      <a:pt x="2544" y="1459"/>
                    </a:lnTo>
                    <a:lnTo>
                      <a:pt x="2543" y="1455"/>
                    </a:lnTo>
                    <a:lnTo>
                      <a:pt x="2544" y="1452"/>
                    </a:lnTo>
                    <a:lnTo>
                      <a:pt x="2545" y="1448"/>
                    </a:lnTo>
                    <a:lnTo>
                      <a:pt x="2546" y="1445"/>
                    </a:lnTo>
                    <a:lnTo>
                      <a:pt x="2549" y="1443"/>
                    </a:lnTo>
                    <a:lnTo>
                      <a:pt x="2551" y="1441"/>
                    </a:lnTo>
                    <a:lnTo>
                      <a:pt x="2554" y="1439"/>
                    </a:lnTo>
                    <a:lnTo>
                      <a:pt x="2557" y="1438"/>
                    </a:lnTo>
                    <a:lnTo>
                      <a:pt x="2561" y="1438"/>
                    </a:lnTo>
                    <a:lnTo>
                      <a:pt x="2564" y="1438"/>
                    </a:lnTo>
                    <a:lnTo>
                      <a:pt x="2568" y="1439"/>
                    </a:lnTo>
                    <a:lnTo>
                      <a:pt x="2571" y="1441"/>
                    </a:lnTo>
                    <a:lnTo>
                      <a:pt x="2573" y="1443"/>
                    </a:lnTo>
                    <a:lnTo>
                      <a:pt x="2575" y="1445"/>
                    </a:lnTo>
                    <a:lnTo>
                      <a:pt x="2577" y="1448"/>
                    </a:lnTo>
                    <a:lnTo>
                      <a:pt x="2578" y="1452"/>
                    </a:lnTo>
                    <a:lnTo>
                      <a:pt x="2578" y="1455"/>
                    </a:lnTo>
                    <a:lnTo>
                      <a:pt x="2578" y="1459"/>
                    </a:lnTo>
                    <a:lnTo>
                      <a:pt x="2577" y="1462"/>
                    </a:lnTo>
                    <a:lnTo>
                      <a:pt x="2575" y="1465"/>
                    </a:lnTo>
                    <a:lnTo>
                      <a:pt x="2573" y="1468"/>
                    </a:lnTo>
                    <a:lnTo>
                      <a:pt x="2571" y="1470"/>
                    </a:lnTo>
                    <a:lnTo>
                      <a:pt x="2568" y="1471"/>
                    </a:lnTo>
                    <a:lnTo>
                      <a:pt x="2564" y="1472"/>
                    </a:lnTo>
                    <a:lnTo>
                      <a:pt x="2561" y="1473"/>
                    </a:lnTo>
                    <a:close/>
                    <a:moveTo>
                      <a:pt x="2638" y="1479"/>
                    </a:moveTo>
                    <a:lnTo>
                      <a:pt x="2633" y="1478"/>
                    </a:lnTo>
                    <a:lnTo>
                      <a:pt x="2629" y="1477"/>
                    </a:lnTo>
                    <a:lnTo>
                      <a:pt x="2624" y="1475"/>
                    </a:lnTo>
                    <a:lnTo>
                      <a:pt x="2620" y="1472"/>
                    </a:lnTo>
                    <a:lnTo>
                      <a:pt x="2617" y="1468"/>
                    </a:lnTo>
                    <a:lnTo>
                      <a:pt x="2615" y="1464"/>
                    </a:lnTo>
                    <a:lnTo>
                      <a:pt x="2614" y="1460"/>
                    </a:lnTo>
                    <a:lnTo>
                      <a:pt x="2613" y="1455"/>
                    </a:lnTo>
                    <a:lnTo>
                      <a:pt x="2614" y="1450"/>
                    </a:lnTo>
                    <a:lnTo>
                      <a:pt x="2615" y="1446"/>
                    </a:lnTo>
                    <a:lnTo>
                      <a:pt x="2617" y="1442"/>
                    </a:lnTo>
                    <a:lnTo>
                      <a:pt x="2620" y="1439"/>
                    </a:lnTo>
                    <a:lnTo>
                      <a:pt x="2624" y="1436"/>
                    </a:lnTo>
                    <a:lnTo>
                      <a:pt x="2629" y="1434"/>
                    </a:lnTo>
                    <a:lnTo>
                      <a:pt x="2633" y="1432"/>
                    </a:lnTo>
                    <a:lnTo>
                      <a:pt x="2638" y="1432"/>
                    </a:lnTo>
                    <a:lnTo>
                      <a:pt x="2642" y="1432"/>
                    </a:lnTo>
                    <a:lnTo>
                      <a:pt x="2647" y="1434"/>
                    </a:lnTo>
                    <a:lnTo>
                      <a:pt x="2651" y="1436"/>
                    </a:lnTo>
                    <a:lnTo>
                      <a:pt x="2654" y="1439"/>
                    </a:lnTo>
                    <a:lnTo>
                      <a:pt x="2657" y="1442"/>
                    </a:lnTo>
                    <a:lnTo>
                      <a:pt x="2659" y="1446"/>
                    </a:lnTo>
                    <a:lnTo>
                      <a:pt x="2661" y="1450"/>
                    </a:lnTo>
                    <a:lnTo>
                      <a:pt x="2661" y="1455"/>
                    </a:lnTo>
                    <a:lnTo>
                      <a:pt x="2661" y="1460"/>
                    </a:lnTo>
                    <a:lnTo>
                      <a:pt x="2659" y="1464"/>
                    </a:lnTo>
                    <a:lnTo>
                      <a:pt x="2657" y="1468"/>
                    </a:lnTo>
                    <a:lnTo>
                      <a:pt x="2654" y="1472"/>
                    </a:lnTo>
                    <a:lnTo>
                      <a:pt x="2651" y="1475"/>
                    </a:lnTo>
                    <a:lnTo>
                      <a:pt x="2647" y="1477"/>
                    </a:lnTo>
                    <a:lnTo>
                      <a:pt x="2642" y="1478"/>
                    </a:lnTo>
                    <a:lnTo>
                      <a:pt x="2638" y="1479"/>
                    </a:lnTo>
                    <a:close/>
                    <a:moveTo>
                      <a:pt x="2714" y="1473"/>
                    </a:moveTo>
                    <a:lnTo>
                      <a:pt x="2710" y="1472"/>
                    </a:lnTo>
                    <a:lnTo>
                      <a:pt x="2707" y="1471"/>
                    </a:lnTo>
                    <a:lnTo>
                      <a:pt x="2704" y="1470"/>
                    </a:lnTo>
                    <a:lnTo>
                      <a:pt x="2701" y="1468"/>
                    </a:lnTo>
                    <a:lnTo>
                      <a:pt x="2699" y="1465"/>
                    </a:lnTo>
                    <a:lnTo>
                      <a:pt x="2697" y="1462"/>
                    </a:lnTo>
                    <a:lnTo>
                      <a:pt x="2696" y="1459"/>
                    </a:lnTo>
                    <a:lnTo>
                      <a:pt x="2696" y="1455"/>
                    </a:lnTo>
                    <a:lnTo>
                      <a:pt x="2696" y="1452"/>
                    </a:lnTo>
                    <a:lnTo>
                      <a:pt x="2697" y="1448"/>
                    </a:lnTo>
                    <a:lnTo>
                      <a:pt x="2699" y="1445"/>
                    </a:lnTo>
                    <a:lnTo>
                      <a:pt x="2701" y="1443"/>
                    </a:lnTo>
                    <a:lnTo>
                      <a:pt x="2704" y="1441"/>
                    </a:lnTo>
                    <a:lnTo>
                      <a:pt x="2707" y="1439"/>
                    </a:lnTo>
                    <a:lnTo>
                      <a:pt x="2710" y="1438"/>
                    </a:lnTo>
                    <a:lnTo>
                      <a:pt x="2714" y="1438"/>
                    </a:lnTo>
                    <a:lnTo>
                      <a:pt x="2718" y="1438"/>
                    </a:lnTo>
                    <a:lnTo>
                      <a:pt x="2721" y="1439"/>
                    </a:lnTo>
                    <a:lnTo>
                      <a:pt x="2724" y="1441"/>
                    </a:lnTo>
                    <a:lnTo>
                      <a:pt x="2727" y="1443"/>
                    </a:lnTo>
                    <a:lnTo>
                      <a:pt x="2729" y="1445"/>
                    </a:lnTo>
                    <a:lnTo>
                      <a:pt x="2731" y="1448"/>
                    </a:lnTo>
                    <a:lnTo>
                      <a:pt x="2732" y="1452"/>
                    </a:lnTo>
                    <a:lnTo>
                      <a:pt x="2732" y="1455"/>
                    </a:lnTo>
                    <a:lnTo>
                      <a:pt x="2732" y="1459"/>
                    </a:lnTo>
                    <a:lnTo>
                      <a:pt x="2731" y="1462"/>
                    </a:lnTo>
                    <a:lnTo>
                      <a:pt x="2729" y="1465"/>
                    </a:lnTo>
                    <a:lnTo>
                      <a:pt x="2727" y="1468"/>
                    </a:lnTo>
                    <a:lnTo>
                      <a:pt x="2724" y="1470"/>
                    </a:lnTo>
                    <a:lnTo>
                      <a:pt x="2721" y="1471"/>
                    </a:lnTo>
                    <a:lnTo>
                      <a:pt x="2718" y="1472"/>
                    </a:lnTo>
                    <a:lnTo>
                      <a:pt x="2714" y="1473"/>
                    </a:lnTo>
                    <a:close/>
                    <a:moveTo>
                      <a:pt x="2818" y="1382"/>
                    </a:moveTo>
                    <a:lnTo>
                      <a:pt x="2817" y="1388"/>
                    </a:lnTo>
                    <a:lnTo>
                      <a:pt x="2815" y="1392"/>
                    </a:lnTo>
                    <a:lnTo>
                      <a:pt x="2813" y="1397"/>
                    </a:lnTo>
                    <a:lnTo>
                      <a:pt x="2810" y="1401"/>
                    </a:lnTo>
                    <a:lnTo>
                      <a:pt x="2806" y="1404"/>
                    </a:lnTo>
                    <a:lnTo>
                      <a:pt x="2802" y="1406"/>
                    </a:lnTo>
                    <a:lnTo>
                      <a:pt x="2796" y="1408"/>
                    </a:lnTo>
                    <a:lnTo>
                      <a:pt x="2791" y="1408"/>
                    </a:lnTo>
                    <a:lnTo>
                      <a:pt x="2484" y="1408"/>
                    </a:lnTo>
                    <a:lnTo>
                      <a:pt x="2479" y="1408"/>
                    </a:lnTo>
                    <a:lnTo>
                      <a:pt x="2474" y="1406"/>
                    </a:lnTo>
                    <a:lnTo>
                      <a:pt x="2469" y="1404"/>
                    </a:lnTo>
                    <a:lnTo>
                      <a:pt x="2465" y="1401"/>
                    </a:lnTo>
                    <a:lnTo>
                      <a:pt x="2462" y="1397"/>
                    </a:lnTo>
                    <a:lnTo>
                      <a:pt x="2460" y="1392"/>
                    </a:lnTo>
                    <a:lnTo>
                      <a:pt x="2458" y="1388"/>
                    </a:lnTo>
                    <a:lnTo>
                      <a:pt x="2458" y="1382"/>
                    </a:lnTo>
                    <a:lnTo>
                      <a:pt x="2458" y="981"/>
                    </a:lnTo>
                    <a:lnTo>
                      <a:pt x="2458" y="976"/>
                    </a:lnTo>
                    <a:lnTo>
                      <a:pt x="2460" y="971"/>
                    </a:lnTo>
                    <a:lnTo>
                      <a:pt x="2462" y="967"/>
                    </a:lnTo>
                    <a:lnTo>
                      <a:pt x="2465" y="963"/>
                    </a:lnTo>
                    <a:lnTo>
                      <a:pt x="2469" y="960"/>
                    </a:lnTo>
                    <a:lnTo>
                      <a:pt x="2474" y="957"/>
                    </a:lnTo>
                    <a:lnTo>
                      <a:pt x="2479" y="956"/>
                    </a:lnTo>
                    <a:lnTo>
                      <a:pt x="2484" y="955"/>
                    </a:lnTo>
                    <a:lnTo>
                      <a:pt x="2791" y="955"/>
                    </a:lnTo>
                    <a:lnTo>
                      <a:pt x="2796" y="956"/>
                    </a:lnTo>
                    <a:lnTo>
                      <a:pt x="2802" y="957"/>
                    </a:lnTo>
                    <a:lnTo>
                      <a:pt x="2806" y="960"/>
                    </a:lnTo>
                    <a:lnTo>
                      <a:pt x="2810" y="963"/>
                    </a:lnTo>
                    <a:lnTo>
                      <a:pt x="2813" y="967"/>
                    </a:lnTo>
                    <a:lnTo>
                      <a:pt x="2815" y="971"/>
                    </a:lnTo>
                    <a:lnTo>
                      <a:pt x="2817" y="976"/>
                    </a:lnTo>
                    <a:lnTo>
                      <a:pt x="2818" y="981"/>
                    </a:lnTo>
                    <a:lnTo>
                      <a:pt x="2818" y="1382"/>
                    </a:lnTo>
                    <a:close/>
                    <a:moveTo>
                      <a:pt x="652" y="1920"/>
                    </a:moveTo>
                    <a:lnTo>
                      <a:pt x="659" y="1916"/>
                    </a:lnTo>
                    <a:lnTo>
                      <a:pt x="668" y="1913"/>
                    </a:lnTo>
                    <a:lnTo>
                      <a:pt x="677" y="1911"/>
                    </a:lnTo>
                    <a:lnTo>
                      <a:pt x="686" y="1910"/>
                    </a:lnTo>
                    <a:lnTo>
                      <a:pt x="924" y="1910"/>
                    </a:lnTo>
                    <a:lnTo>
                      <a:pt x="931" y="1910"/>
                    </a:lnTo>
                    <a:lnTo>
                      <a:pt x="938" y="1912"/>
                    </a:lnTo>
                    <a:lnTo>
                      <a:pt x="944" y="1913"/>
                    </a:lnTo>
                    <a:lnTo>
                      <a:pt x="951" y="1916"/>
                    </a:lnTo>
                    <a:lnTo>
                      <a:pt x="916" y="1849"/>
                    </a:lnTo>
                    <a:lnTo>
                      <a:pt x="912" y="1842"/>
                    </a:lnTo>
                    <a:lnTo>
                      <a:pt x="906" y="1835"/>
                    </a:lnTo>
                    <a:lnTo>
                      <a:pt x="898" y="1829"/>
                    </a:lnTo>
                    <a:lnTo>
                      <a:pt x="890" y="1823"/>
                    </a:lnTo>
                    <a:lnTo>
                      <a:pt x="882" y="1819"/>
                    </a:lnTo>
                    <a:lnTo>
                      <a:pt x="873" y="1816"/>
                    </a:lnTo>
                    <a:lnTo>
                      <a:pt x="864" y="1814"/>
                    </a:lnTo>
                    <a:lnTo>
                      <a:pt x="856" y="1813"/>
                    </a:lnTo>
                    <a:lnTo>
                      <a:pt x="749" y="1813"/>
                    </a:lnTo>
                    <a:lnTo>
                      <a:pt x="740" y="1814"/>
                    </a:lnTo>
                    <a:lnTo>
                      <a:pt x="730" y="1816"/>
                    </a:lnTo>
                    <a:lnTo>
                      <a:pt x="722" y="1819"/>
                    </a:lnTo>
                    <a:lnTo>
                      <a:pt x="713" y="1823"/>
                    </a:lnTo>
                    <a:lnTo>
                      <a:pt x="705" y="1829"/>
                    </a:lnTo>
                    <a:lnTo>
                      <a:pt x="699" y="1835"/>
                    </a:lnTo>
                    <a:lnTo>
                      <a:pt x="693" y="1842"/>
                    </a:lnTo>
                    <a:lnTo>
                      <a:pt x="688" y="1849"/>
                    </a:lnTo>
                    <a:lnTo>
                      <a:pt x="652" y="1920"/>
                    </a:lnTo>
                    <a:close/>
                    <a:moveTo>
                      <a:pt x="944" y="1936"/>
                    </a:moveTo>
                    <a:lnTo>
                      <a:pt x="939" y="1933"/>
                    </a:lnTo>
                    <a:lnTo>
                      <a:pt x="934" y="1932"/>
                    </a:lnTo>
                    <a:lnTo>
                      <a:pt x="929" y="1931"/>
                    </a:lnTo>
                    <a:lnTo>
                      <a:pt x="924" y="1930"/>
                    </a:lnTo>
                    <a:lnTo>
                      <a:pt x="686" y="1930"/>
                    </a:lnTo>
                    <a:lnTo>
                      <a:pt x="680" y="1931"/>
                    </a:lnTo>
                    <a:lnTo>
                      <a:pt x="675" y="1932"/>
                    </a:lnTo>
                    <a:lnTo>
                      <a:pt x="670" y="1933"/>
                    </a:lnTo>
                    <a:lnTo>
                      <a:pt x="666" y="1936"/>
                    </a:lnTo>
                    <a:lnTo>
                      <a:pt x="661" y="1939"/>
                    </a:lnTo>
                    <a:lnTo>
                      <a:pt x="657" y="1943"/>
                    </a:lnTo>
                    <a:lnTo>
                      <a:pt x="653" y="1947"/>
                    </a:lnTo>
                    <a:lnTo>
                      <a:pt x="650" y="1952"/>
                    </a:lnTo>
                    <a:lnTo>
                      <a:pt x="647" y="1957"/>
                    </a:lnTo>
                    <a:lnTo>
                      <a:pt x="644" y="1962"/>
                    </a:lnTo>
                    <a:lnTo>
                      <a:pt x="643" y="1968"/>
                    </a:lnTo>
                    <a:lnTo>
                      <a:pt x="643" y="1973"/>
                    </a:lnTo>
                    <a:lnTo>
                      <a:pt x="643" y="2435"/>
                    </a:lnTo>
                    <a:lnTo>
                      <a:pt x="644" y="2443"/>
                    </a:lnTo>
                    <a:lnTo>
                      <a:pt x="647" y="2452"/>
                    </a:lnTo>
                    <a:lnTo>
                      <a:pt x="651" y="2459"/>
                    </a:lnTo>
                    <a:lnTo>
                      <a:pt x="656" y="2465"/>
                    </a:lnTo>
                    <a:lnTo>
                      <a:pt x="662" y="2471"/>
                    </a:lnTo>
                    <a:lnTo>
                      <a:pt x="669" y="2474"/>
                    </a:lnTo>
                    <a:lnTo>
                      <a:pt x="677" y="2477"/>
                    </a:lnTo>
                    <a:lnTo>
                      <a:pt x="686" y="2478"/>
                    </a:lnTo>
                    <a:lnTo>
                      <a:pt x="924" y="2478"/>
                    </a:lnTo>
                    <a:lnTo>
                      <a:pt x="932" y="2477"/>
                    </a:lnTo>
                    <a:lnTo>
                      <a:pt x="940" y="2474"/>
                    </a:lnTo>
                    <a:lnTo>
                      <a:pt x="947" y="2471"/>
                    </a:lnTo>
                    <a:lnTo>
                      <a:pt x="954" y="2465"/>
                    </a:lnTo>
                    <a:lnTo>
                      <a:pt x="959" y="2459"/>
                    </a:lnTo>
                    <a:lnTo>
                      <a:pt x="963" y="2452"/>
                    </a:lnTo>
                    <a:lnTo>
                      <a:pt x="965" y="2443"/>
                    </a:lnTo>
                    <a:lnTo>
                      <a:pt x="966" y="2435"/>
                    </a:lnTo>
                    <a:lnTo>
                      <a:pt x="966" y="1973"/>
                    </a:lnTo>
                    <a:lnTo>
                      <a:pt x="965" y="1968"/>
                    </a:lnTo>
                    <a:lnTo>
                      <a:pt x="964" y="1962"/>
                    </a:lnTo>
                    <a:lnTo>
                      <a:pt x="962" y="1957"/>
                    </a:lnTo>
                    <a:lnTo>
                      <a:pt x="960" y="1952"/>
                    </a:lnTo>
                    <a:lnTo>
                      <a:pt x="957" y="1947"/>
                    </a:lnTo>
                    <a:lnTo>
                      <a:pt x="953" y="1943"/>
                    </a:lnTo>
                    <a:lnTo>
                      <a:pt x="949" y="1939"/>
                    </a:lnTo>
                    <a:lnTo>
                      <a:pt x="944" y="1936"/>
                    </a:lnTo>
                    <a:close/>
                    <a:moveTo>
                      <a:pt x="909" y="2386"/>
                    </a:moveTo>
                    <a:lnTo>
                      <a:pt x="715" y="2386"/>
                    </a:lnTo>
                    <a:lnTo>
                      <a:pt x="712" y="2386"/>
                    </a:lnTo>
                    <a:lnTo>
                      <a:pt x="709" y="2385"/>
                    </a:lnTo>
                    <a:lnTo>
                      <a:pt x="706" y="2384"/>
                    </a:lnTo>
                    <a:lnTo>
                      <a:pt x="704" y="2382"/>
                    </a:lnTo>
                    <a:lnTo>
                      <a:pt x="702" y="2379"/>
                    </a:lnTo>
                    <a:lnTo>
                      <a:pt x="700" y="2376"/>
                    </a:lnTo>
                    <a:lnTo>
                      <a:pt x="699" y="2373"/>
                    </a:lnTo>
                    <a:lnTo>
                      <a:pt x="699" y="2370"/>
                    </a:lnTo>
                    <a:lnTo>
                      <a:pt x="699" y="2365"/>
                    </a:lnTo>
                    <a:lnTo>
                      <a:pt x="700" y="2362"/>
                    </a:lnTo>
                    <a:lnTo>
                      <a:pt x="702" y="2359"/>
                    </a:lnTo>
                    <a:lnTo>
                      <a:pt x="704" y="2357"/>
                    </a:lnTo>
                    <a:lnTo>
                      <a:pt x="706" y="2355"/>
                    </a:lnTo>
                    <a:lnTo>
                      <a:pt x="709" y="2353"/>
                    </a:lnTo>
                    <a:lnTo>
                      <a:pt x="712" y="2352"/>
                    </a:lnTo>
                    <a:lnTo>
                      <a:pt x="715" y="2352"/>
                    </a:lnTo>
                    <a:lnTo>
                      <a:pt x="909" y="2352"/>
                    </a:lnTo>
                    <a:lnTo>
                      <a:pt x="912" y="2352"/>
                    </a:lnTo>
                    <a:lnTo>
                      <a:pt x="915" y="2353"/>
                    </a:lnTo>
                    <a:lnTo>
                      <a:pt x="918" y="2355"/>
                    </a:lnTo>
                    <a:lnTo>
                      <a:pt x="921" y="2357"/>
                    </a:lnTo>
                    <a:lnTo>
                      <a:pt x="923" y="2359"/>
                    </a:lnTo>
                    <a:lnTo>
                      <a:pt x="924" y="2362"/>
                    </a:lnTo>
                    <a:lnTo>
                      <a:pt x="925" y="2365"/>
                    </a:lnTo>
                    <a:lnTo>
                      <a:pt x="926" y="2370"/>
                    </a:lnTo>
                    <a:lnTo>
                      <a:pt x="925" y="2373"/>
                    </a:lnTo>
                    <a:lnTo>
                      <a:pt x="924" y="2376"/>
                    </a:lnTo>
                    <a:lnTo>
                      <a:pt x="923" y="2379"/>
                    </a:lnTo>
                    <a:lnTo>
                      <a:pt x="921" y="2382"/>
                    </a:lnTo>
                    <a:lnTo>
                      <a:pt x="918" y="2384"/>
                    </a:lnTo>
                    <a:lnTo>
                      <a:pt x="915" y="2385"/>
                    </a:lnTo>
                    <a:lnTo>
                      <a:pt x="912" y="2386"/>
                    </a:lnTo>
                    <a:lnTo>
                      <a:pt x="909" y="2386"/>
                    </a:lnTo>
                    <a:close/>
                    <a:moveTo>
                      <a:pt x="909" y="2309"/>
                    </a:moveTo>
                    <a:lnTo>
                      <a:pt x="715" y="2309"/>
                    </a:lnTo>
                    <a:lnTo>
                      <a:pt x="712" y="2308"/>
                    </a:lnTo>
                    <a:lnTo>
                      <a:pt x="709" y="2307"/>
                    </a:lnTo>
                    <a:lnTo>
                      <a:pt x="706" y="2306"/>
                    </a:lnTo>
                    <a:lnTo>
                      <a:pt x="704" y="2304"/>
                    </a:lnTo>
                    <a:lnTo>
                      <a:pt x="702" y="2301"/>
                    </a:lnTo>
                    <a:lnTo>
                      <a:pt x="700" y="2299"/>
                    </a:lnTo>
                    <a:lnTo>
                      <a:pt x="699" y="2295"/>
                    </a:lnTo>
                    <a:lnTo>
                      <a:pt x="699" y="2292"/>
                    </a:lnTo>
                    <a:lnTo>
                      <a:pt x="699" y="2289"/>
                    </a:lnTo>
                    <a:lnTo>
                      <a:pt x="700" y="2286"/>
                    </a:lnTo>
                    <a:lnTo>
                      <a:pt x="702" y="2283"/>
                    </a:lnTo>
                    <a:lnTo>
                      <a:pt x="704" y="2279"/>
                    </a:lnTo>
                    <a:lnTo>
                      <a:pt x="706" y="2277"/>
                    </a:lnTo>
                    <a:lnTo>
                      <a:pt x="709" y="2276"/>
                    </a:lnTo>
                    <a:lnTo>
                      <a:pt x="712" y="2275"/>
                    </a:lnTo>
                    <a:lnTo>
                      <a:pt x="715" y="2274"/>
                    </a:lnTo>
                    <a:lnTo>
                      <a:pt x="909" y="2274"/>
                    </a:lnTo>
                    <a:lnTo>
                      <a:pt x="912" y="2275"/>
                    </a:lnTo>
                    <a:lnTo>
                      <a:pt x="915" y="2276"/>
                    </a:lnTo>
                    <a:lnTo>
                      <a:pt x="918" y="2277"/>
                    </a:lnTo>
                    <a:lnTo>
                      <a:pt x="921" y="2279"/>
                    </a:lnTo>
                    <a:lnTo>
                      <a:pt x="923" y="2283"/>
                    </a:lnTo>
                    <a:lnTo>
                      <a:pt x="924" y="2286"/>
                    </a:lnTo>
                    <a:lnTo>
                      <a:pt x="925" y="2289"/>
                    </a:lnTo>
                    <a:lnTo>
                      <a:pt x="926" y="2292"/>
                    </a:lnTo>
                    <a:lnTo>
                      <a:pt x="925" y="2295"/>
                    </a:lnTo>
                    <a:lnTo>
                      <a:pt x="924" y="2299"/>
                    </a:lnTo>
                    <a:lnTo>
                      <a:pt x="923" y="2301"/>
                    </a:lnTo>
                    <a:lnTo>
                      <a:pt x="921" y="2304"/>
                    </a:lnTo>
                    <a:lnTo>
                      <a:pt x="918" y="2306"/>
                    </a:lnTo>
                    <a:lnTo>
                      <a:pt x="915" y="2307"/>
                    </a:lnTo>
                    <a:lnTo>
                      <a:pt x="912" y="2308"/>
                    </a:lnTo>
                    <a:lnTo>
                      <a:pt x="909" y="2309"/>
                    </a:lnTo>
                    <a:close/>
                    <a:moveTo>
                      <a:pt x="902" y="2216"/>
                    </a:moveTo>
                    <a:lnTo>
                      <a:pt x="897" y="2215"/>
                    </a:lnTo>
                    <a:lnTo>
                      <a:pt x="892" y="2214"/>
                    </a:lnTo>
                    <a:lnTo>
                      <a:pt x="889" y="2212"/>
                    </a:lnTo>
                    <a:lnTo>
                      <a:pt x="885" y="2209"/>
                    </a:lnTo>
                    <a:lnTo>
                      <a:pt x="882" y="2206"/>
                    </a:lnTo>
                    <a:lnTo>
                      <a:pt x="880" y="2202"/>
                    </a:lnTo>
                    <a:lnTo>
                      <a:pt x="879" y="2197"/>
                    </a:lnTo>
                    <a:lnTo>
                      <a:pt x="878" y="2192"/>
                    </a:lnTo>
                    <a:lnTo>
                      <a:pt x="879" y="2187"/>
                    </a:lnTo>
                    <a:lnTo>
                      <a:pt x="880" y="2183"/>
                    </a:lnTo>
                    <a:lnTo>
                      <a:pt x="882" y="2179"/>
                    </a:lnTo>
                    <a:lnTo>
                      <a:pt x="885" y="2175"/>
                    </a:lnTo>
                    <a:lnTo>
                      <a:pt x="889" y="2172"/>
                    </a:lnTo>
                    <a:lnTo>
                      <a:pt x="892" y="2170"/>
                    </a:lnTo>
                    <a:lnTo>
                      <a:pt x="897" y="2169"/>
                    </a:lnTo>
                    <a:lnTo>
                      <a:pt x="902" y="2168"/>
                    </a:lnTo>
                    <a:lnTo>
                      <a:pt x="907" y="2169"/>
                    </a:lnTo>
                    <a:lnTo>
                      <a:pt x="912" y="2170"/>
                    </a:lnTo>
                    <a:lnTo>
                      <a:pt x="915" y="2172"/>
                    </a:lnTo>
                    <a:lnTo>
                      <a:pt x="919" y="2175"/>
                    </a:lnTo>
                    <a:lnTo>
                      <a:pt x="922" y="2179"/>
                    </a:lnTo>
                    <a:lnTo>
                      <a:pt x="924" y="2183"/>
                    </a:lnTo>
                    <a:lnTo>
                      <a:pt x="925" y="2187"/>
                    </a:lnTo>
                    <a:lnTo>
                      <a:pt x="926" y="2192"/>
                    </a:lnTo>
                    <a:lnTo>
                      <a:pt x="925" y="2197"/>
                    </a:lnTo>
                    <a:lnTo>
                      <a:pt x="924" y="2202"/>
                    </a:lnTo>
                    <a:lnTo>
                      <a:pt x="922" y="2206"/>
                    </a:lnTo>
                    <a:lnTo>
                      <a:pt x="919" y="2209"/>
                    </a:lnTo>
                    <a:lnTo>
                      <a:pt x="915" y="2212"/>
                    </a:lnTo>
                    <a:lnTo>
                      <a:pt x="912" y="2214"/>
                    </a:lnTo>
                    <a:lnTo>
                      <a:pt x="907" y="2215"/>
                    </a:lnTo>
                    <a:lnTo>
                      <a:pt x="902" y="2216"/>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Open Sans"/>
                  <a:ea typeface="Open Sans"/>
                  <a:cs typeface="Open Sans"/>
                  <a:sym typeface="Open Sans"/>
                </a:endParaRPr>
              </a:p>
            </p:txBody>
          </p:sp>
          <p:cxnSp>
            <p:nvCxnSpPr>
              <p:cNvPr id="312" name="Google Shape;312;p15"/>
              <p:cNvCxnSpPr>
                <a:stCxn id="286" idx="1"/>
                <a:endCxn id="236" idx="6"/>
              </p:cNvCxnSpPr>
              <p:nvPr/>
            </p:nvCxnSpPr>
            <p:spPr>
              <a:xfrm rot="10800000">
                <a:off x="2103972" y="3707860"/>
                <a:ext cx="2545200" cy="37800"/>
              </a:xfrm>
              <a:prstGeom prst="straightConnector1">
                <a:avLst/>
              </a:prstGeom>
              <a:noFill/>
              <a:ln cap="flat" cmpd="sng" w="19050">
                <a:solidFill>
                  <a:schemeClr val="dk1"/>
                </a:solidFill>
                <a:prstDash val="dash"/>
                <a:round/>
                <a:headEnd len="sm" w="sm" type="none"/>
                <a:tailEnd len="med" w="med" type="stealth"/>
              </a:ln>
            </p:spPr>
          </p:cxnSp>
        </p:grpSp>
        <p:sp>
          <p:nvSpPr>
            <p:cNvPr id="313" name="Google Shape;313;p15"/>
            <p:cNvSpPr/>
            <p:nvPr/>
          </p:nvSpPr>
          <p:spPr>
            <a:xfrm>
              <a:off x="9293025" y="2690354"/>
              <a:ext cx="1383447" cy="3847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Open Sans"/>
                  <a:ea typeface="Open Sans"/>
                  <a:cs typeface="Open Sans"/>
                  <a:sym typeface="Open Sans"/>
                </a:rPr>
                <a:t>Ecosystem</a:t>
              </a:r>
              <a:endParaRPr sz="1400">
                <a:solidFill>
                  <a:schemeClr val="dk1"/>
                </a:solidFill>
                <a:latin typeface="Open Sans"/>
                <a:ea typeface="Open Sans"/>
                <a:cs typeface="Open Sans"/>
                <a:sym typeface="Open Sans"/>
              </a:endParaRPr>
            </a:p>
          </p:txBody>
        </p:sp>
      </p:grpSp>
      <p:sp>
        <p:nvSpPr>
          <p:cNvPr id="314" name="Google Shape;314;p15"/>
          <p:cNvSpPr txBox="1"/>
          <p:nvPr/>
        </p:nvSpPr>
        <p:spPr>
          <a:xfrm>
            <a:off x="149342" y="2038826"/>
            <a:ext cx="11911275" cy="425536"/>
          </a:xfrm>
          <a:prstGeom prst="rect">
            <a:avLst/>
          </a:prstGeom>
          <a:noFill/>
          <a:ln>
            <a:noFill/>
          </a:ln>
        </p:spPr>
        <p:txBody>
          <a:bodyPr anchorCtr="0" anchor="ctr" bIns="81250" lIns="81250" spcFirstLastPara="1" rIns="81250" wrap="square" tIns="81250">
            <a:noAutofit/>
          </a:bodyPr>
          <a:lstStyle/>
          <a:p>
            <a:pPr indent="0" lvl="0" marL="203202" marR="0" rtl="0" algn="ctr">
              <a:lnSpc>
                <a:spcPct val="100000"/>
              </a:lnSpc>
              <a:spcBef>
                <a:spcPts val="0"/>
              </a:spcBef>
              <a:spcAft>
                <a:spcPts val="0"/>
              </a:spcAft>
              <a:buClr>
                <a:srgbClr val="000000"/>
              </a:buClr>
              <a:buSzPts val="1422"/>
              <a:buFont typeface="Arial"/>
              <a:buNone/>
            </a:pPr>
            <a:r>
              <a:rPr b="1" lang="en-US" sz="1422">
                <a:solidFill>
                  <a:srgbClr val="000000"/>
                </a:solidFill>
                <a:latin typeface="Century Gothic"/>
                <a:ea typeface="Century Gothic"/>
                <a:cs typeface="Century Gothic"/>
                <a:sym typeface="Century Gothic"/>
              </a:rPr>
              <a:t>TCS SHINESeniors, an integrated eldercare platform using IoT and data analytics, enabling timely care that involves emergency alert, inactivity alert has reached 170 elderly beneficiaries in Singapore.</a:t>
            </a:r>
            <a:endParaRPr/>
          </a:p>
        </p:txBody>
      </p:sp>
      <p:sp>
        <p:nvSpPr>
          <p:cNvPr id="315" name="Google Shape;315;p15"/>
          <p:cNvSpPr txBox="1"/>
          <p:nvPr/>
        </p:nvSpPr>
        <p:spPr>
          <a:xfrm>
            <a:off x="64092" y="3578669"/>
            <a:ext cx="1789769"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chemeClr val="dk1"/>
                </a:solidFill>
                <a:latin typeface="Calibri"/>
                <a:ea typeface="Calibri"/>
                <a:cs typeface="Calibri"/>
                <a:sym typeface="Calibri"/>
              </a:rPr>
              <a:t>31 million</a:t>
            </a:r>
            <a:endParaRPr/>
          </a:p>
          <a:p>
            <a:pPr indent="0" lvl="0" marL="0" marR="0" rtl="0" algn="ctr">
              <a:spcBef>
                <a:spcPts val="0"/>
              </a:spcBef>
              <a:spcAft>
                <a:spcPts val="0"/>
              </a:spcAft>
              <a:buNone/>
            </a:pPr>
            <a:r>
              <a:rPr lang="en-US" sz="1400">
                <a:solidFill>
                  <a:schemeClr val="dk1"/>
                </a:solidFill>
                <a:latin typeface="Calibri"/>
                <a:ea typeface="Calibri"/>
                <a:cs typeface="Calibri"/>
                <a:sym typeface="Calibri"/>
              </a:rPr>
              <a:t>Data points processed</a:t>
            </a:r>
            <a:endParaRPr/>
          </a:p>
        </p:txBody>
      </p:sp>
      <p:sp>
        <p:nvSpPr>
          <p:cNvPr id="316" name="Google Shape;316;p15"/>
          <p:cNvSpPr txBox="1"/>
          <p:nvPr/>
        </p:nvSpPr>
        <p:spPr>
          <a:xfrm>
            <a:off x="64092" y="4786244"/>
            <a:ext cx="1789769"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chemeClr val="dk1"/>
                </a:solidFill>
                <a:latin typeface="Calibri"/>
                <a:ea typeface="Calibri"/>
                <a:cs typeface="Calibri"/>
                <a:sym typeface="Calibri"/>
              </a:rPr>
              <a:t>90%</a:t>
            </a:r>
            <a:endParaRPr/>
          </a:p>
          <a:p>
            <a:pPr indent="0" lvl="0" marL="0" marR="0" rtl="0" algn="ctr">
              <a:spcBef>
                <a:spcPts val="0"/>
              </a:spcBef>
              <a:spcAft>
                <a:spcPts val="0"/>
              </a:spcAft>
              <a:buNone/>
            </a:pPr>
            <a:r>
              <a:rPr lang="en-US" sz="1400">
                <a:solidFill>
                  <a:schemeClr val="dk1"/>
                </a:solidFill>
                <a:latin typeface="Calibri"/>
                <a:ea typeface="Calibri"/>
                <a:cs typeface="Calibri"/>
                <a:sym typeface="Calibri"/>
              </a:rPr>
              <a:t>Alert Accuracy</a:t>
            </a:r>
            <a:endParaRPr/>
          </a:p>
        </p:txBody>
      </p:sp>
      <p:cxnSp>
        <p:nvCxnSpPr>
          <p:cNvPr id="317" name="Google Shape;317;p15"/>
          <p:cNvCxnSpPr/>
          <p:nvPr/>
        </p:nvCxnSpPr>
        <p:spPr>
          <a:xfrm>
            <a:off x="1946556" y="2849788"/>
            <a:ext cx="0" cy="3474720"/>
          </a:xfrm>
          <a:prstGeom prst="straightConnector1">
            <a:avLst/>
          </a:prstGeom>
          <a:noFill/>
          <a:ln cap="flat" cmpd="sng" w="9525">
            <a:solidFill>
              <a:schemeClr val="accent1"/>
            </a:solidFill>
            <a:prstDash val="solid"/>
            <a:miter lim="800000"/>
            <a:headEnd len="sm" w="sm" type="none"/>
            <a:tailEnd len="sm" w="sm" type="none"/>
          </a:ln>
        </p:spPr>
      </p:cxnSp>
      <p:cxnSp>
        <p:nvCxnSpPr>
          <p:cNvPr id="318" name="Google Shape;318;p15"/>
          <p:cNvCxnSpPr/>
          <p:nvPr/>
        </p:nvCxnSpPr>
        <p:spPr>
          <a:xfrm>
            <a:off x="10228078" y="2849788"/>
            <a:ext cx="0" cy="3474720"/>
          </a:xfrm>
          <a:prstGeom prst="straightConnector1">
            <a:avLst/>
          </a:prstGeom>
          <a:noFill/>
          <a:ln cap="flat" cmpd="sng" w="9525">
            <a:solidFill>
              <a:schemeClr val="accent1"/>
            </a:solidFill>
            <a:prstDash val="solid"/>
            <a:miter lim="800000"/>
            <a:headEnd len="sm" w="sm" type="none"/>
            <a:tailEnd len="sm" w="sm" type="none"/>
          </a:ln>
        </p:spPr>
      </p:cxnSp>
      <p:sp>
        <p:nvSpPr>
          <p:cNvPr id="319" name="Google Shape;319;p15"/>
          <p:cNvSpPr txBox="1"/>
          <p:nvPr/>
        </p:nvSpPr>
        <p:spPr>
          <a:xfrm>
            <a:off x="10313325" y="3568619"/>
            <a:ext cx="1789769"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chemeClr val="dk1"/>
                </a:solidFill>
                <a:latin typeface="Calibri"/>
                <a:ea typeface="Calibri"/>
                <a:cs typeface="Calibri"/>
                <a:sym typeface="Calibri"/>
              </a:rPr>
              <a:t>SIX</a:t>
            </a:r>
            <a:endParaRPr/>
          </a:p>
          <a:p>
            <a:pPr indent="0" lvl="0" marL="0" marR="0" rtl="0" algn="ctr">
              <a:spcBef>
                <a:spcPts val="0"/>
              </a:spcBef>
              <a:spcAft>
                <a:spcPts val="0"/>
              </a:spcAft>
              <a:buNone/>
            </a:pPr>
            <a:r>
              <a:rPr lang="en-US" sz="1400">
                <a:solidFill>
                  <a:schemeClr val="dk1"/>
                </a:solidFill>
                <a:latin typeface="Calibri"/>
                <a:ea typeface="Calibri"/>
                <a:cs typeface="Calibri"/>
                <a:sym typeface="Calibri"/>
              </a:rPr>
              <a:t>Care Partners</a:t>
            </a:r>
            <a:endParaRPr/>
          </a:p>
        </p:txBody>
      </p:sp>
      <p:sp>
        <p:nvSpPr>
          <p:cNvPr id="320" name="Google Shape;320;p15"/>
          <p:cNvSpPr txBox="1"/>
          <p:nvPr/>
        </p:nvSpPr>
        <p:spPr>
          <a:xfrm>
            <a:off x="10313325" y="4776194"/>
            <a:ext cx="1789769"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chemeClr val="dk1"/>
                </a:solidFill>
                <a:latin typeface="Calibri"/>
                <a:ea typeface="Calibri"/>
                <a:cs typeface="Calibri"/>
                <a:sym typeface="Calibri"/>
              </a:rPr>
              <a:t>THREE</a:t>
            </a:r>
            <a:endParaRPr/>
          </a:p>
          <a:p>
            <a:pPr indent="0" lvl="0" marL="0" marR="0" rtl="0" algn="ctr">
              <a:spcBef>
                <a:spcPts val="0"/>
              </a:spcBef>
              <a:spcAft>
                <a:spcPts val="0"/>
              </a:spcAft>
              <a:buNone/>
            </a:pPr>
            <a:r>
              <a:rPr lang="en-US" sz="1400">
                <a:solidFill>
                  <a:schemeClr val="dk1"/>
                </a:solidFill>
                <a:latin typeface="Calibri"/>
                <a:ea typeface="Calibri"/>
                <a:cs typeface="Calibri"/>
                <a:sym typeface="Calibri"/>
              </a:rPr>
              <a:t>Government Partners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pic>
        <p:nvPicPr>
          <p:cNvPr id="326" name="Google Shape;326;p16"/>
          <p:cNvPicPr preferRelativeResize="0"/>
          <p:nvPr/>
        </p:nvPicPr>
        <p:blipFill rotWithShape="1">
          <a:blip r:embed="rId3">
            <a:alphaModFix/>
          </a:blip>
          <a:srcRect b="9376" l="0" r="0" t="27396"/>
          <a:stretch/>
        </p:blipFill>
        <p:spPr>
          <a:xfrm>
            <a:off x="-5703" y="2743170"/>
            <a:ext cx="6979710" cy="2224612"/>
          </a:xfrm>
          <a:prstGeom prst="rect">
            <a:avLst/>
          </a:prstGeom>
          <a:noFill/>
          <a:ln>
            <a:noFill/>
          </a:ln>
        </p:spPr>
      </p:pic>
      <p:sp>
        <p:nvSpPr>
          <p:cNvPr id="327" name="Google Shape;327;p16"/>
          <p:cNvSpPr txBox="1"/>
          <p:nvPr/>
        </p:nvSpPr>
        <p:spPr>
          <a:xfrm>
            <a:off x="0" y="2835080"/>
            <a:ext cx="6974006"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400">
                <a:solidFill>
                  <a:schemeClr val="lt1"/>
                </a:solidFill>
                <a:latin typeface="Open Sans"/>
                <a:ea typeface="Open Sans"/>
                <a:cs typeface="Open Sans"/>
                <a:sym typeface="Open Sans"/>
              </a:rPr>
              <a:t>A platform for collaboration and the stimulation of maritime sustainability</a:t>
            </a:r>
            <a:endParaRPr sz="1400">
              <a:solidFill>
                <a:schemeClr val="lt1"/>
              </a:solidFill>
              <a:latin typeface="Calibri"/>
              <a:ea typeface="Calibri"/>
              <a:cs typeface="Calibri"/>
              <a:sym typeface="Calibri"/>
            </a:endParaRPr>
          </a:p>
        </p:txBody>
      </p:sp>
      <p:sp>
        <p:nvSpPr>
          <p:cNvPr id="328" name="Google Shape;328;p16"/>
          <p:cNvSpPr txBox="1"/>
          <p:nvPr/>
        </p:nvSpPr>
        <p:spPr>
          <a:xfrm>
            <a:off x="7010191" y="2912938"/>
            <a:ext cx="5181809" cy="369331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800">
                <a:solidFill>
                  <a:srgbClr val="002060"/>
                </a:solidFill>
                <a:latin typeface="Calibri"/>
                <a:ea typeface="Calibri"/>
                <a:cs typeface="Calibri"/>
                <a:sym typeface="Calibri"/>
              </a:rPr>
              <a:t>Integrated IoT based connected vessel platform to reposition Damen as a digital maritime solution provider, assuming a leading role in an ecosystem of multiple sector suppliers.</a:t>
            </a:r>
            <a:endParaRPr/>
          </a:p>
          <a:p>
            <a:pPr indent="0" lvl="0" marL="0" marR="0" rtl="0" algn="ctr">
              <a:spcBef>
                <a:spcPts val="0"/>
              </a:spcBef>
              <a:spcAft>
                <a:spcPts val="0"/>
              </a:spcAft>
              <a:buNone/>
            </a:pPr>
            <a:r>
              <a:t/>
            </a:r>
            <a:endParaRPr b="1" i="0" sz="1800">
              <a:solidFill>
                <a:srgbClr val="002060"/>
              </a:solidFill>
              <a:latin typeface="Calibri"/>
              <a:ea typeface="Calibri"/>
              <a:cs typeface="Calibri"/>
              <a:sym typeface="Calibri"/>
            </a:endParaRPr>
          </a:p>
          <a:p>
            <a:pPr indent="0" lvl="0" marL="0" marR="0" rtl="0" algn="ctr">
              <a:spcBef>
                <a:spcPts val="0"/>
              </a:spcBef>
              <a:spcAft>
                <a:spcPts val="0"/>
              </a:spcAft>
              <a:buNone/>
            </a:pPr>
            <a:r>
              <a:t/>
            </a:r>
            <a:endParaRPr b="1" sz="1800">
              <a:solidFill>
                <a:srgbClr val="002060"/>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Analyze data from 10-15,000 sensors on board its vessels, offering predictive maintenance, remote services access, savings in fuel consumption and reducing environmental footprint. </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Collaborate and share knowledge (as-a-service) with wider maritime eco-system. </a:t>
            </a:r>
            <a:endParaRPr/>
          </a:p>
        </p:txBody>
      </p:sp>
      <p:pic>
        <p:nvPicPr>
          <p:cNvPr id="329" name="Google Shape;329;p16"/>
          <p:cNvPicPr preferRelativeResize="0"/>
          <p:nvPr/>
        </p:nvPicPr>
        <p:blipFill rotWithShape="1">
          <a:blip r:embed="rId4">
            <a:alphaModFix/>
          </a:blip>
          <a:srcRect b="0" l="0" r="0" t="0"/>
          <a:stretch/>
        </p:blipFill>
        <p:spPr>
          <a:xfrm>
            <a:off x="-5704" y="4985548"/>
            <a:ext cx="6979710" cy="1882039"/>
          </a:xfrm>
          <a:prstGeom prst="rect">
            <a:avLst/>
          </a:prstGeom>
          <a:noFill/>
          <a:ln>
            <a:noFill/>
          </a:ln>
        </p:spPr>
      </p:pic>
      <p:sp>
        <p:nvSpPr>
          <p:cNvPr id="330" name="Google Shape;330;p16"/>
          <p:cNvSpPr txBox="1"/>
          <p:nvPr/>
        </p:nvSpPr>
        <p:spPr>
          <a:xfrm>
            <a:off x="0" y="976096"/>
            <a:ext cx="12192000" cy="890030"/>
          </a:xfrm>
          <a:prstGeom prst="rect">
            <a:avLst/>
          </a:prstGeom>
          <a:solidFill>
            <a:srgbClr val="002060"/>
          </a:solid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2800"/>
              <a:buFont typeface="Arial"/>
              <a:buNone/>
            </a:pPr>
            <a:r>
              <a:rPr lang="en-US" sz="2800">
                <a:solidFill>
                  <a:schemeClr val="lt1"/>
                </a:solidFill>
                <a:latin typeface="Calibri"/>
                <a:ea typeface="Calibri"/>
                <a:cs typeface="Calibri"/>
                <a:sym typeface="Calibri"/>
              </a:rPr>
              <a:t>Driving new business models and connected ecosystems to contribute to a more sustainable future.</a:t>
            </a:r>
            <a:endParaRPr/>
          </a:p>
        </p:txBody>
      </p:sp>
      <p:sp>
        <p:nvSpPr>
          <p:cNvPr id="331" name="Google Shape;331;p16"/>
          <p:cNvSpPr txBox="1"/>
          <p:nvPr/>
        </p:nvSpPr>
        <p:spPr>
          <a:xfrm>
            <a:off x="149342" y="2038826"/>
            <a:ext cx="11911275" cy="425536"/>
          </a:xfrm>
          <a:prstGeom prst="rect">
            <a:avLst/>
          </a:prstGeom>
          <a:noFill/>
          <a:ln>
            <a:noFill/>
          </a:ln>
        </p:spPr>
        <p:txBody>
          <a:bodyPr anchorCtr="0" anchor="ctr" bIns="81250" lIns="81250" spcFirstLastPara="1" rIns="81250" wrap="square" tIns="81250">
            <a:noAutofit/>
          </a:bodyPr>
          <a:lstStyle/>
          <a:p>
            <a:pPr indent="0" lvl="0" marL="203202" marR="0" rtl="0" algn="ctr">
              <a:lnSpc>
                <a:spcPct val="100000"/>
              </a:lnSpc>
              <a:spcBef>
                <a:spcPts val="0"/>
              </a:spcBef>
              <a:spcAft>
                <a:spcPts val="0"/>
              </a:spcAft>
              <a:buClr>
                <a:srgbClr val="000000"/>
              </a:buClr>
              <a:buSzPts val="1422"/>
              <a:buFont typeface="Arial"/>
              <a:buNone/>
            </a:pPr>
            <a:r>
              <a:rPr b="1" lang="en-US" sz="1422">
                <a:solidFill>
                  <a:srgbClr val="000000"/>
                </a:solidFill>
                <a:latin typeface="Century Gothic"/>
                <a:ea typeface="Century Gothic"/>
                <a:cs typeface="Century Gothic"/>
                <a:sym typeface="Century Gothic"/>
              </a:rPr>
              <a:t>Damen Shipping developed Triton, a remote monitoring and operational insight system that aims to enable value creation from operational data in the maritime environment, in the areas of safety, sustainability and efficiency.</a:t>
            </a:r>
            <a:endParaRPr/>
          </a:p>
        </p:txBody>
      </p:sp>
      <p:cxnSp>
        <p:nvCxnSpPr>
          <p:cNvPr id="332" name="Google Shape;332;p16"/>
          <p:cNvCxnSpPr/>
          <p:nvPr/>
        </p:nvCxnSpPr>
        <p:spPr>
          <a:xfrm>
            <a:off x="7096835" y="4352695"/>
            <a:ext cx="4895542"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pic>
        <p:nvPicPr>
          <p:cNvPr id="337" name="Google Shape;337;p17"/>
          <p:cNvPicPr preferRelativeResize="0"/>
          <p:nvPr/>
        </p:nvPicPr>
        <p:blipFill rotWithShape="1">
          <a:blip r:embed="rId3">
            <a:alphaModFix/>
          </a:blip>
          <a:srcRect b="0" l="0" r="0" t="0"/>
          <a:stretch/>
        </p:blipFill>
        <p:spPr>
          <a:xfrm>
            <a:off x="-5703" y="2637062"/>
            <a:ext cx="6115202" cy="4220937"/>
          </a:xfrm>
          <a:prstGeom prst="rect">
            <a:avLst/>
          </a:prstGeom>
          <a:noFill/>
          <a:ln>
            <a:noFill/>
          </a:ln>
        </p:spPr>
      </p:pic>
      <p:sp>
        <p:nvSpPr>
          <p:cNvPr id="338" name="Google Shape;338;p17"/>
          <p:cNvSpPr txBox="1"/>
          <p:nvPr/>
        </p:nvSpPr>
        <p:spPr>
          <a:xfrm>
            <a:off x="6232359" y="2907391"/>
            <a:ext cx="2536869" cy="178230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lang="en-US" sz="1800">
                <a:solidFill>
                  <a:schemeClr val="dk1"/>
                </a:solidFill>
                <a:latin typeface="Calibri"/>
                <a:ea typeface="Calibri"/>
                <a:cs typeface="Calibri"/>
                <a:sym typeface="Calibri"/>
              </a:rPr>
              <a:t>Combustion Tuning </a:t>
            </a:r>
            <a:endParaRPr/>
          </a:p>
          <a:p>
            <a:pPr indent="-225425" lvl="0" marL="225425" marR="0" rtl="0" algn="l">
              <a:lnSpc>
                <a:spcPct val="90000"/>
              </a:lnSpc>
              <a:spcBef>
                <a:spcPts val="30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Over 150 people work for 14 days.</a:t>
            </a:r>
            <a:endParaRPr/>
          </a:p>
          <a:p>
            <a:pPr indent="-225425" lvl="0" marL="225425" marR="0" rtl="0" algn="l">
              <a:lnSpc>
                <a:spcPct val="90000"/>
              </a:lnSpc>
              <a:spcBef>
                <a:spcPts val="30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120K tons of carbon burnt leading to significant NOX emissions.</a:t>
            </a:r>
            <a:endParaRPr/>
          </a:p>
        </p:txBody>
      </p:sp>
      <p:sp>
        <p:nvSpPr>
          <p:cNvPr id="339" name="Google Shape;339;p17"/>
          <p:cNvSpPr txBox="1"/>
          <p:nvPr/>
        </p:nvSpPr>
        <p:spPr>
          <a:xfrm>
            <a:off x="9236545" y="2912988"/>
            <a:ext cx="2722323" cy="191437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lang="en-US" sz="1800">
                <a:solidFill>
                  <a:schemeClr val="dk1"/>
                </a:solidFill>
                <a:latin typeface="Calibri"/>
                <a:ea typeface="Calibri"/>
                <a:cs typeface="Calibri"/>
                <a:sym typeface="Calibri"/>
              </a:rPr>
              <a:t>Digital Twin</a:t>
            </a:r>
            <a:endParaRPr/>
          </a:p>
          <a:p>
            <a:pPr indent="-225425" lvl="0" marL="225425" marR="0" rtl="0" algn="l">
              <a:lnSpc>
                <a:spcPct val="90000"/>
              </a:lnSpc>
              <a:spcBef>
                <a:spcPts val="30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2,500 sensors, 250 parameters, 45 AI rules monitored in real-time.</a:t>
            </a:r>
            <a:endParaRPr/>
          </a:p>
          <a:p>
            <a:pPr indent="-225425" lvl="0" marL="225425" marR="0" rtl="0" algn="l">
              <a:lnSpc>
                <a:spcPct val="90000"/>
              </a:lnSpc>
              <a:spcBef>
                <a:spcPts val="30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Over 10,000 Ai-based scenarios to tune boiler for maximum efficiency.</a:t>
            </a:r>
            <a:endParaRPr/>
          </a:p>
        </p:txBody>
      </p:sp>
      <p:cxnSp>
        <p:nvCxnSpPr>
          <p:cNvPr id="340" name="Google Shape;340;p17"/>
          <p:cNvCxnSpPr/>
          <p:nvPr/>
        </p:nvCxnSpPr>
        <p:spPr>
          <a:xfrm>
            <a:off x="9028365" y="2915560"/>
            <a:ext cx="0" cy="1920240"/>
          </a:xfrm>
          <a:prstGeom prst="straightConnector1">
            <a:avLst/>
          </a:prstGeom>
          <a:noFill/>
          <a:ln cap="flat" cmpd="sng" w="9525">
            <a:solidFill>
              <a:srgbClr val="336699"/>
            </a:solidFill>
            <a:prstDash val="solid"/>
            <a:miter lim="800000"/>
            <a:headEnd len="sm" w="sm" type="none"/>
            <a:tailEnd len="sm" w="sm" type="none"/>
          </a:ln>
        </p:spPr>
      </p:cxnSp>
      <p:sp>
        <p:nvSpPr>
          <p:cNvPr id="341" name="Google Shape;341;p17"/>
          <p:cNvSpPr txBox="1"/>
          <p:nvPr/>
        </p:nvSpPr>
        <p:spPr>
          <a:xfrm>
            <a:off x="0" y="976096"/>
            <a:ext cx="12192000" cy="890030"/>
          </a:xfrm>
          <a:prstGeom prst="rect">
            <a:avLst/>
          </a:prstGeom>
          <a:solidFill>
            <a:srgbClr val="002060"/>
          </a:solid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2800"/>
              <a:buFont typeface="Arial"/>
              <a:buNone/>
            </a:pPr>
            <a:r>
              <a:rPr lang="en-US" sz="2800">
                <a:solidFill>
                  <a:schemeClr val="lt1"/>
                </a:solidFill>
                <a:latin typeface="Calibri"/>
                <a:ea typeface="Calibri"/>
                <a:cs typeface="Calibri"/>
                <a:sym typeface="Calibri"/>
              </a:rPr>
              <a:t>Deploy intelligent systems to drive core business processes and enable sustainable business outcomes.</a:t>
            </a:r>
            <a:endParaRPr/>
          </a:p>
        </p:txBody>
      </p:sp>
      <p:sp>
        <p:nvSpPr>
          <p:cNvPr id="342" name="Google Shape;342;p17"/>
          <p:cNvSpPr txBox="1"/>
          <p:nvPr/>
        </p:nvSpPr>
        <p:spPr>
          <a:xfrm>
            <a:off x="149342" y="2038826"/>
            <a:ext cx="11911275" cy="425536"/>
          </a:xfrm>
          <a:prstGeom prst="rect">
            <a:avLst/>
          </a:prstGeom>
          <a:noFill/>
          <a:ln>
            <a:noFill/>
          </a:ln>
        </p:spPr>
        <p:txBody>
          <a:bodyPr anchorCtr="0" anchor="ctr" bIns="81250" lIns="81250" spcFirstLastPara="1" rIns="81250" wrap="square" tIns="81250">
            <a:noAutofit/>
          </a:bodyPr>
          <a:lstStyle/>
          <a:p>
            <a:pPr indent="0" lvl="0" marL="203202" marR="0" rtl="0" algn="ctr">
              <a:lnSpc>
                <a:spcPct val="100000"/>
              </a:lnSpc>
              <a:spcBef>
                <a:spcPts val="0"/>
              </a:spcBef>
              <a:spcAft>
                <a:spcPts val="0"/>
              </a:spcAft>
              <a:buClr>
                <a:srgbClr val="000000"/>
              </a:buClr>
              <a:buSzPts val="1422"/>
              <a:buFont typeface="Arial"/>
              <a:buNone/>
            </a:pPr>
            <a:r>
              <a:rPr b="1" lang="en-US" sz="1422">
                <a:solidFill>
                  <a:srgbClr val="000000"/>
                </a:solidFill>
                <a:latin typeface="Century Gothic"/>
                <a:ea typeface="Century Gothic"/>
                <a:cs typeface="Century Gothic"/>
                <a:sym typeface="Century Gothic"/>
              </a:rPr>
              <a:t>Leading Japanese conglomerate leveraged IoT and AI powered digital twin technology for production optimization and emission reduction. </a:t>
            </a:r>
            <a:endParaRPr/>
          </a:p>
        </p:txBody>
      </p:sp>
      <p:sp>
        <p:nvSpPr>
          <p:cNvPr id="343" name="Google Shape;343;p17"/>
          <p:cNvSpPr txBox="1"/>
          <p:nvPr/>
        </p:nvSpPr>
        <p:spPr>
          <a:xfrm>
            <a:off x="6415614" y="5555477"/>
            <a:ext cx="1758825" cy="830997"/>
          </a:xfrm>
          <a:prstGeom prst="rect">
            <a:avLst/>
          </a:prstGeom>
          <a:solidFill>
            <a:srgbClr val="00206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lt1"/>
                </a:solidFill>
                <a:latin typeface="Calibri"/>
                <a:ea typeface="Calibri"/>
                <a:cs typeface="Calibri"/>
                <a:sym typeface="Calibri"/>
              </a:rPr>
              <a:t>2 days</a:t>
            </a:r>
            <a:endParaRPr/>
          </a:p>
          <a:p>
            <a:pPr indent="0" lvl="0" marL="0" marR="0" rtl="0" algn="ctr">
              <a:spcBef>
                <a:spcPts val="0"/>
              </a:spcBef>
              <a:spcAft>
                <a:spcPts val="0"/>
              </a:spcAft>
              <a:buNone/>
            </a:pPr>
            <a:r>
              <a:rPr lang="en-US" sz="1200">
                <a:solidFill>
                  <a:schemeClr val="lt1"/>
                </a:solidFill>
                <a:latin typeface="Calibri"/>
                <a:ea typeface="Calibri"/>
                <a:cs typeface="Calibri"/>
                <a:sym typeface="Calibri"/>
              </a:rPr>
              <a:t>reduction in boiler commissioning time</a:t>
            </a:r>
            <a:endParaRPr/>
          </a:p>
        </p:txBody>
      </p:sp>
      <p:sp>
        <p:nvSpPr>
          <p:cNvPr id="344" name="Google Shape;344;p17"/>
          <p:cNvSpPr txBox="1"/>
          <p:nvPr/>
        </p:nvSpPr>
        <p:spPr>
          <a:xfrm>
            <a:off x="8174439" y="5555477"/>
            <a:ext cx="1956137" cy="830997"/>
          </a:xfrm>
          <a:prstGeom prst="rect">
            <a:avLst/>
          </a:prstGeom>
          <a:solidFill>
            <a:srgbClr val="00206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lt1"/>
                </a:solidFill>
                <a:latin typeface="Calibri"/>
                <a:ea typeface="Calibri"/>
                <a:cs typeface="Calibri"/>
                <a:sym typeface="Calibri"/>
              </a:rPr>
              <a:t>$3M</a:t>
            </a:r>
            <a:endParaRPr/>
          </a:p>
          <a:p>
            <a:pPr indent="0" lvl="0" marL="0" marR="0" rtl="0" algn="ctr">
              <a:spcBef>
                <a:spcPts val="0"/>
              </a:spcBef>
              <a:spcAft>
                <a:spcPts val="0"/>
              </a:spcAft>
              <a:buNone/>
            </a:pPr>
            <a:r>
              <a:rPr lang="en-US" sz="1200">
                <a:solidFill>
                  <a:schemeClr val="lt1"/>
                </a:solidFill>
                <a:latin typeface="Calibri"/>
                <a:ea typeface="Calibri"/>
                <a:cs typeface="Calibri"/>
                <a:sym typeface="Calibri"/>
              </a:rPr>
              <a:t>savings in commissioning cost</a:t>
            </a:r>
            <a:endParaRPr/>
          </a:p>
        </p:txBody>
      </p:sp>
      <p:sp>
        <p:nvSpPr>
          <p:cNvPr id="345" name="Google Shape;345;p17"/>
          <p:cNvSpPr txBox="1"/>
          <p:nvPr/>
        </p:nvSpPr>
        <p:spPr>
          <a:xfrm>
            <a:off x="10130576" y="5555477"/>
            <a:ext cx="1698029" cy="830997"/>
          </a:xfrm>
          <a:prstGeom prst="rect">
            <a:avLst/>
          </a:prstGeom>
          <a:solidFill>
            <a:srgbClr val="00206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lt1"/>
                </a:solidFill>
                <a:latin typeface="Calibri"/>
                <a:ea typeface="Calibri"/>
                <a:cs typeface="Calibri"/>
                <a:sym typeface="Calibri"/>
              </a:rPr>
              <a:t>50%</a:t>
            </a:r>
            <a:endParaRPr/>
          </a:p>
          <a:p>
            <a:pPr indent="0" lvl="0" marL="0" marR="0" rtl="0" algn="ctr">
              <a:spcBef>
                <a:spcPts val="0"/>
              </a:spcBef>
              <a:spcAft>
                <a:spcPts val="0"/>
              </a:spcAft>
              <a:buNone/>
            </a:pPr>
            <a:r>
              <a:rPr lang="en-US" sz="1200">
                <a:solidFill>
                  <a:schemeClr val="lt1"/>
                </a:solidFill>
                <a:latin typeface="Calibri"/>
                <a:ea typeface="Calibri"/>
                <a:cs typeface="Calibri"/>
                <a:sym typeface="Calibri"/>
              </a:rPr>
              <a:t>reduction in NOX emissions </a:t>
            </a:r>
            <a:endParaRPr/>
          </a:p>
        </p:txBody>
      </p:sp>
      <p:cxnSp>
        <p:nvCxnSpPr>
          <p:cNvPr id="346" name="Google Shape;346;p17"/>
          <p:cNvCxnSpPr/>
          <p:nvPr/>
        </p:nvCxnSpPr>
        <p:spPr>
          <a:xfrm>
            <a:off x="8174439" y="5628047"/>
            <a:ext cx="0" cy="731520"/>
          </a:xfrm>
          <a:prstGeom prst="straightConnector1">
            <a:avLst/>
          </a:prstGeom>
          <a:noFill/>
          <a:ln cap="flat" cmpd="sng" w="9525">
            <a:solidFill>
              <a:schemeClr val="lt1"/>
            </a:solidFill>
            <a:prstDash val="solid"/>
            <a:miter lim="800000"/>
            <a:headEnd len="sm" w="sm" type="none"/>
            <a:tailEnd len="sm" w="sm" type="none"/>
          </a:ln>
        </p:spPr>
      </p:cxnSp>
      <p:cxnSp>
        <p:nvCxnSpPr>
          <p:cNvPr id="347" name="Google Shape;347;p17"/>
          <p:cNvCxnSpPr/>
          <p:nvPr/>
        </p:nvCxnSpPr>
        <p:spPr>
          <a:xfrm>
            <a:off x="10130576" y="5628047"/>
            <a:ext cx="0" cy="73152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18"/>
          <p:cNvSpPr txBox="1"/>
          <p:nvPr>
            <p:ph idx="1" type="body"/>
          </p:nvPr>
        </p:nvSpPr>
        <p:spPr>
          <a:xfrm>
            <a:off x="0" y="961626"/>
            <a:ext cx="12192000" cy="910110"/>
          </a:xfrm>
          <a:prstGeom prst="rect">
            <a:avLst/>
          </a:prstGeom>
          <a:solidFill>
            <a:srgbClr val="002060"/>
          </a:solid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2800"/>
              <a:buNone/>
            </a:pPr>
            <a:r>
              <a:rPr lang="en-US">
                <a:solidFill>
                  <a:schemeClr val="lt1"/>
                </a:solidFill>
              </a:rPr>
              <a:t>Drive digitally connected enterprise for improved organizational performance through a resilient supply chain.</a:t>
            </a:r>
            <a:endParaRPr/>
          </a:p>
        </p:txBody>
      </p:sp>
      <p:grpSp>
        <p:nvGrpSpPr>
          <p:cNvPr id="354" name="Google Shape;354;p18"/>
          <p:cNvGrpSpPr/>
          <p:nvPr/>
        </p:nvGrpSpPr>
        <p:grpSpPr>
          <a:xfrm>
            <a:off x="394217" y="3074158"/>
            <a:ext cx="4499941" cy="3380524"/>
            <a:chOff x="-1009499" y="1987941"/>
            <a:chExt cx="5925970" cy="4451805"/>
          </a:xfrm>
        </p:grpSpPr>
        <p:sp>
          <p:nvSpPr>
            <p:cNvPr id="355" name="Google Shape;355;p18"/>
            <p:cNvSpPr txBox="1"/>
            <p:nvPr/>
          </p:nvSpPr>
          <p:spPr>
            <a:xfrm>
              <a:off x="-1009499" y="1987941"/>
              <a:ext cx="2769599" cy="873929"/>
            </a:xfrm>
            <a:prstGeom prst="rect">
              <a:avLst/>
            </a:prstGeom>
            <a:solidFill>
              <a:srgbClr val="323F4F"/>
            </a:solidFill>
            <a:ln>
              <a:noFill/>
            </a:ln>
          </p:spPr>
          <p:txBody>
            <a:bodyPr anchorCtr="0" anchor="ctr" bIns="81250" lIns="81250" spcFirstLastPara="1" rIns="81250" wrap="square" tIns="81250">
              <a:noAutofit/>
            </a:bodyPr>
            <a:lstStyle/>
            <a:p>
              <a:pPr indent="0" lvl="0" marL="0" marR="0" rtl="0" algn="ctr">
                <a:spcBef>
                  <a:spcPts val="0"/>
                </a:spcBef>
                <a:spcAft>
                  <a:spcPts val="0"/>
                </a:spcAft>
                <a:buNone/>
              </a:pPr>
              <a:r>
                <a:rPr b="1" lang="en-US" sz="1400">
                  <a:solidFill>
                    <a:srgbClr val="FFFFFF"/>
                  </a:solidFill>
                  <a:latin typeface="Century Gothic"/>
                  <a:ea typeface="Century Gothic"/>
                  <a:cs typeface="Century Gothic"/>
                  <a:sym typeface="Century Gothic"/>
                </a:rPr>
                <a:t>POC Solution Built by TCS</a:t>
              </a:r>
              <a:endParaRPr/>
            </a:p>
          </p:txBody>
        </p:sp>
        <p:sp>
          <p:nvSpPr>
            <p:cNvPr id="356" name="Google Shape;356;p18"/>
            <p:cNvSpPr txBox="1"/>
            <p:nvPr/>
          </p:nvSpPr>
          <p:spPr>
            <a:xfrm>
              <a:off x="-1009499" y="4497448"/>
              <a:ext cx="2769598" cy="873929"/>
            </a:xfrm>
            <a:prstGeom prst="rect">
              <a:avLst/>
            </a:prstGeom>
            <a:solidFill>
              <a:srgbClr val="323F4F"/>
            </a:solidFill>
            <a:ln>
              <a:noFill/>
            </a:ln>
          </p:spPr>
          <p:txBody>
            <a:bodyPr anchorCtr="0" anchor="ctr" bIns="81250" lIns="81250" spcFirstLastPara="1" rIns="81250" wrap="square" tIns="81250">
              <a:noAutofit/>
            </a:bodyPr>
            <a:lstStyle/>
            <a:p>
              <a:pPr indent="0" lvl="0" marL="0" marR="0" rtl="0" algn="ctr">
                <a:spcBef>
                  <a:spcPts val="0"/>
                </a:spcBef>
                <a:spcAft>
                  <a:spcPts val="0"/>
                </a:spcAft>
                <a:buNone/>
              </a:pPr>
              <a:r>
                <a:rPr b="1" lang="en-US" sz="1400">
                  <a:solidFill>
                    <a:srgbClr val="FFFFFF"/>
                  </a:solidFill>
                  <a:latin typeface="Century Gothic"/>
                  <a:ea typeface="Century Gothic"/>
                  <a:cs typeface="Century Gothic"/>
                  <a:sym typeface="Century Gothic"/>
                </a:rPr>
                <a:t>Pilot Conducted with 20 Lx IOT devices</a:t>
              </a:r>
              <a:endParaRPr/>
            </a:p>
          </p:txBody>
        </p:sp>
        <p:pic>
          <p:nvPicPr>
            <p:cNvPr descr="Clouds-48.png" id="357" name="Google Shape;357;p18"/>
            <p:cNvPicPr preferRelativeResize="0"/>
            <p:nvPr/>
          </p:nvPicPr>
          <p:blipFill rotWithShape="1">
            <a:blip r:embed="rId3">
              <a:alphaModFix/>
            </a:blip>
            <a:srcRect b="0" l="0" r="0" t="0"/>
            <a:stretch/>
          </p:blipFill>
          <p:spPr>
            <a:xfrm>
              <a:off x="-386313" y="2757648"/>
              <a:ext cx="1494067" cy="996044"/>
            </a:xfrm>
            <a:prstGeom prst="rect">
              <a:avLst/>
            </a:prstGeom>
            <a:noFill/>
            <a:ln>
              <a:noFill/>
            </a:ln>
          </p:spPr>
        </p:pic>
        <p:pic>
          <p:nvPicPr>
            <p:cNvPr descr="Worldwide Location-50.png" id="358" name="Google Shape;358;p18"/>
            <p:cNvPicPr preferRelativeResize="0"/>
            <p:nvPr/>
          </p:nvPicPr>
          <p:blipFill rotWithShape="1">
            <a:blip r:embed="rId4">
              <a:alphaModFix/>
            </a:blip>
            <a:srcRect b="0" l="0" r="0" t="0"/>
            <a:stretch/>
          </p:blipFill>
          <p:spPr>
            <a:xfrm>
              <a:off x="-175072" y="5415356"/>
              <a:ext cx="1057200" cy="704800"/>
            </a:xfrm>
            <a:prstGeom prst="rect">
              <a:avLst/>
            </a:prstGeom>
            <a:noFill/>
            <a:ln>
              <a:noFill/>
            </a:ln>
          </p:spPr>
        </p:pic>
        <p:sp>
          <p:nvSpPr>
            <p:cNvPr id="359" name="Google Shape;359;p18"/>
            <p:cNvSpPr txBox="1"/>
            <p:nvPr/>
          </p:nvSpPr>
          <p:spPr>
            <a:xfrm>
              <a:off x="2146873" y="4497448"/>
              <a:ext cx="2769598" cy="873929"/>
            </a:xfrm>
            <a:prstGeom prst="rect">
              <a:avLst/>
            </a:prstGeom>
            <a:solidFill>
              <a:srgbClr val="323F4F"/>
            </a:solidFill>
            <a:ln>
              <a:noFill/>
            </a:ln>
          </p:spPr>
          <p:txBody>
            <a:bodyPr anchorCtr="0" anchor="ctr" bIns="81250" lIns="81250" spcFirstLastPara="1" rIns="81250" wrap="square" tIns="81250">
              <a:noAutofit/>
            </a:bodyPr>
            <a:lstStyle/>
            <a:p>
              <a:pPr indent="0" lvl="0" marL="0" marR="0" rtl="0" algn="ctr">
                <a:spcBef>
                  <a:spcPts val="0"/>
                </a:spcBef>
                <a:spcAft>
                  <a:spcPts val="0"/>
                </a:spcAft>
                <a:buNone/>
              </a:pPr>
              <a:r>
                <a:rPr b="1" lang="en-US" sz="1400">
                  <a:solidFill>
                    <a:srgbClr val="FFFFFF"/>
                  </a:solidFill>
                  <a:latin typeface="Century Gothic"/>
                  <a:ea typeface="Century Gothic"/>
                  <a:cs typeface="Century Gothic"/>
                  <a:sym typeface="Century Gothic"/>
                </a:rPr>
                <a:t>Metrics Tracking and Pilot Validation</a:t>
              </a:r>
              <a:endParaRPr/>
            </a:p>
          </p:txBody>
        </p:sp>
        <p:pic>
          <p:nvPicPr>
            <p:cNvPr descr="Download From Cloud-48.png" id="360" name="Google Shape;360;p18"/>
            <p:cNvPicPr preferRelativeResize="0"/>
            <p:nvPr/>
          </p:nvPicPr>
          <p:blipFill rotWithShape="1">
            <a:blip r:embed="rId5">
              <a:alphaModFix/>
            </a:blip>
            <a:srcRect b="0" l="0" r="0" t="0"/>
            <a:stretch/>
          </p:blipFill>
          <p:spPr>
            <a:xfrm>
              <a:off x="2858680" y="5302250"/>
              <a:ext cx="1494066" cy="996044"/>
            </a:xfrm>
            <a:prstGeom prst="rect">
              <a:avLst/>
            </a:prstGeom>
            <a:noFill/>
            <a:ln>
              <a:noFill/>
            </a:ln>
          </p:spPr>
        </p:pic>
        <p:pic>
          <p:nvPicPr>
            <p:cNvPr descr="iPad Mini-50.png" id="361" name="Google Shape;361;p18"/>
            <p:cNvPicPr preferRelativeResize="0"/>
            <p:nvPr/>
          </p:nvPicPr>
          <p:blipFill rotWithShape="1">
            <a:blip r:embed="rId6">
              <a:alphaModFix/>
            </a:blip>
            <a:srcRect b="0" l="0" r="0" t="0"/>
            <a:stretch/>
          </p:blipFill>
          <p:spPr>
            <a:xfrm rot="-5400000">
              <a:off x="3843090" y="5884942"/>
              <a:ext cx="443843" cy="665766"/>
            </a:xfrm>
            <a:prstGeom prst="rect">
              <a:avLst/>
            </a:prstGeom>
            <a:noFill/>
            <a:ln>
              <a:noFill/>
            </a:ln>
          </p:spPr>
        </p:pic>
        <p:sp>
          <p:nvSpPr>
            <p:cNvPr id="362" name="Google Shape;362;p18"/>
            <p:cNvSpPr txBox="1"/>
            <p:nvPr/>
          </p:nvSpPr>
          <p:spPr>
            <a:xfrm>
              <a:off x="2146873" y="1987941"/>
              <a:ext cx="2769598" cy="873929"/>
            </a:xfrm>
            <a:prstGeom prst="rect">
              <a:avLst/>
            </a:prstGeom>
            <a:solidFill>
              <a:srgbClr val="323F4F"/>
            </a:solidFill>
            <a:ln>
              <a:noFill/>
            </a:ln>
          </p:spPr>
          <p:txBody>
            <a:bodyPr anchorCtr="0" anchor="ctr" bIns="81250" lIns="81250" spcFirstLastPara="1" rIns="81250" wrap="square" tIns="81250">
              <a:noAutofit/>
            </a:bodyPr>
            <a:lstStyle/>
            <a:p>
              <a:pPr indent="0" lvl="0" marL="0" marR="0" rtl="0" algn="ctr">
                <a:spcBef>
                  <a:spcPts val="0"/>
                </a:spcBef>
                <a:spcAft>
                  <a:spcPts val="0"/>
                </a:spcAft>
                <a:buNone/>
              </a:pPr>
              <a:r>
                <a:rPr b="1" lang="en-US" sz="1400">
                  <a:solidFill>
                    <a:srgbClr val="FFFFFF"/>
                  </a:solidFill>
                  <a:latin typeface="Century Gothic"/>
                  <a:ea typeface="Century Gothic"/>
                  <a:cs typeface="Century Gothic"/>
                  <a:sym typeface="Century Gothic"/>
                </a:rPr>
                <a:t>Tracking Temperature, Humidity, Light, Bumps and Location</a:t>
              </a:r>
              <a:endParaRPr/>
            </a:p>
          </p:txBody>
        </p:sp>
        <p:pic>
          <p:nvPicPr>
            <p:cNvPr descr="Upload to Cloud-48.png" id="363" name="Google Shape;363;p18"/>
            <p:cNvPicPr preferRelativeResize="0"/>
            <p:nvPr/>
          </p:nvPicPr>
          <p:blipFill rotWithShape="1">
            <a:blip r:embed="rId7">
              <a:alphaModFix/>
            </a:blip>
            <a:srcRect b="0" l="0" r="0" t="0"/>
            <a:stretch/>
          </p:blipFill>
          <p:spPr>
            <a:xfrm>
              <a:off x="2801793" y="2824511"/>
              <a:ext cx="1494067" cy="996044"/>
            </a:xfrm>
            <a:prstGeom prst="rect">
              <a:avLst/>
            </a:prstGeom>
            <a:noFill/>
            <a:ln>
              <a:noFill/>
            </a:ln>
          </p:spPr>
        </p:pic>
      </p:grpSp>
      <p:sp>
        <p:nvSpPr>
          <p:cNvPr id="364" name="Google Shape;364;p18"/>
          <p:cNvSpPr txBox="1"/>
          <p:nvPr/>
        </p:nvSpPr>
        <p:spPr>
          <a:xfrm>
            <a:off x="5188481" y="3077456"/>
            <a:ext cx="3108960" cy="412316"/>
          </a:xfrm>
          <a:prstGeom prst="rect">
            <a:avLst/>
          </a:prstGeom>
          <a:solidFill>
            <a:srgbClr val="323F4F"/>
          </a:solidFill>
          <a:ln>
            <a:noFill/>
          </a:ln>
        </p:spPr>
        <p:txBody>
          <a:bodyPr anchorCtr="0" anchor="ctr" bIns="81250" lIns="81250" spcFirstLastPara="1" rIns="81250" wrap="square" tIns="81250">
            <a:noAutofit/>
          </a:bodyPr>
          <a:lstStyle/>
          <a:p>
            <a:pPr indent="0" lvl="0" marL="0" marR="0" rtl="0" algn="ctr">
              <a:spcBef>
                <a:spcPts val="0"/>
              </a:spcBef>
              <a:spcAft>
                <a:spcPts val="0"/>
              </a:spcAft>
              <a:buNone/>
            </a:pPr>
            <a:r>
              <a:rPr b="1" lang="en-US" sz="1400">
                <a:solidFill>
                  <a:srgbClr val="FFFFFF"/>
                </a:solidFill>
                <a:latin typeface="Century Gothic"/>
                <a:ea typeface="Century Gothic"/>
                <a:cs typeface="Century Gothic"/>
                <a:sym typeface="Century Gothic"/>
              </a:rPr>
              <a:t>Fresh Insights – Logistics Tracking</a:t>
            </a:r>
            <a:endParaRPr/>
          </a:p>
        </p:txBody>
      </p:sp>
      <p:pic>
        <p:nvPicPr>
          <p:cNvPr descr="Screenshot 2016-10-12 at 15.36.04.png" id="365" name="Google Shape;365;p18"/>
          <p:cNvPicPr preferRelativeResize="0"/>
          <p:nvPr/>
        </p:nvPicPr>
        <p:blipFill rotWithShape="1">
          <a:blip r:embed="rId8">
            <a:alphaModFix/>
          </a:blip>
          <a:srcRect b="0" l="0" r="0" t="0"/>
          <a:stretch/>
        </p:blipFill>
        <p:spPr>
          <a:xfrm>
            <a:off x="5205209" y="3625063"/>
            <a:ext cx="3092232" cy="2595002"/>
          </a:xfrm>
          <a:prstGeom prst="rect">
            <a:avLst/>
          </a:prstGeom>
          <a:noFill/>
          <a:ln>
            <a:noFill/>
          </a:ln>
        </p:spPr>
      </p:pic>
      <p:pic>
        <p:nvPicPr>
          <p:cNvPr id="366" name="Google Shape;366;p18"/>
          <p:cNvPicPr preferRelativeResize="0"/>
          <p:nvPr/>
        </p:nvPicPr>
        <p:blipFill rotWithShape="1">
          <a:blip r:embed="rId9">
            <a:alphaModFix/>
          </a:blip>
          <a:srcRect b="0" l="0" r="0" t="0"/>
          <a:stretch/>
        </p:blipFill>
        <p:spPr>
          <a:xfrm>
            <a:off x="8590895" y="3613099"/>
            <a:ext cx="3108960" cy="2606965"/>
          </a:xfrm>
          <a:prstGeom prst="rect">
            <a:avLst/>
          </a:prstGeom>
          <a:noFill/>
          <a:ln>
            <a:noFill/>
          </a:ln>
        </p:spPr>
      </p:pic>
      <p:sp>
        <p:nvSpPr>
          <p:cNvPr id="367" name="Google Shape;367;p18"/>
          <p:cNvSpPr txBox="1"/>
          <p:nvPr/>
        </p:nvSpPr>
        <p:spPr>
          <a:xfrm>
            <a:off x="8591764" y="3077456"/>
            <a:ext cx="3108960" cy="412316"/>
          </a:xfrm>
          <a:prstGeom prst="rect">
            <a:avLst/>
          </a:prstGeom>
          <a:solidFill>
            <a:srgbClr val="323F4F"/>
          </a:solidFill>
          <a:ln>
            <a:noFill/>
          </a:ln>
        </p:spPr>
        <p:txBody>
          <a:bodyPr anchorCtr="0" anchor="ctr" bIns="81250" lIns="81250" spcFirstLastPara="1" rIns="81250" wrap="square" tIns="81250">
            <a:noAutofit/>
          </a:bodyPr>
          <a:lstStyle/>
          <a:p>
            <a:pPr indent="0" lvl="0" marL="0" marR="0" rtl="0" algn="ctr">
              <a:spcBef>
                <a:spcPts val="0"/>
              </a:spcBef>
              <a:spcAft>
                <a:spcPts val="0"/>
              </a:spcAft>
              <a:buNone/>
            </a:pPr>
            <a:r>
              <a:rPr b="1" lang="en-US" sz="1400">
                <a:solidFill>
                  <a:srgbClr val="FFFFFF"/>
                </a:solidFill>
                <a:latin typeface="Century Gothic"/>
                <a:ea typeface="Century Gothic"/>
                <a:cs typeface="Century Gothic"/>
                <a:sym typeface="Century Gothic"/>
              </a:rPr>
              <a:t>Fresh Insights – Customer Interface</a:t>
            </a:r>
            <a:endParaRPr/>
          </a:p>
        </p:txBody>
      </p:sp>
      <p:sp>
        <p:nvSpPr>
          <p:cNvPr id="368" name="Google Shape;368;p18"/>
          <p:cNvSpPr txBox="1"/>
          <p:nvPr/>
        </p:nvSpPr>
        <p:spPr>
          <a:xfrm>
            <a:off x="149342" y="2038826"/>
            <a:ext cx="11911275" cy="425536"/>
          </a:xfrm>
          <a:prstGeom prst="rect">
            <a:avLst/>
          </a:prstGeom>
          <a:noFill/>
          <a:ln>
            <a:noFill/>
          </a:ln>
        </p:spPr>
        <p:txBody>
          <a:bodyPr anchorCtr="0" anchor="ctr" bIns="81250" lIns="81250" spcFirstLastPara="1" rIns="81250" wrap="square" tIns="81250">
            <a:noAutofit/>
          </a:bodyPr>
          <a:lstStyle/>
          <a:p>
            <a:pPr indent="0" lvl="0" marL="203202" marR="0" rtl="0" algn="ctr">
              <a:lnSpc>
                <a:spcPct val="100000"/>
              </a:lnSpc>
              <a:spcBef>
                <a:spcPts val="0"/>
              </a:spcBef>
              <a:spcAft>
                <a:spcPts val="0"/>
              </a:spcAft>
              <a:buClr>
                <a:srgbClr val="000000"/>
              </a:buClr>
              <a:buSzPts val="1422"/>
              <a:buFont typeface="Arial"/>
              <a:buNone/>
            </a:pPr>
            <a:r>
              <a:rPr b="1" lang="en-US" sz="1422">
                <a:solidFill>
                  <a:srgbClr val="000000"/>
                </a:solidFill>
                <a:latin typeface="Century Gothic"/>
                <a:ea typeface="Century Gothic"/>
                <a:cs typeface="Century Gothic"/>
                <a:sym typeface="Century Gothic"/>
              </a:rPr>
              <a:t>Leading retailer in Australia built a unique IoT based “Farm to Fork” solution for strawberries and lettuce. Sensors monitor temperature, humidity, location, and other parameters to track food freshness and reduce food waste.</a:t>
            </a:r>
            <a:endParaRPr/>
          </a:p>
        </p:txBody>
      </p:sp>
      <p:sp>
        <p:nvSpPr>
          <p:cNvPr id="369" name="Google Shape;369;p18"/>
          <p:cNvSpPr txBox="1"/>
          <p:nvPr/>
        </p:nvSpPr>
        <p:spPr>
          <a:xfrm>
            <a:off x="520281" y="4437636"/>
            <a:ext cx="42346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Food freshness for strawberry and lettuce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19"/>
          <p:cNvSpPr txBox="1"/>
          <p:nvPr>
            <p:ph idx="1" type="body"/>
          </p:nvPr>
        </p:nvSpPr>
        <p:spPr>
          <a:xfrm>
            <a:off x="-4669" y="948806"/>
            <a:ext cx="12192000" cy="878512"/>
          </a:xfrm>
          <a:prstGeom prst="rect">
            <a:avLst/>
          </a:prstGeom>
          <a:solidFill>
            <a:srgbClr val="002060"/>
          </a:solid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2800"/>
              <a:buNone/>
            </a:pPr>
            <a:r>
              <a:rPr lang="en-US">
                <a:solidFill>
                  <a:schemeClr val="lt1"/>
                </a:solidFill>
              </a:rPr>
              <a:t>Move towards sustainable business through automated &amp; cognitive systems driven transformations.</a:t>
            </a:r>
            <a:endParaRPr/>
          </a:p>
        </p:txBody>
      </p:sp>
      <p:sp>
        <p:nvSpPr>
          <p:cNvPr id="376" name="Google Shape;376;p19"/>
          <p:cNvSpPr/>
          <p:nvPr/>
        </p:nvSpPr>
        <p:spPr>
          <a:xfrm>
            <a:off x="267286" y="2885852"/>
            <a:ext cx="4895557" cy="376765"/>
          </a:xfrm>
          <a:prstGeom prst="roundRect">
            <a:avLst>
              <a:gd fmla="val 24040" name="adj"/>
            </a:avLst>
          </a:prstGeom>
          <a:solidFill>
            <a:srgbClr val="525252">
              <a:alpha val="77647"/>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Calibri"/>
              <a:buNone/>
            </a:pPr>
            <a:r>
              <a:rPr b="0" i="0" lang="en-US" sz="1400" u="none" cap="none" strike="noStrike">
                <a:solidFill>
                  <a:schemeClr val="lt1"/>
                </a:solidFill>
                <a:latin typeface="Calibri"/>
                <a:ea typeface="Calibri"/>
                <a:cs typeface="Calibri"/>
                <a:sym typeface="Calibri"/>
              </a:rPr>
              <a:t>TCS Clever Energy™ Solution</a:t>
            </a:r>
            <a:endParaRPr/>
          </a:p>
        </p:txBody>
      </p:sp>
      <p:sp>
        <p:nvSpPr>
          <p:cNvPr id="377" name="Google Shape;377;p19"/>
          <p:cNvSpPr/>
          <p:nvPr/>
        </p:nvSpPr>
        <p:spPr>
          <a:xfrm>
            <a:off x="149342" y="2819853"/>
            <a:ext cx="7091307" cy="3705109"/>
          </a:xfrm>
          <a:prstGeom prst="roundRect">
            <a:avLst>
              <a:gd fmla="val 4224"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78" name="Google Shape;378;p19"/>
          <p:cNvSpPr/>
          <p:nvPr/>
        </p:nvSpPr>
        <p:spPr>
          <a:xfrm rot="5400000">
            <a:off x="5740138" y="4509857"/>
            <a:ext cx="3475933" cy="304270"/>
          </a:xfrm>
          <a:prstGeom prst="triangle">
            <a:avLst>
              <a:gd fmla="val 50000" name="adj"/>
            </a:avLst>
          </a:prstGeom>
          <a:solidFill>
            <a:srgbClr val="1F3864">
              <a:alpha val="77647"/>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79" name="Google Shape;379;p19"/>
          <p:cNvSpPr/>
          <p:nvPr/>
        </p:nvSpPr>
        <p:spPr>
          <a:xfrm>
            <a:off x="7660968" y="2813495"/>
            <a:ext cx="4387262" cy="3677603"/>
          </a:xfrm>
          <a:prstGeom prst="roundRect">
            <a:avLst>
              <a:gd fmla="val 16667" name="adj"/>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a:solidFill>
                  <a:srgbClr val="002060"/>
                </a:solidFill>
                <a:latin typeface="Lato"/>
                <a:ea typeface="Lato"/>
                <a:cs typeface="Lato"/>
                <a:sym typeface="Lato"/>
              </a:rPr>
              <a:t>“</a:t>
            </a:r>
            <a:r>
              <a:rPr b="0" i="1" lang="en-US" sz="1400">
                <a:solidFill>
                  <a:srgbClr val="002060"/>
                </a:solidFill>
                <a:latin typeface="Lato"/>
                <a:ea typeface="Lato"/>
                <a:cs typeface="Lato"/>
                <a:sym typeface="Lato"/>
              </a:rPr>
              <a:t>Firstly, congratulations to TCS on winning the 2020 IoT Global Awards. The TCS Clever Energy leverages the power of cognitive technologies like IoT, Edge &amp; Artificial Intelligence to improve energy efficiency and reduce carbon footprint. We have implemented this solution across our retail stores, warehouses, offices and malls and have started realizing the energy savings. This step goes a long way in meeting our Group’s sustainability targets and expanding our clean energy goals, which in turn helps us become more cost-competitive and innovative as a business</a:t>
            </a:r>
            <a:r>
              <a:rPr b="0" i="0" lang="en-US" sz="1400">
                <a:solidFill>
                  <a:srgbClr val="002060"/>
                </a:solidFill>
                <a:latin typeface="Lato"/>
                <a:ea typeface="Lato"/>
                <a:cs typeface="Lato"/>
                <a:sym typeface="Lato"/>
              </a:rPr>
              <a:t>.” </a:t>
            </a:r>
            <a:endParaRPr/>
          </a:p>
          <a:p>
            <a:pPr indent="0" lvl="0" marL="0" marR="0" rtl="0" algn="l">
              <a:spcBef>
                <a:spcPts val="0"/>
              </a:spcBef>
              <a:spcAft>
                <a:spcPts val="0"/>
              </a:spcAft>
              <a:buNone/>
            </a:pPr>
            <a:r>
              <a:t/>
            </a:r>
            <a:endParaRPr b="1" i="0" sz="1400">
              <a:solidFill>
                <a:srgbClr val="474747"/>
              </a:solidFill>
              <a:latin typeface="Lato"/>
              <a:ea typeface="Lato"/>
              <a:cs typeface="Lato"/>
              <a:sym typeface="Lato"/>
            </a:endParaRPr>
          </a:p>
          <a:p>
            <a:pPr indent="0" lvl="0" marL="0" marR="0" rtl="0" algn="l">
              <a:spcBef>
                <a:spcPts val="0"/>
              </a:spcBef>
              <a:spcAft>
                <a:spcPts val="0"/>
              </a:spcAft>
              <a:buNone/>
            </a:pPr>
            <a:r>
              <a:rPr b="1" i="0" lang="en-US" sz="1400">
                <a:solidFill>
                  <a:srgbClr val="474747"/>
                </a:solidFill>
                <a:latin typeface="Lato"/>
                <a:ea typeface="Lato"/>
                <a:cs typeface="Lato"/>
                <a:sym typeface="Lato"/>
              </a:rPr>
              <a:t>Rajesh Garg, Group Chief Finance Officer, Landmark Group</a:t>
            </a:r>
            <a:endParaRPr sz="1400">
              <a:solidFill>
                <a:schemeClr val="dk1"/>
              </a:solidFill>
              <a:latin typeface="Calibri"/>
              <a:ea typeface="Calibri"/>
              <a:cs typeface="Calibri"/>
              <a:sym typeface="Calibri"/>
            </a:endParaRPr>
          </a:p>
        </p:txBody>
      </p:sp>
      <p:pic>
        <p:nvPicPr>
          <p:cNvPr descr="poweredby.png" id="380" name="Google Shape;380;p19"/>
          <p:cNvPicPr preferRelativeResize="0"/>
          <p:nvPr/>
        </p:nvPicPr>
        <p:blipFill rotWithShape="1">
          <a:blip r:embed="rId3">
            <a:alphaModFix/>
          </a:blip>
          <a:srcRect b="0" l="0" r="0" t="0"/>
          <a:stretch/>
        </p:blipFill>
        <p:spPr>
          <a:xfrm>
            <a:off x="5516022" y="2885852"/>
            <a:ext cx="1118067" cy="553174"/>
          </a:xfrm>
          <a:prstGeom prst="rect">
            <a:avLst/>
          </a:prstGeom>
          <a:noFill/>
          <a:ln>
            <a:noFill/>
          </a:ln>
          <a:effectLst>
            <a:reflection blurRad="0" dir="0" dist="0" endA="0" endPos="23000" fadeDir="5400000" kx="0" rotWithShape="0" algn="bl" stA="28000" stPos="0" sy="-100000" ky="0"/>
          </a:effectLst>
        </p:spPr>
      </p:pic>
      <p:pic>
        <p:nvPicPr>
          <p:cNvPr id="381" name="Google Shape;381;p19"/>
          <p:cNvPicPr preferRelativeResize="0"/>
          <p:nvPr/>
        </p:nvPicPr>
        <p:blipFill rotWithShape="1">
          <a:blip r:embed="rId4">
            <a:alphaModFix/>
          </a:blip>
          <a:srcRect b="0" l="0" r="0" t="0"/>
          <a:stretch/>
        </p:blipFill>
        <p:spPr>
          <a:xfrm>
            <a:off x="309489" y="3342683"/>
            <a:ext cx="6766560" cy="3160942"/>
          </a:xfrm>
          <a:prstGeom prst="rect">
            <a:avLst/>
          </a:prstGeom>
          <a:noFill/>
          <a:ln>
            <a:noFill/>
          </a:ln>
        </p:spPr>
      </p:pic>
      <p:sp>
        <p:nvSpPr>
          <p:cNvPr id="382" name="Google Shape;382;p19"/>
          <p:cNvSpPr txBox="1"/>
          <p:nvPr/>
        </p:nvSpPr>
        <p:spPr>
          <a:xfrm>
            <a:off x="149342" y="2038826"/>
            <a:ext cx="11911275" cy="425536"/>
          </a:xfrm>
          <a:prstGeom prst="rect">
            <a:avLst/>
          </a:prstGeom>
          <a:noFill/>
          <a:ln>
            <a:noFill/>
          </a:ln>
        </p:spPr>
        <p:txBody>
          <a:bodyPr anchorCtr="0" anchor="ctr" bIns="81250" lIns="81250" spcFirstLastPara="1" rIns="81250" wrap="square" tIns="81250">
            <a:noAutofit/>
          </a:bodyPr>
          <a:lstStyle/>
          <a:p>
            <a:pPr indent="0" lvl="0" marL="203202" marR="0" rtl="0" algn="ctr">
              <a:lnSpc>
                <a:spcPct val="100000"/>
              </a:lnSpc>
              <a:spcBef>
                <a:spcPts val="0"/>
              </a:spcBef>
              <a:spcAft>
                <a:spcPts val="0"/>
              </a:spcAft>
              <a:buClr>
                <a:srgbClr val="000000"/>
              </a:buClr>
              <a:buSzPts val="1422"/>
              <a:buFont typeface="Arial"/>
              <a:buNone/>
            </a:pPr>
            <a:r>
              <a:rPr b="1" lang="en-US" sz="1422">
                <a:solidFill>
                  <a:srgbClr val="000000"/>
                </a:solidFill>
                <a:latin typeface="Century Gothic"/>
                <a:ea typeface="Century Gothic"/>
                <a:cs typeface="Century Gothic"/>
                <a:sym typeface="Century Gothic"/>
              </a:rPr>
              <a:t>Leading Middle East retailer leveraged TCS Clever Energy™ to progress towards clean energy goals and meet the Group’s sustainability targets.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
          <p:cNvSpPr txBox="1"/>
          <p:nvPr/>
        </p:nvSpPr>
        <p:spPr>
          <a:xfrm>
            <a:off x="4816977" y="3233176"/>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1" name="Google Shape;111;p2"/>
          <p:cNvSpPr txBox="1"/>
          <p:nvPr/>
        </p:nvSpPr>
        <p:spPr>
          <a:xfrm>
            <a:off x="2036898" y="2802809"/>
            <a:ext cx="832106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rgbClr val="002060"/>
                </a:solidFill>
                <a:latin typeface="Calibri"/>
                <a:ea typeface="Calibri"/>
                <a:cs typeface="Calibri"/>
                <a:sym typeface="Calibri"/>
              </a:rPr>
              <a:t>Overview of oneM2M IoT Sustainability Initiative</a:t>
            </a:r>
            <a:endParaRPr sz="3200">
              <a:solidFill>
                <a:srgbClr val="002060"/>
              </a:solidFill>
              <a:latin typeface="Calibri"/>
              <a:ea typeface="Calibri"/>
              <a:cs typeface="Calibri"/>
              <a:sym typeface="Calibri"/>
            </a:endParaRPr>
          </a:p>
        </p:txBody>
      </p:sp>
      <p:sp>
        <p:nvSpPr>
          <p:cNvPr id="112" name="Google Shape;112;p2"/>
          <p:cNvSpPr txBox="1"/>
          <p:nvPr/>
        </p:nvSpPr>
        <p:spPr>
          <a:xfrm>
            <a:off x="2654407" y="3582072"/>
            <a:ext cx="7086042" cy="113877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rgbClr val="002060"/>
                </a:solidFill>
                <a:latin typeface="Calibri"/>
                <a:ea typeface="Calibri"/>
                <a:cs typeface="Calibri"/>
                <a:sym typeface="Calibri"/>
              </a:rPr>
              <a:t>Girish Ramachandran</a:t>
            </a:r>
            <a:endParaRPr/>
          </a:p>
          <a:p>
            <a:pPr indent="0" lvl="0" marL="0" marR="0" rtl="0" algn="ctr">
              <a:spcBef>
                <a:spcPts val="0"/>
              </a:spcBef>
              <a:spcAft>
                <a:spcPts val="0"/>
              </a:spcAft>
              <a:buNone/>
            </a:pPr>
            <a:r>
              <a:rPr lang="en-US" sz="2000">
                <a:solidFill>
                  <a:srgbClr val="002060"/>
                </a:solidFill>
                <a:latin typeface="Calibri"/>
                <a:ea typeface="Calibri"/>
                <a:cs typeface="Calibri"/>
                <a:sym typeface="Calibri"/>
              </a:rPr>
              <a:t>Member of oneM2M Sustainability Sub-Committee (SSC)</a:t>
            </a:r>
            <a:endParaRPr/>
          </a:p>
          <a:p>
            <a:pPr indent="0" lvl="0" marL="0" marR="0" rtl="0" algn="ctr">
              <a:spcBef>
                <a:spcPts val="0"/>
              </a:spcBef>
              <a:spcAft>
                <a:spcPts val="0"/>
              </a:spcAft>
              <a:buNone/>
            </a:pPr>
            <a:r>
              <a:rPr lang="en-US" sz="2000">
                <a:solidFill>
                  <a:srgbClr val="002060"/>
                </a:solidFill>
                <a:latin typeface="Calibri"/>
                <a:ea typeface="Calibri"/>
                <a:cs typeface="Calibri"/>
                <a:sym typeface="Calibri"/>
              </a:rPr>
              <a:t>President Asia-Pacific Business for TATA Consultancy Services (TCS)</a:t>
            </a:r>
            <a:endParaRPr sz="2000">
              <a:solidFill>
                <a:srgbClr val="002060"/>
              </a:solidFill>
              <a:latin typeface="Calibri"/>
              <a:ea typeface="Calibri"/>
              <a:cs typeface="Calibri"/>
              <a:sym typeface="Calibri"/>
            </a:endParaRPr>
          </a:p>
        </p:txBody>
      </p:sp>
      <p:sp>
        <p:nvSpPr>
          <p:cNvPr id="113" name="Google Shape;113;p2"/>
          <p:cNvSpPr txBox="1"/>
          <p:nvPr/>
        </p:nvSpPr>
        <p:spPr>
          <a:xfrm>
            <a:off x="3226355" y="5109821"/>
            <a:ext cx="5562100" cy="113877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rgbClr val="002060"/>
                </a:solidFill>
                <a:latin typeface="Calibri"/>
                <a:ea typeface="Calibri"/>
                <a:cs typeface="Calibri"/>
                <a:sym typeface="Calibri"/>
              </a:rPr>
              <a:t>Dale Seed </a:t>
            </a:r>
            <a:endParaRPr/>
          </a:p>
          <a:p>
            <a:pPr indent="0" lvl="0" marL="0" marR="0" rtl="0" algn="ctr">
              <a:spcBef>
                <a:spcPts val="0"/>
              </a:spcBef>
              <a:spcAft>
                <a:spcPts val="0"/>
              </a:spcAft>
              <a:buNone/>
            </a:pPr>
            <a:r>
              <a:rPr lang="en-US" sz="2000">
                <a:solidFill>
                  <a:srgbClr val="002060"/>
                </a:solidFill>
                <a:latin typeface="Calibri"/>
                <a:ea typeface="Calibri"/>
                <a:cs typeface="Calibri"/>
                <a:sym typeface="Calibri"/>
              </a:rPr>
              <a:t>Convener oneM2M SSC Convenor and TP Vice Chair</a:t>
            </a:r>
            <a:endParaRPr/>
          </a:p>
          <a:p>
            <a:pPr indent="0" lvl="0" marL="0" marR="0" rtl="0" algn="ctr">
              <a:spcBef>
                <a:spcPts val="0"/>
              </a:spcBef>
              <a:spcAft>
                <a:spcPts val="0"/>
              </a:spcAft>
              <a:buNone/>
            </a:pPr>
            <a:r>
              <a:rPr lang="en-US" sz="2000">
                <a:solidFill>
                  <a:srgbClr val="002060"/>
                </a:solidFill>
                <a:latin typeface="Calibri"/>
                <a:ea typeface="Calibri"/>
                <a:cs typeface="Calibri"/>
                <a:sym typeface="Calibri"/>
              </a:rPr>
              <a:t>Principal Engineer, InterDigital / Convida Wireless </a:t>
            </a:r>
            <a:endParaRPr/>
          </a:p>
        </p:txBody>
      </p:sp>
      <p:sp>
        <p:nvSpPr>
          <p:cNvPr id="114" name="Google Shape;114;p2"/>
          <p:cNvSpPr txBox="1"/>
          <p:nvPr/>
        </p:nvSpPr>
        <p:spPr>
          <a:xfrm>
            <a:off x="783767" y="1927895"/>
            <a:ext cx="10827323"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000">
                <a:solidFill>
                  <a:srgbClr val="002060"/>
                </a:solidFill>
                <a:latin typeface="Calibri"/>
                <a:ea typeface="Calibri"/>
                <a:cs typeface="Calibri"/>
                <a:sym typeface="Calibri"/>
              </a:rPr>
              <a:t>IoT Standards and Smart Cities: India Perspective – Technical Session</a:t>
            </a:r>
            <a:endParaRPr sz="3000">
              <a:solidFill>
                <a:srgbClr val="00206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20"/>
          <p:cNvSpPr txBox="1"/>
          <p:nvPr>
            <p:ph idx="1" type="body"/>
          </p:nvPr>
        </p:nvSpPr>
        <p:spPr>
          <a:xfrm>
            <a:off x="-4669" y="957567"/>
            <a:ext cx="12192000" cy="861774"/>
          </a:xfrm>
          <a:prstGeom prst="rect">
            <a:avLst/>
          </a:prstGeom>
          <a:solidFill>
            <a:srgbClr val="002060"/>
          </a:solid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2800"/>
              <a:buNone/>
            </a:pPr>
            <a:r>
              <a:rPr lang="en-US">
                <a:solidFill>
                  <a:schemeClr val="lt1"/>
                </a:solidFill>
              </a:rPr>
              <a:t>Drive food security and sustainable business practices through digital farming initiatives.</a:t>
            </a:r>
            <a:endParaRPr/>
          </a:p>
        </p:txBody>
      </p:sp>
      <p:sp>
        <p:nvSpPr>
          <p:cNvPr id="388" name="Google Shape;388;p20"/>
          <p:cNvSpPr/>
          <p:nvPr/>
        </p:nvSpPr>
        <p:spPr>
          <a:xfrm>
            <a:off x="6647626" y="2841565"/>
            <a:ext cx="5412991" cy="2835903"/>
          </a:xfrm>
          <a:prstGeom prst="roundRect">
            <a:avLst>
              <a:gd fmla="val 16667" name="adj"/>
            </a:avLst>
          </a:prstGeom>
          <a:solidFill>
            <a:schemeClr val="l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400">
                <a:solidFill>
                  <a:schemeClr val="dk1"/>
                </a:solidFill>
                <a:latin typeface="Lato"/>
                <a:ea typeface="Lato"/>
                <a:cs typeface="Lato"/>
                <a:sym typeface="Lato"/>
              </a:rPr>
              <a:t>Customer: </a:t>
            </a:r>
            <a:r>
              <a:rPr lang="en-US" sz="1400">
                <a:solidFill>
                  <a:schemeClr val="dk1"/>
                </a:solidFill>
                <a:latin typeface="Lato"/>
                <a:ea typeface="Lato"/>
                <a:cs typeface="Lato"/>
                <a:sym typeface="Lato"/>
              </a:rPr>
              <a:t>Top 5 Global Beverages Company</a:t>
            </a:r>
            <a:endParaRPr/>
          </a:p>
          <a:p>
            <a:pPr indent="0" lvl="0" marL="0" marR="0" rtl="0" algn="l">
              <a:spcBef>
                <a:spcPts val="0"/>
              </a:spcBef>
              <a:spcAft>
                <a:spcPts val="0"/>
              </a:spcAft>
              <a:buNone/>
            </a:pPr>
            <a:r>
              <a:t/>
            </a:r>
            <a:endParaRPr sz="1400">
              <a:solidFill>
                <a:schemeClr val="dk1"/>
              </a:solidFill>
              <a:latin typeface="Lato"/>
              <a:ea typeface="Lato"/>
              <a:cs typeface="Lato"/>
              <a:sym typeface="Lato"/>
            </a:endParaRPr>
          </a:p>
          <a:p>
            <a:pPr indent="0" lvl="0" marL="0" marR="0" rtl="0" algn="l">
              <a:spcBef>
                <a:spcPts val="0"/>
              </a:spcBef>
              <a:spcAft>
                <a:spcPts val="0"/>
              </a:spcAft>
              <a:buNone/>
            </a:pPr>
            <a:r>
              <a:rPr b="1" lang="en-US" sz="1400">
                <a:solidFill>
                  <a:schemeClr val="dk1"/>
                </a:solidFill>
                <a:latin typeface="Lato"/>
                <a:ea typeface="Lato"/>
                <a:cs typeface="Lato"/>
                <a:sym typeface="Lato"/>
              </a:rPr>
              <a:t>Challenge: </a:t>
            </a:r>
            <a:r>
              <a:rPr lang="en-US" sz="1400">
                <a:solidFill>
                  <a:schemeClr val="dk1"/>
                </a:solidFill>
                <a:latin typeface="Lato"/>
                <a:ea typeface="Lato"/>
                <a:cs typeface="Lato"/>
                <a:sym typeface="Lato"/>
              </a:rPr>
              <a:t>Improve soil health through reduction of chemical and water use; increase profitability </a:t>
            </a:r>
            <a:endParaRPr/>
          </a:p>
          <a:p>
            <a:pPr indent="0" lvl="0" marL="0" marR="0" rtl="0" algn="l">
              <a:spcBef>
                <a:spcPts val="0"/>
              </a:spcBef>
              <a:spcAft>
                <a:spcPts val="0"/>
              </a:spcAft>
              <a:buNone/>
            </a:pPr>
            <a:r>
              <a:t/>
            </a:r>
            <a:endParaRPr sz="1400">
              <a:solidFill>
                <a:schemeClr val="dk1"/>
              </a:solidFill>
              <a:latin typeface="Lato"/>
              <a:ea typeface="Lato"/>
              <a:cs typeface="Lato"/>
              <a:sym typeface="Lato"/>
            </a:endParaRPr>
          </a:p>
          <a:p>
            <a:pPr indent="0" lvl="0" marL="0" marR="0" rtl="0" algn="l">
              <a:spcBef>
                <a:spcPts val="0"/>
              </a:spcBef>
              <a:spcAft>
                <a:spcPts val="0"/>
              </a:spcAft>
              <a:buNone/>
            </a:pPr>
            <a:r>
              <a:rPr b="1" lang="en-US" sz="1400">
                <a:solidFill>
                  <a:schemeClr val="dk1"/>
                </a:solidFill>
                <a:latin typeface="Lato"/>
                <a:ea typeface="Lato"/>
                <a:cs typeface="Lato"/>
                <a:sym typeface="Lato"/>
              </a:rPr>
              <a:t>Solution:</a:t>
            </a:r>
            <a:endParaRPr/>
          </a:p>
          <a:p>
            <a:pPr indent="-285750" lvl="0" marL="285750" marR="0" rtl="0" algn="l">
              <a:spcBef>
                <a:spcPts val="0"/>
              </a:spcBef>
              <a:spcAft>
                <a:spcPts val="0"/>
              </a:spcAft>
              <a:buClr>
                <a:schemeClr val="dk1"/>
              </a:buClr>
              <a:buSzPts val="1400"/>
              <a:buFont typeface="Arial"/>
              <a:buChar char="•"/>
            </a:pPr>
            <a:r>
              <a:rPr lang="en-US" sz="1400">
                <a:solidFill>
                  <a:schemeClr val="dk1"/>
                </a:solidFill>
                <a:latin typeface="Lato"/>
                <a:ea typeface="Lato"/>
                <a:cs typeface="Lato"/>
                <a:sym typeface="Lato"/>
              </a:rPr>
              <a:t>Farm management and event reporting</a:t>
            </a:r>
            <a:endParaRPr/>
          </a:p>
          <a:p>
            <a:pPr indent="-285750" lvl="0" marL="285750" marR="0" rtl="0" algn="l">
              <a:spcBef>
                <a:spcPts val="0"/>
              </a:spcBef>
              <a:spcAft>
                <a:spcPts val="0"/>
              </a:spcAft>
              <a:buClr>
                <a:schemeClr val="dk1"/>
              </a:buClr>
              <a:buSzPts val="1400"/>
              <a:buFont typeface="Arial"/>
              <a:buChar char="•"/>
            </a:pPr>
            <a:r>
              <a:rPr lang="en-US" sz="1400">
                <a:solidFill>
                  <a:schemeClr val="dk1"/>
                </a:solidFill>
                <a:latin typeface="Lato"/>
                <a:ea typeface="Lato"/>
                <a:cs typeface="Lato"/>
                <a:sym typeface="Lato"/>
              </a:rPr>
              <a:t>Digital farm advisory </a:t>
            </a:r>
            <a:endParaRPr/>
          </a:p>
          <a:p>
            <a:pPr indent="-285750" lvl="0" marL="285750" marR="0" rtl="0" algn="l">
              <a:spcBef>
                <a:spcPts val="0"/>
              </a:spcBef>
              <a:spcAft>
                <a:spcPts val="0"/>
              </a:spcAft>
              <a:buClr>
                <a:schemeClr val="dk1"/>
              </a:buClr>
              <a:buSzPts val="1400"/>
              <a:buFont typeface="Arial"/>
              <a:buChar char="•"/>
            </a:pPr>
            <a:r>
              <a:rPr lang="en-US" sz="1400">
                <a:solidFill>
                  <a:schemeClr val="dk1"/>
                </a:solidFill>
                <a:latin typeface="Lato"/>
                <a:ea typeface="Lato"/>
                <a:cs typeface="Lato"/>
                <a:sym typeface="Lato"/>
              </a:rPr>
              <a:t>Satellite based hotspot identification</a:t>
            </a:r>
            <a:endParaRPr/>
          </a:p>
          <a:p>
            <a:pPr indent="-285750" lvl="0" marL="285750" marR="0" rtl="0" algn="l">
              <a:spcBef>
                <a:spcPts val="0"/>
              </a:spcBef>
              <a:spcAft>
                <a:spcPts val="0"/>
              </a:spcAft>
              <a:buClr>
                <a:schemeClr val="dk1"/>
              </a:buClr>
              <a:buSzPts val="1400"/>
              <a:buFont typeface="Arial"/>
              <a:buChar char="•"/>
            </a:pPr>
            <a:r>
              <a:rPr lang="en-US" sz="1400">
                <a:solidFill>
                  <a:schemeClr val="dk1"/>
                </a:solidFill>
                <a:latin typeface="Lato"/>
                <a:ea typeface="Lato"/>
                <a:cs typeface="Lato"/>
                <a:sym typeface="Lato"/>
              </a:rPr>
              <a:t>Pesticide Residue Detection</a:t>
            </a:r>
            <a:endParaRPr/>
          </a:p>
          <a:p>
            <a:pPr indent="-285750" lvl="0" marL="285750" marR="0" rtl="0" algn="l">
              <a:spcBef>
                <a:spcPts val="0"/>
              </a:spcBef>
              <a:spcAft>
                <a:spcPts val="0"/>
              </a:spcAft>
              <a:buClr>
                <a:schemeClr val="dk1"/>
              </a:buClr>
              <a:buSzPts val="1400"/>
              <a:buFont typeface="Arial"/>
              <a:buChar char="•"/>
            </a:pPr>
            <a:r>
              <a:rPr lang="en-US" sz="1400">
                <a:solidFill>
                  <a:schemeClr val="dk1"/>
                </a:solidFill>
                <a:latin typeface="Lato"/>
                <a:ea typeface="Lato"/>
                <a:cs typeface="Lato"/>
                <a:sym typeface="Lato"/>
              </a:rPr>
              <a:t>IoT based disease/pest forecasts, soil moisture monitoring</a:t>
            </a:r>
            <a:endParaRPr/>
          </a:p>
        </p:txBody>
      </p:sp>
      <p:sp>
        <p:nvSpPr>
          <p:cNvPr id="389" name="Google Shape;389;p20"/>
          <p:cNvSpPr txBox="1"/>
          <p:nvPr/>
        </p:nvSpPr>
        <p:spPr>
          <a:xfrm>
            <a:off x="6647626" y="5887220"/>
            <a:ext cx="1758825" cy="646331"/>
          </a:xfrm>
          <a:prstGeom prst="rect">
            <a:avLst/>
          </a:prstGeom>
          <a:solidFill>
            <a:srgbClr val="00206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lt1"/>
                </a:solidFill>
                <a:latin typeface="Calibri"/>
                <a:ea typeface="Calibri"/>
                <a:cs typeface="Calibri"/>
                <a:sym typeface="Calibri"/>
              </a:rPr>
              <a:t>10%</a:t>
            </a:r>
            <a:endParaRPr/>
          </a:p>
          <a:p>
            <a:pPr indent="0" lvl="0" marL="0" marR="0" rtl="0" algn="ctr">
              <a:spcBef>
                <a:spcPts val="0"/>
              </a:spcBef>
              <a:spcAft>
                <a:spcPts val="0"/>
              </a:spcAft>
              <a:buNone/>
            </a:pPr>
            <a:r>
              <a:rPr lang="en-US" sz="1200">
                <a:solidFill>
                  <a:schemeClr val="lt1"/>
                </a:solidFill>
                <a:latin typeface="Calibri"/>
                <a:ea typeface="Calibri"/>
                <a:cs typeface="Calibri"/>
                <a:sym typeface="Calibri"/>
              </a:rPr>
              <a:t>reduction in water use </a:t>
            </a:r>
            <a:endParaRPr/>
          </a:p>
        </p:txBody>
      </p:sp>
      <p:sp>
        <p:nvSpPr>
          <p:cNvPr id="390" name="Google Shape;390;p20"/>
          <p:cNvSpPr txBox="1"/>
          <p:nvPr/>
        </p:nvSpPr>
        <p:spPr>
          <a:xfrm>
            <a:off x="8406451" y="5887220"/>
            <a:ext cx="1956137" cy="646331"/>
          </a:xfrm>
          <a:prstGeom prst="rect">
            <a:avLst/>
          </a:prstGeom>
          <a:solidFill>
            <a:srgbClr val="00206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lt1"/>
                </a:solidFill>
                <a:latin typeface="Calibri"/>
                <a:ea typeface="Calibri"/>
                <a:cs typeface="Calibri"/>
                <a:sym typeface="Calibri"/>
              </a:rPr>
              <a:t>420 tons</a:t>
            </a:r>
            <a:endParaRPr/>
          </a:p>
          <a:p>
            <a:pPr indent="0" lvl="0" marL="0" marR="0" rtl="0" algn="ctr">
              <a:spcBef>
                <a:spcPts val="0"/>
              </a:spcBef>
              <a:spcAft>
                <a:spcPts val="0"/>
              </a:spcAft>
              <a:buNone/>
            </a:pPr>
            <a:r>
              <a:rPr lang="en-US" sz="1200">
                <a:solidFill>
                  <a:schemeClr val="lt1"/>
                </a:solidFill>
                <a:latin typeface="Calibri"/>
                <a:ea typeface="Calibri"/>
                <a:cs typeface="Calibri"/>
                <a:sym typeface="Calibri"/>
              </a:rPr>
              <a:t>reduction in chemical use </a:t>
            </a:r>
            <a:endParaRPr/>
          </a:p>
        </p:txBody>
      </p:sp>
      <p:sp>
        <p:nvSpPr>
          <p:cNvPr id="391" name="Google Shape;391;p20"/>
          <p:cNvSpPr txBox="1"/>
          <p:nvPr/>
        </p:nvSpPr>
        <p:spPr>
          <a:xfrm>
            <a:off x="10362588" y="5887220"/>
            <a:ext cx="1698029" cy="646331"/>
          </a:xfrm>
          <a:prstGeom prst="rect">
            <a:avLst/>
          </a:prstGeom>
          <a:solidFill>
            <a:srgbClr val="00206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lt1"/>
                </a:solidFill>
                <a:latin typeface="Calibri"/>
                <a:ea typeface="Calibri"/>
                <a:cs typeface="Calibri"/>
                <a:sym typeface="Calibri"/>
              </a:rPr>
              <a:t>20%</a:t>
            </a:r>
            <a:endParaRPr/>
          </a:p>
          <a:p>
            <a:pPr indent="0" lvl="0" marL="0" marR="0" rtl="0" algn="ctr">
              <a:spcBef>
                <a:spcPts val="0"/>
              </a:spcBef>
              <a:spcAft>
                <a:spcPts val="0"/>
              </a:spcAft>
              <a:buNone/>
            </a:pPr>
            <a:r>
              <a:rPr lang="en-US" sz="1200">
                <a:solidFill>
                  <a:schemeClr val="lt1"/>
                </a:solidFill>
                <a:latin typeface="Calibri"/>
                <a:ea typeface="Calibri"/>
                <a:cs typeface="Calibri"/>
                <a:sym typeface="Calibri"/>
              </a:rPr>
              <a:t>increase in profitability</a:t>
            </a:r>
            <a:endParaRPr/>
          </a:p>
        </p:txBody>
      </p:sp>
      <p:cxnSp>
        <p:nvCxnSpPr>
          <p:cNvPr id="392" name="Google Shape;392;p20"/>
          <p:cNvCxnSpPr/>
          <p:nvPr/>
        </p:nvCxnSpPr>
        <p:spPr>
          <a:xfrm>
            <a:off x="8406451" y="5959790"/>
            <a:ext cx="0" cy="548640"/>
          </a:xfrm>
          <a:prstGeom prst="straightConnector1">
            <a:avLst/>
          </a:prstGeom>
          <a:noFill/>
          <a:ln cap="flat" cmpd="sng" w="9525">
            <a:solidFill>
              <a:schemeClr val="lt1"/>
            </a:solidFill>
            <a:prstDash val="solid"/>
            <a:miter lim="800000"/>
            <a:headEnd len="sm" w="sm" type="none"/>
            <a:tailEnd len="sm" w="sm" type="none"/>
          </a:ln>
        </p:spPr>
      </p:cxnSp>
      <p:cxnSp>
        <p:nvCxnSpPr>
          <p:cNvPr id="393" name="Google Shape;393;p20"/>
          <p:cNvCxnSpPr/>
          <p:nvPr/>
        </p:nvCxnSpPr>
        <p:spPr>
          <a:xfrm>
            <a:off x="10362588" y="5959790"/>
            <a:ext cx="0" cy="548640"/>
          </a:xfrm>
          <a:prstGeom prst="straightConnector1">
            <a:avLst/>
          </a:prstGeom>
          <a:noFill/>
          <a:ln cap="flat" cmpd="sng" w="9525">
            <a:solidFill>
              <a:schemeClr val="lt1"/>
            </a:solidFill>
            <a:prstDash val="solid"/>
            <a:miter lim="800000"/>
            <a:headEnd len="sm" w="sm" type="none"/>
            <a:tailEnd len="sm" w="sm" type="none"/>
          </a:ln>
        </p:spPr>
      </p:cxnSp>
      <p:pic>
        <p:nvPicPr>
          <p:cNvPr id="394" name="Google Shape;394;p20"/>
          <p:cNvPicPr preferRelativeResize="0"/>
          <p:nvPr/>
        </p:nvPicPr>
        <p:blipFill rotWithShape="1">
          <a:blip r:embed="rId3">
            <a:alphaModFix/>
          </a:blip>
          <a:srcRect b="0" l="0" r="3662" t="0"/>
          <a:stretch/>
        </p:blipFill>
        <p:spPr>
          <a:xfrm>
            <a:off x="1521" y="2850844"/>
            <a:ext cx="6551680" cy="3686175"/>
          </a:xfrm>
          <a:prstGeom prst="rect">
            <a:avLst/>
          </a:prstGeom>
          <a:noFill/>
          <a:ln>
            <a:noFill/>
          </a:ln>
        </p:spPr>
      </p:pic>
      <p:sp>
        <p:nvSpPr>
          <p:cNvPr id="395" name="Google Shape;395;p20"/>
          <p:cNvSpPr txBox="1"/>
          <p:nvPr/>
        </p:nvSpPr>
        <p:spPr>
          <a:xfrm>
            <a:off x="149342" y="2038826"/>
            <a:ext cx="11911275" cy="425536"/>
          </a:xfrm>
          <a:prstGeom prst="rect">
            <a:avLst/>
          </a:prstGeom>
          <a:noFill/>
          <a:ln>
            <a:noFill/>
          </a:ln>
        </p:spPr>
        <p:txBody>
          <a:bodyPr anchorCtr="0" anchor="ctr" bIns="81250" lIns="81250" spcFirstLastPara="1" rIns="81250" wrap="square" tIns="81250">
            <a:noAutofit/>
          </a:bodyPr>
          <a:lstStyle/>
          <a:p>
            <a:pPr indent="0" lvl="0" marL="203202" marR="0" rtl="0" algn="ctr">
              <a:lnSpc>
                <a:spcPct val="100000"/>
              </a:lnSpc>
              <a:spcBef>
                <a:spcPts val="0"/>
              </a:spcBef>
              <a:spcAft>
                <a:spcPts val="0"/>
              </a:spcAft>
              <a:buClr>
                <a:srgbClr val="000000"/>
              </a:buClr>
              <a:buSzPts val="1422"/>
              <a:buFont typeface="Arial"/>
              <a:buNone/>
            </a:pPr>
            <a:r>
              <a:rPr b="1" lang="en-US" sz="1422">
                <a:solidFill>
                  <a:srgbClr val="000000"/>
                </a:solidFill>
                <a:latin typeface="Century Gothic"/>
                <a:ea typeface="Century Gothic"/>
                <a:cs typeface="Century Gothic"/>
                <a:sym typeface="Century Gothic"/>
              </a:rPr>
              <a:t>Leading global beverage company deployed IoT and smart sensing-based solution to improve soil health while driving increased profitability.</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21"/>
          <p:cNvSpPr txBox="1"/>
          <p:nvPr>
            <p:ph idx="1" type="body"/>
          </p:nvPr>
        </p:nvSpPr>
        <p:spPr>
          <a:xfrm>
            <a:off x="-11525" y="949590"/>
            <a:ext cx="12197704" cy="861774"/>
          </a:xfrm>
          <a:prstGeom prst="rect">
            <a:avLst/>
          </a:prstGeom>
          <a:solidFill>
            <a:srgbClr val="002060"/>
          </a:solid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2800"/>
              <a:buNone/>
            </a:pPr>
            <a:r>
              <a:rPr lang="en-US">
                <a:solidFill>
                  <a:schemeClr val="lt1"/>
                </a:solidFill>
              </a:rPr>
              <a:t>Enable green energy solutions to drive decarbonization journey of 		customers.</a:t>
            </a:r>
            <a:endParaRPr/>
          </a:p>
        </p:txBody>
      </p:sp>
      <p:grpSp>
        <p:nvGrpSpPr>
          <p:cNvPr id="401" name="Google Shape;401;p21"/>
          <p:cNvGrpSpPr/>
          <p:nvPr/>
        </p:nvGrpSpPr>
        <p:grpSpPr>
          <a:xfrm>
            <a:off x="50866" y="2991558"/>
            <a:ext cx="9805799" cy="3481495"/>
            <a:chOff x="-816202" y="1458537"/>
            <a:chExt cx="9805799" cy="3481495"/>
          </a:xfrm>
        </p:grpSpPr>
        <p:sp>
          <p:nvSpPr>
            <p:cNvPr id="402" name="Google Shape;402;p21"/>
            <p:cNvSpPr/>
            <p:nvPr/>
          </p:nvSpPr>
          <p:spPr>
            <a:xfrm>
              <a:off x="2202639" y="2127904"/>
              <a:ext cx="5608217" cy="2000757"/>
            </a:xfrm>
            <a:prstGeom prst="ellipse">
              <a:avLst/>
            </a:prstGeom>
            <a:noFill/>
            <a:ln cap="flat" cmpd="sng" w="2857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Calibri"/>
                <a:ea typeface="Calibri"/>
                <a:cs typeface="Calibri"/>
                <a:sym typeface="Calibri"/>
              </a:endParaRPr>
            </a:p>
          </p:txBody>
        </p:sp>
        <p:sp>
          <p:nvSpPr>
            <p:cNvPr id="403" name="Google Shape;403;p21"/>
            <p:cNvSpPr/>
            <p:nvPr/>
          </p:nvSpPr>
          <p:spPr>
            <a:xfrm>
              <a:off x="4035450" y="3508365"/>
              <a:ext cx="1417455" cy="879834"/>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Calibri"/>
                <a:ea typeface="Calibri"/>
                <a:cs typeface="Calibri"/>
                <a:sym typeface="Calibri"/>
              </a:endParaRPr>
            </a:p>
          </p:txBody>
        </p:sp>
        <p:pic>
          <p:nvPicPr>
            <p:cNvPr id="404" name="Google Shape;404;p21"/>
            <p:cNvPicPr preferRelativeResize="0"/>
            <p:nvPr/>
          </p:nvPicPr>
          <p:blipFill rotWithShape="1">
            <a:blip r:embed="rId3">
              <a:alphaModFix/>
            </a:blip>
            <a:srcRect b="0" l="0" r="0" t="0"/>
            <a:stretch/>
          </p:blipFill>
          <p:spPr>
            <a:xfrm>
              <a:off x="128967" y="2517998"/>
              <a:ext cx="1534861" cy="1123239"/>
            </a:xfrm>
            <a:prstGeom prst="rect">
              <a:avLst/>
            </a:prstGeom>
            <a:noFill/>
            <a:ln>
              <a:noFill/>
            </a:ln>
          </p:spPr>
        </p:pic>
        <p:pic>
          <p:nvPicPr>
            <p:cNvPr id="405" name="Google Shape;405;p21"/>
            <p:cNvPicPr preferRelativeResize="0"/>
            <p:nvPr/>
          </p:nvPicPr>
          <p:blipFill rotWithShape="1">
            <a:blip r:embed="rId4">
              <a:alphaModFix/>
            </a:blip>
            <a:srcRect b="0" l="0" r="0" t="0"/>
            <a:stretch/>
          </p:blipFill>
          <p:spPr>
            <a:xfrm>
              <a:off x="6624371" y="2340766"/>
              <a:ext cx="2023974" cy="1334112"/>
            </a:xfrm>
            <a:prstGeom prst="rect">
              <a:avLst/>
            </a:prstGeom>
            <a:noFill/>
            <a:ln>
              <a:noFill/>
            </a:ln>
          </p:spPr>
        </p:pic>
        <p:pic>
          <p:nvPicPr>
            <p:cNvPr id="406" name="Google Shape;406;p21"/>
            <p:cNvPicPr preferRelativeResize="0"/>
            <p:nvPr/>
          </p:nvPicPr>
          <p:blipFill rotWithShape="1">
            <a:blip r:embed="rId5">
              <a:alphaModFix/>
            </a:blip>
            <a:srcRect b="0" l="0" r="0" t="0"/>
            <a:stretch/>
          </p:blipFill>
          <p:spPr>
            <a:xfrm>
              <a:off x="4035450" y="1858100"/>
              <a:ext cx="1184809" cy="1150581"/>
            </a:xfrm>
            <a:prstGeom prst="rect">
              <a:avLst/>
            </a:prstGeom>
            <a:noFill/>
            <a:ln>
              <a:noFill/>
            </a:ln>
          </p:spPr>
        </p:pic>
        <p:pic>
          <p:nvPicPr>
            <p:cNvPr id="407" name="Google Shape;407;p21"/>
            <p:cNvPicPr preferRelativeResize="0"/>
            <p:nvPr/>
          </p:nvPicPr>
          <p:blipFill rotWithShape="1">
            <a:blip r:embed="rId6">
              <a:alphaModFix/>
            </a:blip>
            <a:srcRect b="0" l="0" r="0" t="0"/>
            <a:stretch/>
          </p:blipFill>
          <p:spPr>
            <a:xfrm>
              <a:off x="2065484" y="2927172"/>
              <a:ext cx="513398" cy="363220"/>
            </a:xfrm>
            <a:prstGeom prst="rect">
              <a:avLst/>
            </a:prstGeom>
            <a:noFill/>
            <a:ln>
              <a:noFill/>
            </a:ln>
          </p:spPr>
        </p:pic>
        <p:cxnSp>
          <p:nvCxnSpPr>
            <p:cNvPr id="408" name="Google Shape;408;p21"/>
            <p:cNvCxnSpPr/>
            <p:nvPr/>
          </p:nvCxnSpPr>
          <p:spPr>
            <a:xfrm flipH="1" rot="10800000">
              <a:off x="1689466" y="3127693"/>
              <a:ext cx="345057" cy="9178"/>
            </a:xfrm>
            <a:prstGeom prst="straightConnector1">
              <a:avLst/>
            </a:prstGeom>
            <a:noFill/>
            <a:ln cap="flat" cmpd="sng" w="38100">
              <a:solidFill>
                <a:schemeClr val="accent1"/>
              </a:solidFill>
              <a:prstDash val="solid"/>
              <a:miter lim="800000"/>
              <a:headEnd len="sm" w="sm" type="none"/>
              <a:tailEnd len="med" w="med" type="triangle"/>
            </a:ln>
          </p:spPr>
        </p:cxnSp>
        <p:sp>
          <p:nvSpPr>
            <p:cNvPr id="409" name="Google Shape;409;p21"/>
            <p:cNvSpPr txBox="1"/>
            <p:nvPr/>
          </p:nvSpPr>
          <p:spPr>
            <a:xfrm>
              <a:off x="6064011" y="4078258"/>
              <a:ext cx="2925586" cy="8617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Calibri"/>
                  <a:ea typeface="Calibri"/>
                  <a:cs typeface="Calibri"/>
                  <a:sym typeface="Calibri"/>
                </a:rPr>
                <a:t>Renewable Energy Buyers</a:t>
              </a:r>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Companies wanting buy renewable energy put in their demand to be matched automatically with sellers</a:t>
              </a:r>
              <a:endParaRPr/>
            </a:p>
          </p:txBody>
        </p:sp>
        <p:sp>
          <p:nvSpPr>
            <p:cNvPr id="410" name="Google Shape;410;p21"/>
            <p:cNvSpPr txBox="1"/>
            <p:nvPr/>
          </p:nvSpPr>
          <p:spPr>
            <a:xfrm>
              <a:off x="-816202" y="3792909"/>
              <a:ext cx="2925586" cy="8617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Calibri"/>
                  <a:ea typeface="Calibri"/>
                  <a:cs typeface="Calibri"/>
                  <a:sym typeface="Calibri"/>
                </a:rPr>
                <a:t>Renewable Energy Sellers</a:t>
              </a:r>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Producers which generate renewable energy and wish to sell these energy to Buyers</a:t>
              </a:r>
              <a:endParaRPr/>
            </a:p>
          </p:txBody>
        </p:sp>
        <p:sp>
          <p:nvSpPr>
            <p:cNvPr id="411" name="Google Shape;411;p21"/>
            <p:cNvSpPr txBox="1"/>
            <p:nvPr/>
          </p:nvSpPr>
          <p:spPr>
            <a:xfrm>
              <a:off x="-45495" y="1622347"/>
              <a:ext cx="3558430" cy="8617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Calibri"/>
                  <a:ea typeface="Calibri"/>
                  <a:cs typeface="Calibri"/>
                  <a:sym typeface="Calibri"/>
                </a:rPr>
                <a:t>IoT Meters</a:t>
              </a:r>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Records the production of renewable energy  before feeding into the National Grid and sends the record to the Blockchain to create a REC</a:t>
              </a:r>
              <a:endParaRPr/>
            </a:p>
          </p:txBody>
        </p:sp>
        <p:sp>
          <p:nvSpPr>
            <p:cNvPr id="412" name="Google Shape;412;p21"/>
            <p:cNvSpPr txBox="1"/>
            <p:nvPr/>
          </p:nvSpPr>
          <p:spPr>
            <a:xfrm>
              <a:off x="4758287" y="1458537"/>
              <a:ext cx="4104356" cy="67710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Calibri"/>
                  <a:ea typeface="Calibri"/>
                  <a:cs typeface="Calibri"/>
                  <a:sym typeface="Calibri"/>
                </a:rPr>
                <a:t>National Grid</a:t>
              </a:r>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The Grid receives Electricity from Fossil and Green sources (commoditized electricity) and distributes to Buyers</a:t>
              </a:r>
              <a:endParaRPr/>
            </a:p>
          </p:txBody>
        </p:sp>
        <p:sp>
          <p:nvSpPr>
            <p:cNvPr id="413" name="Google Shape;413;p21"/>
            <p:cNvSpPr/>
            <p:nvPr/>
          </p:nvSpPr>
          <p:spPr>
            <a:xfrm rot="4087605">
              <a:off x="3046207" y="2239491"/>
              <a:ext cx="248442" cy="295756"/>
            </a:xfrm>
            <a:prstGeom prst="triangle">
              <a:avLst>
                <a:gd fmla="val 50000" name="adj"/>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Calibri"/>
                <a:ea typeface="Calibri"/>
                <a:cs typeface="Calibri"/>
                <a:sym typeface="Calibri"/>
              </a:endParaRPr>
            </a:p>
          </p:txBody>
        </p:sp>
        <p:sp>
          <p:nvSpPr>
            <p:cNvPr id="414" name="Google Shape;414;p21"/>
            <p:cNvSpPr/>
            <p:nvPr/>
          </p:nvSpPr>
          <p:spPr>
            <a:xfrm rot="5806663">
              <a:off x="6141545" y="2104879"/>
              <a:ext cx="248442" cy="295756"/>
            </a:xfrm>
            <a:prstGeom prst="triangle">
              <a:avLst>
                <a:gd fmla="val 50000" name="adj"/>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Calibri"/>
                <a:ea typeface="Calibri"/>
                <a:cs typeface="Calibri"/>
                <a:sym typeface="Calibri"/>
              </a:endParaRPr>
            </a:p>
          </p:txBody>
        </p:sp>
        <p:sp>
          <p:nvSpPr>
            <p:cNvPr id="415" name="Google Shape;415;p21"/>
            <p:cNvSpPr/>
            <p:nvPr/>
          </p:nvSpPr>
          <p:spPr>
            <a:xfrm rot="6429946">
              <a:off x="3029099" y="3724617"/>
              <a:ext cx="248442" cy="295756"/>
            </a:xfrm>
            <a:prstGeom prst="triangle">
              <a:avLst>
                <a:gd fmla="val 50000" name="adj"/>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Calibri"/>
                <a:ea typeface="Calibri"/>
                <a:cs typeface="Calibri"/>
                <a:sym typeface="Calibri"/>
              </a:endParaRPr>
            </a:p>
          </p:txBody>
        </p:sp>
        <p:sp>
          <p:nvSpPr>
            <p:cNvPr id="416" name="Google Shape;416;p21"/>
            <p:cNvSpPr/>
            <p:nvPr/>
          </p:nvSpPr>
          <p:spPr>
            <a:xfrm rot="4323392">
              <a:off x="6668267" y="3750332"/>
              <a:ext cx="248442" cy="295756"/>
            </a:xfrm>
            <a:prstGeom prst="triangle">
              <a:avLst>
                <a:gd fmla="val 50000" name="adj"/>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Calibri"/>
                <a:ea typeface="Calibri"/>
                <a:cs typeface="Calibri"/>
                <a:sym typeface="Calibri"/>
              </a:endParaRPr>
            </a:p>
          </p:txBody>
        </p:sp>
        <p:sp>
          <p:nvSpPr>
            <p:cNvPr id="417" name="Google Shape;417;p21"/>
            <p:cNvSpPr/>
            <p:nvPr/>
          </p:nvSpPr>
          <p:spPr>
            <a:xfrm rot="-6014026">
              <a:off x="5933564" y="3909845"/>
              <a:ext cx="248442" cy="295756"/>
            </a:xfrm>
            <a:prstGeom prst="triangle">
              <a:avLst>
                <a:gd fmla="val 50000" name="adj"/>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Calibri"/>
                <a:ea typeface="Calibri"/>
                <a:cs typeface="Calibri"/>
                <a:sym typeface="Calibri"/>
              </a:endParaRPr>
            </a:p>
          </p:txBody>
        </p:sp>
        <p:pic>
          <p:nvPicPr>
            <p:cNvPr id="418" name="Google Shape;418;p21"/>
            <p:cNvPicPr preferRelativeResize="0"/>
            <p:nvPr/>
          </p:nvPicPr>
          <p:blipFill rotWithShape="1">
            <a:blip r:embed="rId7">
              <a:alphaModFix/>
            </a:blip>
            <a:srcRect b="0" l="0" r="0" t="0"/>
            <a:stretch/>
          </p:blipFill>
          <p:spPr>
            <a:xfrm>
              <a:off x="4146629" y="3583999"/>
              <a:ext cx="1231518" cy="800488"/>
            </a:xfrm>
            <a:prstGeom prst="rect">
              <a:avLst/>
            </a:prstGeom>
            <a:noFill/>
            <a:ln>
              <a:noFill/>
            </a:ln>
          </p:spPr>
        </p:pic>
      </p:grpSp>
      <p:sp>
        <p:nvSpPr>
          <p:cNvPr id="419" name="Google Shape;419;p21"/>
          <p:cNvSpPr/>
          <p:nvPr/>
        </p:nvSpPr>
        <p:spPr>
          <a:xfrm>
            <a:off x="9768785" y="2814656"/>
            <a:ext cx="2291832" cy="3813124"/>
          </a:xfrm>
          <a:prstGeom prst="rect">
            <a:avLst/>
          </a:prstGeom>
          <a:solidFill>
            <a:srgbClr val="002060"/>
          </a:solidFill>
          <a:ln>
            <a:noFill/>
          </a:ln>
        </p:spPr>
        <p:txBody>
          <a:bodyPr anchorCtr="0" anchor="ctr" bIns="45700" lIns="72000" spcFirstLastPara="1" rIns="36000" wrap="square" tIns="36000">
            <a:noAutofit/>
          </a:bodyPr>
          <a:lstStyle/>
          <a:p>
            <a:pPr indent="-171450" lvl="0" marL="171450" marR="0" rtl="0" algn="l">
              <a:spcBef>
                <a:spcPts val="0"/>
              </a:spcBef>
              <a:spcAft>
                <a:spcPts val="0"/>
              </a:spcAft>
              <a:buClr>
                <a:schemeClr val="lt1"/>
              </a:buClr>
              <a:buSzPts val="1400"/>
              <a:buFont typeface="Noto Sans Symbols"/>
              <a:buChar char="▪"/>
            </a:pPr>
            <a:r>
              <a:rPr lang="en-US" sz="1400">
                <a:solidFill>
                  <a:schemeClr val="lt1"/>
                </a:solidFill>
                <a:latin typeface="Calibri"/>
                <a:ea typeface="Calibri"/>
                <a:cs typeface="Calibri"/>
                <a:sym typeface="Calibri"/>
              </a:rPr>
              <a:t>Platform for Lifecycle management of REC; creation to retirement. </a:t>
            </a:r>
            <a:endParaRPr/>
          </a:p>
          <a:p>
            <a:pPr indent="-171450" lvl="0" marL="171450" marR="0" rtl="0" algn="l">
              <a:spcBef>
                <a:spcPts val="1200"/>
              </a:spcBef>
              <a:spcAft>
                <a:spcPts val="0"/>
              </a:spcAft>
              <a:buClr>
                <a:schemeClr val="lt1"/>
              </a:buClr>
              <a:buSzPts val="1400"/>
              <a:buFont typeface="Noto Sans Symbols"/>
              <a:buChar char="▪"/>
            </a:pPr>
            <a:r>
              <a:rPr lang="en-US" sz="1400">
                <a:solidFill>
                  <a:schemeClr val="lt1"/>
                </a:solidFill>
                <a:latin typeface="Calibri"/>
                <a:ea typeface="Calibri"/>
                <a:cs typeface="Calibri"/>
                <a:sym typeface="Calibri"/>
              </a:rPr>
              <a:t>Installation of IoT meters at point of renewable energy production</a:t>
            </a:r>
            <a:endParaRPr/>
          </a:p>
          <a:p>
            <a:pPr indent="-171450" lvl="0" marL="171450" marR="0" rtl="0" algn="l">
              <a:spcBef>
                <a:spcPts val="1200"/>
              </a:spcBef>
              <a:spcAft>
                <a:spcPts val="0"/>
              </a:spcAft>
              <a:buClr>
                <a:schemeClr val="lt1"/>
              </a:buClr>
              <a:buSzPts val="1400"/>
              <a:buFont typeface="Noto Sans Symbols"/>
              <a:buChar char="▪"/>
            </a:pPr>
            <a:r>
              <a:rPr lang="en-US" sz="1400">
                <a:solidFill>
                  <a:schemeClr val="lt1"/>
                </a:solidFill>
                <a:latin typeface="Calibri"/>
                <a:ea typeface="Calibri"/>
                <a:cs typeface="Calibri"/>
                <a:sym typeface="Calibri"/>
              </a:rPr>
              <a:t>Solution developed on Hyperledger Fabric Blockchain and accelerated by TCS Quartz Gateway. </a:t>
            </a:r>
            <a:endParaRPr/>
          </a:p>
          <a:p>
            <a:pPr indent="-171450" lvl="0" marL="171450" marR="0" rtl="0" algn="l">
              <a:spcBef>
                <a:spcPts val="1200"/>
              </a:spcBef>
              <a:spcAft>
                <a:spcPts val="0"/>
              </a:spcAft>
              <a:buClr>
                <a:schemeClr val="lt1"/>
              </a:buClr>
              <a:buSzPts val="1400"/>
              <a:buFont typeface="Noto Sans Symbols"/>
              <a:buChar char="▪"/>
            </a:pPr>
            <a:r>
              <a:rPr lang="en-US" sz="1400">
                <a:solidFill>
                  <a:schemeClr val="lt1"/>
                </a:solidFill>
                <a:latin typeface="Calibri"/>
                <a:ea typeface="Calibri"/>
                <a:cs typeface="Calibri"/>
                <a:sym typeface="Calibri"/>
              </a:rPr>
              <a:t>Generators and Buyers - Trade RECs using platform.</a:t>
            </a:r>
            <a:endParaRPr/>
          </a:p>
          <a:p>
            <a:pPr indent="-171450" lvl="0" marL="171450" marR="0" rtl="0" algn="l">
              <a:spcBef>
                <a:spcPts val="1200"/>
              </a:spcBef>
              <a:spcAft>
                <a:spcPts val="0"/>
              </a:spcAft>
              <a:buClr>
                <a:schemeClr val="lt1"/>
              </a:buClr>
              <a:buSzPts val="1400"/>
              <a:buFont typeface="Noto Sans Symbols"/>
              <a:buChar char="▪"/>
            </a:pPr>
            <a:r>
              <a:rPr lang="en-US" sz="1400">
                <a:solidFill>
                  <a:schemeClr val="lt1"/>
                </a:solidFill>
                <a:latin typeface="Calibri"/>
                <a:ea typeface="Calibri"/>
                <a:cs typeface="Calibri"/>
                <a:sym typeface="Calibri"/>
              </a:rPr>
              <a:t>Application components are hosted in Cloud.</a:t>
            </a:r>
            <a:endParaRPr/>
          </a:p>
        </p:txBody>
      </p:sp>
      <p:sp>
        <p:nvSpPr>
          <p:cNvPr id="420" name="Google Shape;420;p21"/>
          <p:cNvSpPr txBox="1"/>
          <p:nvPr/>
        </p:nvSpPr>
        <p:spPr>
          <a:xfrm>
            <a:off x="149342" y="2038826"/>
            <a:ext cx="11911275" cy="425536"/>
          </a:xfrm>
          <a:prstGeom prst="rect">
            <a:avLst/>
          </a:prstGeom>
          <a:noFill/>
          <a:ln>
            <a:noFill/>
          </a:ln>
        </p:spPr>
        <p:txBody>
          <a:bodyPr anchorCtr="0" anchor="ctr" bIns="81250" lIns="81250" spcFirstLastPara="1" rIns="81250" wrap="square" tIns="81250">
            <a:noAutofit/>
          </a:bodyPr>
          <a:lstStyle/>
          <a:p>
            <a:pPr indent="0" lvl="0" marL="203202" marR="0" rtl="0" algn="ctr">
              <a:lnSpc>
                <a:spcPct val="100000"/>
              </a:lnSpc>
              <a:spcBef>
                <a:spcPts val="0"/>
              </a:spcBef>
              <a:spcAft>
                <a:spcPts val="0"/>
              </a:spcAft>
              <a:buClr>
                <a:srgbClr val="000000"/>
              </a:buClr>
              <a:buSzPts val="1422"/>
              <a:buFont typeface="Arial"/>
              <a:buNone/>
            </a:pPr>
            <a:r>
              <a:rPr b="1" lang="en-US" sz="1422">
                <a:solidFill>
                  <a:srgbClr val="000000"/>
                </a:solidFill>
                <a:latin typeface="Century Gothic"/>
                <a:ea typeface="Century Gothic"/>
                <a:cs typeface="Century Gothic"/>
                <a:sym typeface="Century Gothic"/>
              </a:rPr>
              <a:t>Leading integrated energy company in South-East Asia to implement a Blockchain and IoT based platform for trading of Renewable Energy Certificates.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22"/>
          <p:cNvSpPr txBox="1"/>
          <p:nvPr>
            <p:ph type="title"/>
          </p:nvPr>
        </p:nvSpPr>
        <p:spPr>
          <a:xfrm>
            <a:off x="838200" y="0"/>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4400"/>
              <a:buFont typeface="Open Sans"/>
              <a:buNone/>
            </a:pPr>
            <a:r>
              <a:rPr lang="en-US">
                <a:latin typeface="Open Sans"/>
                <a:ea typeface="Open Sans"/>
                <a:cs typeface="Open Sans"/>
                <a:sym typeface="Open Sans"/>
              </a:rPr>
              <a:t>How to get involved</a:t>
            </a:r>
            <a:endParaRPr/>
          </a:p>
        </p:txBody>
      </p:sp>
      <p:sp>
        <p:nvSpPr>
          <p:cNvPr id="426" name="Google Shape;426;p22"/>
          <p:cNvSpPr/>
          <p:nvPr/>
        </p:nvSpPr>
        <p:spPr>
          <a:xfrm>
            <a:off x="763588" y="1685603"/>
            <a:ext cx="5157787" cy="823912"/>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C00000"/>
              </a:buClr>
              <a:buSzPts val="2800"/>
              <a:buFont typeface="Arial"/>
              <a:buNone/>
            </a:pPr>
            <a:r>
              <a:rPr b="1" lang="en-US" sz="2800">
                <a:solidFill>
                  <a:schemeClr val="dk1"/>
                </a:solidFill>
                <a:latin typeface="Open Sans"/>
                <a:ea typeface="Open Sans"/>
                <a:cs typeface="Open Sans"/>
                <a:sym typeface="Open Sans"/>
              </a:rPr>
              <a:t>Get in touch</a:t>
            </a:r>
            <a:endParaRPr/>
          </a:p>
        </p:txBody>
      </p:sp>
      <p:sp>
        <p:nvSpPr>
          <p:cNvPr id="427" name="Google Shape;427;p22"/>
          <p:cNvSpPr/>
          <p:nvPr/>
        </p:nvSpPr>
        <p:spPr>
          <a:xfrm>
            <a:off x="763588" y="2676529"/>
            <a:ext cx="5157787" cy="3684588"/>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rgbClr val="002060"/>
              </a:buClr>
              <a:buSzPts val="2000"/>
              <a:buFont typeface="Arial"/>
              <a:buChar char="•"/>
            </a:pPr>
            <a:r>
              <a:rPr lang="en-US" sz="2000" u="sng">
                <a:solidFill>
                  <a:schemeClr val="dk1"/>
                </a:solidFill>
                <a:latin typeface="Open Sans"/>
                <a:ea typeface="Open Sans"/>
                <a:cs typeface="Open Sans"/>
                <a:sym typeface="Open Sans"/>
                <a:hlinkClick r:id="rId3">
                  <a:extLst>
                    <a:ext uri="{A12FA001-AC4F-418D-AE19-62706E023703}">
                      <ahyp:hlinkClr val="tx"/>
                    </a:ext>
                  </a:extLst>
                </a:hlinkClick>
              </a:rPr>
              <a:t>ONEM2M_SSC@LIST.ONEM2M.ORG</a:t>
            </a:r>
            <a:endParaRPr sz="2000">
              <a:solidFill>
                <a:schemeClr val="dk1"/>
              </a:solidFill>
              <a:latin typeface="Open Sans"/>
              <a:ea typeface="Open Sans"/>
              <a:cs typeface="Open Sans"/>
              <a:sym typeface="Open Sans"/>
            </a:endParaRPr>
          </a:p>
          <a:p>
            <a:pPr indent="-50800" lvl="0" marL="228600" marR="0" rtl="0" algn="l">
              <a:lnSpc>
                <a:spcPct val="90000"/>
              </a:lnSpc>
              <a:spcBef>
                <a:spcPts val="1000"/>
              </a:spcBef>
              <a:spcAft>
                <a:spcPts val="0"/>
              </a:spcAft>
              <a:buClr>
                <a:srgbClr val="C00000"/>
              </a:buClr>
              <a:buSzPts val="2800"/>
              <a:buFont typeface="Arial"/>
              <a:buNone/>
            </a:pPr>
            <a:r>
              <a:t/>
            </a:r>
            <a:endParaRPr sz="2800">
              <a:solidFill>
                <a:schemeClr val="dk1"/>
              </a:solidFill>
              <a:latin typeface="Open Sans"/>
              <a:ea typeface="Open Sans"/>
              <a:cs typeface="Open Sans"/>
              <a:sym typeface="Open Sans"/>
            </a:endParaRPr>
          </a:p>
          <a:p>
            <a:pPr indent="-50800" lvl="0" marL="228600" marR="0" rtl="0" algn="l">
              <a:lnSpc>
                <a:spcPct val="90000"/>
              </a:lnSpc>
              <a:spcBef>
                <a:spcPts val="1000"/>
              </a:spcBef>
              <a:spcAft>
                <a:spcPts val="0"/>
              </a:spcAft>
              <a:buClr>
                <a:srgbClr val="C00000"/>
              </a:buClr>
              <a:buSzPts val="2800"/>
              <a:buFont typeface="Arial"/>
              <a:buNone/>
            </a:pPr>
            <a:r>
              <a:t/>
            </a:r>
            <a:endParaRPr sz="2800">
              <a:solidFill>
                <a:schemeClr val="dk1"/>
              </a:solidFill>
              <a:latin typeface="Open Sans"/>
              <a:ea typeface="Open Sans"/>
              <a:cs typeface="Open Sans"/>
              <a:sym typeface="Open Sans"/>
            </a:endParaRPr>
          </a:p>
        </p:txBody>
      </p:sp>
      <p:sp>
        <p:nvSpPr>
          <p:cNvPr id="428" name="Google Shape;428;p22"/>
          <p:cNvSpPr/>
          <p:nvPr/>
        </p:nvSpPr>
        <p:spPr>
          <a:xfrm>
            <a:off x="6096000" y="1685603"/>
            <a:ext cx="5183188" cy="823912"/>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C00000"/>
              </a:buClr>
              <a:buSzPts val="2800"/>
              <a:buFont typeface="Arial"/>
              <a:buNone/>
            </a:pPr>
            <a:r>
              <a:rPr b="1" lang="en-US" sz="2800">
                <a:solidFill>
                  <a:schemeClr val="dk1"/>
                </a:solidFill>
                <a:latin typeface="Open Sans"/>
                <a:ea typeface="Open Sans"/>
                <a:cs typeface="Open Sans"/>
                <a:sym typeface="Open Sans"/>
              </a:rPr>
              <a:t>Follow our work</a:t>
            </a:r>
            <a:endParaRPr b="1" sz="2800">
              <a:solidFill>
                <a:schemeClr val="dk1"/>
              </a:solidFill>
              <a:latin typeface="Open Sans"/>
              <a:ea typeface="Open Sans"/>
              <a:cs typeface="Open Sans"/>
              <a:sym typeface="Open Sans"/>
            </a:endParaRPr>
          </a:p>
        </p:txBody>
      </p:sp>
      <p:sp>
        <p:nvSpPr>
          <p:cNvPr id="429" name="Google Shape;429;p22"/>
          <p:cNvSpPr/>
          <p:nvPr/>
        </p:nvSpPr>
        <p:spPr>
          <a:xfrm>
            <a:off x="6096000" y="2676529"/>
            <a:ext cx="5183188" cy="3684588"/>
          </a:xfrm>
          <a:prstGeom prst="rect">
            <a:avLst/>
          </a:prstGeom>
          <a:noFill/>
          <a:ln>
            <a:noFill/>
          </a:ln>
        </p:spPr>
        <p:txBody>
          <a:bodyPr anchorCtr="0" anchor="t" bIns="45700" lIns="91425" spcFirstLastPara="1" rIns="91425" wrap="square" tIns="45700">
            <a:normAutofit/>
          </a:bodyPr>
          <a:lstStyle/>
          <a:p>
            <a:pPr indent="-182880" lvl="0" marL="228600" marR="0" rtl="0" algn="l">
              <a:lnSpc>
                <a:spcPct val="100000"/>
              </a:lnSpc>
              <a:spcBef>
                <a:spcPts val="0"/>
              </a:spcBef>
              <a:spcAft>
                <a:spcPts val="0"/>
              </a:spcAft>
              <a:buClr>
                <a:srgbClr val="002060"/>
              </a:buClr>
              <a:buSzPts val="1540"/>
              <a:buFont typeface="Arial"/>
              <a:buChar char="•"/>
            </a:pPr>
            <a:r>
              <a:rPr lang="en-US" sz="1540">
                <a:solidFill>
                  <a:schemeClr val="dk1"/>
                </a:solidFill>
                <a:latin typeface="Open Sans"/>
                <a:ea typeface="Open Sans"/>
                <a:cs typeface="Open Sans"/>
                <a:sym typeface="Open Sans"/>
              </a:rPr>
              <a:t>oneM2M </a:t>
            </a:r>
            <a:r>
              <a:rPr lang="en-US" sz="1540" u="sng">
                <a:solidFill>
                  <a:schemeClr val="dk1"/>
                </a:solidFill>
                <a:latin typeface="Open Sans"/>
                <a:ea typeface="Open Sans"/>
                <a:cs typeface="Open Sans"/>
                <a:sym typeface="Open Sans"/>
                <a:hlinkClick r:id="rId4">
                  <a:extLst>
                    <a:ext uri="{A12FA001-AC4F-418D-AE19-62706E023703}">
                      <ahyp:hlinkClr val="tx"/>
                    </a:ext>
                  </a:extLst>
                </a:hlinkClick>
              </a:rPr>
              <a:t>press release</a:t>
            </a:r>
            <a:r>
              <a:rPr lang="en-US" sz="1540">
                <a:solidFill>
                  <a:schemeClr val="dk1"/>
                </a:solidFill>
                <a:latin typeface="Open Sans"/>
                <a:ea typeface="Open Sans"/>
                <a:cs typeface="Open Sans"/>
                <a:sym typeface="Open Sans"/>
              </a:rPr>
              <a:t> on sustainability initiative</a:t>
            </a:r>
            <a:endParaRPr/>
          </a:p>
          <a:p>
            <a:pPr indent="-85090" lvl="0" marL="228600" marR="0" rtl="0" algn="l">
              <a:lnSpc>
                <a:spcPct val="100000"/>
              </a:lnSpc>
              <a:spcBef>
                <a:spcPts val="1000"/>
              </a:spcBef>
              <a:spcAft>
                <a:spcPts val="0"/>
              </a:spcAft>
              <a:buClr>
                <a:srgbClr val="002060"/>
              </a:buClr>
              <a:buSzPts val="1540"/>
              <a:buFont typeface="Arial"/>
              <a:buNone/>
            </a:pPr>
            <a:r>
              <a:t/>
            </a:r>
            <a:endParaRPr sz="1540">
              <a:solidFill>
                <a:schemeClr val="dk1"/>
              </a:solidFill>
              <a:latin typeface="Open Sans"/>
              <a:ea typeface="Open Sans"/>
              <a:cs typeface="Open Sans"/>
              <a:sym typeface="Open Sans"/>
            </a:endParaRPr>
          </a:p>
          <a:p>
            <a:pPr indent="-182880" lvl="0" marL="228600" marR="0" rtl="0" algn="l">
              <a:lnSpc>
                <a:spcPct val="100000"/>
              </a:lnSpc>
              <a:spcBef>
                <a:spcPts val="1000"/>
              </a:spcBef>
              <a:spcAft>
                <a:spcPts val="0"/>
              </a:spcAft>
              <a:buClr>
                <a:srgbClr val="002060"/>
              </a:buClr>
              <a:buSzPts val="1540"/>
              <a:buFont typeface="Arial"/>
              <a:buChar char="•"/>
            </a:pPr>
            <a:r>
              <a:rPr lang="en-US" sz="1540" u="sng">
                <a:solidFill>
                  <a:schemeClr val="dk1"/>
                </a:solidFill>
                <a:latin typeface="Open Sans"/>
                <a:ea typeface="Open Sans"/>
                <a:cs typeface="Open Sans"/>
                <a:sym typeface="Open Sans"/>
                <a:hlinkClick r:id="rId5">
                  <a:extLst>
                    <a:ext uri="{A12FA001-AC4F-418D-AE19-62706E023703}">
                      <ahyp:hlinkClr val="tx"/>
                    </a:ext>
                  </a:extLst>
                </a:hlinkClick>
              </a:rPr>
              <a:t>Viewpoint article on sustainability</a:t>
            </a:r>
            <a:r>
              <a:rPr lang="en-US" sz="1540">
                <a:solidFill>
                  <a:schemeClr val="dk1"/>
                </a:solidFill>
                <a:latin typeface="Open Sans"/>
                <a:ea typeface="Open Sans"/>
                <a:cs typeface="Open Sans"/>
                <a:sym typeface="Open Sans"/>
              </a:rPr>
              <a:t>, Dale Seed of Convida Wireless</a:t>
            </a:r>
            <a:endParaRPr/>
          </a:p>
          <a:p>
            <a:pPr indent="-85090" lvl="0" marL="228600" marR="0" rtl="0" algn="l">
              <a:lnSpc>
                <a:spcPct val="100000"/>
              </a:lnSpc>
              <a:spcBef>
                <a:spcPts val="1000"/>
              </a:spcBef>
              <a:spcAft>
                <a:spcPts val="0"/>
              </a:spcAft>
              <a:buClr>
                <a:srgbClr val="002060"/>
              </a:buClr>
              <a:buSzPts val="1540"/>
              <a:buFont typeface="Arial"/>
              <a:buNone/>
            </a:pPr>
            <a:r>
              <a:t/>
            </a:r>
            <a:endParaRPr sz="1540">
              <a:solidFill>
                <a:schemeClr val="dk1"/>
              </a:solidFill>
              <a:latin typeface="Open Sans"/>
              <a:ea typeface="Open Sans"/>
              <a:cs typeface="Open Sans"/>
              <a:sym typeface="Open Sans"/>
            </a:endParaRPr>
          </a:p>
          <a:p>
            <a:pPr indent="-182880" lvl="0" marL="228600" marR="0" rtl="0" algn="l">
              <a:lnSpc>
                <a:spcPct val="100000"/>
              </a:lnSpc>
              <a:spcBef>
                <a:spcPts val="1000"/>
              </a:spcBef>
              <a:spcAft>
                <a:spcPts val="0"/>
              </a:spcAft>
              <a:buClr>
                <a:srgbClr val="002060"/>
              </a:buClr>
              <a:buSzPts val="1540"/>
              <a:buFont typeface="Arial"/>
              <a:buChar char="•"/>
            </a:pPr>
            <a:r>
              <a:rPr lang="en-US" sz="1540" u="sng">
                <a:solidFill>
                  <a:schemeClr val="dk1"/>
                </a:solidFill>
                <a:latin typeface="Open Sans"/>
                <a:ea typeface="Open Sans"/>
                <a:cs typeface="Open Sans"/>
                <a:sym typeface="Open Sans"/>
                <a:hlinkClick r:id="rId6">
                  <a:extLst>
                    <a:ext uri="{A12FA001-AC4F-418D-AE19-62706E023703}">
                      <ahyp:hlinkClr val="tx"/>
                    </a:ext>
                  </a:extLst>
                </a:hlinkClick>
              </a:rPr>
              <a:t>IoT standardization and sustainability</a:t>
            </a:r>
            <a:r>
              <a:rPr lang="en-US" sz="1540">
                <a:solidFill>
                  <a:schemeClr val="dk1"/>
                </a:solidFill>
                <a:latin typeface="Open Sans"/>
                <a:ea typeface="Open Sans"/>
                <a:cs typeface="Open Sans"/>
                <a:sym typeface="Open Sans"/>
              </a:rPr>
              <a:t>, Girish Ramachandran of TCS</a:t>
            </a:r>
            <a:endParaRPr sz="1540" u="sng">
              <a:solidFill>
                <a:schemeClr val="dk1"/>
              </a:solidFill>
              <a:latin typeface="Open Sans"/>
              <a:ea typeface="Open Sans"/>
              <a:cs typeface="Open Sans"/>
              <a:sym typeface="Open Sans"/>
              <a:hlinkClick r:id="rId7">
                <a:extLst>
                  <a:ext uri="{A12FA001-AC4F-418D-AE19-62706E023703}">
                    <ahyp:hlinkClr val="tx"/>
                  </a:ext>
                </a:extLst>
              </a:hlinkClick>
            </a:endParaRPr>
          </a:p>
          <a:p>
            <a:pPr indent="-85090" lvl="0" marL="228600" marR="0" rtl="0" algn="l">
              <a:lnSpc>
                <a:spcPct val="100000"/>
              </a:lnSpc>
              <a:spcBef>
                <a:spcPts val="1000"/>
              </a:spcBef>
              <a:spcAft>
                <a:spcPts val="0"/>
              </a:spcAft>
              <a:buClr>
                <a:srgbClr val="002060"/>
              </a:buClr>
              <a:buSzPts val="1540"/>
              <a:buFont typeface="Arial"/>
              <a:buNone/>
            </a:pPr>
            <a:r>
              <a:t/>
            </a:r>
            <a:endParaRPr sz="1540">
              <a:solidFill>
                <a:schemeClr val="dk1"/>
              </a:solidFill>
              <a:latin typeface="Open Sans"/>
              <a:ea typeface="Open Sans"/>
              <a:cs typeface="Open Sans"/>
              <a:sym typeface="Open Sans"/>
            </a:endParaRPr>
          </a:p>
          <a:p>
            <a:pPr indent="-182880" lvl="0" marL="228600" marR="0" rtl="0" algn="l">
              <a:lnSpc>
                <a:spcPct val="100000"/>
              </a:lnSpc>
              <a:spcBef>
                <a:spcPts val="1000"/>
              </a:spcBef>
              <a:spcAft>
                <a:spcPts val="0"/>
              </a:spcAft>
              <a:buClr>
                <a:srgbClr val="002060"/>
              </a:buClr>
              <a:buSzPts val="1540"/>
              <a:buFont typeface="Arial"/>
              <a:buChar char="•"/>
            </a:pPr>
            <a:r>
              <a:rPr lang="en-US" sz="1540" u="sng">
                <a:solidFill>
                  <a:schemeClr val="dk1"/>
                </a:solidFill>
                <a:latin typeface="Open Sans"/>
                <a:ea typeface="Open Sans"/>
                <a:cs typeface="Open Sans"/>
                <a:sym typeface="Open Sans"/>
                <a:hlinkClick r:id="rId8">
                  <a:extLst>
                    <a:ext uri="{A12FA001-AC4F-418D-AE19-62706E023703}">
                      <ahyp:hlinkClr val="tx"/>
                    </a:ext>
                  </a:extLst>
                </a:hlinkClick>
              </a:rPr>
              <a:t>Using IoT to Promote Sustainability</a:t>
            </a:r>
            <a:r>
              <a:rPr lang="en-US" sz="1540">
                <a:solidFill>
                  <a:schemeClr val="dk1"/>
                </a:solidFill>
                <a:latin typeface="Open Sans"/>
                <a:ea typeface="Open Sans"/>
                <a:cs typeface="Open Sans"/>
                <a:sym typeface="Open Sans"/>
              </a:rPr>
              <a:t>, Ken Figueredo representing oneM2M</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23"/>
          <p:cNvSpPr/>
          <p:nvPr/>
        </p:nvSpPr>
        <p:spPr>
          <a:xfrm>
            <a:off x="1385889" y="2292350"/>
            <a:ext cx="10583863" cy="4319588"/>
          </a:xfrm>
          <a:prstGeom prst="rect">
            <a:avLst/>
          </a:prstGeom>
          <a:noFill/>
          <a:ln>
            <a:noFill/>
          </a:ln>
        </p:spPr>
        <p:txBody>
          <a:bodyPr anchorCtr="0" anchor="t" bIns="45000" lIns="90000" spcFirstLastPara="1" rIns="90000" wrap="square" tIns="45000">
            <a:noAutofit/>
          </a:bodyPr>
          <a:lstStyle/>
          <a:p>
            <a:pPr indent="-317500" lvl="0" marL="571500" marR="0" rtl="0" algn="l">
              <a:lnSpc>
                <a:spcPct val="93000"/>
              </a:lnSpc>
              <a:spcBef>
                <a:spcPts val="0"/>
              </a:spcBef>
              <a:spcAft>
                <a:spcPts val="0"/>
              </a:spcAft>
              <a:buClr>
                <a:srgbClr val="000000"/>
              </a:buClr>
              <a:buSzPts val="4000"/>
              <a:buFont typeface="Arial"/>
              <a:buNone/>
            </a:pPr>
            <a:r>
              <a:t/>
            </a:r>
            <a:endParaRPr sz="4000">
              <a:solidFill>
                <a:schemeClr val="dk1"/>
              </a:solidFill>
              <a:latin typeface="Calibri"/>
              <a:ea typeface="Calibri"/>
              <a:cs typeface="Calibri"/>
              <a:sym typeface="Calibri"/>
            </a:endParaRPr>
          </a:p>
        </p:txBody>
      </p:sp>
      <p:sp>
        <p:nvSpPr>
          <p:cNvPr id="437" name="Google Shape;437;p23"/>
          <p:cNvSpPr txBox="1"/>
          <p:nvPr/>
        </p:nvSpPr>
        <p:spPr>
          <a:xfrm>
            <a:off x="4402139" y="362706"/>
            <a:ext cx="3387722"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6000">
                <a:solidFill>
                  <a:srgbClr val="002060"/>
                </a:solidFill>
                <a:latin typeface="Calibri"/>
                <a:ea typeface="Calibri"/>
                <a:cs typeface="Calibri"/>
                <a:sym typeface="Calibri"/>
              </a:rPr>
              <a:t>Thank You</a:t>
            </a:r>
            <a:endParaRPr sz="6000">
              <a:solidFill>
                <a:srgbClr val="002060"/>
              </a:solidFill>
              <a:latin typeface="Calibri"/>
              <a:ea typeface="Calibri"/>
              <a:cs typeface="Calibri"/>
              <a:sym typeface="Calibri"/>
            </a:endParaRPr>
          </a:p>
        </p:txBody>
      </p:sp>
      <p:sp>
        <p:nvSpPr>
          <p:cNvPr id="438" name="Google Shape;438;p23"/>
          <p:cNvSpPr/>
          <p:nvPr/>
        </p:nvSpPr>
        <p:spPr>
          <a:xfrm>
            <a:off x="116864" y="3983800"/>
            <a:ext cx="6306238" cy="15696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002060"/>
                </a:solidFill>
                <a:latin typeface="Calibri"/>
                <a:ea typeface="Calibri"/>
                <a:cs typeface="Calibri"/>
                <a:sym typeface="Calibri"/>
              </a:rPr>
              <a:t>Girish Ramachandran</a:t>
            </a:r>
            <a:endParaRPr/>
          </a:p>
          <a:p>
            <a:pPr indent="0" lvl="0" marL="0" marR="0" rtl="0" algn="ctr">
              <a:spcBef>
                <a:spcPts val="0"/>
              </a:spcBef>
              <a:spcAft>
                <a:spcPts val="0"/>
              </a:spcAft>
              <a:buNone/>
            </a:pPr>
            <a:r>
              <a:rPr lang="en-US" sz="1600">
                <a:solidFill>
                  <a:srgbClr val="002060"/>
                </a:solidFill>
                <a:latin typeface="Calibri"/>
                <a:ea typeface="Calibri"/>
                <a:cs typeface="Calibri"/>
                <a:sym typeface="Calibri"/>
              </a:rPr>
              <a:t>Member of oneM2M Sustainability Sub-Committee (SSC)</a:t>
            </a:r>
            <a:endParaRPr/>
          </a:p>
          <a:p>
            <a:pPr indent="0" lvl="0" marL="0" marR="0" rtl="0" algn="ctr">
              <a:spcBef>
                <a:spcPts val="0"/>
              </a:spcBef>
              <a:spcAft>
                <a:spcPts val="0"/>
              </a:spcAft>
              <a:buNone/>
            </a:pPr>
            <a:r>
              <a:rPr lang="en-US" sz="1600">
                <a:solidFill>
                  <a:srgbClr val="002060"/>
                </a:solidFill>
                <a:latin typeface="Calibri"/>
                <a:ea typeface="Calibri"/>
                <a:cs typeface="Calibri"/>
                <a:sym typeface="Calibri"/>
              </a:rPr>
              <a:t>President Asia-Pacific Business for TATA Consultancy Services (TCS)</a:t>
            </a:r>
            <a:endParaRPr/>
          </a:p>
          <a:p>
            <a:pPr indent="0" lvl="0" marL="0" marR="0" rtl="0" algn="ctr">
              <a:spcBef>
                <a:spcPts val="0"/>
              </a:spcBef>
              <a:spcAft>
                <a:spcPts val="0"/>
              </a:spcAft>
              <a:buNone/>
            </a:pPr>
            <a:r>
              <a:t/>
            </a:r>
            <a:endParaRPr sz="1600">
              <a:solidFill>
                <a:srgbClr val="002060"/>
              </a:solidFill>
              <a:latin typeface="Calibri"/>
              <a:ea typeface="Calibri"/>
              <a:cs typeface="Calibri"/>
              <a:sym typeface="Calibri"/>
            </a:endParaRPr>
          </a:p>
          <a:p>
            <a:pPr indent="0" lvl="0" marL="0" marR="0" rtl="0" algn="ctr">
              <a:spcBef>
                <a:spcPts val="0"/>
              </a:spcBef>
              <a:spcAft>
                <a:spcPts val="0"/>
              </a:spcAft>
              <a:buNone/>
            </a:pPr>
            <a:r>
              <a:rPr lang="en-US" sz="2400" u="sng">
                <a:solidFill>
                  <a:srgbClr val="002060"/>
                </a:solidFill>
                <a:latin typeface="Calibri"/>
                <a:ea typeface="Calibri"/>
                <a:cs typeface="Calibri"/>
                <a:sym typeface="Calibri"/>
                <a:hlinkClick r:id="rId3">
                  <a:extLst>
                    <a:ext uri="{A12FA001-AC4F-418D-AE19-62706E023703}">
                      <ahyp:hlinkClr val="tx"/>
                    </a:ext>
                  </a:extLst>
                </a:hlinkClick>
              </a:rPr>
              <a:t>girish.ramachandran@tcs.com</a:t>
            </a:r>
            <a:r>
              <a:rPr lang="en-US" sz="2400">
                <a:solidFill>
                  <a:srgbClr val="002060"/>
                </a:solidFill>
                <a:latin typeface="Calibri"/>
                <a:ea typeface="Calibri"/>
                <a:cs typeface="Calibri"/>
                <a:sym typeface="Calibri"/>
              </a:rPr>
              <a:t> </a:t>
            </a:r>
            <a:endParaRPr/>
          </a:p>
        </p:txBody>
      </p:sp>
      <p:sp>
        <p:nvSpPr>
          <p:cNvPr id="439" name="Google Shape;439;p23"/>
          <p:cNvSpPr/>
          <p:nvPr/>
        </p:nvSpPr>
        <p:spPr>
          <a:xfrm>
            <a:off x="6037628" y="3975090"/>
            <a:ext cx="6096000" cy="184665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002060"/>
                </a:solidFill>
                <a:latin typeface="Calibri"/>
                <a:ea typeface="Calibri"/>
                <a:cs typeface="Calibri"/>
                <a:sym typeface="Calibri"/>
              </a:rPr>
              <a:t>Dale Seed </a:t>
            </a:r>
            <a:endParaRPr/>
          </a:p>
          <a:p>
            <a:pPr indent="0" lvl="0" marL="0" marR="0" rtl="0" algn="ctr">
              <a:spcBef>
                <a:spcPts val="0"/>
              </a:spcBef>
              <a:spcAft>
                <a:spcPts val="0"/>
              </a:spcAft>
              <a:buNone/>
            </a:pPr>
            <a:r>
              <a:rPr lang="en-US" sz="1600">
                <a:solidFill>
                  <a:srgbClr val="002060"/>
                </a:solidFill>
                <a:latin typeface="Calibri"/>
                <a:ea typeface="Calibri"/>
                <a:cs typeface="Calibri"/>
                <a:sym typeface="Calibri"/>
              </a:rPr>
              <a:t>Convener oneM2M SSC Convenor and TP Vice Chair</a:t>
            </a:r>
            <a:endParaRPr/>
          </a:p>
          <a:p>
            <a:pPr indent="0" lvl="0" marL="0" marR="0" rtl="0" algn="ctr">
              <a:spcBef>
                <a:spcPts val="0"/>
              </a:spcBef>
              <a:spcAft>
                <a:spcPts val="0"/>
              </a:spcAft>
              <a:buNone/>
            </a:pPr>
            <a:r>
              <a:rPr lang="en-US" sz="1600">
                <a:solidFill>
                  <a:srgbClr val="002060"/>
                </a:solidFill>
                <a:latin typeface="Calibri"/>
                <a:ea typeface="Calibri"/>
                <a:cs typeface="Calibri"/>
                <a:sym typeface="Calibri"/>
              </a:rPr>
              <a:t>Principal Engineer, InterDigital / Convida Wireless </a:t>
            </a:r>
            <a:endParaRPr/>
          </a:p>
          <a:p>
            <a:pPr indent="0" lvl="0" marL="0" marR="0" rtl="0" algn="ctr">
              <a:spcBef>
                <a:spcPts val="0"/>
              </a:spcBef>
              <a:spcAft>
                <a:spcPts val="0"/>
              </a:spcAft>
              <a:buNone/>
            </a:pPr>
            <a:r>
              <a:t/>
            </a:r>
            <a:endParaRPr sz="1600">
              <a:solidFill>
                <a:srgbClr val="002060"/>
              </a:solidFill>
              <a:latin typeface="Calibri"/>
              <a:ea typeface="Calibri"/>
              <a:cs typeface="Calibri"/>
              <a:sym typeface="Calibri"/>
            </a:endParaRPr>
          </a:p>
          <a:p>
            <a:pPr indent="0" lvl="0" marL="0" marR="0" rtl="0" algn="ctr">
              <a:spcBef>
                <a:spcPts val="0"/>
              </a:spcBef>
              <a:spcAft>
                <a:spcPts val="0"/>
              </a:spcAft>
              <a:buNone/>
            </a:pPr>
            <a:r>
              <a:rPr lang="en-US" sz="2400" u="sng">
                <a:solidFill>
                  <a:srgbClr val="002060"/>
                </a:solidFill>
                <a:latin typeface="Calibri"/>
                <a:ea typeface="Calibri"/>
                <a:cs typeface="Calibri"/>
                <a:sym typeface="Calibri"/>
                <a:hlinkClick r:id="rId4">
                  <a:extLst>
                    <a:ext uri="{A12FA001-AC4F-418D-AE19-62706E023703}">
                      <ahyp:hlinkClr val="tx"/>
                    </a:ext>
                  </a:extLst>
                </a:hlinkClick>
              </a:rPr>
              <a:t>dale.seed@interdigital.com</a:t>
            </a:r>
            <a:endParaRPr sz="2400">
              <a:solidFill>
                <a:srgbClr val="002060"/>
              </a:solidFill>
              <a:latin typeface="Calibri"/>
              <a:ea typeface="Calibri"/>
              <a:cs typeface="Calibri"/>
              <a:sym typeface="Calibri"/>
            </a:endParaRPr>
          </a:p>
          <a:p>
            <a:pPr indent="0" lvl="0" marL="0" marR="0" rtl="0" algn="ctr">
              <a:spcBef>
                <a:spcPts val="0"/>
              </a:spcBef>
              <a:spcAft>
                <a:spcPts val="0"/>
              </a:spcAft>
              <a:buNone/>
            </a:pPr>
            <a:r>
              <a:t/>
            </a:r>
            <a:endParaRPr sz="1800">
              <a:solidFill>
                <a:srgbClr val="002060"/>
              </a:solidFill>
              <a:latin typeface="Calibri"/>
              <a:ea typeface="Calibri"/>
              <a:cs typeface="Calibri"/>
              <a:sym typeface="Calibri"/>
            </a:endParaRPr>
          </a:p>
        </p:txBody>
      </p:sp>
      <p:pic>
        <p:nvPicPr>
          <p:cNvPr id="440" name="Google Shape;440;p23"/>
          <p:cNvPicPr preferRelativeResize="0"/>
          <p:nvPr/>
        </p:nvPicPr>
        <p:blipFill rotWithShape="1">
          <a:blip r:embed="rId5">
            <a:alphaModFix/>
          </a:blip>
          <a:srcRect b="0" l="16589" r="16333" t="0"/>
          <a:stretch/>
        </p:blipFill>
        <p:spPr>
          <a:xfrm>
            <a:off x="8240220" y="1633198"/>
            <a:ext cx="1609120" cy="2204026"/>
          </a:xfrm>
          <a:prstGeom prst="rect">
            <a:avLst/>
          </a:prstGeom>
          <a:noFill/>
          <a:ln>
            <a:noFill/>
          </a:ln>
        </p:spPr>
      </p:pic>
      <p:pic>
        <p:nvPicPr>
          <p:cNvPr descr="A person wearing glasses and a suit&#10;&#10;Description automatically generated with medium confidence" id="441" name="Google Shape;441;p23"/>
          <p:cNvPicPr preferRelativeResize="0"/>
          <p:nvPr/>
        </p:nvPicPr>
        <p:blipFill rotWithShape="1">
          <a:blip r:embed="rId6">
            <a:alphaModFix/>
          </a:blip>
          <a:srcRect b="0" l="0" r="0" t="0"/>
          <a:stretch/>
        </p:blipFill>
        <p:spPr>
          <a:xfrm>
            <a:off x="2408374" y="1633520"/>
            <a:ext cx="1723217" cy="220370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4400"/>
              <a:buFont typeface="Calibri"/>
              <a:buNone/>
            </a:pPr>
            <a:r>
              <a:rPr b="1" lang="en-US" sz="4400">
                <a:latin typeface="Calibri"/>
                <a:ea typeface="Calibri"/>
                <a:cs typeface="Calibri"/>
                <a:sym typeface="Calibri"/>
              </a:rPr>
              <a:t>Outline</a:t>
            </a:r>
            <a:endParaRPr/>
          </a:p>
        </p:txBody>
      </p:sp>
      <p:sp>
        <p:nvSpPr>
          <p:cNvPr id="120" name="Google Shape;120;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02060"/>
              </a:buClr>
              <a:buSzPts val="2800"/>
              <a:buChar char="•"/>
            </a:pPr>
            <a:r>
              <a:rPr lang="en-US"/>
              <a:t>Overview of oneM2M Sustainability Initiative - Dale</a:t>
            </a:r>
            <a:endParaRPr/>
          </a:p>
          <a:p>
            <a:pPr indent="-228600" lvl="0" marL="228600" rtl="0" algn="l">
              <a:lnSpc>
                <a:spcPct val="90000"/>
              </a:lnSpc>
              <a:spcBef>
                <a:spcPts val="1000"/>
              </a:spcBef>
              <a:spcAft>
                <a:spcPts val="0"/>
              </a:spcAft>
              <a:buClr>
                <a:srgbClr val="002060"/>
              </a:buClr>
              <a:buSzPts val="2800"/>
              <a:buChar char="•"/>
            </a:pPr>
            <a:r>
              <a:rPr lang="en-US"/>
              <a:t>Some real-life examples of how IoT has helped companies achieve their sustainability goals - Girish</a:t>
            </a:r>
            <a:endParaRPr sz="36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4"/>
          <p:cNvSpPr txBox="1"/>
          <p:nvPr>
            <p:ph type="title"/>
          </p:nvPr>
        </p:nvSpPr>
        <p:spPr>
          <a:xfrm>
            <a:off x="824433" y="184526"/>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002060"/>
              </a:buClr>
              <a:buSzPct val="100000"/>
              <a:buFont typeface="Calibri"/>
              <a:buNone/>
            </a:pPr>
            <a:r>
              <a:rPr b="1" lang="en-US"/>
              <a:t>Sustainability has a strong influence on government policy and business strategy across the world</a:t>
            </a:r>
            <a:endParaRPr/>
          </a:p>
        </p:txBody>
      </p:sp>
      <p:pic>
        <p:nvPicPr>
          <p:cNvPr id="126" name="Google Shape;126;p4"/>
          <p:cNvPicPr preferRelativeResize="0"/>
          <p:nvPr/>
        </p:nvPicPr>
        <p:blipFill rotWithShape="1">
          <a:blip r:embed="rId3">
            <a:alphaModFix/>
          </a:blip>
          <a:srcRect b="0" l="0" r="0" t="0"/>
          <a:stretch/>
        </p:blipFill>
        <p:spPr>
          <a:xfrm>
            <a:off x="533809" y="2032692"/>
            <a:ext cx="4147538" cy="2111344"/>
          </a:xfrm>
          <a:prstGeom prst="rect">
            <a:avLst/>
          </a:prstGeom>
          <a:noFill/>
          <a:ln>
            <a:noFill/>
          </a:ln>
        </p:spPr>
      </p:pic>
      <p:pic>
        <p:nvPicPr>
          <p:cNvPr id="127" name="Google Shape;127;p4"/>
          <p:cNvPicPr preferRelativeResize="0"/>
          <p:nvPr/>
        </p:nvPicPr>
        <p:blipFill rotWithShape="1">
          <a:blip r:embed="rId4">
            <a:alphaModFix/>
          </a:blip>
          <a:srcRect b="0" l="0" r="0" t="0"/>
          <a:stretch/>
        </p:blipFill>
        <p:spPr>
          <a:xfrm>
            <a:off x="5582713" y="2181684"/>
            <a:ext cx="6080514" cy="1696108"/>
          </a:xfrm>
          <a:prstGeom prst="rect">
            <a:avLst/>
          </a:prstGeom>
          <a:noFill/>
          <a:ln>
            <a:noFill/>
          </a:ln>
        </p:spPr>
      </p:pic>
      <p:grpSp>
        <p:nvGrpSpPr>
          <p:cNvPr id="128" name="Google Shape;128;p4"/>
          <p:cNvGrpSpPr/>
          <p:nvPr/>
        </p:nvGrpSpPr>
        <p:grpSpPr>
          <a:xfrm>
            <a:off x="409175" y="4654397"/>
            <a:ext cx="5241177" cy="1214232"/>
            <a:chOff x="1200707" y="5186685"/>
            <a:chExt cx="5241177" cy="1214232"/>
          </a:xfrm>
        </p:grpSpPr>
        <p:pic>
          <p:nvPicPr>
            <p:cNvPr id="129" name="Google Shape;129;p4"/>
            <p:cNvPicPr preferRelativeResize="0"/>
            <p:nvPr/>
          </p:nvPicPr>
          <p:blipFill rotWithShape="1">
            <a:blip r:embed="rId5">
              <a:alphaModFix/>
            </a:blip>
            <a:srcRect b="0" l="0" r="0" t="0"/>
            <a:stretch/>
          </p:blipFill>
          <p:spPr>
            <a:xfrm>
              <a:off x="1200707" y="5186685"/>
              <a:ext cx="3548082" cy="607116"/>
            </a:xfrm>
            <a:prstGeom prst="rect">
              <a:avLst/>
            </a:prstGeom>
            <a:noFill/>
            <a:ln>
              <a:noFill/>
            </a:ln>
          </p:spPr>
        </p:pic>
        <p:pic>
          <p:nvPicPr>
            <p:cNvPr id="130" name="Google Shape;130;p4"/>
            <p:cNvPicPr preferRelativeResize="0"/>
            <p:nvPr/>
          </p:nvPicPr>
          <p:blipFill rotWithShape="1">
            <a:blip r:embed="rId6">
              <a:alphaModFix/>
            </a:blip>
            <a:srcRect b="0" l="0" r="0" t="0"/>
            <a:stretch/>
          </p:blipFill>
          <p:spPr>
            <a:xfrm>
              <a:off x="1200707" y="5793801"/>
              <a:ext cx="5241177" cy="607116"/>
            </a:xfrm>
            <a:prstGeom prst="rect">
              <a:avLst/>
            </a:prstGeom>
            <a:noFill/>
            <a:ln>
              <a:noFill/>
            </a:ln>
          </p:spPr>
        </p:pic>
      </p:grpSp>
      <p:pic>
        <p:nvPicPr>
          <p:cNvPr id="131" name="Google Shape;131;p4"/>
          <p:cNvPicPr preferRelativeResize="0"/>
          <p:nvPr/>
        </p:nvPicPr>
        <p:blipFill rotWithShape="1">
          <a:blip r:embed="rId7">
            <a:alphaModFix/>
          </a:blip>
          <a:srcRect b="0" l="0" r="0" t="0"/>
          <a:stretch/>
        </p:blipFill>
        <p:spPr>
          <a:xfrm>
            <a:off x="7401921" y="4710849"/>
            <a:ext cx="4027998" cy="1050782"/>
          </a:xfrm>
          <a:prstGeom prst="rect">
            <a:avLst/>
          </a:prstGeom>
          <a:noFill/>
          <a:ln>
            <a:noFill/>
          </a:ln>
        </p:spPr>
      </p:pic>
      <p:sp>
        <p:nvSpPr>
          <p:cNvPr id="132" name="Google Shape;132;p4"/>
          <p:cNvSpPr txBox="1"/>
          <p:nvPr/>
        </p:nvSpPr>
        <p:spPr>
          <a:xfrm>
            <a:off x="253055" y="1559258"/>
            <a:ext cx="3954737"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545054"/>
              </a:buClr>
              <a:buSzPts val="2000"/>
              <a:buFont typeface="Calibri"/>
              <a:buNone/>
            </a:pPr>
            <a:r>
              <a:rPr b="1" i="0" lang="en-US" sz="2000" u="none" cap="none" strike="noStrike">
                <a:solidFill>
                  <a:srgbClr val="545054"/>
                </a:solidFill>
                <a:latin typeface="Calibri"/>
                <a:ea typeface="Calibri"/>
                <a:cs typeface="Calibri"/>
                <a:sym typeface="Calibri"/>
              </a:rPr>
              <a:t>UN Sustainable Development Goals</a:t>
            </a:r>
            <a:endParaRPr/>
          </a:p>
        </p:txBody>
      </p:sp>
      <p:sp>
        <p:nvSpPr>
          <p:cNvPr id="133" name="Google Shape;133;p4"/>
          <p:cNvSpPr txBox="1"/>
          <p:nvPr/>
        </p:nvSpPr>
        <p:spPr>
          <a:xfrm>
            <a:off x="5497879" y="1559258"/>
            <a:ext cx="5595378"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545054"/>
              </a:buClr>
              <a:buSzPts val="2000"/>
              <a:buFont typeface="Calibri"/>
              <a:buNone/>
            </a:pPr>
            <a:r>
              <a:rPr b="1" i="0" lang="en-US" sz="2000" u="none" cap="none" strike="noStrike">
                <a:solidFill>
                  <a:srgbClr val="545054"/>
                </a:solidFill>
                <a:latin typeface="Calibri"/>
                <a:ea typeface="Calibri"/>
                <a:cs typeface="Calibri"/>
                <a:sym typeface="Calibri"/>
              </a:rPr>
              <a:t>Boston Consulting Group on Sustainability Strategy</a:t>
            </a:r>
            <a:endParaRPr/>
          </a:p>
        </p:txBody>
      </p:sp>
      <p:sp>
        <p:nvSpPr>
          <p:cNvPr id="134" name="Google Shape;134;p4"/>
          <p:cNvSpPr txBox="1"/>
          <p:nvPr/>
        </p:nvSpPr>
        <p:spPr>
          <a:xfrm>
            <a:off x="3808958" y="4262802"/>
            <a:ext cx="3689151"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545054"/>
              </a:buClr>
              <a:buSzPts val="2000"/>
              <a:buFont typeface="Calibri"/>
              <a:buNone/>
            </a:pPr>
            <a:r>
              <a:rPr b="1" i="0" lang="en-US" sz="2000" u="none" cap="none" strike="noStrike">
                <a:solidFill>
                  <a:srgbClr val="545054"/>
                </a:solidFill>
                <a:latin typeface="Calibri"/>
                <a:ea typeface="Calibri"/>
                <a:cs typeface="Calibri"/>
                <a:sym typeface="Calibri"/>
              </a:rPr>
              <a:t>National Sustainability Initiatives</a:t>
            </a:r>
            <a:endParaRPr/>
          </a:p>
        </p:txBody>
      </p:sp>
      <p:cxnSp>
        <p:nvCxnSpPr>
          <p:cNvPr id="135" name="Google Shape;135;p4"/>
          <p:cNvCxnSpPr/>
          <p:nvPr/>
        </p:nvCxnSpPr>
        <p:spPr>
          <a:xfrm>
            <a:off x="587851" y="4304797"/>
            <a:ext cx="11075376" cy="0"/>
          </a:xfrm>
          <a:prstGeom prst="straightConnector1">
            <a:avLst/>
          </a:prstGeom>
          <a:noFill/>
          <a:ln cap="flat" cmpd="sng" w="9525">
            <a:solidFill>
              <a:srgbClr val="C00000"/>
            </a:solidFill>
            <a:prstDash val="solid"/>
            <a:miter lim="800000"/>
            <a:headEnd len="sm" w="sm" type="none"/>
            <a:tailEnd len="sm" w="sm" type="none"/>
          </a:ln>
        </p:spPr>
      </p:cxnSp>
      <p:pic>
        <p:nvPicPr>
          <p:cNvPr id="136" name="Google Shape;136;p4"/>
          <p:cNvPicPr preferRelativeResize="0"/>
          <p:nvPr/>
        </p:nvPicPr>
        <p:blipFill rotWithShape="1">
          <a:blip r:embed="rId8">
            <a:alphaModFix/>
          </a:blip>
          <a:srcRect b="0" l="0" r="0" t="0"/>
          <a:stretch/>
        </p:blipFill>
        <p:spPr>
          <a:xfrm>
            <a:off x="2534171" y="6035199"/>
            <a:ext cx="7096125" cy="733425"/>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5"/>
          <p:cNvSpPr txBox="1"/>
          <p:nvPr>
            <p:ph type="title"/>
          </p:nvPr>
        </p:nvSpPr>
        <p:spPr>
          <a:xfrm>
            <a:off x="838200" y="162383"/>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4400"/>
              <a:buFont typeface="Calibri"/>
              <a:buNone/>
            </a:pPr>
            <a:r>
              <a:rPr lang="en-US"/>
              <a:t>GHG emissions highlight key sectors to improve sustainability </a:t>
            </a:r>
            <a:endParaRPr/>
          </a:p>
        </p:txBody>
      </p:sp>
      <p:pic>
        <p:nvPicPr>
          <p:cNvPr id="142" name="Google Shape;142;p5"/>
          <p:cNvPicPr preferRelativeResize="0"/>
          <p:nvPr/>
        </p:nvPicPr>
        <p:blipFill rotWithShape="1">
          <a:blip r:embed="rId3">
            <a:alphaModFix/>
          </a:blip>
          <a:srcRect b="0" l="0" r="0" t="0"/>
          <a:stretch/>
        </p:blipFill>
        <p:spPr>
          <a:xfrm>
            <a:off x="2651805" y="1503179"/>
            <a:ext cx="9472535" cy="5354821"/>
          </a:xfrm>
          <a:prstGeom prst="rect">
            <a:avLst/>
          </a:prstGeom>
          <a:noFill/>
          <a:ln>
            <a:noFill/>
          </a:ln>
        </p:spPr>
      </p:pic>
      <p:sp>
        <p:nvSpPr>
          <p:cNvPr id="143" name="Google Shape;143;p5"/>
          <p:cNvSpPr txBox="1"/>
          <p:nvPr/>
        </p:nvSpPr>
        <p:spPr>
          <a:xfrm>
            <a:off x="134773" y="1741538"/>
            <a:ext cx="2562611" cy="486287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545054"/>
                </a:solidFill>
                <a:latin typeface="Open Sans"/>
                <a:ea typeface="Open Sans"/>
                <a:cs typeface="Open Sans"/>
                <a:sym typeface="Open Sans"/>
              </a:rPr>
              <a:t>Global Greenhouse Gas (GHG) Emissions </a:t>
            </a:r>
            <a:endParaRPr/>
          </a:p>
          <a:p>
            <a:pPr indent="0" lvl="0" marL="0" marR="0" rtl="0" algn="ctr">
              <a:spcBef>
                <a:spcPts val="0"/>
              </a:spcBef>
              <a:spcAft>
                <a:spcPts val="0"/>
              </a:spcAft>
              <a:buNone/>
            </a:pPr>
            <a:r>
              <a:rPr b="1" lang="en-US" sz="2400">
                <a:solidFill>
                  <a:srgbClr val="545054"/>
                </a:solidFill>
                <a:latin typeface="Open Sans"/>
                <a:ea typeface="Open Sans"/>
                <a:cs typeface="Open Sans"/>
                <a:sym typeface="Open Sans"/>
              </a:rPr>
              <a:t>by Sector</a:t>
            </a:r>
            <a:endParaRPr/>
          </a:p>
          <a:p>
            <a:pPr indent="0" lvl="0" marL="0" marR="0" rtl="0" algn="ctr">
              <a:spcBef>
                <a:spcPts val="0"/>
              </a:spcBef>
              <a:spcAft>
                <a:spcPts val="0"/>
              </a:spcAft>
              <a:buNone/>
            </a:pPr>
            <a:r>
              <a:t/>
            </a:r>
            <a:endParaRPr b="1" sz="2400">
              <a:solidFill>
                <a:schemeClr val="dk1"/>
              </a:solidFill>
              <a:latin typeface="Open Sans"/>
              <a:ea typeface="Open Sans"/>
              <a:cs typeface="Open Sans"/>
              <a:sym typeface="Open Sans"/>
            </a:endParaRPr>
          </a:p>
          <a:p>
            <a:pPr indent="0" lvl="0" marL="0" marR="0" rtl="0" algn="ctr">
              <a:spcBef>
                <a:spcPts val="0"/>
              </a:spcBef>
              <a:spcAft>
                <a:spcPts val="0"/>
              </a:spcAft>
              <a:buNone/>
            </a:pPr>
            <a:r>
              <a:rPr lang="en-US" sz="1800">
                <a:solidFill>
                  <a:schemeClr val="dk1"/>
                </a:solidFill>
                <a:latin typeface="Open Sans"/>
                <a:ea typeface="Open Sans"/>
                <a:cs typeface="Open Sans"/>
                <a:sym typeface="Open Sans"/>
              </a:rPr>
              <a:t>"Industry, buildings &amp; transport represent over 70% of GHG emissions"</a:t>
            </a:r>
            <a:endParaRPr/>
          </a:p>
          <a:p>
            <a:pPr indent="0" lvl="0" marL="0" marR="0" rtl="0" algn="ctr">
              <a:spcBef>
                <a:spcPts val="0"/>
              </a:spcBef>
              <a:spcAft>
                <a:spcPts val="0"/>
              </a:spcAft>
              <a:buNone/>
            </a:pPr>
            <a:r>
              <a:t/>
            </a:r>
            <a:endParaRPr sz="1800">
              <a:solidFill>
                <a:schemeClr val="dk1"/>
              </a:solidFill>
              <a:latin typeface="Open Sans"/>
              <a:ea typeface="Open Sans"/>
              <a:cs typeface="Open Sans"/>
              <a:sym typeface="Open Sans"/>
            </a:endParaRPr>
          </a:p>
          <a:p>
            <a:pPr indent="0" lvl="0" marL="0" marR="0" rtl="0" algn="ctr">
              <a:spcBef>
                <a:spcPts val="0"/>
              </a:spcBef>
              <a:spcAft>
                <a:spcPts val="0"/>
              </a:spcAft>
              <a:buNone/>
            </a:pPr>
            <a:r>
              <a:t/>
            </a:r>
            <a:endParaRPr sz="1800">
              <a:solidFill>
                <a:schemeClr val="dk1"/>
              </a:solidFill>
              <a:latin typeface="Open Sans"/>
              <a:ea typeface="Open Sans"/>
              <a:cs typeface="Open Sans"/>
              <a:sym typeface="Open Sans"/>
            </a:endParaRPr>
          </a:p>
          <a:p>
            <a:pPr indent="0" lvl="0" marL="0" marR="0" rtl="0" algn="ctr">
              <a:spcBef>
                <a:spcPts val="0"/>
              </a:spcBef>
              <a:spcAft>
                <a:spcPts val="0"/>
              </a:spcAft>
              <a:buNone/>
            </a:pPr>
            <a:r>
              <a:t/>
            </a:r>
            <a:endParaRPr sz="800">
              <a:solidFill>
                <a:schemeClr val="dk1"/>
              </a:solidFill>
              <a:latin typeface="Open Sans"/>
              <a:ea typeface="Open Sans"/>
              <a:cs typeface="Open Sans"/>
              <a:sym typeface="Open Sans"/>
            </a:endParaRPr>
          </a:p>
          <a:p>
            <a:pPr indent="0" lvl="0" marL="0" marR="0" rtl="0" algn="l">
              <a:spcBef>
                <a:spcPts val="0"/>
              </a:spcBef>
              <a:spcAft>
                <a:spcPts val="0"/>
              </a:spcAft>
              <a:buNone/>
            </a:pPr>
            <a:r>
              <a:rPr i="1" lang="en-US" sz="800">
                <a:solidFill>
                  <a:schemeClr val="dk1"/>
                </a:solidFill>
                <a:latin typeface="Calibri"/>
                <a:ea typeface="Calibri"/>
                <a:cs typeface="Calibri"/>
                <a:sym typeface="Calibri"/>
              </a:rPr>
              <a:t>Source: Our World in Data </a:t>
            </a:r>
            <a:endParaRPr sz="800">
              <a:solidFill>
                <a:schemeClr val="dk1"/>
              </a:solidFill>
              <a:latin typeface="Calibri"/>
              <a:ea typeface="Calibri"/>
              <a:cs typeface="Calibri"/>
              <a:sym typeface="Calibri"/>
            </a:endParaRPr>
          </a:p>
          <a:p>
            <a:pPr indent="0" lvl="0" marL="0" marR="0" rtl="0" algn="l">
              <a:spcBef>
                <a:spcPts val="0"/>
              </a:spcBef>
              <a:spcAft>
                <a:spcPts val="0"/>
              </a:spcAft>
              <a:buNone/>
            </a:pPr>
            <a:r>
              <a:rPr i="1" lang="en-US" sz="800">
                <a:solidFill>
                  <a:schemeClr val="dk1"/>
                </a:solidFill>
                <a:latin typeface="Calibri"/>
                <a:ea typeface="Calibri"/>
                <a:cs typeface="Calibri"/>
                <a:sym typeface="Calibri"/>
              </a:rPr>
              <a:t>                </a:t>
            </a:r>
            <a:r>
              <a:rPr i="1" lang="en-US" sz="800" u="sng">
                <a:solidFill>
                  <a:schemeClr val="dk1"/>
                </a:solidFill>
                <a:latin typeface="Calibri"/>
                <a:ea typeface="Calibri"/>
                <a:cs typeface="Calibri"/>
                <a:sym typeface="Calibri"/>
                <a:hlinkClick r:id="rId4">
                  <a:extLst>
                    <a:ext uri="{A12FA001-AC4F-418D-AE19-62706E023703}">
                      <ahyp:hlinkClr val="tx"/>
                    </a:ext>
                  </a:extLst>
                </a:hlinkClick>
              </a:rPr>
              <a:t>Where do global greenhouse gases come from?</a:t>
            </a:r>
            <a:r>
              <a:rPr i="1" lang="en-US" sz="800">
                <a:solidFill>
                  <a:schemeClr val="dk1"/>
                </a:solidFill>
                <a:latin typeface="Calibri"/>
                <a:ea typeface="Calibri"/>
                <a:cs typeface="Calibri"/>
                <a:sym typeface="Calibri"/>
              </a:rPr>
              <a:t> </a:t>
            </a:r>
            <a:endParaRPr/>
          </a:p>
          <a:p>
            <a:pPr indent="0" lvl="0" marL="0" marR="0" rtl="0" algn="l">
              <a:spcBef>
                <a:spcPts val="0"/>
              </a:spcBef>
              <a:spcAft>
                <a:spcPts val="0"/>
              </a:spcAft>
              <a:buNone/>
            </a:pPr>
            <a:r>
              <a:t/>
            </a:r>
            <a:endParaRPr i="1" sz="800">
              <a:solidFill>
                <a:schemeClr val="dk1"/>
              </a:solidFill>
              <a:latin typeface="Calibri"/>
              <a:ea typeface="Calibri"/>
              <a:cs typeface="Calibri"/>
              <a:sym typeface="Calibri"/>
            </a:endParaRPr>
          </a:p>
          <a:p>
            <a:pPr indent="0" lvl="0" marL="0" marR="0" rtl="0" algn="l">
              <a:spcBef>
                <a:spcPts val="0"/>
              </a:spcBef>
              <a:spcAft>
                <a:spcPts val="0"/>
              </a:spcAft>
              <a:buNone/>
            </a:pPr>
            <a:r>
              <a:rPr i="1" lang="en-US" sz="800">
                <a:solidFill>
                  <a:schemeClr val="dk1"/>
                </a:solidFill>
                <a:latin typeface="Calibri"/>
                <a:ea typeface="Calibri"/>
                <a:cs typeface="Calibri"/>
                <a:sym typeface="Calibri"/>
              </a:rPr>
              <a:t>Note: Grassland category (not shown) accounts for &lt;1%</a:t>
            </a:r>
            <a:endParaRPr sz="8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dk1"/>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6"/>
          <p:cNvSpPr txBox="1"/>
          <p:nvPr>
            <p:ph type="title"/>
          </p:nvPr>
        </p:nvSpPr>
        <p:spPr>
          <a:xfrm>
            <a:off x="792480" y="1825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3600"/>
              <a:buFont typeface="Calibri"/>
              <a:buNone/>
            </a:pPr>
            <a:r>
              <a:rPr lang="en-US" sz="3600"/>
              <a:t>The recent action plan for the EU's Green Deal identifies six priorities to address sustainability challenges</a:t>
            </a:r>
            <a:endParaRPr/>
          </a:p>
        </p:txBody>
      </p:sp>
      <p:sp>
        <p:nvSpPr>
          <p:cNvPr id="149" name="Google Shape;149;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02060"/>
              </a:buClr>
              <a:buSzPts val="2800"/>
              <a:buChar char="•"/>
            </a:pPr>
            <a:r>
              <a:rPr lang="en-US"/>
              <a:t>Investing in environmentally friendly technologies</a:t>
            </a:r>
            <a:endParaRPr/>
          </a:p>
          <a:p>
            <a:pPr indent="-228600" lvl="0" marL="228600" rtl="0" algn="l">
              <a:lnSpc>
                <a:spcPct val="90000"/>
              </a:lnSpc>
              <a:spcBef>
                <a:spcPts val="1000"/>
              </a:spcBef>
              <a:spcAft>
                <a:spcPts val="0"/>
              </a:spcAft>
              <a:buClr>
                <a:srgbClr val="002060"/>
              </a:buClr>
              <a:buSzPts val="2800"/>
              <a:buChar char="•"/>
            </a:pPr>
            <a:r>
              <a:rPr lang="en-US"/>
              <a:t>Supporting industry to innovate</a:t>
            </a:r>
            <a:endParaRPr/>
          </a:p>
          <a:p>
            <a:pPr indent="-228600" lvl="0" marL="228600" rtl="0" algn="l">
              <a:lnSpc>
                <a:spcPct val="90000"/>
              </a:lnSpc>
              <a:spcBef>
                <a:spcPts val="1000"/>
              </a:spcBef>
              <a:spcAft>
                <a:spcPts val="0"/>
              </a:spcAft>
              <a:buClr>
                <a:srgbClr val="002060"/>
              </a:buClr>
              <a:buSzPts val="2800"/>
              <a:buChar char="•"/>
            </a:pPr>
            <a:r>
              <a:rPr lang="en-US"/>
              <a:t>Rolling out cleaner, cheaper and healthier forms of private and public transport</a:t>
            </a:r>
            <a:endParaRPr/>
          </a:p>
          <a:p>
            <a:pPr indent="-228600" lvl="0" marL="228600" rtl="0" algn="l">
              <a:lnSpc>
                <a:spcPct val="90000"/>
              </a:lnSpc>
              <a:spcBef>
                <a:spcPts val="1000"/>
              </a:spcBef>
              <a:spcAft>
                <a:spcPts val="0"/>
              </a:spcAft>
              <a:buClr>
                <a:srgbClr val="002060"/>
              </a:buClr>
              <a:buSzPts val="2800"/>
              <a:buChar char="•"/>
            </a:pPr>
            <a:r>
              <a:rPr lang="en-US"/>
              <a:t>Decarbonising the energy sector</a:t>
            </a:r>
            <a:endParaRPr/>
          </a:p>
          <a:p>
            <a:pPr indent="-228600" lvl="0" marL="228600" rtl="0" algn="l">
              <a:lnSpc>
                <a:spcPct val="90000"/>
              </a:lnSpc>
              <a:spcBef>
                <a:spcPts val="1000"/>
              </a:spcBef>
              <a:spcAft>
                <a:spcPts val="0"/>
              </a:spcAft>
              <a:buClr>
                <a:srgbClr val="002060"/>
              </a:buClr>
              <a:buSzPts val="2800"/>
              <a:buChar char="•"/>
            </a:pPr>
            <a:r>
              <a:rPr lang="en-US"/>
              <a:t>Ensuring buildings are more energy efficient</a:t>
            </a:r>
            <a:endParaRPr/>
          </a:p>
          <a:p>
            <a:pPr indent="-228600" lvl="0" marL="228600" rtl="0" algn="l">
              <a:lnSpc>
                <a:spcPct val="90000"/>
              </a:lnSpc>
              <a:spcBef>
                <a:spcPts val="1000"/>
              </a:spcBef>
              <a:spcAft>
                <a:spcPts val="0"/>
              </a:spcAft>
              <a:buClr>
                <a:srgbClr val="002060"/>
              </a:buClr>
              <a:buSzPts val="2800"/>
              <a:buChar char="•"/>
            </a:pPr>
            <a:r>
              <a:rPr lang="en-US"/>
              <a:t>Working with international partners to improve global environmental standards</a:t>
            </a:r>
            <a:endParaRPr/>
          </a:p>
          <a:p>
            <a:pPr indent="-50800" lvl="0" marL="228600" rtl="0" algn="l">
              <a:lnSpc>
                <a:spcPct val="90000"/>
              </a:lnSpc>
              <a:spcBef>
                <a:spcPts val="1000"/>
              </a:spcBef>
              <a:spcAft>
                <a:spcPts val="0"/>
              </a:spcAft>
              <a:buClr>
                <a:srgbClr val="002060"/>
              </a:buClr>
              <a:buSzPts val="2800"/>
              <a:buNone/>
            </a:pPr>
            <a:r>
              <a:t/>
            </a:r>
            <a:endParaRPr/>
          </a:p>
        </p:txBody>
      </p:sp>
      <p:sp>
        <p:nvSpPr>
          <p:cNvPr id="150" name="Google Shape;150;p6"/>
          <p:cNvSpPr txBox="1"/>
          <p:nvPr/>
        </p:nvSpPr>
        <p:spPr>
          <a:xfrm>
            <a:off x="693246" y="5955796"/>
            <a:ext cx="3540641"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800">
                <a:solidFill>
                  <a:schemeClr val="dk1"/>
                </a:solidFill>
                <a:latin typeface="Open Sans"/>
                <a:ea typeface="Open Sans"/>
                <a:cs typeface="Open Sans"/>
                <a:sym typeface="Open Sans"/>
              </a:rPr>
              <a:t>SOURCE: </a:t>
            </a:r>
            <a:r>
              <a:rPr i="1" lang="en-US" sz="800" u="sng">
                <a:solidFill>
                  <a:schemeClr val="dk1"/>
                </a:solidFill>
                <a:latin typeface="Open Sans"/>
                <a:ea typeface="Open Sans"/>
                <a:cs typeface="Open Sans"/>
                <a:sym typeface="Open Sans"/>
                <a:hlinkClick r:id="rId3">
                  <a:extLst>
                    <a:ext uri="{A12FA001-AC4F-418D-AE19-62706E023703}">
                      <ahyp:hlinkClr val="tx"/>
                    </a:ext>
                  </a:extLst>
                </a:hlinkClick>
              </a:rPr>
              <a:t>A European Green Deal</a:t>
            </a:r>
            <a:endParaRPr i="1" sz="800">
              <a:solidFill>
                <a:schemeClr val="dk1"/>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7"/>
          <p:cNvSpPr txBox="1"/>
          <p:nvPr>
            <p:ph type="title"/>
          </p:nvPr>
        </p:nvSpPr>
        <p:spPr>
          <a:xfrm>
            <a:off x="838200" y="19734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3600"/>
              <a:buFont typeface="Calibri"/>
              <a:buNone/>
            </a:pPr>
            <a:r>
              <a:rPr lang="en-US" sz="3600"/>
              <a:t>Improvements depend on remote sensing, resource management and environmentally sound technologies</a:t>
            </a:r>
            <a:endParaRPr/>
          </a:p>
        </p:txBody>
      </p:sp>
      <p:pic>
        <p:nvPicPr>
          <p:cNvPr id="156" name="Google Shape;156;p7"/>
          <p:cNvPicPr preferRelativeResize="0"/>
          <p:nvPr/>
        </p:nvPicPr>
        <p:blipFill rotWithShape="1">
          <a:blip r:embed="rId3">
            <a:alphaModFix/>
          </a:blip>
          <a:srcRect b="0" l="0" r="0" t="0"/>
          <a:stretch/>
        </p:blipFill>
        <p:spPr>
          <a:xfrm>
            <a:off x="408432" y="1614348"/>
            <a:ext cx="11353800" cy="500784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8"/>
          <p:cNvSpPr txBox="1"/>
          <p:nvPr>
            <p:ph type="title"/>
          </p:nvPr>
        </p:nvSpPr>
        <p:spPr>
          <a:xfrm>
            <a:off x="838200" y="1365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3200"/>
              <a:buFont typeface="Calibri"/>
              <a:buNone/>
            </a:pPr>
            <a:r>
              <a:rPr lang="en-US" sz="3200"/>
              <a:t>Common services, as defined in oneM2M standards, help developers build repeatable and scalable IoT systems</a:t>
            </a:r>
            <a:endParaRPr/>
          </a:p>
        </p:txBody>
      </p:sp>
      <p:pic>
        <p:nvPicPr>
          <p:cNvPr id="162" name="Google Shape;162;p8"/>
          <p:cNvPicPr preferRelativeResize="0"/>
          <p:nvPr/>
        </p:nvPicPr>
        <p:blipFill rotWithShape="1">
          <a:blip r:embed="rId3">
            <a:alphaModFix/>
          </a:blip>
          <a:srcRect b="0" l="0" r="0" t="0"/>
          <a:stretch/>
        </p:blipFill>
        <p:spPr>
          <a:xfrm>
            <a:off x="346973" y="1462088"/>
            <a:ext cx="11498053" cy="473700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4400"/>
              <a:buFont typeface="Calibri"/>
              <a:buNone/>
            </a:pPr>
            <a:r>
              <a:rPr lang="en-US"/>
              <a:t>How oneM2M enables sustainability</a:t>
            </a:r>
            <a:endParaRPr/>
          </a:p>
        </p:txBody>
      </p:sp>
      <p:sp>
        <p:nvSpPr>
          <p:cNvPr id="168" name="Google Shape;168;p9"/>
          <p:cNvSpPr txBox="1"/>
          <p:nvPr>
            <p:ph idx="1" type="body"/>
          </p:nvPr>
        </p:nvSpPr>
        <p:spPr>
          <a:xfrm>
            <a:off x="755904" y="1690688"/>
            <a:ext cx="10515600" cy="4351338"/>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90000"/>
              </a:lnSpc>
              <a:spcBef>
                <a:spcPts val="0"/>
              </a:spcBef>
              <a:spcAft>
                <a:spcPts val="0"/>
              </a:spcAft>
              <a:buClr>
                <a:srgbClr val="002060"/>
              </a:buClr>
              <a:buSzPct val="100000"/>
              <a:buChar char="•"/>
            </a:pPr>
            <a:r>
              <a:rPr lang="en-US"/>
              <a:t>Shareable, horizontal architecture – ‘build once, apply many times’</a:t>
            </a:r>
            <a:endParaRPr/>
          </a:p>
          <a:p>
            <a:pPr indent="-64135" lvl="0" marL="228600" rtl="0" algn="l">
              <a:lnSpc>
                <a:spcPct val="90000"/>
              </a:lnSpc>
              <a:spcBef>
                <a:spcPts val="1000"/>
              </a:spcBef>
              <a:spcAft>
                <a:spcPts val="0"/>
              </a:spcAft>
              <a:buClr>
                <a:srgbClr val="002060"/>
              </a:buClr>
              <a:buSzPct val="100000"/>
              <a:buNone/>
            </a:pPr>
            <a:r>
              <a:t/>
            </a:r>
            <a:endParaRPr/>
          </a:p>
          <a:p>
            <a:pPr indent="-228600" lvl="0" marL="228600" rtl="0" algn="l">
              <a:lnSpc>
                <a:spcPct val="90000"/>
              </a:lnSpc>
              <a:spcBef>
                <a:spcPts val="1000"/>
              </a:spcBef>
              <a:spcAft>
                <a:spcPts val="0"/>
              </a:spcAft>
              <a:buClr>
                <a:srgbClr val="002060"/>
              </a:buClr>
              <a:buSzPct val="100000"/>
              <a:buChar char="•"/>
            </a:pPr>
            <a:r>
              <a:rPr lang="en-US"/>
              <a:t>Toolkit of common services for developers to build IoT systems, repeatably</a:t>
            </a:r>
            <a:endParaRPr/>
          </a:p>
          <a:p>
            <a:pPr indent="-64135" lvl="0" marL="228600" rtl="0" algn="l">
              <a:lnSpc>
                <a:spcPct val="90000"/>
              </a:lnSpc>
              <a:spcBef>
                <a:spcPts val="1000"/>
              </a:spcBef>
              <a:spcAft>
                <a:spcPts val="0"/>
              </a:spcAft>
              <a:buClr>
                <a:srgbClr val="002060"/>
              </a:buClr>
              <a:buSzPct val="100000"/>
              <a:buNone/>
            </a:pPr>
            <a:r>
              <a:t/>
            </a:r>
            <a:endParaRPr/>
          </a:p>
          <a:p>
            <a:pPr indent="-228600" lvl="0" marL="228600" rtl="0" algn="l">
              <a:lnSpc>
                <a:spcPct val="90000"/>
              </a:lnSpc>
              <a:spcBef>
                <a:spcPts val="1000"/>
              </a:spcBef>
              <a:spcAft>
                <a:spcPts val="0"/>
              </a:spcAft>
              <a:buClr>
                <a:srgbClr val="002060"/>
              </a:buClr>
              <a:buSzPct val="100000"/>
              <a:buChar char="•"/>
            </a:pPr>
            <a:r>
              <a:rPr lang="en-US"/>
              <a:t>Open standard for vendor, technology and data interoperability</a:t>
            </a:r>
            <a:endParaRPr/>
          </a:p>
          <a:p>
            <a:pPr indent="-64135" lvl="0" marL="228600" rtl="0" algn="l">
              <a:lnSpc>
                <a:spcPct val="90000"/>
              </a:lnSpc>
              <a:spcBef>
                <a:spcPts val="1000"/>
              </a:spcBef>
              <a:spcAft>
                <a:spcPts val="0"/>
              </a:spcAft>
              <a:buClr>
                <a:srgbClr val="002060"/>
              </a:buClr>
              <a:buSzPct val="100000"/>
              <a:buNone/>
            </a:pPr>
            <a:r>
              <a:t/>
            </a:r>
            <a:endParaRPr/>
          </a:p>
          <a:p>
            <a:pPr indent="-228600" lvl="0" marL="228600" rtl="0" algn="l">
              <a:lnSpc>
                <a:spcPct val="90000"/>
              </a:lnSpc>
              <a:spcBef>
                <a:spcPts val="1000"/>
              </a:spcBef>
              <a:spcAft>
                <a:spcPts val="0"/>
              </a:spcAft>
              <a:buClr>
                <a:srgbClr val="002060"/>
              </a:buClr>
              <a:buSzPct val="100000"/>
              <a:buChar char="•"/>
            </a:pPr>
            <a:r>
              <a:rPr lang="en-US"/>
              <a:t>Ability to re-use legacy systems in ‘brownfield + greenfield’ scenarios via a cross-domain, interworking capability</a:t>
            </a:r>
            <a:endParaRPr/>
          </a:p>
          <a:p>
            <a:pPr indent="-64135" lvl="0" marL="228600" rtl="0" algn="l">
              <a:lnSpc>
                <a:spcPct val="90000"/>
              </a:lnSpc>
              <a:spcBef>
                <a:spcPts val="1000"/>
              </a:spcBef>
              <a:spcAft>
                <a:spcPts val="0"/>
              </a:spcAft>
              <a:buClr>
                <a:srgbClr val="002060"/>
              </a:buClr>
              <a:buSzPct val="100000"/>
              <a:buNone/>
            </a:pPr>
            <a:r>
              <a:t/>
            </a:r>
            <a:endParaRPr/>
          </a:p>
          <a:p>
            <a:pPr indent="-228600" lvl="0" marL="228600" rtl="0" algn="l">
              <a:lnSpc>
                <a:spcPct val="90000"/>
              </a:lnSpc>
              <a:spcBef>
                <a:spcPts val="1000"/>
              </a:spcBef>
              <a:spcAft>
                <a:spcPts val="0"/>
              </a:spcAft>
              <a:buClr>
                <a:srgbClr val="002060"/>
              </a:buClr>
              <a:buSzPct val="100000"/>
              <a:buChar char="•"/>
            </a:pPr>
            <a:r>
              <a:rPr lang="en-US"/>
              <a:t>Avoid re-invention by reusing established industry standards and enhancing them with new capabilities </a:t>
            </a:r>
            <a:endParaRPr/>
          </a:p>
          <a:p>
            <a:pPr indent="-64135" lvl="0" marL="228600" rtl="0" algn="l">
              <a:lnSpc>
                <a:spcPct val="90000"/>
              </a:lnSpc>
              <a:spcBef>
                <a:spcPts val="1000"/>
              </a:spcBef>
              <a:spcAft>
                <a:spcPts val="0"/>
              </a:spcAft>
              <a:buClr>
                <a:srgbClr val="002060"/>
              </a:buClr>
              <a:buSzPct val="1000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Future Technologi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2020-01-17T06:46:23Z</dcterms:created>
  <dc:creator>Shefali Sinha</dc:creator>
</cp:coreProperties>
</file>