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89" r:id="rId2"/>
    <p:sldId id="256" r:id="rId3"/>
    <p:sldId id="515" r:id="rId4"/>
    <p:sldId id="323" r:id="rId5"/>
    <p:sldId id="529" r:id="rId6"/>
    <p:sldId id="528" r:id="rId7"/>
    <p:sldId id="533" r:id="rId8"/>
    <p:sldId id="535" r:id="rId9"/>
    <p:sldId id="536" r:id="rId10"/>
    <p:sldId id="537" r:id="rId11"/>
    <p:sldId id="539" r:id="rId12"/>
    <p:sldId id="284" r:id="rId13"/>
    <p:sldId id="531" r:id="rId14"/>
    <p:sldId id="540" r:id="rId15"/>
    <p:sldId id="541" r:id="rId16"/>
    <p:sldId id="543" r:id="rId17"/>
    <p:sldId id="545" r:id="rId18"/>
    <p:sldId id="546" r:id="rId19"/>
    <p:sldId id="547" r:id="rId20"/>
    <p:sldId id="548" r:id="rId21"/>
    <p:sldId id="549" r:id="rId22"/>
    <p:sldId id="550" r:id="rId23"/>
    <p:sldId id="551" r:id="rId24"/>
    <p:sldId id="553" r:id="rId25"/>
    <p:sldId id="554" r:id="rId26"/>
    <p:sldId id="555"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7149"/>
    <a:srgbClr val="CE7D50"/>
    <a:srgbClr val="C6588A"/>
    <a:srgbClr val="D84654"/>
    <a:srgbClr val="FF0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69" d="100"/>
          <a:sy n="69" d="100"/>
        </p:scale>
        <p:origin x="798" y="60"/>
      </p:cViewPr>
      <p:guideLst/>
    </p:cSldViewPr>
  </p:slideViewPr>
  <p:notesTextViewPr>
    <p:cViewPr>
      <p:scale>
        <a:sx n="1" d="1"/>
        <a:sy n="1" d="1"/>
      </p:scale>
      <p:origin x="0" y="0"/>
    </p:cViewPr>
  </p:notesTextViewPr>
  <p:notesViewPr>
    <p:cSldViewPr snapToGrid="0">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FC60BF-5AAE-4895-AF83-7E2D90F5D3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24E06FF7-33BC-4AEE-9478-275C611B95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D2E310-6A97-44F8-9E3B-D62C7DB393DE}" type="datetimeFigureOut">
              <a:rPr lang="en-IN" smtClean="0"/>
              <a:t>05-07-2021</a:t>
            </a:fld>
            <a:endParaRPr lang="en-IN"/>
          </a:p>
        </p:txBody>
      </p:sp>
      <p:sp>
        <p:nvSpPr>
          <p:cNvPr id="4" name="Footer Placeholder 3">
            <a:extLst>
              <a:ext uri="{FF2B5EF4-FFF2-40B4-BE49-F238E27FC236}">
                <a16:creationId xmlns:a16="http://schemas.microsoft.com/office/drawing/2014/main" id="{1DBFCFF7-55F2-442E-841C-41E1515251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BCC2BE5C-6933-4E31-8DF2-5305011DCB9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B5AC4E-0ACD-4D51-852F-8FE4EA5B06AB}" type="slidenum">
              <a:rPr lang="en-IN" smtClean="0"/>
              <a:t>‹#›</a:t>
            </a:fld>
            <a:endParaRPr lang="en-IN"/>
          </a:p>
        </p:txBody>
      </p:sp>
    </p:spTree>
    <p:extLst>
      <p:ext uri="{BB962C8B-B14F-4D97-AF65-F5344CB8AC3E}">
        <p14:creationId xmlns:p14="http://schemas.microsoft.com/office/powerpoint/2010/main" val="1663306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F47CA-D325-4CEC-88DF-276BCEFDA1F8}" type="datetimeFigureOut">
              <a:rPr lang="en-IN" smtClean="0"/>
              <a:t>05-07-2021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229796-B098-47AD-9CCA-A56D0E1CADBF}" type="slidenum">
              <a:rPr lang="en-IN" smtClean="0"/>
              <a:t>‹#›</a:t>
            </a:fld>
            <a:endParaRPr lang="en-IN"/>
          </a:p>
        </p:txBody>
      </p:sp>
    </p:spTree>
    <p:extLst>
      <p:ext uri="{BB962C8B-B14F-4D97-AF65-F5344CB8AC3E}">
        <p14:creationId xmlns:p14="http://schemas.microsoft.com/office/powerpoint/2010/main" val="2803933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1pPr>
            <a:lvl2pPr>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2pPr>
            <a:lvl3pPr>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3pPr>
            <a:lvl4pPr>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4pPr>
            <a:lvl5pPr>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5pPr>
            <a:lvl6pPr marL="2649885" indent="-240899" defTabSz="481797" eaLnBrk="0" fontAlgn="base" hangingPunct="0">
              <a:spcBef>
                <a:spcPct val="0"/>
              </a:spcBef>
              <a:spcAft>
                <a:spcPct val="0"/>
              </a:spcAft>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6pPr>
            <a:lvl7pPr marL="3131683" indent="-240899" defTabSz="481797" eaLnBrk="0" fontAlgn="base" hangingPunct="0">
              <a:spcBef>
                <a:spcPct val="0"/>
              </a:spcBef>
              <a:spcAft>
                <a:spcPct val="0"/>
              </a:spcAft>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7pPr>
            <a:lvl8pPr marL="3613480" indent="-240899" defTabSz="481797" eaLnBrk="0" fontAlgn="base" hangingPunct="0">
              <a:spcBef>
                <a:spcPct val="0"/>
              </a:spcBef>
              <a:spcAft>
                <a:spcPct val="0"/>
              </a:spcAft>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8pPr>
            <a:lvl9pPr marL="4095278" indent="-240899" defTabSz="481797" eaLnBrk="0" fontAlgn="base" hangingPunct="0">
              <a:spcBef>
                <a:spcPct val="0"/>
              </a:spcBef>
              <a:spcAft>
                <a:spcPct val="0"/>
              </a:spcAft>
              <a:tabLst>
                <a:tab pos="762846" algn="l"/>
                <a:tab pos="1525692" algn="l"/>
                <a:tab pos="2288537" algn="l"/>
                <a:tab pos="3051383" algn="l"/>
              </a:tabLst>
              <a:defRPr>
                <a:solidFill>
                  <a:schemeClr val="bg1"/>
                </a:solidFill>
                <a:latin typeface="Calibri" panose="020F0502020204030204" pitchFamily="34" charset="0"/>
                <a:ea typeface="Microsoft YaHei" panose="020B0503020204020204" pitchFamily="34" charset="-122"/>
              </a:defRPr>
            </a:lvl9pPr>
          </a:lstStyle>
          <a:p>
            <a:fld id="{2D63EC87-C95A-4085-9B48-CD37D2254CEA}" type="slidenum">
              <a:rPr lang="en-US" altLang="en-US">
                <a:solidFill>
                  <a:srgbClr val="000000"/>
                </a:solidFill>
                <a:latin typeface="Times New Roman" panose="02020603050405020304" pitchFamily="18" charset="0"/>
              </a:rPr>
              <a:pPr/>
              <a:t>27</a:t>
            </a:fld>
            <a:endParaRPr lang="en-US" altLang="en-US">
              <a:solidFill>
                <a:srgbClr val="000000"/>
              </a:solidFill>
              <a:latin typeface="Times New Roman" panose="02020603050405020304" pitchFamily="18" charset="0"/>
            </a:endParaRPr>
          </a:p>
        </p:txBody>
      </p:sp>
      <p:sp>
        <p:nvSpPr>
          <p:cNvPr id="37891" name="Text Box 1"/>
          <p:cNvSpPr txBox="1">
            <a:spLocks noChangeArrowheads="1"/>
          </p:cNvSpPr>
          <p:nvPr/>
        </p:nvSpPr>
        <p:spPr bwMode="auto">
          <a:xfrm>
            <a:off x="0" y="0"/>
            <a:ext cx="1736" cy="1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4842" tIns="47421" rIns="94842" bIns="47421"/>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9pPr>
          </a:lstStyle>
          <a:p>
            <a:pPr eaLnBrk="1">
              <a:lnSpc>
                <a:spcPct val="104000"/>
              </a:lnSpc>
              <a:buSzPct val="100000"/>
            </a:pPr>
            <a:fld id="{73E83CF7-5195-4B7F-866D-C5890F291E9E}" type="slidenum">
              <a:rPr lang="en-US" altLang="en-US" sz="1500">
                <a:solidFill>
                  <a:srgbClr val="FFFFFF"/>
                </a:solidFill>
                <a:latin typeface="Trebuchet MS" panose="020B0603020202020204" pitchFamily="34" charset="0"/>
              </a:rPr>
              <a:pPr eaLnBrk="1">
                <a:lnSpc>
                  <a:spcPct val="104000"/>
                </a:lnSpc>
                <a:buSzPct val="100000"/>
              </a:pPr>
              <a:t>27</a:t>
            </a:fld>
            <a:endParaRPr lang="en-US" altLang="en-US" sz="1500">
              <a:solidFill>
                <a:srgbClr val="FFFFFF"/>
              </a:solidFill>
              <a:latin typeface="Trebuchet MS" panose="020B0603020202020204" pitchFamily="34" charset="0"/>
            </a:endParaRPr>
          </a:p>
        </p:txBody>
      </p:sp>
      <p:sp>
        <p:nvSpPr>
          <p:cNvPr id="37892" name="Rectangle 2"/>
          <p:cNvSpPr>
            <a:spLocks noGrp="1" noRot="1" noChangeAspect="1" noChangeArrowheads="1" noTextEdit="1"/>
          </p:cNvSpPr>
          <p:nvPr>
            <p:ph type="sldImg"/>
          </p:nvPr>
        </p:nvSpPr>
        <p:spPr>
          <a:xfrm>
            <a:off x="893763" y="765175"/>
            <a:ext cx="6707187" cy="3771900"/>
          </a:xfrm>
          <a:solidFill>
            <a:srgbClr val="FFFFFF"/>
          </a:solidFill>
          <a:ln>
            <a:solidFill>
              <a:srgbClr val="000000"/>
            </a:solidFill>
            <a:miter lim="800000"/>
            <a:headEnd/>
            <a:tailEnd/>
          </a:ln>
        </p:spPr>
      </p:sp>
      <p:sp>
        <p:nvSpPr>
          <p:cNvPr id="37893" name="Rectangle 3"/>
          <p:cNvSpPr>
            <a:spLocks noGrp="1" noChangeArrowheads="1"/>
          </p:cNvSpPr>
          <p:nvPr>
            <p:ph type="body" idx="1"/>
          </p:nvPr>
        </p:nvSpPr>
        <p:spPr>
          <a:xfrm>
            <a:off x="850531" y="4782318"/>
            <a:ext cx="6795567" cy="45280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ct val="0"/>
              </a:spcBef>
              <a:tabLst>
                <a:tab pos="0" algn="l"/>
                <a:tab pos="481797" algn="l"/>
                <a:tab pos="963595" algn="l"/>
                <a:tab pos="1445392" algn="l"/>
                <a:tab pos="1927189" algn="l"/>
                <a:tab pos="2408987" algn="l"/>
                <a:tab pos="2890784" algn="l"/>
                <a:tab pos="3372582" algn="l"/>
                <a:tab pos="3854379" algn="l"/>
                <a:tab pos="4336176" algn="l"/>
                <a:tab pos="4817974" algn="l"/>
                <a:tab pos="5299771" algn="l"/>
                <a:tab pos="5781568" algn="l"/>
                <a:tab pos="6263366" algn="l"/>
                <a:tab pos="6745163" algn="l"/>
                <a:tab pos="7226960" algn="l"/>
                <a:tab pos="7708758" algn="l"/>
                <a:tab pos="8190555" algn="l"/>
                <a:tab pos="8672352" algn="l"/>
                <a:tab pos="9154150" algn="l"/>
                <a:tab pos="9635947" algn="l"/>
              </a:tabLst>
            </a:pPr>
            <a:endParaRPr lang="en-US" altLang="en-US" sz="210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3209535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D6F23ED-0E0F-4C47-9B9F-24323C66C420}"/>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3" name="Picture 2">
            <a:extLst>
              <a:ext uri="{FF2B5EF4-FFF2-40B4-BE49-F238E27FC236}">
                <a16:creationId xmlns:a16="http://schemas.microsoft.com/office/drawing/2014/main" id="{8164B6FF-BD86-4643-99E0-D8B89F11E3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
        <p:nvSpPr>
          <p:cNvPr id="5" name="TextBox 4">
            <a:extLst>
              <a:ext uri="{FF2B5EF4-FFF2-40B4-BE49-F238E27FC236}">
                <a16:creationId xmlns:a16="http://schemas.microsoft.com/office/drawing/2014/main" id="{D9F02475-C8B8-4251-8C58-017BC0B0A63B}"/>
              </a:ext>
            </a:extLst>
          </p:cNvPr>
          <p:cNvSpPr txBox="1"/>
          <p:nvPr userDrawn="1"/>
        </p:nvSpPr>
        <p:spPr>
          <a:xfrm>
            <a:off x="1289915" y="704850"/>
            <a:ext cx="9672725" cy="1077218"/>
          </a:xfrm>
          <a:prstGeom prst="rect">
            <a:avLst/>
          </a:prstGeom>
          <a:noFill/>
        </p:spPr>
        <p:txBody>
          <a:bodyPr wrap="square" rtlCol="0">
            <a:spAutoFit/>
          </a:bodyPr>
          <a:lstStyle/>
          <a:p>
            <a:pPr algn="ctr"/>
            <a:r>
              <a:rPr lang="en-US" sz="3200" dirty="0">
                <a:solidFill>
                  <a:srgbClr val="002060"/>
                </a:solidFill>
                <a:effectLst>
                  <a:outerShdw blurRad="38100" dist="38100" dir="2700000" algn="tl">
                    <a:srgbClr val="000000">
                      <a:alpha val="43137"/>
                    </a:srgbClr>
                  </a:outerShdw>
                </a:effectLst>
              </a:rPr>
              <a:t>C-DOT-TSDSI Webinar Series: </a:t>
            </a:r>
          </a:p>
          <a:p>
            <a:pPr algn="ctr"/>
            <a:r>
              <a:rPr lang="en-US" sz="3200" dirty="0">
                <a:solidFill>
                  <a:srgbClr val="002060"/>
                </a:solidFill>
                <a:effectLst>
                  <a:outerShdw blurRad="38100" dist="38100" dir="2700000" algn="tl">
                    <a:srgbClr val="000000">
                      <a:alpha val="43137"/>
                    </a:srgbClr>
                  </a:outerShdw>
                </a:effectLst>
              </a:rPr>
              <a:t>The National Standards for IoT – Smart Cities Perspective </a:t>
            </a:r>
            <a:endParaRPr lang="en-IN" sz="32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5654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0609-91D5-4684-8D08-C1F640C2B8A4}"/>
              </a:ext>
            </a:extLst>
          </p:cNvPr>
          <p:cNvSpPr>
            <a:spLocks noGrp="1"/>
          </p:cNvSpPr>
          <p:nvPr>
            <p:ph type="title"/>
          </p:nvPr>
        </p:nvSpPr>
        <p:spPr/>
        <p:txBody>
          <a:bodyPr/>
          <a:lstStyle>
            <a:lvl1pPr>
              <a:defRPr>
                <a:solidFill>
                  <a:srgbClr val="002060"/>
                </a:solidFill>
              </a:defRPr>
            </a:lvl1pPr>
          </a:lstStyle>
          <a:p>
            <a:r>
              <a:rPr lang="en-US" dirty="0"/>
              <a:t>Click to edit Master title style</a:t>
            </a:r>
            <a:endParaRPr lang="en-IN" dirty="0"/>
          </a:p>
        </p:txBody>
      </p:sp>
      <p:sp>
        <p:nvSpPr>
          <p:cNvPr id="3" name="Vertical Text Placeholder 2">
            <a:extLst>
              <a:ext uri="{FF2B5EF4-FFF2-40B4-BE49-F238E27FC236}">
                <a16:creationId xmlns:a16="http://schemas.microsoft.com/office/drawing/2014/main" id="{C42190AE-A774-4F7F-B06F-5A2A6A21161B}"/>
              </a:ext>
            </a:extLst>
          </p:cNvPr>
          <p:cNvSpPr>
            <a:spLocks noGrp="1"/>
          </p:cNvSpPr>
          <p:nvPr>
            <p:ph type="body" orient="vert" idx="1"/>
          </p:nvPr>
        </p:nvSpPr>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D016F37C-FCC6-4C03-9CF4-DD497E228045}"/>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051D7A15-6D37-464C-A4B9-AD960C7C71E5}"/>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6" name="Slide Number Placeholder 5">
            <a:extLst>
              <a:ext uri="{FF2B5EF4-FFF2-40B4-BE49-F238E27FC236}">
                <a16:creationId xmlns:a16="http://schemas.microsoft.com/office/drawing/2014/main" id="{D3C14189-223A-4050-B27B-8A49D5DD8D59}"/>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9" name="Picture 8">
            <a:extLst>
              <a:ext uri="{FF2B5EF4-FFF2-40B4-BE49-F238E27FC236}">
                <a16:creationId xmlns:a16="http://schemas.microsoft.com/office/drawing/2014/main" id="{EA9A1674-BB5E-4FA9-A74B-7AFE5459754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0" name="Picture 9">
            <a:extLst>
              <a:ext uri="{FF2B5EF4-FFF2-40B4-BE49-F238E27FC236}">
                <a16:creationId xmlns:a16="http://schemas.microsoft.com/office/drawing/2014/main" id="{EF684AE7-9758-4BFD-BBB5-BD4FB598053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291830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CB2CF3-8380-4407-B9C6-42DC01F82A38}"/>
              </a:ext>
            </a:extLst>
          </p:cNvPr>
          <p:cNvSpPr>
            <a:spLocks noGrp="1"/>
          </p:cNvSpPr>
          <p:nvPr>
            <p:ph type="title" orient="vert"/>
          </p:nvPr>
        </p:nvSpPr>
        <p:spPr>
          <a:xfrm>
            <a:off x="8724900" y="365125"/>
            <a:ext cx="2628900" cy="5811838"/>
          </a:xfrm>
        </p:spPr>
        <p:txBody>
          <a:bodyPr vert="eaVert"/>
          <a:lstStyle>
            <a:lvl1pPr>
              <a:defRPr>
                <a:solidFill>
                  <a:srgbClr val="002060"/>
                </a:solidFill>
              </a:defRPr>
            </a:lvl1pPr>
          </a:lstStyle>
          <a:p>
            <a:r>
              <a:rPr lang="en-US" dirty="0"/>
              <a:t>Click to edit Master title style</a:t>
            </a:r>
            <a:endParaRPr lang="en-IN" dirty="0"/>
          </a:p>
        </p:txBody>
      </p:sp>
      <p:sp>
        <p:nvSpPr>
          <p:cNvPr id="3" name="Vertical Text Placeholder 2">
            <a:extLst>
              <a:ext uri="{FF2B5EF4-FFF2-40B4-BE49-F238E27FC236}">
                <a16:creationId xmlns:a16="http://schemas.microsoft.com/office/drawing/2014/main" id="{1189AB8F-BE22-49B5-ABC6-4C00465324BA}"/>
              </a:ext>
            </a:extLst>
          </p:cNvPr>
          <p:cNvSpPr>
            <a:spLocks noGrp="1"/>
          </p:cNvSpPr>
          <p:nvPr>
            <p:ph type="body" orient="vert" idx="1"/>
          </p:nvPr>
        </p:nvSpPr>
        <p:spPr>
          <a:xfrm>
            <a:off x="838200" y="365125"/>
            <a:ext cx="7734300" cy="581183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7FEC9FCF-95B4-4209-AD4D-EDB8F493AB2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1666F470-F75C-4CD5-A237-4F9790A67CB7}"/>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6" name="Slide Number Placeholder 5">
            <a:extLst>
              <a:ext uri="{FF2B5EF4-FFF2-40B4-BE49-F238E27FC236}">
                <a16:creationId xmlns:a16="http://schemas.microsoft.com/office/drawing/2014/main" id="{1870B427-E843-482C-BDFE-12B97E8B5E1F}"/>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9" name="Picture 8">
            <a:extLst>
              <a:ext uri="{FF2B5EF4-FFF2-40B4-BE49-F238E27FC236}">
                <a16:creationId xmlns:a16="http://schemas.microsoft.com/office/drawing/2014/main" id="{09E7A6C5-56D7-4842-B8AE-3DB6DCA3104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0" name="Picture 9">
            <a:extLst>
              <a:ext uri="{FF2B5EF4-FFF2-40B4-BE49-F238E27FC236}">
                <a16:creationId xmlns:a16="http://schemas.microsoft.com/office/drawing/2014/main" id="{5AC908C4-5D22-44A6-A296-CE750DD7C89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425727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4DE0A-4F78-47F4-875B-EA1BB7472174}"/>
              </a:ext>
            </a:extLst>
          </p:cNvPr>
          <p:cNvSpPr>
            <a:spLocks noGrp="1"/>
          </p:cNvSpPr>
          <p:nvPr>
            <p:ph type="title"/>
          </p:nvPr>
        </p:nvSpPr>
        <p:spPr/>
        <p:txBody>
          <a:bodyPr/>
          <a:lstStyle>
            <a:lvl1pPr>
              <a:defRPr>
                <a:solidFill>
                  <a:srgbClr val="002060"/>
                </a:solidFill>
              </a:defRPr>
            </a:lvl1pPr>
          </a:lstStyle>
          <a:p>
            <a:r>
              <a:rPr lang="en-US" dirty="0"/>
              <a:t>Click to edit Master title style</a:t>
            </a:r>
            <a:endParaRPr lang="en-IN" dirty="0"/>
          </a:p>
        </p:txBody>
      </p:sp>
      <p:sp>
        <p:nvSpPr>
          <p:cNvPr id="3" name="Content Placeholder 2">
            <a:extLst>
              <a:ext uri="{FF2B5EF4-FFF2-40B4-BE49-F238E27FC236}">
                <a16:creationId xmlns:a16="http://schemas.microsoft.com/office/drawing/2014/main" id="{DF61C693-FC65-4561-8343-DB6085280ACF}"/>
              </a:ext>
            </a:extLst>
          </p:cNvPr>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1902DBAF-EC9F-4E80-A0EB-40B6B866090F}"/>
              </a:ext>
            </a:extLst>
          </p:cNvPr>
          <p:cNvSpPr>
            <a:spLocks noGrp="1"/>
          </p:cNvSpPr>
          <p:nvPr>
            <p:ph type="dt" sz="half" idx="10"/>
          </p:nvPr>
        </p:nvSpPr>
        <p:spPr/>
        <p:txBody>
          <a:bodyPr/>
          <a:lstStyle>
            <a:lvl1pPr>
              <a:defRPr/>
            </a:lvl1pPr>
          </a:lstStyle>
          <a:p>
            <a:endParaRPr lang="en-IN" dirty="0"/>
          </a:p>
        </p:txBody>
      </p:sp>
      <p:sp>
        <p:nvSpPr>
          <p:cNvPr id="5" name="Footer Placeholder 4">
            <a:extLst>
              <a:ext uri="{FF2B5EF4-FFF2-40B4-BE49-F238E27FC236}">
                <a16:creationId xmlns:a16="http://schemas.microsoft.com/office/drawing/2014/main" id="{9BE646E4-9C71-4874-A73A-77FA4811EA89}"/>
              </a:ext>
            </a:extLst>
          </p:cNvPr>
          <p:cNvSpPr>
            <a:spLocks noGrp="1"/>
          </p:cNvSpPr>
          <p:nvPr>
            <p:ph type="ftr" sz="quarter" idx="11"/>
          </p:nvPr>
        </p:nvSpPr>
        <p:spPr/>
        <p:txBody>
          <a:bodyPr/>
          <a:lstStyle/>
          <a:p>
            <a:r>
              <a:rPr lang="en-US"/>
              <a:t>C-DOT-TSDSI Webinar Series: The National Standards for IoT - Smart Cities Perspective</a:t>
            </a:r>
            <a:endParaRPr lang="en-IN" dirty="0"/>
          </a:p>
        </p:txBody>
      </p:sp>
      <p:pic>
        <p:nvPicPr>
          <p:cNvPr id="8" name="Picture 7">
            <a:extLst>
              <a:ext uri="{FF2B5EF4-FFF2-40B4-BE49-F238E27FC236}">
                <a16:creationId xmlns:a16="http://schemas.microsoft.com/office/drawing/2014/main" id="{3A4D75AB-6F6B-49AA-8294-8E5F8A61983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0" name="Picture 9">
            <a:extLst>
              <a:ext uri="{FF2B5EF4-FFF2-40B4-BE49-F238E27FC236}">
                <a16:creationId xmlns:a16="http://schemas.microsoft.com/office/drawing/2014/main" id="{AFEBD5A2-2302-4F63-B622-649E4264A1D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58897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C6846-B9B1-4B16-BA2A-E8F16E5B1A26}"/>
              </a:ext>
            </a:extLst>
          </p:cNvPr>
          <p:cNvSpPr>
            <a:spLocks noGrp="1"/>
          </p:cNvSpPr>
          <p:nvPr>
            <p:ph type="title"/>
          </p:nvPr>
        </p:nvSpPr>
        <p:spPr>
          <a:xfrm>
            <a:off x="831850" y="1709738"/>
            <a:ext cx="10515600" cy="2852737"/>
          </a:xfrm>
        </p:spPr>
        <p:txBody>
          <a:bodyPr anchor="b"/>
          <a:lstStyle>
            <a:lvl1pPr>
              <a:defRPr sz="6000">
                <a:solidFill>
                  <a:srgbClr val="002060"/>
                </a:solidFill>
              </a:defRPr>
            </a:lvl1p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id="{9BC44AAD-D7B0-4154-B3AB-341D21423DF2}"/>
              </a:ext>
            </a:extLst>
          </p:cNvPr>
          <p:cNvSpPr>
            <a:spLocks noGrp="1"/>
          </p:cNvSpPr>
          <p:nvPr>
            <p:ph type="body" idx="1"/>
          </p:nvPr>
        </p:nvSpPr>
        <p:spPr>
          <a:xfrm>
            <a:off x="831850" y="4589463"/>
            <a:ext cx="10515600" cy="1500187"/>
          </a:xfrm>
        </p:spPr>
        <p:txBody>
          <a:bodyPr/>
          <a:lstStyle>
            <a:lvl1pPr marL="0" indent="0">
              <a:buNone/>
              <a:defRPr sz="2400">
                <a:solidFill>
                  <a:srgbClr val="00206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3A3C2714-08D5-4BA0-8034-2FE9EE49522E}"/>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74B6F655-47A4-44CE-82D9-3F013823C266}"/>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6" name="Slide Number Placeholder 5">
            <a:extLst>
              <a:ext uri="{FF2B5EF4-FFF2-40B4-BE49-F238E27FC236}">
                <a16:creationId xmlns:a16="http://schemas.microsoft.com/office/drawing/2014/main" id="{06541BE1-C4B6-4F04-9EFF-9C540BDE8343}"/>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9" name="Picture 8">
            <a:extLst>
              <a:ext uri="{FF2B5EF4-FFF2-40B4-BE49-F238E27FC236}">
                <a16:creationId xmlns:a16="http://schemas.microsoft.com/office/drawing/2014/main" id="{8A6D85BE-957D-4311-9D1C-58F56DDECC49}"/>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0" name="Picture 9">
            <a:extLst>
              <a:ext uri="{FF2B5EF4-FFF2-40B4-BE49-F238E27FC236}">
                <a16:creationId xmlns:a16="http://schemas.microsoft.com/office/drawing/2014/main" id="{1F4F2690-B530-4BD1-A639-EE732C17D1E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382847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02BC2-1FED-4CF6-B41E-2EBEE906D48D}"/>
              </a:ext>
            </a:extLst>
          </p:cNvPr>
          <p:cNvSpPr>
            <a:spLocks noGrp="1"/>
          </p:cNvSpPr>
          <p:nvPr>
            <p:ph type="title"/>
          </p:nvPr>
        </p:nvSpPr>
        <p:spPr/>
        <p:txBody>
          <a:bodyPr/>
          <a:lstStyle>
            <a:lvl1pPr>
              <a:defRPr>
                <a:solidFill>
                  <a:srgbClr val="002060"/>
                </a:solidFill>
              </a:defRPr>
            </a:lvl1pPr>
          </a:lstStyle>
          <a:p>
            <a:r>
              <a:rPr lang="en-US" dirty="0"/>
              <a:t>Click to edit Master title style</a:t>
            </a:r>
            <a:endParaRPr lang="en-IN" dirty="0"/>
          </a:p>
        </p:txBody>
      </p:sp>
      <p:sp>
        <p:nvSpPr>
          <p:cNvPr id="3" name="Content Placeholder 2">
            <a:extLst>
              <a:ext uri="{FF2B5EF4-FFF2-40B4-BE49-F238E27FC236}">
                <a16:creationId xmlns:a16="http://schemas.microsoft.com/office/drawing/2014/main" id="{9A608581-4736-498F-945D-8F4D552A4468}"/>
              </a:ext>
            </a:extLst>
          </p:cNvPr>
          <p:cNvSpPr>
            <a:spLocks noGrp="1"/>
          </p:cNvSpPr>
          <p:nvPr>
            <p:ph sz="half" idx="1"/>
          </p:nvPr>
        </p:nvSpPr>
        <p:spPr>
          <a:xfrm>
            <a:off x="838200" y="1825625"/>
            <a:ext cx="5181600" cy="4351338"/>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a:extLst>
              <a:ext uri="{FF2B5EF4-FFF2-40B4-BE49-F238E27FC236}">
                <a16:creationId xmlns:a16="http://schemas.microsoft.com/office/drawing/2014/main" id="{5C44FBD4-CE0B-4529-982E-1EF6564884A7}"/>
              </a:ext>
            </a:extLst>
          </p:cNvPr>
          <p:cNvSpPr>
            <a:spLocks noGrp="1"/>
          </p:cNvSpPr>
          <p:nvPr>
            <p:ph sz="half" idx="2"/>
          </p:nvPr>
        </p:nvSpPr>
        <p:spPr>
          <a:xfrm>
            <a:off x="6172200" y="1825625"/>
            <a:ext cx="5181600" cy="4351338"/>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Date Placeholder 4">
            <a:extLst>
              <a:ext uri="{FF2B5EF4-FFF2-40B4-BE49-F238E27FC236}">
                <a16:creationId xmlns:a16="http://schemas.microsoft.com/office/drawing/2014/main" id="{301D2FFD-43BF-4A1B-BD23-CCBCFFFB9172}"/>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D4C05416-EA7C-4BE8-8C7C-E5AC634569C6}"/>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7" name="Slide Number Placeholder 6">
            <a:extLst>
              <a:ext uri="{FF2B5EF4-FFF2-40B4-BE49-F238E27FC236}">
                <a16:creationId xmlns:a16="http://schemas.microsoft.com/office/drawing/2014/main" id="{267C18A4-0682-4064-ADE8-7C4195173258}"/>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10" name="Picture 9">
            <a:extLst>
              <a:ext uri="{FF2B5EF4-FFF2-40B4-BE49-F238E27FC236}">
                <a16:creationId xmlns:a16="http://schemas.microsoft.com/office/drawing/2014/main" id="{36BFCF7D-C3E4-4EBB-8550-CD8DDE7D5B7D}"/>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1" name="Picture 10">
            <a:extLst>
              <a:ext uri="{FF2B5EF4-FFF2-40B4-BE49-F238E27FC236}">
                <a16:creationId xmlns:a16="http://schemas.microsoft.com/office/drawing/2014/main" id="{381A0373-7965-40A0-8DC5-1B2DE242CE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208790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AF6A8-A96D-460C-9DC7-8D1A843894A7}"/>
              </a:ext>
            </a:extLst>
          </p:cNvPr>
          <p:cNvSpPr>
            <a:spLocks noGrp="1"/>
          </p:cNvSpPr>
          <p:nvPr>
            <p:ph type="title"/>
          </p:nvPr>
        </p:nvSpPr>
        <p:spPr>
          <a:xfrm>
            <a:off x="839788" y="365125"/>
            <a:ext cx="10515600" cy="1325563"/>
          </a:xfrm>
        </p:spPr>
        <p:txBody>
          <a:bodyPr/>
          <a:lstStyle>
            <a:lvl1pPr>
              <a:defRPr>
                <a:solidFill>
                  <a:srgbClr val="002060"/>
                </a:solidFill>
              </a:defRPr>
            </a:lvl1p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id="{ACAFCCDE-7546-4BD6-9E5A-17CB77589433}"/>
              </a:ext>
            </a:extLst>
          </p:cNvPr>
          <p:cNvSpPr>
            <a:spLocks noGrp="1"/>
          </p:cNvSpPr>
          <p:nvPr>
            <p:ph type="body" idx="1"/>
          </p:nvPr>
        </p:nvSpPr>
        <p:spPr>
          <a:xfrm>
            <a:off x="839788" y="1681163"/>
            <a:ext cx="5157787" cy="823912"/>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322CCAA-34C9-4704-9BC0-D27D8F309359}"/>
              </a:ext>
            </a:extLst>
          </p:cNvPr>
          <p:cNvSpPr>
            <a:spLocks noGrp="1"/>
          </p:cNvSpPr>
          <p:nvPr>
            <p:ph sz="half" idx="2"/>
          </p:nvPr>
        </p:nvSpPr>
        <p:spPr>
          <a:xfrm>
            <a:off x="839788" y="2505075"/>
            <a:ext cx="5157787" cy="3684588"/>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Text Placeholder 4">
            <a:extLst>
              <a:ext uri="{FF2B5EF4-FFF2-40B4-BE49-F238E27FC236}">
                <a16:creationId xmlns:a16="http://schemas.microsoft.com/office/drawing/2014/main" id="{B27DCE2D-1166-41EE-9B9C-D86B3818D9A8}"/>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0DACDCC-053A-41B0-8D8B-83D5165F8554}"/>
              </a:ext>
            </a:extLst>
          </p:cNvPr>
          <p:cNvSpPr>
            <a:spLocks noGrp="1"/>
          </p:cNvSpPr>
          <p:nvPr>
            <p:ph sz="quarter" idx="4"/>
          </p:nvPr>
        </p:nvSpPr>
        <p:spPr>
          <a:xfrm>
            <a:off x="6172200" y="2505075"/>
            <a:ext cx="5183188" cy="3684588"/>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Date Placeholder 6">
            <a:extLst>
              <a:ext uri="{FF2B5EF4-FFF2-40B4-BE49-F238E27FC236}">
                <a16:creationId xmlns:a16="http://schemas.microsoft.com/office/drawing/2014/main" id="{F485928D-FC7F-4AC3-BE28-2E2131ABE4B1}"/>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id="{F88A8F56-EEEA-4C2C-846D-0E3BDB29B42D}"/>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9" name="Slide Number Placeholder 8">
            <a:extLst>
              <a:ext uri="{FF2B5EF4-FFF2-40B4-BE49-F238E27FC236}">
                <a16:creationId xmlns:a16="http://schemas.microsoft.com/office/drawing/2014/main" id="{9435E292-5C2D-4610-A4ED-7F910C989327}"/>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12" name="Picture 11">
            <a:extLst>
              <a:ext uri="{FF2B5EF4-FFF2-40B4-BE49-F238E27FC236}">
                <a16:creationId xmlns:a16="http://schemas.microsoft.com/office/drawing/2014/main" id="{F76372DE-3E61-4014-84D4-423AC58F2D10}"/>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3" name="Picture 12">
            <a:extLst>
              <a:ext uri="{FF2B5EF4-FFF2-40B4-BE49-F238E27FC236}">
                <a16:creationId xmlns:a16="http://schemas.microsoft.com/office/drawing/2014/main" id="{2E1F176B-7011-4140-A106-1A8F3BF842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121587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55BD1-EBF2-456C-8735-A47717BDF861}"/>
              </a:ext>
            </a:extLst>
          </p:cNvPr>
          <p:cNvSpPr>
            <a:spLocks noGrp="1"/>
          </p:cNvSpPr>
          <p:nvPr>
            <p:ph type="title"/>
          </p:nvPr>
        </p:nvSpPr>
        <p:spPr/>
        <p:txBody>
          <a:bodyPr/>
          <a:lstStyle>
            <a:lvl1pPr>
              <a:defRPr>
                <a:solidFill>
                  <a:srgbClr val="002060"/>
                </a:solidFill>
              </a:defRPr>
            </a:lvl1pPr>
          </a:lstStyle>
          <a:p>
            <a:r>
              <a:rPr lang="en-US" dirty="0"/>
              <a:t>Click to edit Master title style</a:t>
            </a:r>
            <a:endParaRPr lang="en-IN" dirty="0"/>
          </a:p>
        </p:txBody>
      </p:sp>
      <p:sp>
        <p:nvSpPr>
          <p:cNvPr id="3" name="Date Placeholder 2">
            <a:extLst>
              <a:ext uri="{FF2B5EF4-FFF2-40B4-BE49-F238E27FC236}">
                <a16:creationId xmlns:a16="http://schemas.microsoft.com/office/drawing/2014/main" id="{70749864-C68F-4A0C-80CF-22169CB30E83}"/>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a16="http://schemas.microsoft.com/office/drawing/2014/main" id="{F77F5640-FC5D-4543-99A4-2531CF954CD6}"/>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5" name="Slide Number Placeholder 4">
            <a:extLst>
              <a:ext uri="{FF2B5EF4-FFF2-40B4-BE49-F238E27FC236}">
                <a16:creationId xmlns:a16="http://schemas.microsoft.com/office/drawing/2014/main" id="{40FE6423-655F-4B31-A4FE-229F404FE9CC}"/>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8" name="Picture 7">
            <a:extLst>
              <a:ext uri="{FF2B5EF4-FFF2-40B4-BE49-F238E27FC236}">
                <a16:creationId xmlns:a16="http://schemas.microsoft.com/office/drawing/2014/main" id="{DCBB241D-50C2-41C2-905B-A5E233E1CBC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9" name="Picture 8">
            <a:extLst>
              <a:ext uri="{FF2B5EF4-FFF2-40B4-BE49-F238E27FC236}">
                <a16:creationId xmlns:a16="http://schemas.microsoft.com/office/drawing/2014/main" id="{FB0899B4-8BA7-4E09-8A84-5C6D0CBFE7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367592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EB598E-9703-4B70-9CA8-8256F95D644E}"/>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id="{A623D882-2357-4F29-884F-9A5166F56448}"/>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4" name="Slide Number Placeholder 3">
            <a:extLst>
              <a:ext uri="{FF2B5EF4-FFF2-40B4-BE49-F238E27FC236}">
                <a16:creationId xmlns:a16="http://schemas.microsoft.com/office/drawing/2014/main" id="{D121B1FA-4166-4BED-8282-2B2840609F94}"/>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7" name="Picture 6">
            <a:extLst>
              <a:ext uri="{FF2B5EF4-FFF2-40B4-BE49-F238E27FC236}">
                <a16:creationId xmlns:a16="http://schemas.microsoft.com/office/drawing/2014/main" id="{D8DBD933-0301-47B7-B005-5B27CD252CA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8" name="Picture 7">
            <a:extLst>
              <a:ext uri="{FF2B5EF4-FFF2-40B4-BE49-F238E27FC236}">
                <a16:creationId xmlns:a16="http://schemas.microsoft.com/office/drawing/2014/main" id="{C5B3CE93-6AA2-4636-A459-D671F84FDF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3243803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85237-1627-4754-A6E3-08C9F925FC11}"/>
              </a:ext>
            </a:extLst>
          </p:cNvPr>
          <p:cNvSpPr>
            <a:spLocks noGrp="1"/>
          </p:cNvSpPr>
          <p:nvPr>
            <p:ph type="title"/>
          </p:nvPr>
        </p:nvSpPr>
        <p:spPr>
          <a:xfrm>
            <a:off x="839788" y="457200"/>
            <a:ext cx="3932237" cy="1600200"/>
          </a:xfrm>
        </p:spPr>
        <p:txBody>
          <a:bodyPr anchor="b"/>
          <a:lstStyle>
            <a:lvl1pPr>
              <a:defRPr sz="3200">
                <a:solidFill>
                  <a:srgbClr val="002060"/>
                </a:solidFill>
              </a:defRPr>
            </a:lvl1pPr>
          </a:lstStyle>
          <a:p>
            <a:r>
              <a:rPr lang="en-US" dirty="0"/>
              <a:t>Click to edit Master title style</a:t>
            </a:r>
            <a:endParaRPr lang="en-IN" dirty="0"/>
          </a:p>
        </p:txBody>
      </p:sp>
      <p:sp>
        <p:nvSpPr>
          <p:cNvPr id="3" name="Content Placeholder 2">
            <a:extLst>
              <a:ext uri="{FF2B5EF4-FFF2-40B4-BE49-F238E27FC236}">
                <a16:creationId xmlns:a16="http://schemas.microsoft.com/office/drawing/2014/main" id="{1B83B91C-D4C9-41E7-BE0E-C33184383BFF}"/>
              </a:ext>
            </a:extLst>
          </p:cNvPr>
          <p:cNvSpPr>
            <a:spLocks noGrp="1"/>
          </p:cNvSpPr>
          <p:nvPr>
            <p:ph idx="1"/>
          </p:nvPr>
        </p:nvSpPr>
        <p:spPr>
          <a:xfrm>
            <a:off x="5183188" y="987425"/>
            <a:ext cx="6172200" cy="4873625"/>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Text Placeholder 3">
            <a:extLst>
              <a:ext uri="{FF2B5EF4-FFF2-40B4-BE49-F238E27FC236}">
                <a16:creationId xmlns:a16="http://schemas.microsoft.com/office/drawing/2014/main" id="{EAB88452-C971-4AEB-B5FF-C97B02BE357A}"/>
              </a:ext>
            </a:extLst>
          </p:cNvPr>
          <p:cNvSpPr>
            <a:spLocks noGrp="1"/>
          </p:cNvSpPr>
          <p:nvPr>
            <p:ph type="body" sz="half" idx="2"/>
          </p:nvPr>
        </p:nvSpPr>
        <p:spPr>
          <a:xfrm>
            <a:off x="839788" y="2057400"/>
            <a:ext cx="3932237" cy="3811588"/>
          </a:xfrm>
        </p:spPr>
        <p:txBody>
          <a:bodyPr/>
          <a:lstStyle>
            <a:lvl1pPr marL="0" indent="0">
              <a:buNone/>
              <a:defRPr sz="1600">
                <a:solidFill>
                  <a:srgbClr val="00206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145B49E-2F58-4FE7-9D68-4E0CC385DF18}"/>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CFB39607-FB1F-4326-87C3-B4601421EED4}"/>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7" name="Slide Number Placeholder 6">
            <a:extLst>
              <a:ext uri="{FF2B5EF4-FFF2-40B4-BE49-F238E27FC236}">
                <a16:creationId xmlns:a16="http://schemas.microsoft.com/office/drawing/2014/main" id="{7FC1BB64-A4F6-43CB-96AB-3CAD9CA70565}"/>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10" name="Picture 9">
            <a:extLst>
              <a:ext uri="{FF2B5EF4-FFF2-40B4-BE49-F238E27FC236}">
                <a16:creationId xmlns:a16="http://schemas.microsoft.com/office/drawing/2014/main" id="{E89437C2-AD9E-4ADF-A5C3-3FFE38DCCA7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1" name="Picture 10">
            <a:extLst>
              <a:ext uri="{FF2B5EF4-FFF2-40B4-BE49-F238E27FC236}">
                <a16:creationId xmlns:a16="http://schemas.microsoft.com/office/drawing/2014/main" id="{4274D9D2-592A-428B-864E-705FDEBEDCC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1219698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ABEB8-EE52-422E-B442-21193A0C42E7}"/>
              </a:ext>
            </a:extLst>
          </p:cNvPr>
          <p:cNvSpPr>
            <a:spLocks noGrp="1"/>
          </p:cNvSpPr>
          <p:nvPr>
            <p:ph type="title"/>
          </p:nvPr>
        </p:nvSpPr>
        <p:spPr>
          <a:xfrm>
            <a:off x="839788" y="457200"/>
            <a:ext cx="3932237" cy="1600200"/>
          </a:xfrm>
        </p:spPr>
        <p:txBody>
          <a:bodyPr anchor="b"/>
          <a:lstStyle>
            <a:lvl1pPr>
              <a:defRPr sz="3200">
                <a:solidFill>
                  <a:srgbClr val="002060"/>
                </a:solidFill>
              </a:defRPr>
            </a:lvl1pPr>
          </a:lstStyle>
          <a:p>
            <a:r>
              <a:rPr lang="en-US" dirty="0"/>
              <a:t>Click to edit Master title style</a:t>
            </a:r>
            <a:endParaRPr lang="en-IN" dirty="0"/>
          </a:p>
        </p:txBody>
      </p:sp>
      <p:sp>
        <p:nvSpPr>
          <p:cNvPr id="3" name="Picture Placeholder 2">
            <a:extLst>
              <a:ext uri="{FF2B5EF4-FFF2-40B4-BE49-F238E27FC236}">
                <a16:creationId xmlns:a16="http://schemas.microsoft.com/office/drawing/2014/main" id="{C4DBC77B-F4A5-4427-AFE7-8AD33A1B83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90D50635-E08B-402C-BE15-2928E016571E}"/>
              </a:ext>
            </a:extLst>
          </p:cNvPr>
          <p:cNvSpPr>
            <a:spLocks noGrp="1"/>
          </p:cNvSpPr>
          <p:nvPr>
            <p:ph type="body" sz="half" idx="2"/>
          </p:nvPr>
        </p:nvSpPr>
        <p:spPr>
          <a:xfrm>
            <a:off x="839788" y="2057400"/>
            <a:ext cx="3932237" cy="3811588"/>
          </a:xfrm>
        </p:spPr>
        <p:txBody>
          <a:bodyPr/>
          <a:lstStyle>
            <a:lvl1pPr marL="0" indent="0">
              <a:buNone/>
              <a:defRPr sz="1600">
                <a:solidFill>
                  <a:srgbClr val="00206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96A6AF-DC55-4238-A35C-B490048E6D18}"/>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id="{4EDBE587-BD67-4ABD-90CE-F1567C52EAF0}"/>
              </a:ext>
            </a:extLst>
          </p:cNvPr>
          <p:cNvSpPr>
            <a:spLocks noGrp="1"/>
          </p:cNvSpPr>
          <p:nvPr>
            <p:ph type="ftr" sz="quarter" idx="11"/>
          </p:nvPr>
        </p:nvSpPr>
        <p:spPr/>
        <p:txBody>
          <a:bodyPr/>
          <a:lstStyle/>
          <a:p>
            <a:r>
              <a:rPr lang="en-US"/>
              <a:t>C-DOT-TSDSI Webinar Series: The National Standards for IoT - Smart Cities Perspective</a:t>
            </a:r>
            <a:endParaRPr lang="en-IN"/>
          </a:p>
        </p:txBody>
      </p:sp>
      <p:sp>
        <p:nvSpPr>
          <p:cNvPr id="7" name="Slide Number Placeholder 6">
            <a:extLst>
              <a:ext uri="{FF2B5EF4-FFF2-40B4-BE49-F238E27FC236}">
                <a16:creationId xmlns:a16="http://schemas.microsoft.com/office/drawing/2014/main" id="{0C966B92-E585-4AFB-8B0F-39AE315D9024}"/>
              </a:ext>
            </a:extLst>
          </p:cNvPr>
          <p:cNvSpPr>
            <a:spLocks noGrp="1"/>
          </p:cNvSpPr>
          <p:nvPr>
            <p:ph type="sldNum" sz="quarter" idx="12"/>
          </p:nvPr>
        </p:nvSpPr>
        <p:spPr/>
        <p:txBody>
          <a:bodyPr/>
          <a:lstStyle/>
          <a:p>
            <a:fld id="{179604BD-105F-4BED-82BA-A68631445B1D}" type="slidenum">
              <a:rPr lang="en-IN" smtClean="0"/>
              <a:t>‹#›</a:t>
            </a:fld>
            <a:endParaRPr lang="en-IN"/>
          </a:p>
        </p:txBody>
      </p:sp>
      <p:pic>
        <p:nvPicPr>
          <p:cNvPr id="10" name="Picture 9">
            <a:extLst>
              <a:ext uri="{FF2B5EF4-FFF2-40B4-BE49-F238E27FC236}">
                <a16:creationId xmlns:a16="http://schemas.microsoft.com/office/drawing/2014/main" id="{2C628320-2664-41F1-9AF2-702A000FC367}"/>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240655" y="129077"/>
            <a:ext cx="867643" cy="428192"/>
          </a:xfrm>
          <a:prstGeom prst="rect">
            <a:avLst/>
          </a:prstGeom>
        </p:spPr>
      </p:pic>
      <p:pic>
        <p:nvPicPr>
          <p:cNvPr id="11" name="Picture 10">
            <a:extLst>
              <a:ext uri="{FF2B5EF4-FFF2-40B4-BE49-F238E27FC236}">
                <a16:creationId xmlns:a16="http://schemas.microsoft.com/office/drawing/2014/main" id="{EDE30191-91D1-4FE3-A77E-79BF76A381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612" y="129077"/>
            <a:ext cx="425515" cy="744909"/>
          </a:xfrm>
          <a:prstGeom prst="rect">
            <a:avLst/>
          </a:prstGeom>
        </p:spPr>
      </p:pic>
    </p:spTree>
    <p:extLst>
      <p:ext uri="{BB962C8B-B14F-4D97-AF65-F5344CB8AC3E}">
        <p14:creationId xmlns:p14="http://schemas.microsoft.com/office/powerpoint/2010/main" val="929590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
            <a:lum/>
          </a:blip>
          <a:srcRect/>
          <a:stretch>
            <a:fillRect t="-29000" b="-2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444ECE-5A3C-4806-8DD5-FD2908F900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id="{8678EFC4-A78C-42A5-9535-E084531B3C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2DF5A16B-73A3-4DB4-A81A-916FEEB38D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endParaRPr lang="en-IN" dirty="0"/>
          </a:p>
        </p:txBody>
      </p:sp>
      <p:sp>
        <p:nvSpPr>
          <p:cNvPr id="5" name="Footer Placeholder 4">
            <a:extLst>
              <a:ext uri="{FF2B5EF4-FFF2-40B4-BE49-F238E27FC236}">
                <a16:creationId xmlns:a16="http://schemas.microsoft.com/office/drawing/2014/main" id="{345AEA8E-65FC-43F9-968E-3B57095C42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en-US"/>
              <a:t>C-DOT-TSDSI Webinar Series: The National Standards for IoT - Smart Cities Perspective</a:t>
            </a:r>
            <a:endParaRPr lang="en-IN" dirty="0"/>
          </a:p>
        </p:txBody>
      </p:sp>
      <p:sp>
        <p:nvSpPr>
          <p:cNvPr id="6" name="Slide Number Placeholder 5">
            <a:extLst>
              <a:ext uri="{FF2B5EF4-FFF2-40B4-BE49-F238E27FC236}">
                <a16:creationId xmlns:a16="http://schemas.microsoft.com/office/drawing/2014/main" id="{4DDEAD58-B879-4721-9E0C-55037D2ECD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179604BD-105F-4BED-82BA-A68631445B1D}" type="slidenum">
              <a:rPr lang="en-IN" smtClean="0"/>
              <a:pPr/>
              <a:t>‹#›</a:t>
            </a:fld>
            <a:endParaRPr lang="en-IN" dirty="0"/>
          </a:p>
        </p:txBody>
      </p:sp>
    </p:spTree>
    <p:extLst>
      <p:ext uri="{BB962C8B-B14F-4D97-AF65-F5344CB8AC3E}">
        <p14:creationId xmlns:p14="http://schemas.microsoft.com/office/powerpoint/2010/main" val="2689900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09DBDB-1139-4198-94E4-247D5495F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07" y="1077403"/>
            <a:ext cx="11774186" cy="5089209"/>
          </a:xfrm>
          <a:prstGeom prst="rect">
            <a:avLst/>
          </a:prstGeom>
        </p:spPr>
      </p:pic>
    </p:spTree>
    <p:extLst>
      <p:ext uri="{BB962C8B-B14F-4D97-AF65-F5344CB8AC3E}">
        <p14:creationId xmlns:p14="http://schemas.microsoft.com/office/powerpoint/2010/main" val="935939593"/>
      </p:ext>
    </p:extLst>
  </p:cSld>
  <p:clrMapOvr>
    <a:masterClrMapping/>
  </p:clrMapOvr>
  <mc:AlternateContent xmlns:mc="http://schemas.openxmlformats.org/markup-compatibility/2006" xmlns:p14="http://schemas.microsoft.com/office/powerpoint/2010/main">
    <mc:Choice Requires="p14">
      <p:transition spd="slow" p14:dur="2000" advTm="10315"/>
    </mc:Choice>
    <mc:Fallback xmlns="">
      <p:transition spd="slow" advTm="1031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26131"/>
            <a:ext cx="10515600" cy="1054264"/>
          </a:xfrm>
        </p:spPr>
        <p:txBody>
          <a:bodyPr/>
          <a:lstStyle/>
          <a:p>
            <a:r>
              <a:rPr lang="en-US" dirty="0"/>
              <a:t>Semantic Reasoning</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19" name="Google Shape;139;p5">
            <a:extLst>
              <a:ext uri="{FF2B5EF4-FFF2-40B4-BE49-F238E27FC236}">
                <a16:creationId xmlns:a16="http://schemas.microsoft.com/office/drawing/2014/main" id="{EC12120D-45C3-4F13-91DD-F63558AB942F}"/>
              </a:ext>
            </a:extLst>
          </p:cNvPr>
          <p:cNvSpPr/>
          <p:nvPr/>
        </p:nvSpPr>
        <p:spPr>
          <a:xfrm>
            <a:off x="3967487" y="985949"/>
            <a:ext cx="4786200" cy="5798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40;p5">
            <a:extLst>
              <a:ext uri="{FF2B5EF4-FFF2-40B4-BE49-F238E27FC236}">
                <a16:creationId xmlns:a16="http://schemas.microsoft.com/office/drawing/2014/main" id="{9F62A328-50F3-4141-9AF0-51994743C55E}"/>
              </a:ext>
            </a:extLst>
          </p:cNvPr>
          <p:cNvSpPr/>
          <p:nvPr/>
        </p:nvSpPr>
        <p:spPr>
          <a:xfrm>
            <a:off x="7275949" y="1505194"/>
            <a:ext cx="1269000" cy="2112300"/>
          </a:xfrm>
          <a:prstGeom prst="can">
            <a:avLst>
              <a:gd name="adj" fmla="val 250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IN" dirty="0"/>
              <a:t>Knowledge base</a:t>
            </a:r>
            <a:endParaRPr dirty="0"/>
          </a:p>
        </p:txBody>
      </p:sp>
      <p:sp>
        <p:nvSpPr>
          <p:cNvPr id="21" name="Google Shape;141;p5">
            <a:extLst>
              <a:ext uri="{FF2B5EF4-FFF2-40B4-BE49-F238E27FC236}">
                <a16:creationId xmlns:a16="http://schemas.microsoft.com/office/drawing/2014/main" id="{B998CEB0-0C5D-4135-B20F-5BF7C489F594}"/>
              </a:ext>
            </a:extLst>
          </p:cNvPr>
          <p:cNvSpPr/>
          <p:nvPr/>
        </p:nvSpPr>
        <p:spPr>
          <a:xfrm>
            <a:off x="256092" y="1982019"/>
            <a:ext cx="1847100" cy="987900"/>
          </a:xfrm>
          <a:prstGeom prst="rect">
            <a:avLst/>
          </a:prstGeom>
          <a:solidFill>
            <a:srgbClr val="C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2000" dirty="0">
                <a:solidFill>
                  <a:schemeClr val="lt1"/>
                </a:solidFill>
              </a:rPr>
              <a:t>Camera sensor (AE 1)</a:t>
            </a:r>
            <a:endParaRPr sz="2000" dirty="0">
              <a:solidFill>
                <a:schemeClr val="lt1"/>
              </a:solidFill>
            </a:endParaRPr>
          </a:p>
        </p:txBody>
      </p:sp>
      <p:sp>
        <p:nvSpPr>
          <p:cNvPr id="22" name="Google Shape;142;p5">
            <a:extLst>
              <a:ext uri="{FF2B5EF4-FFF2-40B4-BE49-F238E27FC236}">
                <a16:creationId xmlns:a16="http://schemas.microsoft.com/office/drawing/2014/main" id="{EFC84F13-6CEF-43D9-BA73-32DB09B2AC7D}"/>
              </a:ext>
            </a:extLst>
          </p:cNvPr>
          <p:cNvSpPr txBox="1"/>
          <p:nvPr/>
        </p:nvSpPr>
        <p:spPr>
          <a:xfrm>
            <a:off x="9845275" y="1616500"/>
            <a:ext cx="1670400" cy="800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a:solidFill>
                  <a:schemeClr val="lt1"/>
                </a:solidFill>
                <a:latin typeface="Calibri"/>
                <a:ea typeface="Calibri"/>
                <a:cs typeface="Calibri"/>
                <a:sym typeface="Calibri"/>
              </a:rPr>
              <a:t>Knowledge Base</a:t>
            </a:r>
            <a:endParaRPr sz="2000">
              <a:solidFill>
                <a:schemeClr val="lt1"/>
              </a:solidFill>
              <a:latin typeface="Calibri"/>
              <a:ea typeface="Calibri"/>
              <a:cs typeface="Calibri"/>
              <a:sym typeface="Calibri"/>
            </a:endParaRPr>
          </a:p>
        </p:txBody>
      </p:sp>
      <p:sp>
        <p:nvSpPr>
          <p:cNvPr id="23" name="Google Shape;144;p5">
            <a:extLst>
              <a:ext uri="{FF2B5EF4-FFF2-40B4-BE49-F238E27FC236}">
                <a16:creationId xmlns:a16="http://schemas.microsoft.com/office/drawing/2014/main" id="{3977A04C-7CCF-4023-B91F-D8CF5B270F5D}"/>
              </a:ext>
            </a:extLst>
          </p:cNvPr>
          <p:cNvSpPr/>
          <p:nvPr/>
        </p:nvSpPr>
        <p:spPr>
          <a:xfrm>
            <a:off x="6697799" y="3985644"/>
            <a:ext cx="2055888" cy="1702404"/>
          </a:xfrm>
          <a:prstGeom prst="cloud">
            <a:avLst/>
          </a:prstGeom>
          <a:solidFill>
            <a:schemeClr val="accent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700">
                <a:solidFill>
                  <a:schemeClr val="dk1"/>
                </a:solidFill>
              </a:rPr>
              <a:t>Semantic Reasoning</a:t>
            </a:r>
            <a:endParaRPr sz="1500">
              <a:solidFill>
                <a:schemeClr val="dk1"/>
              </a:solidFill>
            </a:endParaRPr>
          </a:p>
        </p:txBody>
      </p:sp>
      <p:sp>
        <p:nvSpPr>
          <p:cNvPr id="24" name="Google Shape;145;p5">
            <a:extLst>
              <a:ext uri="{FF2B5EF4-FFF2-40B4-BE49-F238E27FC236}">
                <a16:creationId xmlns:a16="http://schemas.microsoft.com/office/drawing/2014/main" id="{2D8B0466-2DF2-40E4-9445-73DD7934E9B2}"/>
              </a:ext>
            </a:extLst>
          </p:cNvPr>
          <p:cNvSpPr txBox="1"/>
          <p:nvPr/>
        </p:nvSpPr>
        <p:spPr>
          <a:xfrm>
            <a:off x="4160449" y="1675569"/>
            <a:ext cx="2955000" cy="800400"/>
          </a:xfrm>
          <a:prstGeom prst="rect">
            <a:avLst/>
          </a:prstGeom>
          <a:solidFill>
            <a:srgbClr val="00B050"/>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a:latin typeface="Calibri"/>
                <a:ea typeface="Calibri"/>
                <a:cs typeface="Calibri"/>
                <a:sym typeface="Calibri"/>
              </a:rPr>
              <a:t>Camera </a:t>
            </a:r>
            <a:r>
              <a:rPr lang="en-US" sz="2000" u="sng">
                <a:latin typeface="Calibri"/>
                <a:ea typeface="Calibri"/>
                <a:cs typeface="Calibri"/>
                <a:sym typeface="Calibri"/>
              </a:rPr>
              <a:t>is-located-in</a:t>
            </a:r>
            <a:endParaRPr sz="1000" u="sng">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US" sz="2000">
                <a:latin typeface="Calibri"/>
                <a:ea typeface="Calibri"/>
                <a:cs typeface="Calibri"/>
                <a:sym typeface="Calibri"/>
              </a:rPr>
              <a:t> Building 1</a:t>
            </a:r>
            <a:endParaRPr sz="2000">
              <a:latin typeface="Calibri"/>
              <a:ea typeface="Calibri"/>
              <a:cs typeface="Calibri"/>
              <a:sym typeface="Calibri"/>
            </a:endParaRPr>
          </a:p>
        </p:txBody>
      </p:sp>
      <p:sp>
        <p:nvSpPr>
          <p:cNvPr id="25" name="Google Shape;146;p5">
            <a:extLst>
              <a:ext uri="{FF2B5EF4-FFF2-40B4-BE49-F238E27FC236}">
                <a16:creationId xmlns:a16="http://schemas.microsoft.com/office/drawing/2014/main" id="{14B0798B-2685-4D5B-BA0F-DA7A48789F12}"/>
              </a:ext>
            </a:extLst>
          </p:cNvPr>
          <p:cNvSpPr txBox="1"/>
          <p:nvPr/>
        </p:nvSpPr>
        <p:spPr>
          <a:xfrm>
            <a:off x="4159030" y="2642365"/>
            <a:ext cx="2955000" cy="1108200"/>
          </a:xfrm>
          <a:prstGeom prst="rect">
            <a:avLst/>
          </a:prstGeom>
          <a:solidFill>
            <a:srgbClr val="00B050"/>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dirty="0">
                <a:latin typeface="Calibri"/>
                <a:ea typeface="Calibri"/>
                <a:cs typeface="Calibri"/>
                <a:sym typeface="Calibri"/>
              </a:rPr>
              <a:t>Building 1 </a:t>
            </a:r>
            <a:r>
              <a:rPr lang="en-US" sz="2000" u="sng" dirty="0">
                <a:latin typeface="Calibri"/>
                <a:ea typeface="Calibri"/>
                <a:cs typeface="Calibri"/>
                <a:sym typeface="Calibri"/>
              </a:rPr>
              <a:t>is-managed-under</a:t>
            </a:r>
            <a:r>
              <a:rPr lang="en-US" sz="2000" dirty="0">
                <a:latin typeface="Calibri"/>
                <a:ea typeface="Calibri"/>
                <a:cs typeface="Calibri"/>
                <a:sym typeface="Calibri"/>
              </a:rPr>
              <a:t> Zone1</a:t>
            </a:r>
            <a:endParaRPr sz="2000" dirty="0">
              <a:latin typeface="Calibri"/>
              <a:ea typeface="Calibri"/>
              <a:cs typeface="Calibri"/>
              <a:sym typeface="Calibri"/>
            </a:endParaRPr>
          </a:p>
          <a:p>
            <a:pPr marL="0" lvl="0" indent="0" algn="l" rtl="0">
              <a:spcBef>
                <a:spcPts val="0"/>
              </a:spcBef>
              <a:spcAft>
                <a:spcPts val="0"/>
              </a:spcAft>
              <a:buNone/>
            </a:pPr>
            <a:endParaRPr sz="2000" dirty="0">
              <a:latin typeface="Calibri"/>
              <a:ea typeface="Calibri"/>
              <a:cs typeface="Calibri"/>
              <a:sym typeface="Calibri"/>
            </a:endParaRPr>
          </a:p>
        </p:txBody>
      </p:sp>
      <p:sp>
        <p:nvSpPr>
          <p:cNvPr id="26" name="Google Shape;147;p5">
            <a:extLst>
              <a:ext uri="{FF2B5EF4-FFF2-40B4-BE49-F238E27FC236}">
                <a16:creationId xmlns:a16="http://schemas.microsoft.com/office/drawing/2014/main" id="{EB112833-2F9B-49F6-86A9-2869C16FDC43}"/>
              </a:ext>
            </a:extLst>
          </p:cNvPr>
          <p:cNvSpPr txBox="1"/>
          <p:nvPr/>
        </p:nvSpPr>
        <p:spPr>
          <a:xfrm>
            <a:off x="4160449" y="3961219"/>
            <a:ext cx="2537400" cy="2478000"/>
          </a:xfrm>
          <a:prstGeom prst="rect">
            <a:avLst/>
          </a:prstGeom>
          <a:solidFill>
            <a:schemeClr val="accent5"/>
          </a:solid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0"/>
              </a:spcAft>
              <a:buNone/>
            </a:pPr>
            <a:r>
              <a:rPr lang="en-US" sz="2000">
                <a:latin typeface="Calibri"/>
                <a:ea typeface="Calibri"/>
                <a:cs typeface="Calibri"/>
                <a:sym typeface="Calibri"/>
              </a:rPr>
              <a:t>Reasoning Rule:</a:t>
            </a:r>
            <a:endParaRPr sz="2000">
              <a:latin typeface="Calibri"/>
              <a:ea typeface="Calibri"/>
              <a:cs typeface="Calibri"/>
              <a:sym typeface="Calibri"/>
            </a:endParaRPr>
          </a:p>
          <a:p>
            <a:pPr marL="0" lvl="0" indent="0" algn="l" rtl="0">
              <a:lnSpc>
                <a:spcPct val="115000"/>
              </a:lnSpc>
              <a:spcBef>
                <a:spcPts val="1200"/>
              </a:spcBef>
              <a:spcAft>
                <a:spcPts val="0"/>
              </a:spcAft>
              <a:buNone/>
            </a:pPr>
            <a:r>
              <a:rPr lang="en-US" sz="2000">
                <a:latin typeface="Calibri"/>
                <a:ea typeface="Calibri"/>
                <a:cs typeface="Calibri"/>
                <a:sym typeface="Calibri"/>
              </a:rPr>
              <a:t> IF X </a:t>
            </a:r>
            <a:r>
              <a:rPr lang="en-US" sz="2000" u="sng">
                <a:latin typeface="Calibri"/>
                <a:ea typeface="Calibri"/>
                <a:cs typeface="Calibri"/>
                <a:sym typeface="Calibri"/>
              </a:rPr>
              <a:t>is-located-in</a:t>
            </a:r>
            <a:r>
              <a:rPr lang="en-US" sz="2000">
                <a:latin typeface="Calibri"/>
                <a:ea typeface="Calibri"/>
                <a:cs typeface="Calibri"/>
                <a:sym typeface="Calibri"/>
              </a:rPr>
              <a:t> Y &amp;&amp; Y is-</a:t>
            </a:r>
            <a:r>
              <a:rPr lang="en-US" sz="2000" u="sng">
                <a:latin typeface="Calibri"/>
                <a:ea typeface="Calibri"/>
                <a:cs typeface="Calibri"/>
                <a:sym typeface="Calibri"/>
              </a:rPr>
              <a:t>managed-under</a:t>
            </a:r>
            <a:r>
              <a:rPr lang="en-US" sz="2000">
                <a:latin typeface="Calibri"/>
                <a:ea typeface="Calibri"/>
                <a:cs typeface="Calibri"/>
                <a:sym typeface="Calibri"/>
              </a:rPr>
              <a:t> Z, THEN X monitors-room-in Z</a:t>
            </a:r>
            <a:endParaRPr sz="2000">
              <a:latin typeface="Calibri"/>
              <a:ea typeface="Calibri"/>
              <a:cs typeface="Calibri"/>
              <a:sym typeface="Calibri"/>
            </a:endParaRPr>
          </a:p>
          <a:p>
            <a:pPr marL="0" lvl="0" indent="0" algn="l" rtl="0">
              <a:spcBef>
                <a:spcPts val="1200"/>
              </a:spcBef>
              <a:spcAft>
                <a:spcPts val="0"/>
              </a:spcAft>
              <a:buNone/>
            </a:pPr>
            <a:endParaRPr>
              <a:latin typeface="Calibri"/>
              <a:ea typeface="Calibri"/>
              <a:cs typeface="Calibri"/>
              <a:sym typeface="Calibri"/>
            </a:endParaRPr>
          </a:p>
        </p:txBody>
      </p:sp>
      <p:sp>
        <p:nvSpPr>
          <p:cNvPr id="27" name="Google Shape;148;p5">
            <a:extLst>
              <a:ext uri="{FF2B5EF4-FFF2-40B4-BE49-F238E27FC236}">
                <a16:creationId xmlns:a16="http://schemas.microsoft.com/office/drawing/2014/main" id="{E90180D2-DD5E-4700-B9C0-78391BBDA44C}"/>
              </a:ext>
            </a:extLst>
          </p:cNvPr>
          <p:cNvSpPr txBox="1"/>
          <p:nvPr/>
        </p:nvSpPr>
        <p:spPr>
          <a:xfrm>
            <a:off x="2370614" y="2407373"/>
            <a:ext cx="1670400"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dirty="0">
                <a:latin typeface="Calibri"/>
                <a:ea typeface="Calibri"/>
                <a:cs typeface="Calibri"/>
                <a:sym typeface="Calibri"/>
              </a:rPr>
              <a:t>Sends data</a:t>
            </a:r>
            <a:endParaRPr sz="1600" dirty="0">
              <a:latin typeface="Calibri"/>
              <a:ea typeface="Calibri"/>
              <a:cs typeface="Calibri"/>
              <a:sym typeface="Calibri"/>
            </a:endParaRPr>
          </a:p>
        </p:txBody>
      </p:sp>
      <p:sp>
        <p:nvSpPr>
          <p:cNvPr id="28" name="Google Shape;149;p5">
            <a:extLst>
              <a:ext uri="{FF2B5EF4-FFF2-40B4-BE49-F238E27FC236}">
                <a16:creationId xmlns:a16="http://schemas.microsoft.com/office/drawing/2014/main" id="{EBDF8366-6954-45F5-A713-3DD12C678DE2}"/>
              </a:ext>
            </a:extLst>
          </p:cNvPr>
          <p:cNvSpPr/>
          <p:nvPr/>
        </p:nvSpPr>
        <p:spPr>
          <a:xfrm>
            <a:off x="10428029" y="2452716"/>
            <a:ext cx="1445332" cy="1150770"/>
          </a:xfrm>
          <a:prstGeom prst="rect">
            <a:avLst/>
          </a:prstGeom>
          <a:solidFill>
            <a:srgbClr val="C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2000" dirty="0">
                <a:solidFill>
                  <a:schemeClr val="lt1"/>
                </a:solidFill>
              </a:rPr>
              <a:t>Smart city Application (AE)</a:t>
            </a:r>
            <a:r>
              <a:rPr lang="en-US" sz="2000" dirty="0"/>
              <a:t> </a:t>
            </a:r>
            <a:endParaRPr sz="2000" dirty="0"/>
          </a:p>
        </p:txBody>
      </p:sp>
      <p:sp>
        <p:nvSpPr>
          <p:cNvPr id="29" name="Google Shape;150;p5">
            <a:extLst>
              <a:ext uri="{FF2B5EF4-FFF2-40B4-BE49-F238E27FC236}">
                <a16:creationId xmlns:a16="http://schemas.microsoft.com/office/drawing/2014/main" id="{84936F99-BC7F-4B89-A29C-07E9DC797BEC}"/>
              </a:ext>
            </a:extLst>
          </p:cNvPr>
          <p:cNvSpPr txBox="1"/>
          <p:nvPr/>
        </p:nvSpPr>
        <p:spPr>
          <a:xfrm>
            <a:off x="8781779" y="1995253"/>
            <a:ext cx="3292500" cy="92329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dirty="0">
                <a:latin typeface="Calibri"/>
                <a:ea typeface="Calibri"/>
                <a:cs typeface="Calibri"/>
                <a:sym typeface="Calibri"/>
              </a:rPr>
              <a:t>Discover all cameras </a:t>
            </a:r>
          </a:p>
          <a:p>
            <a:pPr marL="0" lvl="0" indent="0" algn="l" rtl="0">
              <a:spcBef>
                <a:spcPts val="0"/>
              </a:spcBef>
              <a:spcAft>
                <a:spcPts val="0"/>
              </a:spcAft>
              <a:buNone/>
            </a:pPr>
            <a:r>
              <a:rPr lang="en-US" sz="1600" dirty="0">
                <a:latin typeface="Calibri"/>
                <a:ea typeface="Calibri"/>
                <a:cs typeface="Calibri"/>
                <a:sym typeface="Calibri"/>
              </a:rPr>
              <a:t>which monitors </a:t>
            </a:r>
          </a:p>
          <a:p>
            <a:pPr marL="0" lvl="0" indent="0" algn="l" rtl="0">
              <a:spcBef>
                <a:spcPts val="0"/>
              </a:spcBef>
              <a:spcAft>
                <a:spcPts val="0"/>
              </a:spcAft>
              <a:buNone/>
            </a:pPr>
            <a:r>
              <a:rPr lang="en-US" sz="1600" dirty="0">
                <a:latin typeface="Calibri"/>
                <a:ea typeface="Calibri"/>
                <a:cs typeface="Calibri"/>
                <a:sym typeface="Calibri"/>
              </a:rPr>
              <a:t>rooms in Zone1</a:t>
            </a:r>
            <a:endParaRPr sz="1600" dirty="0">
              <a:latin typeface="Calibri"/>
              <a:ea typeface="Calibri"/>
              <a:cs typeface="Calibri"/>
              <a:sym typeface="Calibri"/>
            </a:endParaRPr>
          </a:p>
        </p:txBody>
      </p:sp>
      <p:sp>
        <p:nvSpPr>
          <p:cNvPr id="30" name="Google Shape;152;p5">
            <a:extLst>
              <a:ext uri="{FF2B5EF4-FFF2-40B4-BE49-F238E27FC236}">
                <a16:creationId xmlns:a16="http://schemas.microsoft.com/office/drawing/2014/main" id="{665BFC33-EDC4-4F6E-A487-6B5AF64CC60F}"/>
              </a:ext>
            </a:extLst>
          </p:cNvPr>
          <p:cNvSpPr/>
          <p:nvPr/>
        </p:nvSpPr>
        <p:spPr>
          <a:xfrm>
            <a:off x="256117" y="3379519"/>
            <a:ext cx="1847100" cy="987900"/>
          </a:xfrm>
          <a:prstGeom prst="rect">
            <a:avLst/>
          </a:prstGeom>
          <a:solidFill>
            <a:srgbClr val="C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2000" dirty="0">
                <a:solidFill>
                  <a:schemeClr val="lt1"/>
                </a:solidFill>
              </a:rPr>
              <a:t>Building 1            (AE 2)</a:t>
            </a:r>
            <a:endParaRPr sz="2000" dirty="0">
              <a:solidFill>
                <a:schemeClr val="lt1"/>
              </a:solidFill>
            </a:endParaRPr>
          </a:p>
        </p:txBody>
      </p:sp>
      <p:sp>
        <p:nvSpPr>
          <p:cNvPr id="31" name="Google Shape;154;p5">
            <a:extLst>
              <a:ext uri="{FF2B5EF4-FFF2-40B4-BE49-F238E27FC236}">
                <a16:creationId xmlns:a16="http://schemas.microsoft.com/office/drawing/2014/main" id="{46A0DECC-595E-4212-BC33-D750DB91EC1A}"/>
              </a:ext>
            </a:extLst>
          </p:cNvPr>
          <p:cNvSpPr txBox="1"/>
          <p:nvPr/>
        </p:nvSpPr>
        <p:spPr>
          <a:xfrm>
            <a:off x="2360441" y="3658040"/>
            <a:ext cx="1670400"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dirty="0">
                <a:latin typeface="Calibri"/>
                <a:ea typeface="Calibri"/>
                <a:cs typeface="Calibri"/>
                <a:sym typeface="Calibri"/>
              </a:rPr>
              <a:t>Sends data</a:t>
            </a:r>
            <a:endParaRPr sz="1600" dirty="0">
              <a:latin typeface="Calibri"/>
              <a:ea typeface="Calibri"/>
              <a:cs typeface="Calibri"/>
              <a:sym typeface="Calibri"/>
            </a:endParaRPr>
          </a:p>
        </p:txBody>
      </p:sp>
      <p:sp>
        <p:nvSpPr>
          <p:cNvPr id="32" name="Google Shape;156;p5">
            <a:extLst>
              <a:ext uri="{FF2B5EF4-FFF2-40B4-BE49-F238E27FC236}">
                <a16:creationId xmlns:a16="http://schemas.microsoft.com/office/drawing/2014/main" id="{9C7D5329-F60C-4B3A-9AF6-FC2AF1A732AD}"/>
              </a:ext>
            </a:extLst>
          </p:cNvPr>
          <p:cNvSpPr txBox="1"/>
          <p:nvPr/>
        </p:nvSpPr>
        <p:spPr>
          <a:xfrm>
            <a:off x="8765967" y="3246778"/>
            <a:ext cx="2858700" cy="67707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dirty="0">
                <a:latin typeface="Calibri"/>
                <a:ea typeface="Calibri"/>
                <a:cs typeface="Calibri"/>
                <a:sym typeface="Calibri"/>
              </a:rPr>
              <a:t>Camera located</a:t>
            </a:r>
          </a:p>
          <a:p>
            <a:pPr marL="0" lvl="0" indent="0" algn="l" rtl="0">
              <a:spcBef>
                <a:spcPts val="0"/>
              </a:spcBef>
              <a:spcAft>
                <a:spcPts val="0"/>
              </a:spcAft>
              <a:buNone/>
            </a:pPr>
            <a:r>
              <a:rPr lang="en-US" sz="1600" dirty="0">
                <a:latin typeface="Calibri"/>
                <a:ea typeface="Calibri"/>
                <a:cs typeface="Calibri"/>
                <a:sym typeface="Calibri"/>
              </a:rPr>
              <a:t> successfully </a:t>
            </a:r>
            <a:endParaRPr sz="1600" dirty="0">
              <a:latin typeface="Calibri"/>
              <a:ea typeface="Calibri"/>
              <a:cs typeface="Calibri"/>
              <a:sym typeface="Calibri"/>
            </a:endParaRPr>
          </a:p>
        </p:txBody>
      </p:sp>
      <p:sp>
        <p:nvSpPr>
          <p:cNvPr id="33" name="Google Shape;157;p5">
            <a:extLst>
              <a:ext uri="{FF2B5EF4-FFF2-40B4-BE49-F238E27FC236}">
                <a16:creationId xmlns:a16="http://schemas.microsoft.com/office/drawing/2014/main" id="{ABBE283E-DCD7-43F7-8F30-C1C51E28EC06}"/>
              </a:ext>
            </a:extLst>
          </p:cNvPr>
          <p:cNvSpPr txBox="1"/>
          <p:nvPr/>
        </p:nvSpPr>
        <p:spPr>
          <a:xfrm>
            <a:off x="5252449" y="1172837"/>
            <a:ext cx="26580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200" dirty="0">
                <a:latin typeface="Calibri"/>
                <a:ea typeface="Calibri"/>
                <a:cs typeface="Calibri"/>
                <a:sym typeface="Calibri"/>
              </a:rPr>
              <a:t>oneM2M CSE</a:t>
            </a:r>
            <a:endParaRPr sz="2200" dirty="0">
              <a:latin typeface="Calibri"/>
              <a:ea typeface="Calibri"/>
              <a:cs typeface="Calibri"/>
              <a:sym typeface="Calibri"/>
            </a:endParaRPr>
          </a:p>
        </p:txBody>
      </p:sp>
      <p:cxnSp>
        <p:nvCxnSpPr>
          <p:cNvPr id="34" name="Straight Arrow Connector 33">
            <a:extLst>
              <a:ext uri="{FF2B5EF4-FFF2-40B4-BE49-F238E27FC236}">
                <a16:creationId xmlns:a16="http://schemas.microsoft.com/office/drawing/2014/main" id="{CFE7AB7C-FE2B-4C47-90C6-B8688122D3DE}"/>
              </a:ext>
            </a:extLst>
          </p:cNvPr>
          <p:cNvCxnSpPr/>
          <p:nvPr/>
        </p:nvCxnSpPr>
        <p:spPr>
          <a:xfrm>
            <a:off x="2162463" y="2760198"/>
            <a:ext cx="17883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4F13A929-9EAD-4E5A-8497-A30DD5B08045}"/>
              </a:ext>
            </a:extLst>
          </p:cNvPr>
          <p:cNvCxnSpPr/>
          <p:nvPr/>
        </p:nvCxnSpPr>
        <p:spPr>
          <a:xfrm>
            <a:off x="2118968" y="4030534"/>
            <a:ext cx="1751373" cy="25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D1AEFB54-E237-45B9-9EDA-EE9CE7AA2E3A}"/>
              </a:ext>
            </a:extLst>
          </p:cNvPr>
          <p:cNvCxnSpPr/>
          <p:nvPr/>
        </p:nvCxnSpPr>
        <p:spPr>
          <a:xfrm flipH="1">
            <a:off x="8757717" y="2798009"/>
            <a:ext cx="16547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1E9B367-5C8B-4C19-B6ED-3E5AF77C1D93}"/>
              </a:ext>
            </a:extLst>
          </p:cNvPr>
          <p:cNvCxnSpPr/>
          <p:nvPr/>
        </p:nvCxnSpPr>
        <p:spPr>
          <a:xfrm>
            <a:off x="8781779" y="3262883"/>
            <a:ext cx="16547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070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975815" y="395401"/>
            <a:ext cx="10515600" cy="1325563"/>
          </a:xfrm>
        </p:spPr>
        <p:txBody>
          <a:bodyPr>
            <a:normAutofit fontScale="90000"/>
          </a:bodyPr>
          <a:lstStyle/>
          <a:p>
            <a:r>
              <a:rPr lang="en" dirty="0"/>
              <a:t>Discovery Based Operations</a:t>
            </a:r>
            <a:br>
              <a:rPr lang="en" dirty="0"/>
            </a:br>
            <a:r>
              <a:rPr lang="en-US" sz="3600" dirty="0"/>
              <a:t>To perform a single request to be executed on a discovered set</a:t>
            </a:r>
            <a:br>
              <a:rPr lang="en-US" sz="4400" dirty="0"/>
            </a:b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975815" y="1908752"/>
            <a:ext cx="10515600" cy="4351338"/>
          </a:xfrm>
        </p:spPr>
        <p:txBody>
          <a:bodyPr>
            <a:normAutofit/>
          </a:bodyPr>
          <a:lstStyle/>
          <a:p>
            <a:endParaRPr lang="en-IN" dirty="0"/>
          </a:p>
        </p:txBody>
      </p:sp>
      <p:sp>
        <p:nvSpPr>
          <p:cNvPr id="14" name="Rectangle 13">
            <a:extLst>
              <a:ext uri="{FF2B5EF4-FFF2-40B4-BE49-F238E27FC236}">
                <a16:creationId xmlns:a16="http://schemas.microsoft.com/office/drawing/2014/main" id="{87C42316-289F-4D5B-BC50-4293DEF3DB61}"/>
              </a:ext>
            </a:extLst>
          </p:cNvPr>
          <p:cNvSpPr/>
          <p:nvPr/>
        </p:nvSpPr>
        <p:spPr>
          <a:xfrm>
            <a:off x="5009866" y="2395210"/>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15" name="Rectangle 14">
            <a:extLst>
              <a:ext uri="{FF2B5EF4-FFF2-40B4-BE49-F238E27FC236}">
                <a16:creationId xmlns:a16="http://schemas.microsoft.com/office/drawing/2014/main" id="{B5813C6F-7E47-4E76-B337-7CEBE9BDF800}"/>
              </a:ext>
            </a:extLst>
          </p:cNvPr>
          <p:cNvSpPr/>
          <p:nvPr/>
        </p:nvSpPr>
        <p:spPr>
          <a:xfrm>
            <a:off x="1311322" y="3171052"/>
            <a:ext cx="1525464" cy="1059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Light Application</a:t>
            </a:r>
          </a:p>
          <a:p>
            <a:pPr algn="ctr"/>
            <a:r>
              <a:rPr lang="en-US" dirty="0"/>
              <a:t>AE 2</a:t>
            </a:r>
          </a:p>
          <a:p>
            <a:pPr algn="ctr"/>
            <a:r>
              <a:rPr lang="en-US" dirty="0"/>
              <a:t>Label=room1</a:t>
            </a:r>
          </a:p>
        </p:txBody>
      </p:sp>
      <p:sp>
        <p:nvSpPr>
          <p:cNvPr id="16" name="Rectangle 15">
            <a:extLst>
              <a:ext uri="{FF2B5EF4-FFF2-40B4-BE49-F238E27FC236}">
                <a16:creationId xmlns:a16="http://schemas.microsoft.com/office/drawing/2014/main" id="{CA635827-6598-4288-88C9-012F7BA5CED3}"/>
              </a:ext>
            </a:extLst>
          </p:cNvPr>
          <p:cNvSpPr/>
          <p:nvPr/>
        </p:nvSpPr>
        <p:spPr>
          <a:xfrm>
            <a:off x="9868469" y="2243402"/>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Monitoring/Controlling Application (AE)</a:t>
            </a:r>
          </a:p>
        </p:txBody>
      </p:sp>
      <p:sp>
        <p:nvSpPr>
          <p:cNvPr id="17" name="Rectangle 16">
            <a:extLst>
              <a:ext uri="{FF2B5EF4-FFF2-40B4-BE49-F238E27FC236}">
                <a16:creationId xmlns:a16="http://schemas.microsoft.com/office/drawing/2014/main" id="{3DFDDB71-5063-42D1-9B4F-3F4DB9D61628}"/>
              </a:ext>
            </a:extLst>
          </p:cNvPr>
          <p:cNvSpPr/>
          <p:nvPr/>
        </p:nvSpPr>
        <p:spPr>
          <a:xfrm>
            <a:off x="1308238" y="1908752"/>
            <a:ext cx="1531632" cy="105966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Light Application</a:t>
            </a:r>
          </a:p>
          <a:p>
            <a:pPr algn="ctr"/>
            <a:r>
              <a:rPr lang="en-US" dirty="0"/>
              <a:t>AE 1 </a:t>
            </a:r>
          </a:p>
          <a:p>
            <a:pPr algn="ctr"/>
            <a:r>
              <a:rPr lang="en-US" dirty="0"/>
              <a:t>Label=room1</a:t>
            </a:r>
          </a:p>
        </p:txBody>
      </p:sp>
      <p:cxnSp>
        <p:nvCxnSpPr>
          <p:cNvPr id="18" name="Straight Arrow Connector 17">
            <a:extLst>
              <a:ext uri="{FF2B5EF4-FFF2-40B4-BE49-F238E27FC236}">
                <a16:creationId xmlns:a16="http://schemas.microsoft.com/office/drawing/2014/main" id="{945F0A9D-A346-4F32-B9EB-45A13917D902}"/>
              </a:ext>
            </a:extLst>
          </p:cNvPr>
          <p:cNvCxnSpPr>
            <a:cxnSpLocks/>
          </p:cNvCxnSpPr>
          <p:nvPr/>
        </p:nvCxnSpPr>
        <p:spPr>
          <a:xfrm>
            <a:off x="2836786" y="2625159"/>
            <a:ext cx="2173080" cy="473333"/>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DE02ADA0-75FF-4D9C-8950-1DD604FE23AC}"/>
              </a:ext>
            </a:extLst>
          </p:cNvPr>
          <p:cNvCxnSpPr>
            <a:cxnSpLocks/>
            <a:stCxn id="15" idx="3"/>
          </p:cNvCxnSpPr>
          <p:nvPr/>
        </p:nvCxnSpPr>
        <p:spPr>
          <a:xfrm flipV="1">
            <a:off x="2836786" y="3171053"/>
            <a:ext cx="2173080" cy="52983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CCDB43B-449D-4954-89F0-7A081A0A8122}"/>
              </a:ext>
            </a:extLst>
          </p:cNvPr>
          <p:cNvCxnSpPr>
            <a:endCxn id="14" idx="3"/>
          </p:cNvCxnSpPr>
          <p:nvPr/>
        </p:nvCxnSpPr>
        <p:spPr>
          <a:xfrm flipH="1">
            <a:off x="7616589" y="2968416"/>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C5AABDC-648E-4930-828D-CF6E130A0FBA}"/>
              </a:ext>
            </a:extLst>
          </p:cNvPr>
          <p:cNvSpPr/>
          <p:nvPr/>
        </p:nvSpPr>
        <p:spPr>
          <a:xfrm>
            <a:off x="1308238" y="4804623"/>
            <a:ext cx="1528548" cy="105966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Light Application</a:t>
            </a:r>
          </a:p>
          <a:p>
            <a:pPr algn="ctr"/>
            <a:r>
              <a:rPr lang="en-US" dirty="0"/>
              <a:t>AE 3</a:t>
            </a:r>
          </a:p>
          <a:p>
            <a:pPr algn="ctr"/>
            <a:r>
              <a:rPr lang="en-US" dirty="0"/>
              <a:t>Label=room2</a:t>
            </a:r>
          </a:p>
        </p:txBody>
      </p:sp>
      <p:sp>
        <p:nvSpPr>
          <p:cNvPr id="22" name="TextBox 21">
            <a:extLst>
              <a:ext uri="{FF2B5EF4-FFF2-40B4-BE49-F238E27FC236}">
                <a16:creationId xmlns:a16="http://schemas.microsoft.com/office/drawing/2014/main" id="{DE93A4BA-4E9B-4F37-BB90-110487053E96}"/>
              </a:ext>
            </a:extLst>
          </p:cNvPr>
          <p:cNvSpPr txBox="1"/>
          <p:nvPr/>
        </p:nvSpPr>
        <p:spPr>
          <a:xfrm>
            <a:off x="8174182" y="2968416"/>
            <a:ext cx="1453178" cy="738664"/>
          </a:xfrm>
          <a:prstGeom prst="rect">
            <a:avLst/>
          </a:prstGeom>
          <a:noFill/>
        </p:spPr>
        <p:txBody>
          <a:bodyPr wrap="square" rtlCol="0">
            <a:spAutoFit/>
          </a:bodyPr>
          <a:lstStyle/>
          <a:p>
            <a:r>
              <a:rPr lang="en-US" sz="1400" dirty="0"/>
              <a:t>Switch on devices with label room 1</a:t>
            </a:r>
          </a:p>
        </p:txBody>
      </p:sp>
      <p:sp>
        <p:nvSpPr>
          <p:cNvPr id="23" name="TextBox 22">
            <a:extLst>
              <a:ext uri="{FF2B5EF4-FFF2-40B4-BE49-F238E27FC236}">
                <a16:creationId xmlns:a16="http://schemas.microsoft.com/office/drawing/2014/main" id="{E8891F8D-7025-49A9-983C-8FB04B0397FD}"/>
              </a:ext>
            </a:extLst>
          </p:cNvPr>
          <p:cNvSpPr txBox="1"/>
          <p:nvPr/>
        </p:nvSpPr>
        <p:spPr>
          <a:xfrm>
            <a:off x="4705068" y="3670933"/>
            <a:ext cx="2027311"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a:t>Performs discovery to find AE with label=room1</a:t>
            </a:r>
          </a:p>
          <a:p>
            <a:pPr marL="285750" indent="-285750">
              <a:buFont typeface="Arial" panose="020B0604020202020204" pitchFamily="34" charset="0"/>
              <a:buChar char="•"/>
            </a:pPr>
            <a:r>
              <a:rPr lang="en-US" sz="1400" dirty="0"/>
              <a:t>Changes the light state in CSE for AE with label=room1</a:t>
            </a:r>
          </a:p>
          <a:p>
            <a:pPr marL="285750" indent="-285750">
              <a:buFont typeface="Arial" panose="020B0604020202020204" pitchFamily="34" charset="0"/>
              <a:buChar char="•"/>
            </a:pPr>
            <a:r>
              <a:rPr lang="en-US" sz="1400" dirty="0"/>
              <a:t>Sends notification to switch ON all AE with label=room1</a:t>
            </a:r>
          </a:p>
        </p:txBody>
      </p:sp>
      <p:sp>
        <p:nvSpPr>
          <p:cNvPr id="25" name="TextBox 24">
            <a:extLst>
              <a:ext uri="{FF2B5EF4-FFF2-40B4-BE49-F238E27FC236}">
                <a16:creationId xmlns:a16="http://schemas.microsoft.com/office/drawing/2014/main" id="{D0A1D7F9-951C-43AF-BBD9-781CE621D7C9}"/>
              </a:ext>
            </a:extLst>
          </p:cNvPr>
          <p:cNvSpPr txBox="1"/>
          <p:nvPr/>
        </p:nvSpPr>
        <p:spPr>
          <a:xfrm>
            <a:off x="3556688" y="2487333"/>
            <a:ext cx="1453178" cy="307777"/>
          </a:xfrm>
          <a:prstGeom prst="rect">
            <a:avLst/>
          </a:prstGeom>
          <a:noFill/>
        </p:spPr>
        <p:txBody>
          <a:bodyPr wrap="square" rtlCol="0">
            <a:spAutoFit/>
          </a:bodyPr>
          <a:lstStyle/>
          <a:p>
            <a:r>
              <a:rPr lang="en-US" sz="1400" dirty="0"/>
              <a:t>ON</a:t>
            </a:r>
          </a:p>
        </p:txBody>
      </p:sp>
      <p:sp>
        <p:nvSpPr>
          <p:cNvPr id="26" name="TextBox 25">
            <a:extLst>
              <a:ext uri="{FF2B5EF4-FFF2-40B4-BE49-F238E27FC236}">
                <a16:creationId xmlns:a16="http://schemas.microsoft.com/office/drawing/2014/main" id="{E1F03C0A-A410-40AA-BB63-70DCCF8AEB9D}"/>
              </a:ext>
            </a:extLst>
          </p:cNvPr>
          <p:cNvSpPr txBox="1"/>
          <p:nvPr/>
        </p:nvSpPr>
        <p:spPr>
          <a:xfrm>
            <a:off x="3315579" y="3209519"/>
            <a:ext cx="1453178" cy="307777"/>
          </a:xfrm>
          <a:prstGeom prst="rect">
            <a:avLst/>
          </a:prstGeom>
          <a:noFill/>
        </p:spPr>
        <p:txBody>
          <a:bodyPr wrap="square" rtlCol="0">
            <a:spAutoFit/>
          </a:bodyPr>
          <a:lstStyle/>
          <a:p>
            <a:r>
              <a:rPr lang="en-US" sz="1400" dirty="0"/>
              <a:t>ON</a:t>
            </a:r>
          </a:p>
        </p:txBody>
      </p:sp>
    </p:spTree>
    <p:extLst>
      <p:ext uri="{BB962C8B-B14F-4D97-AF65-F5344CB8AC3E}">
        <p14:creationId xmlns:p14="http://schemas.microsoft.com/office/powerpoint/2010/main" val="3518542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p:txBody>
          <a:bodyPr>
            <a:normAutofit fontScale="90000"/>
          </a:bodyPr>
          <a:lstStyle/>
          <a:p>
            <a:r>
              <a:rPr lang="en-US" sz="4400" b="1" dirty="0">
                <a:latin typeface="+mj-lt"/>
              </a:rPr>
              <a:t>Geo Query Feature</a:t>
            </a:r>
            <a:br>
              <a:rPr lang="en-US" sz="3600" dirty="0"/>
            </a:br>
            <a:r>
              <a:rPr lang="en-US" sz="3600" dirty="0"/>
              <a:t>To get the details of applications/sensors location wise</a:t>
            </a:r>
            <a:br>
              <a:rPr lang="en-US" sz="3600" dirty="0"/>
            </a:b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p:txBody>
          <a:bodyPr/>
          <a:lstStyle/>
          <a:p>
            <a:pPr marL="0" indent="0">
              <a:buNone/>
            </a:pPr>
            <a:endParaRPr lang="en-IN" dirty="0"/>
          </a:p>
        </p:txBody>
      </p:sp>
      <p:sp>
        <p:nvSpPr>
          <p:cNvPr id="19" name="Rectangle 18">
            <a:extLst>
              <a:ext uri="{FF2B5EF4-FFF2-40B4-BE49-F238E27FC236}">
                <a16:creationId xmlns:a16="http://schemas.microsoft.com/office/drawing/2014/main" id="{F0FE5EAE-9695-43A1-A125-2E73DFBC938B}"/>
              </a:ext>
            </a:extLst>
          </p:cNvPr>
          <p:cNvSpPr/>
          <p:nvPr/>
        </p:nvSpPr>
        <p:spPr>
          <a:xfrm>
            <a:off x="4872251" y="2048847"/>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20" name="Rectangle 19">
            <a:extLst>
              <a:ext uri="{FF2B5EF4-FFF2-40B4-BE49-F238E27FC236}">
                <a16:creationId xmlns:a16="http://schemas.microsoft.com/office/drawing/2014/main" id="{BBB5C3ED-9160-47EF-8698-171B114B31FC}"/>
              </a:ext>
            </a:extLst>
          </p:cNvPr>
          <p:cNvSpPr/>
          <p:nvPr/>
        </p:nvSpPr>
        <p:spPr>
          <a:xfrm>
            <a:off x="1173707" y="2784143"/>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21" name="TextBox 20">
            <a:extLst>
              <a:ext uri="{FF2B5EF4-FFF2-40B4-BE49-F238E27FC236}">
                <a16:creationId xmlns:a16="http://schemas.microsoft.com/office/drawing/2014/main" id="{C3253FFF-254D-48B7-85A8-CBDEABDDD833}"/>
              </a:ext>
            </a:extLst>
          </p:cNvPr>
          <p:cNvSpPr txBox="1"/>
          <p:nvPr/>
        </p:nvSpPr>
        <p:spPr>
          <a:xfrm>
            <a:off x="5148132" y="3364076"/>
            <a:ext cx="2330842" cy="3046988"/>
          </a:xfrm>
          <a:prstGeom prst="rect">
            <a:avLst/>
          </a:prstGeom>
          <a:noFill/>
        </p:spPr>
        <p:txBody>
          <a:bodyPr wrap="square" rtlCol="0">
            <a:spAutoFit/>
          </a:bodyPr>
          <a:lstStyle/>
          <a:p>
            <a:r>
              <a:rPr lang="en-US" sz="1600" dirty="0"/>
              <a:t>Sensor1- </a:t>
            </a:r>
          </a:p>
          <a:p>
            <a:r>
              <a:rPr lang="en-US" sz="1600" dirty="0"/>
              <a:t>Latitude=28.5212083 </a:t>
            </a:r>
          </a:p>
          <a:p>
            <a:r>
              <a:rPr lang="en-US" sz="1600" dirty="0"/>
              <a:t>Longitude=77.17898</a:t>
            </a:r>
          </a:p>
          <a:p>
            <a:r>
              <a:rPr lang="en-US" sz="1600" dirty="0"/>
              <a:t>Sensor2- </a:t>
            </a:r>
          </a:p>
          <a:p>
            <a:r>
              <a:rPr lang="en-US" sz="1600" dirty="0"/>
              <a:t>Latitude= </a:t>
            </a:r>
            <a:r>
              <a:rPr lang="en-IN" sz="1600" dirty="0"/>
              <a:t>28.521206</a:t>
            </a:r>
            <a:r>
              <a:rPr lang="en-US" sz="1600" dirty="0"/>
              <a:t> </a:t>
            </a:r>
          </a:p>
          <a:p>
            <a:r>
              <a:rPr lang="en-US" sz="1600" dirty="0"/>
              <a:t>Longitude= 77.17943</a:t>
            </a:r>
          </a:p>
          <a:p>
            <a:r>
              <a:rPr lang="en-US" sz="1600" dirty="0"/>
              <a:t>Sensor 3- </a:t>
            </a:r>
          </a:p>
          <a:p>
            <a:r>
              <a:rPr lang="en-US" sz="1600" dirty="0"/>
              <a:t>Latitude=28.53133 </a:t>
            </a:r>
          </a:p>
          <a:p>
            <a:r>
              <a:rPr lang="en-US" sz="1600" dirty="0"/>
              <a:t>Longitude=77.17934</a:t>
            </a:r>
          </a:p>
          <a:p>
            <a:endParaRPr lang="en-US" sz="1600" dirty="0"/>
          </a:p>
          <a:p>
            <a:endParaRPr lang="en-US" sz="1600" dirty="0"/>
          </a:p>
          <a:p>
            <a:endParaRPr lang="en-US" sz="1600" dirty="0"/>
          </a:p>
        </p:txBody>
      </p:sp>
      <p:sp>
        <p:nvSpPr>
          <p:cNvPr id="22" name="TextBox 21">
            <a:extLst>
              <a:ext uri="{FF2B5EF4-FFF2-40B4-BE49-F238E27FC236}">
                <a16:creationId xmlns:a16="http://schemas.microsoft.com/office/drawing/2014/main" id="{CC1892F5-C6EF-44BC-A79C-F62C13CBB7C8}"/>
              </a:ext>
            </a:extLst>
          </p:cNvPr>
          <p:cNvSpPr txBox="1"/>
          <p:nvPr/>
        </p:nvSpPr>
        <p:spPr>
          <a:xfrm>
            <a:off x="2756848" y="1682717"/>
            <a:ext cx="1760561" cy="738664"/>
          </a:xfrm>
          <a:prstGeom prst="rect">
            <a:avLst/>
          </a:prstGeom>
          <a:noFill/>
        </p:spPr>
        <p:txBody>
          <a:bodyPr wrap="square" rtlCol="0">
            <a:spAutoFit/>
          </a:bodyPr>
          <a:lstStyle/>
          <a:p>
            <a:r>
              <a:rPr lang="en-US" sz="1400" dirty="0"/>
              <a:t>Sensor 1- Latitude=28.5212083 </a:t>
            </a:r>
          </a:p>
          <a:p>
            <a:r>
              <a:rPr lang="en-US" sz="1400" dirty="0"/>
              <a:t>Longitude=77.17898</a:t>
            </a:r>
          </a:p>
        </p:txBody>
      </p:sp>
      <p:sp>
        <p:nvSpPr>
          <p:cNvPr id="23" name="Rectangle 22">
            <a:extLst>
              <a:ext uri="{FF2B5EF4-FFF2-40B4-BE49-F238E27FC236}">
                <a16:creationId xmlns:a16="http://schemas.microsoft.com/office/drawing/2014/main" id="{00DBFDBB-0114-4E02-9B4D-DB1650E9DFF0}"/>
              </a:ext>
            </a:extLst>
          </p:cNvPr>
          <p:cNvSpPr/>
          <p:nvPr/>
        </p:nvSpPr>
        <p:spPr>
          <a:xfrm>
            <a:off x="1173707" y="1666709"/>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a:t>
            </a:r>
          </a:p>
        </p:txBody>
      </p:sp>
      <p:sp>
        <p:nvSpPr>
          <p:cNvPr id="24" name="Rectangle 23">
            <a:extLst>
              <a:ext uri="{FF2B5EF4-FFF2-40B4-BE49-F238E27FC236}">
                <a16:creationId xmlns:a16="http://schemas.microsoft.com/office/drawing/2014/main" id="{C25CA63D-A156-419E-980A-15A5B5E87974}"/>
              </a:ext>
            </a:extLst>
          </p:cNvPr>
          <p:cNvSpPr/>
          <p:nvPr/>
        </p:nvSpPr>
        <p:spPr>
          <a:xfrm>
            <a:off x="1189426" y="4570528"/>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3</a:t>
            </a:r>
          </a:p>
        </p:txBody>
      </p:sp>
      <p:sp>
        <p:nvSpPr>
          <p:cNvPr id="25" name="TextBox 24">
            <a:extLst>
              <a:ext uri="{FF2B5EF4-FFF2-40B4-BE49-F238E27FC236}">
                <a16:creationId xmlns:a16="http://schemas.microsoft.com/office/drawing/2014/main" id="{E210B880-CDC9-4D9C-81E4-3BAF7CE8A57E}"/>
              </a:ext>
            </a:extLst>
          </p:cNvPr>
          <p:cNvSpPr txBox="1"/>
          <p:nvPr/>
        </p:nvSpPr>
        <p:spPr>
          <a:xfrm>
            <a:off x="2658388" y="3055204"/>
            <a:ext cx="1866819" cy="738664"/>
          </a:xfrm>
          <a:prstGeom prst="rect">
            <a:avLst/>
          </a:prstGeom>
          <a:noFill/>
        </p:spPr>
        <p:txBody>
          <a:bodyPr wrap="square" rtlCol="0">
            <a:spAutoFit/>
          </a:bodyPr>
          <a:lstStyle/>
          <a:p>
            <a:r>
              <a:rPr lang="en-US" sz="1400" dirty="0"/>
              <a:t>Sensor2- </a:t>
            </a:r>
          </a:p>
          <a:p>
            <a:r>
              <a:rPr lang="en-US" sz="1400" dirty="0"/>
              <a:t>Latitude= </a:t>
            </a:r>
            <a:r>
              <a:rPr lang="en-IN" sz="1400" dirty="0"/>
              <a:t>28.521206</a:t>
            </a:r>
            <a:r>
              <a:rPr lang="en-US" sz="1400" dirty="0"/>
              <a:t> </a:t>
            </a:r>
          </a:p>
          <a:p>
            <a:r>
              <a:rPr lang="en-US" sz="1400" dirty="0"/>
              <a:t>Longitude= 77.17943</a:t>
            </a:r>
          </a:p>
        </p:txBody>
      </p:sp>
      <p:sp>
        <p:nvSpPr>
          <p:cNvPr id="26" name="TextBox 25">
            <a:extLst>
              <a:ext uri="{FF2B5EF4-FFF2-40B4-BE49-F238E27FC236}">
                <a16:creationId xmlns:a16="http://schemas.microsoft.com/office/drawing/2014/main" id="{6A4D9A33-D1B6-4883-BE2F-D80E9546F056}"/>
              </a:ext>
            </a:extLst>
          </p:cNvPr>
          <p:cNvSpPr txBox="1"/>
          <p:nvPr/>
        </p:nvSpPr>
        <p:spPr>
          <a:xfrm>
            <a:off x="2696087" y="5176591"/>
            <a:ext cx="1709658" cy="738664"/>
          </a:xfrm>
          <a:prstGeom prst="rect">
            <a:avLst/>
          </a:prstGeom>
          <a:noFill/>
        </p:spPr>
        <p:txBody>
          <a:bodyPr wrap="square" rtlCol="0">
            <a:spAutoFit/>
          </a:bodyPr>
          <a:lstStyle/>
          <a:p>
            <a:r>
              <a:rPr lang="en-US" sz="1400" dirty="0"/>
              <a:t>Sensor 3- Latitude=28.53133 </a:t>
            </a:r>
          </a:p>
          <a:p>
            <a:r>
              <a:rPr lang="en-US" sz="1400" dirty="0"/>
              <a:t>Longitude=77.17934</a:t>
            </a:r>
          </a:p>
        </p:txBody>
      </p:sp>
      <p:cxnSp>
        <p:nvCxnSpPr>
          <p:cNvPr id="27" name="Straight Arrow Connector 26">
            <a:extLst>
              <a:ext uri="{FF2B5EF4-FFF2-40B4-BE49-F238E27FC236}">
                <a16:creationId xmlns:a16="http://schemas.microsoft.com/office/drawing/2014/main" id="{A13264DF-800E-4474-959E-3EDE922AD285}"/>
              </a:ext>
            </a:extLst>
          </p:cNvPr>
          <p:cNvCxnSpPr>
            <a:cxnSpLocks/>
          </p:cNvCxnSpPr>
          <p:nvPr/>
        </p:nvCxnSpPr>
        <p:spPr>
          <a:xfrm flipV="1">
            <a:off x="2696087" y="2451117"/>
            <a:ext cx="2148868" cy="19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208DA9E-29E1-4346-B00A-9B0E2468C6CD}"/>
              </a:ext>
            </a:extLst>
          </p:cNvPr>
          <p:cNvCxnSpPr>
            <a:cxnSpLocks/>
          </p:cNvCxnSpPr>
          <p:nvPr/>
        </p:nvCxnSpPr>
        <p:spPr>
          <a:xfrm>
            <a:off x="2729551" y="3022979"/>
            <a:ext cx="211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E4FA98A8-AB20-44F4-AED9-5A839A909144}"/>
              </a:ext>
            </a:extLst>
          </p:cNvPr>
          <p:cNvCxnSpPr>
            <a:cxnSpLocks/>
          </p:cNvCxnSpPr>
          <p:nvPr/>
        </p:nvCxnSpPr>
        <p:spPr>
          <a:xfrm flipV="1">
            <a:off x="2696087" y="3174786"/>
            <a:ext cx="2176164" cy="2000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9EE4C4B-4CAC-4170-A9DE-D0FFBC299FBB}"/>
              </a:ext>
            </a:extLst>
          </p:cNvPr>
          <p:cNvCxnSpPr>
            <a:endCxn id="19" idx="3"/>
          </p:cNvCxnSpPr>
          <p:nvPr/>
        </p:nvCxnSpPr>
        <p:spPr>
          <a:xfrm flipH="1">
            <a:off x="7478974" y="2622053"/>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94BD2E8C-5654-499F-A14E-97FD951D6B77}"/>
              </a:ext>
            </a:extLst>
          </p:cNvPr>
          <p:cNvSpPr txBox="1"/>
          <p:nvPr/>
        </p:nvSpPr>
        <p:spPr>
          <a:xfrm>
            <a:off x="7967366" y="1700796"/>
            <a:ext cx="1528547" cy="954107"/>
          </a:xfrm>
          <a:prstGeom prst="rect">
            <a:avLst/>
          </a:prstGeom>
          <a:noFill/>
        </p:spPr>
        <p:txBody>
          <a:bodyPr wrap="square" rtlCol="0">
            <a:spAutoFit/>
          </a:bodyPr>
          <a:lstStyle/>
          <a:p>
            <a:r>
              <a:rPr lang="en-US" sz="1400" dirty="0"/>
              <a:t>Geo query request to find all the IoT devices in Mehrauli area</a:t>
            </a:r>
          </a:p>
        </p:txBody>
      </p:sp>
      <p:cxnSp>
        <p:nvCxnSpPr>
          <p:cNvPr id="32" name="Straight Arrow Connector 31">
            <a:extLst>
              <a:ext uri="{FF2B5EF4-FFF2-40B4-BE49-F238E27FC236}">
                <a16:creationId xmlns:a16="http://schemas.microsoft.com/office/drawing/2014/main" id="{FA5C2DB4-C706-4DA1-B08A-5548CF6BA798}"/>
              </a:ext>
            </a:extLst>
          </p:cNvPr>
          <p:cNvCxnSpPr>
            <a:cxnSpLocks/>
          </p:cNvCxnSpPr>
          <p:nvPr/>
        </p:nvCxnSpPr>
        <p:spPr>
          <a:xfrm flipV="1">
            <a:off x="7501755" y="2983500"/>
            <a:ext cx="222909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ED7E4D3D-0C09-4736-A461-A722E51F4F87}"/>
              </a:ext>
            </a:extLst>
          </p:cNvPr>
          <p:cNvSpPr txBox="1"/>
          <p:nvPr/>
        </p:nvSpPr>
        <p:spPr>
          <a:xfrm>
            <a:off x="7967366" y="3043569"/>
            <a:ext cx="1528547" cy="523220"/>
          </a:xfrm>
          <a:prstGeom prst="rect">
            <a:avLst/>
          </a:prstGeom>
          <a:noFill/>
        </p:spPr>
        <p:txBody>
          <a:bodyPr wrap="square" rtlCol="0">
            <a:spAutoFit/>
          </a:bodyPr>
          <a:lstStyle/>
          <a:p>
            <a:r>
              <a:rPr lang="en-US" sz="1400" dirty="0"/>
              <a:t>Returns sensor 1 and 2</a:t>
            </a:r>
          </a:p>
        </p:txBody>
      </p:sp>
      <p:sp>
        <p:nvSpPr>
          <p:cNvPr id="34" name="Rectangle 33">
            <a:extLst>
              <a:ext uri="{FF2B5EF4-FFF2-40B4-BE49-F238E27FC236}">
                <a16:creationId xmlns:a16="http://schemas.microsoft.com/office/drawing/2014/main" id="{BA7967EA-B3CF-49E1-8B0C-DDB17F6C21E8}"/>
              </a:ext>
            </a:extLst>
          </p:cNvPr>
          <p:cNvSpPr/>
          <p:nvPr/>
        </p:nvSpPr>
        <p:spPr>
          <a:xfrm>
            <a:off x="9730854" y="1918600"/>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Monitoring and Controlling Application (AE)</a:t>
            </a:r>
          </a:p>
        </p:txBody>
      </p:sp>
    </p:spTree>
    <p:extLst>
      <p:ext uri="{BB962C8B-B14F-4D97-AF65-F5344CB8AC3E}">
        <p14:creationId xmlns:p14="http://schemas.microsoft.com/office/powerpoint/2010/main" val="2150057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0"/>
            <a:ext cx="10515600" cy="1325563"/>
          </a:xfrm>
        </p:spPr>
        <p:txBody>
          <a:bodyPr/>
          <a:lstStyle/>
          <a:p>
            <a:r>
              <a:rPr lang="en-IN" dirty="0"/>
              <a:t>Geo Query Feature</a:t>
            </a:r>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p:txBody>
          <a:bodyPr/>
          <a:lstStyle/>
          <a:p>
            <a:pPr marL="11" indent="0">
              <a:buClr>
                <a:schemeClr val="dk1"/>
              </a:buClr>
              <a:buNone/>
            </a:pPr>
            <a:r>
              <a:rPr lang="en" b="1" dirty="0"/>
              <a:t>Purpose- </a:t>
            </a:r>
            <a:r>
              <a:rPr lang="en-US" sz="2800" dirty="0"/>
              <a:t>to get the details of applications/sensors location wise</a:t>
            </a:r>
          </a:p>
          <a:p>
            <a:pPr marL="158750" lvl="0" indent="0" algn="l" rtl="0">
              <a:spcBef>
                <a:spcPts val="0"/>
              </a:spcBef>
              <a:spcAft>
                <a:spcPts val="0"/>
              </a:spcAft>
              <a:buClr>
                <a:schemeClr val="dk1"/>
              </a:buClr>
              <a:buSzPts val="1100"/>
              <a:buNone/>
            </a:pPr>
            <a:endParaRPr lang="en" b="1" dirty="0"/>
          </a:p>
          <a:p>
            <a:pPr marL="11" indent="0">
              <a:buClr>
                <a:schemeClr val="dk1"/>
              </a:buClr>
              <a:buNone/>
            </a:pPr>
            <a:r>
              <a:rPr lang="en" b="1" dirty="0"/>
              <a:t>Feature Description: </a:t>
            </a:r>
            <a:r>
              <a:rPr lang="en" sz="2800" dirty="0"/>
              <a:t>The Geo query feature enables oneM2M system to support</a:t>
            </a:r>
            <a:r>
              <a:rPr lang="en-US" sz="2800" dirty="0"/>
              <a:t> geometry objects (e.g. Point, Polygon) to represent the geo-location of a M2M Device, M2M Gateway and a Thing</a:t>
            </a:r>
            <a:endParaRPr lang="en" sz="2800" dirty="0"/>
          </a:p>
          <a:p>
            <a:pPr marL="158750" lvl="0" indent="0" algn="l" rtl="0">
              <a:spcBef>
                <a:spcPts val="0"/>
              </a:spcBef>
              <a:spcAft>
                <a:spcPts val="0"/>
              </a:spcAft>
              <a:buClr>
                <a:schemeClr val="dk1"/>
              </a:buClr>
              <a:buSzPts val="1100"/>
              <a:buNone/>
            </a:pPr>
            <a:endParaRPr lang="en" b="1" dirty="0"/>
          </a:p>
          <a:p>
            <a:pPr marL="11" indent="0">
              <a:buClr>
                <a:schemeClr val="dk1"/>
              </a:buClr>
              <a:buNone/>
            </a:pPr>
            <a:r>
              <a:rPr lang="en" b="1" dirty="0"/>
              <a:t>How- </a:t>
            </a:r>
            <a:r>
              <a:rPr lang="en" sz="2800" dirty="0"/>
              <a:t>oneM2M service layer is enabled to store/retrieve latitude, longitude   coordinates of various IoT devices. </a:t>
            </a:r>
          </a:p>
          <a:p>
            <a:pPr marL="11" indent="0">
              <a:buClr>
                <a:schemeClr val="dk1"/>
              </a:buClr>
              <a:buNone/>
            </a:pPr>
            <a:endParaRPr lang="en" sz="2800" dirty="0"/>
          </a:p>
          <a:p>
            <a:endParaRPr lang="en-IN" dirty="0"/>
          </a:p>
        </p:txBody>
      </p:sp>
    </p:spTree>
    <p:extLst>
      <p:ext uri="{BB962C8B-B14F-4D97-AF65-F5344CB8AC3E}">
        <p14:creationId xmlns:p14="http://schemas.microsoft.com/office/powerpoint/2010/main" val="1558757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Primitive Profile </a:t>
            </a:r>
            <a:r>
              <a:rPr lang="en-IN" dirty="0"/>
              <a:t>Feature</a:t>
            </a:r>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25000" lnSpcReduction="20000"/>
          </a:bodyPr>
          <a:lstStyle/>
          <a:p>
            <a:pPr marL="0" indent="0">
              <a:lnSpc>
                <a:spcPct val="125000"/>
              </a:lnSpc>
              <a:buClr>
                <a:schemeClr val="dk1"/>
              </a:buClr>
              <a:buNone/>
            </a:pPr>
            <a:r>
              <a:rPr lang="en" sz="9600" b="1" dirty="0"/>
              <a:t>Purpose- </a:t>
            </a:r>
            <a:r>
              <a:rPr lang="en-US" sz="9600" dirty="0"/>
              <a:t>to reduce the size of messages flowing back-and-forth between an Originator (e.g. AE) and a CSE. </a:t>
            </a:r>
          </a:p>
          <a:p>
            <a:pPr marL="158750" lvl="0" indent="0" algn="l" rtl="0">
              <a:spcBef>
                <a:spcPts val="0"/>
              </a:spcBef>
              <a:spcAft>
                <a:spcPts val="0"/>
              </a:spcAft>
              <a:buClr>
                <a:schemeClr val="dk1"/>
              </a:buClr>
              <a:buSzPts val="1100"/>
              <a:buNone/>
            </a:pPr>
            <a:endParaRPr lang="en" sz="9600" b="1" dirty="0"/>
          </a:p>
          <a:p>
            <a:pPr marL="0" indent="0">
              <a:lnSpc>
                <a:spcPct val="125000"/>
              </a:lnSpc>
              <a:buClr>
                <a:schemeClr val="dk1"/>
              </a:buClr>
              <a:buNone/>
            </a:pPr>
            <a:r>
              <a:rPr lang="en" sz="9600" b="1" dirty="0"/>
              <a:t>Feature Description: </a:t>
            </a:r>
            <a:r>
              <a:rPr lang="en-GB" sz="9600" dirty="0"/>
              <a:t>defines a message template to be applied to requests and responses that CSE receives or generates.</a:t>
            </a:r>
          </a:p>
          <a:p>
            <a:pPr marL="158750" indent="0">
              <a:buClr>
                <a:schemeClr val="dk1"/>
              </a:buClr>
              <a:buSzPts val="1100"/>
              <a:buNone/>
            </a:pPr>
            <a:endParaRPr lang="en" sz="9600" dirty="0"/>
          </a:p>
          <a:p>
            <a:pPr marL="0" indent="0">
              <a:lnSpc>
                <a:spcPct val="125000"/>
              </a:lnSpc>
              <a:buClr>
                <a:schemeClr val="dk1"/>
              </a:buClr>
              <a:buNone/>
            </a:pPr>
            <a:r>
              <a:rPr lang="en" sz="9600" b="1" dirty="0"/>
              <a:t>How- </a:t>
            </a:r>
            <a:r>
              <a:rPr lang="en" sz="9600" dirty="0"/>
              <a:t>Configuration of message template at CSE for a set of IoT devices and modify the message to/from applications as per this template </a:t>
            </a:r>
          </a:p>
          <a:p>
            <a:endParaRPr lang="en-IN" dirty="0"/>
          </a:p>
        </p:txBody>
      </p:sp>
    </p:spTree>
    <p:extLst>
      <p:ext uri="{BB962C8B-B14F-4D97-AF65-F5344CB8AC3E}">
        <p14:creationId xmlns:p14="http://schemas.microsoft.com/office/powerpoint/2010/main" val="239377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Primitive Profile </a:t>
            </a:r>
            <a:r>
              <a:rPr lang="en-IN" dirty="0"/>
              <a:t>Feature</a:t>
            </a:r>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20" name="Rectangle 19">
            <a:extLst>
              <a:ext uri="{FF2B5EF4-FFF2-40B4-BE49-F238E27FC236}">
                <a16:creationId xmlns:a16="http://schemas.microsoft.com/office/drawing/2014/main" id="{C66E845A-03D2-4EB7-A3F7-38002C152B42}"/>
              </a:ext>
            </a:extLst>
          </p:cNvPr>
          <p:cNvSpPr/>
          <p:nvPr/>
        </p:nvSpPr>
        <p:spPr>
          <a:xfrm>
            <a:off x="4872251" y="2048847"/>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21" name="Rectangle 20">
            <a:extLst>
              <a:ext uri="{FF2B5EF4-FFF2-40B4-BE49-F238E27FC236}">
                <a16:creationId xmlns:a16="http://schemas.microsoft.com/office/drawing/2014/main" id="{456D76EB-D273-43F8-9C77-B0F9F874B637}"/>
              </a:ext>
            </a:extLst>
          </p:cNvPr>
          <p:cNvSpPr/>
          <p:nvPr/>
        </p:nvSpPr>
        <p:spPr>
          <a:xfrm>
            <a:off x="1173707" y="2784143"/>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22" name="Rectangle 21">
            <a:extLst>
              <a:ext uri="{FF2B5EF4-FFF2-40B4-BE49-F238E27FC236}">
                <a16:creationId xmlns:a16="http://schemas.microsoft.com/office/drawing/2014/main" id="{ECC6D179-D61E-4B5A-9B6D-C379C3B2761E}"/>
              </a:ext>
            </a:extLst>
          </p:cNvPr>
          <p:cNvSpPr/>
          <p:nvPr/>
        </p:nvSpPr>
        <p:spPr>
          <a:xfrm>
            <a:off x="9730854" y="1897039"/>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23" name="TextBox 22">
            <a:extLst>
              <a:ext uri="{FF2B5EF4-FFF2-40B4-BE49-F238E27FC236}">
                <a16:creationId xmlns:a16="http://schemas.microsoft.com/office/drawing/2014/main" id="{7A0F4F88-53C2-44BB-983E-AA7F208A029D}"/>
              </a:ext>
            </a:extLst>
          </p:cNvPr>
          <p:cNvSpPr txBox="1"/>
          <p:nvPr/>
        </p:nvSpPr>
        <p:spPr>
          <a:xfrm>
            <a:off x="5148132" y="3364076"/>
            <a:ext cx="2330842" cy="830997"/>
          </a:xfrm>
          <a:prstGeom prst="rect">
            <a:avLst/>
          </a:prstGeom>
          <a:noFill/>
        </p:spPr>
        <p:txBody>
          <a:bodyPr wrap="square" rtlCol="0">
            <a:spAutoFit/>
          </a:bodyPr>
          <a:lstStyle/>
          <a:p>
            <a:r>
              <a:rPr lang="en-US" sz="1600" dirty="0"/>
              <a:t>Multiple message templates are configured at CSE. </a:t>
            </a:r>
          </a:p>
        </p:txBody>
      </p:sp>
      <p:sp>
        <p:nvSpPr>
          <p:cNvPr id="24" name="TextBox 23">
            <a:extLst>
              <a:ext uri="{FF2B5EF4-FFF2-40B4-BE49-F238E27FC236}">
                <a16:creationId xmlns:a16="http://schemas.microsoft.com/office/drawing/2014/main" id="{D7219AC6-E747-4CEB-ABB5-0AEFBA850577}"/>
              </a:ext>
            </a:extLst>
          </p:cNvPr>
          <p:cNvSpPr txBox="1"/>
          <p:nvPr/>
        </p:nvSpPr>
        <p:spPr>
          <a:xfrm>
            <a:off x="2743202" y="2123080"/>
            <a:ext cx="1760561" cy="307777"/>
          </a:xfrm>
          <a:prstGeom prst="rect">
            <a:avLst/>
          </a:prstGeom>
          <a:noFill/>
        </p:spPr>
        <p:txBody>
          <a:bodyPr wrap="square" rtlCol="0">
            <a:spAutoFit/>
          </a:bodyPr>
          <a:lstStyle/>
          <a:p>
            <a:r>
              <a:rPr lang="en-US" sz="1400" dirty="0"/>
              <a:t>Sensor1 sends data</a:t>
            </a:r>
          </a:p>
        </p:txBody>
      </p:sp>
      <p:sp>
        <p:nvSpPr>
          <p:cNvPr id="25" name="Rectangle 24">
            <a:extLst>
              <a:ext uri="{FF2B5EF4-FFF2-40B4-BE49-F238E27FC236}">
                <a16:creationId xmlns:a16="http://schemas.microsoft.com/office/drawing/2014/main" id="{D645D0D6-2D31-4D3E-81DF-C2B383C378EE}"/>
              </a:ext>
            </a:extLst>
          </p:cNvPr>
          <p:cNvSpPr/>
          <p:nvPr/>
        </p:nvSpPr>
        <p:spPr>
          <a:xfrm>
            <a:off x="1173707" y="1666709"/>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a:t>
            </a:r>
          </a:p>
        </p:txBody>
      </p:sp>
      <p:sp>
        <p:nvSpPr>
          <p:cNvPr id="26" name="Rectangle 25">
            <a:extLst>
              <a:ext uri="{FF2B5EF4-FFF2-40B4-BE49-F238E27FC236}">
                <a16:creationId xmlns:a16="http://schemas.microsoft.com/office/drawing/2014/main" id="{217EB1A0-B039-4558-A220-9C02D71DACA8}"/>
              </a:ext>
            </a:extLst>
          </p:cNvPr>
          <p:cNvSpPr/>
          <p:nvPr/>
        </p:nvSpPr>
        <p:spPr>
          <a:xfrm>
            <a:off x="1173707" y="5068250"/>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3</a:t>
            </a:r>
          </a:p>
        </p:txBody>
      </p:sp>
      <p:sp>
        <p:nvSpPr>
          <p:cNvPr id="27" name="TextBox 26">
            <a:extLst>
              <a:ext uri="{FF2B5EF4-FFF2-40B4-BE49-F238E27FC236}">
                <a16:creationId xmlns:a16="http://schemas.microsoft.com/office/drawing/2014/main" id="{C2649356-7DE7-4385-A88B-B09EE2E1E8F4}"/>
              </a:ext>
            </a:extLst>
          </p:cNvPr>
          <p:cNvSpPr txBox="1"/>
          <p:nvPr/>
        </p:nvSpPr>
        <p:spPr>
          <a:xfrm>
            <a:off x="2798445" y="3067686"/>
            <a:ext cx="1788821" cy="307777"/>
          </a:xfrm>
          <a:prstGeom prst="rect">
            <a:avLst/>
          </a:prstGeom>
          <a:noFill/>
        </p:spPr>
        <p:txBody>
          <a:bodyPr wrap="square" rtlCol="0">
            <a:spAutoFit/>
          </a:bodyPr>
          <a:lstStyle/>
          <a:p>
            <a:r>
              <a:rPr lang="en-US" sz="1400" dirty="0"/>
              <a:t>Sensor2 sends data</a:t>
            </a:r>
          </a:p>
        </p:txBody>
      </p:sp>
      <p:sp>
        <p:nvSpPr>
          <p:cNvPr id="28" name="TextBox 27">
            <a:extLst>
              <a:ext uri="{FF2B5EF4-FFF2-40B4-BE49-F238E27FC236}">
                <a16:creationId xmlns:a16="http://schemas.microsoft.com/office/drawing/2014/main" id="{12DD1937-C595-42D9-8C99-283F20F91191}"/>
              </a:ext>
            </a:extLst>
          </p:cNvPr>
          <p:cNvSpPr txBox="1"/>
          <p:nvPr/>
        </p:nvSpPr>
        <p:spPr>
          <a:xfrm>
            <a:off x="2696086" y="5176590"/>
            <a:ext cx="1788821" cy="523220"/>
          </a:xfrm>
          <a:prstGeom prst="rect">
            <a:avLst/>
          </a:prstGeom>
          <a:noFill/>
        </p:spPr>
        <p:txBody>
          <a:bodyPr wrap="square" rtlCol="0">
            <a:spAutoFit/>
          </a:bodyPr>
          <a:lstStyle/>
          <a:p>
            <a:r>
              <a:rPr lang="en-US" sz="1400" dirty="0"/>
              <a:t>Actuator AE receives notification</a:t>
            </a:r>
          </a:p>
        </p:txBody>
      </p:sp>
      <p:cxnSp>
        <p:nvCxnSpPr>
          <p:cNvPr id="29" name="Straight Arrow Connector 28">
            <a:extLst>
              <a:ext uri="{FF2B5EF4-FFF2-40B4-BE49-F238E27FC236}">
                <a16:creationId xmlns:a16="http://schemas.microsoft.com/office/drawing/2014/main" id="{4F304CBE-1F9A-42C8-AFBD-6BB5CDB0944D}"/>
              </a:ext>
            </a:extLst>
          </p:cNvPr>
          <p:cNvCxnSpPr>
            <a:cxnSpLocks/>
          </p:cNvCxnSpPr>
          <p:nvPr/>
        </p:nvCxnSpPr>
        <p:spPr>
          <a:xfrm flipV="1">
            <a:off x="2696087" y="2451117"/>
            <a:ext cx="2148868" cy="19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5005BC5-5E50-420B-B57C-2366E86870DE}"/>
              </a:ext>
            </a:extLst>
          </p:cNvPr>
          <p:cNvCxnSpPr>
            <a:cxnSpLocks/>
          </p:cNvCxnSpPr>
          <p:nvPr/>
        </p:nvCxnSpPr>
        <p:spPr>
          <a:xfrm>
            <a:off x="2729551" y="3022979"/>
            <a:ext cx="211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B706FB2-35D4-4603-9038-E743B70EB98A}"/>
              </a:ext>
            </a:extLst>
          </p:cNvPr>
          <p:cNvCxnSpPr>
            <a:endCxn id="20" idx="3"/>
          </p:cNvCxnSpPr>
          <p:nvPr/>
        </p:nvCxnSpPr>
        <p:spPr>
          <a:xfrm flipH="1">
            <a:off x="7478974" y="2622053"/>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CA65E018-1A84-450E-9232-600B64DB5EA1}"/>
              </a:ext>
            </a:extLst>
          </p:cNvPr>
          <p:cNvSpPr txBox="1"/>
          <p:nvPr/>
        </p:nvSpPr>
        <p:spPr>
          <a:xfrm>
            <a:off x="8005065" y="2622053"/>
            <a:ext cx="1528547" cy="954107"/>
          </a:xfrm>
          <a:prstGeom prst="rect">
            <a:avLst/>
          </a:prstGeom>
          <a:noFill/>
        </p:spPr>
        <p:txBody>
          <a:bodyPr wrap="square" rtlCol="0">
            <a:spAutoFit/>
          </a:bodyPr>
          <a:lstStyle/>
          <a:p>
            <a:r>
              <a:rPr lang="en-US" sz="1400" dirty="0"/>
              <a:t>Configures primitive profile for set of applications</a:t>
            </a:r>
          </a:p>
        </p:txBody>
      </p:sp>
      <p:cxnSp>
        <p:nvCxnSpPr>
          <p:cNvPr id="33" name="Straight Arrow Connector 32">
            <a:extLst>
              <a:ext uri="{FF2B5EF4-FFF2-40B4-BE49-F238E27FC236}">
                <a16:creationId xmlns:a16="http://schemas.microsoft.com/office/drawing/2014/main" id="{9E7CA3E1-FDD8-4737-89B1-42FEC04E2241}"/>
              </a:ext>
            </a:extLst>
          </p:cNvPr>
          <p:cNvCxnSpPr/>
          <p:nvPr/>
        </p:nvCxnSpPr>
        <p:spPr>
          <a:xfrm flipH="1">
            <a:off x="2658388" y="3261815"/>
            <a:ext cx="2169832" cy="1914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Folded Corner 33">
            <a:extLst>
              <a:ext uri="{FF2B5EF4-FFF2-40B4-BE49-F238E27FC236}">
                <a16:creationId xmlns:a16="http://schemas.microsoft.com/office/drawing/2014/main" id="{BAF6897A-E489-4728-AB13-C2F771E744FB}"/>
              </a:ext>
            </a:extLst>
          </p:cNvPr>
          <p:cNvSpPr/>
          <p:nvPr/>
        </p:nvSpPr>
        <p:spPr>
          <a:xfrm>
            <a:off x="4828220" y="2304788"/>
            <a:ext cx="526091" cy="954105"/>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template</a:t>
            </a:r>
          </a:p>
        </p:txBody>
      </p:sp>
      <p:sp>
        <p:nvSpPr>
          <p:cNvPr id="35" name="Rectangle: Folded Corner 34">
            <a:extLst>
              <a:ext uri="{FF2B5EF4-FFF2-40B4-BE49-F238E27FC236}">
                <a16:creationId xmlns:a16="http://schemas.microsoft.com/office/drawing/2014/main" id="{5C83A5F4-2993-4B2D-91CC-110563F33C85}"/>
              </a:ext>
            </a:extLst>
          </p:cNvPr>
          <p:cNvSpPr/>
          <p:nvPr/>
        </p:nvSpPr>
        <p:spPr>
          <a:xfrm>
            <a:off x="4980620" y="2457188"/>
            <a:ext cx="526091" cy="954105"/>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template</a:t>
            </a:r>
          </a:p>
        </p:txBody>
      </p:sp>
    </p:spTree>
    <p:extLst>
      <p:ext uri="{BB962C8B-B14F-4D97-AF65-F5344CB8AC3E}">
        <p14:creationId xmlns:p14="http://schemas.microsoft.com/office/powerpoint/2010/main" val="2659961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907008" y="445629"/>
            <a:ext cx="10515600" cy="1325563"/>
          </a:xfrm>
        </p:spPr>
        <p:txBody>
          <a:bodyPr>
            <a:normAutofit fontScale="90000"/>
          </a:bodyPr>
          <a:lstStyle/>
          <a:p>
            <a:r>
              <a:rPr lang="en" dirty="0"/>
              <a:t>End-to-End QoS session (3GPP Interworking)</a:t>
            </a:r>
            <a:br>
              <a:rPr lang="en" dirty="0"/>
            </a:br>
            <a:r>
              <a:rPr lang="en-US" sz="3600" dirty="0"/>
              <a:t>To establish a data session</a:t>
            </a:r>
            <a:r>
              <a:rPr lang="en" sz="3600" dirty="0"/>
              <a:t> with a specific QoS and priority handling. </a:t>
            </a:r>
            <a:br>
              <a:rPr lang="en-US" sz="4400" dirty="0"/>
            </a:b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4" name="Rectangle 3">
            <a:extLst>
              <a:ext uri="{FF2B5EF4-FFF2-40B4-BE49-F238E27FC236}">
                <a16:creationId xmlns:a16="http://schemas.microsoft.com/office/drawing/2014/main" id="{7F468388-A99A-4C3D-8C99-6D2BA6BDF002}"/>
              </a:ext>
            </a:extLst>
          </p:cNvPr>
          <p:cNvSpPr/>
          <p:nvPr/>
        </p:nvSpPr>
        <p:spPr>
          <a:xfrm>
            <a:off x="6367335" y="2010287"/>
            <a:ext cx="1892557" cy="121339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5" name="Rectangle 4">
            <a:extLst>
              <a:ext uri="{FF2B5EF4-FFF2-40B4-BE49-F238E27FC236}">
                <a16:creationId xmlns:a16="http://schemas.microsoft.com/office/drawing/2014/main" id="{DDBECD17-3065-4E32-B897-C1B1DB8524B2}"/>
              </a:ext>
            </a:extLst>
          </p:cNvPr>
          <p:cNvSpPr/>
          <p:nvPr/>
        </p:nvSpPr>
        <p:spPr>
          <a:xfrm>
            <a:off x="9730854" y="4178680"/>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Application (AE2)</a:t>
            </a:r>
          </a:p>
        </p:txBody>
      </p:sp>
      <p:sp>
        <p:nvSpPr>
          <p:cNvPr id="6" name="Rectangle 5">
            <a:extLst>
              <a:ext uri="{FF2B5EF4-FFF2-40B4-BE49-F238E27FC236}">
                <a16:creationId xmlns:a16="http://schemas.microsoft.com/office/drawing/2014/main" id="{B0E66859-FBCA-4061-8F05-344B5306E046}"/>
              </a:ext>
            </a:extLst>
          </p:cNvPr>
          <p:cNvSpPr/>
          <p:nvPr/>
        </p:nvSpPr>
        <p:spPr>
          <a:xfrm>
            <a:off x="9730854" y="1897039"/>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7" name="Rectangle 6">
            <a:extLst>
              <a:ext uri="{FF2B5EF4-FFF2-40B4-BE49-F238E27FC236}">
                <a16:creationId xmlns:a16="http://schemas.microsoft.com/office/drawing/2014/main" id="{37161926-1C62-40FA-9B75-F635EBF73624}"/>
              </a:ext>
            </a:extLst>
          </p:cNvPr>
          <p:cNvSpPr/>
          <p:nvPr/>
        </p:nvSpPr>
        <p:spPr>
          <a:xfrm>
            <a:off x="1089070" y="3310725"/>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Application (AE1) </a:t>
            </a:r>
          </a:p>
        </p:txBody>
      </p:sp>
      <p:cxnSp>
        <p:nvCxnSpPr>
          <p:cNvPr id="8" name="Straight Arrow Connector 7">
            <a:extLst>
              <a:ext uri="{FF2B5EF4-FFF2-40B4-BE49-F238E27FC236}">
                <a16:creationId xmlns:a16="http://schemas.microsoft.com/office/drawing/2014/main" id="{158E14D5-C27B-4B7A-85D0-2EFF196D36F6}"/>
              </a:ext>
            </a:extLst>
          </p:cNvPr>
          <p:cNvCxnSpPr>
            <a:cxnSpLocks/>
            <a:endCxn id="4" idx="3"/>
          </p:cNvCxnSpPr>
          <p:nvPr/>
        </p:nvCxnSpPr>
        <p:spPr>
          <a:xfrm flipH="1" flipV="1">
            <a:off x="8259892" y="2616982"/>
            <a:ext cx="2251880" cy="33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3062581-C8D2-4BA6-97D4-E8E8BB9A5C7F}"/>
              </a:ext>
            </a:extLst>
          </p:cNvPr>
          <p:cNvSpPr txBox="1"/>
          <p:nvPr/>
        </p:nvSpPr>
        <p:spPr>
          <a:xfrm>
            <a:off x="8314035" y="2633726"/>
            <a:ext cx="1439566" cy="760637"/>
          </a:xfrm>
          <a:prstGeom prst="rect">
            <a:avLst/>
          </a:prstGeom>
          <a:noFill/>
        </p:spPr>
        <p:txBody>
          <a:bodyPr wrap="square" rtlCol="0">
            <a:spAutoFit/>
          </a:bodyPr>
          <a:lstStyle/>
          <a:p>
            <a:r>
              <a:rPr lang="en-US" sz="1400" dirty="0"/>
              <a:t>1. Configures e2eQOSSession at IN-CSE</a:t>
            </a:r>
          </a:p>
        </p:txBody>
      </p:sp>
      <p:sp>
        <p:nvSpPr>
          <p:cNvPr id="10" name="Cloud 9">
            <a:extLst>
              <a:ext uri="{FF2B5EF4-FFF2-40B4-BE49-F238E27FC236}">
                <a16:creationId xmlns:a16="http://schemas.microsoft.com/office/drawing/2014/main" id="{28FDA7EB-6B8C-4A55-8451-0AAA97AAA785}"/>
              </a:ext>
            </a:extLst>
          </p:cNvPr>
          <p:cNvSpPr/>
          <p:nvPr/>
        </p:nvSpPr>
        <p:spPr>
          <a:xfrm>
            <a:off x="3332266" y="1897039"/>
            <a:ext cx="1943579" cy="1914768"/>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3GPP Network</a:t>
            </a:r>
          </a:p>
        </p:txBody>
      </p:sp>
      <p:sp>
        <p:nvSpPr>
          <p:cNvPr id="11" name="Rectangle 10">
            <a:extLst>
              <a:ext uri="{FF2B5EF4-FFF2-40B4-BE49-F238E27FC236}">
                <a16:creationId xmlns:a16="http://schemas.microsoft.com/office/drawing/2014/main" id="{99374060-957C-404C-AD0B-3F32151870D4}"/>
              </a:ext>
            </a:extLst>
          </p:cNvPr>
          <p:cNvSpPr/>
          <p:nvPr/>
        </p:nvSpPr>
        <p:spPr>
          <a:xfrm>
            <a:off x="4659161" y="2409996"/>
            <a:ext cx="728411" cy="48095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SCEF</a:t>
            </a:r>
          </a:p>
        </p:txBody>
      </p:sp>
      <p:cxnSp>
        <p:nvCxnSpPr>
          <p:cNvPr id="12" name="Straight Arrow Connector 11">
            <a:extLst>
              <a:ext uri="{FF2B5EF4-FFF2-40B4-BE49-F238E27FC236}">
                <a16:creationId xmlns:a16="http://schemas.microsoft.com/office/drawing/2014/main" id="{5A27D611-EE3D-44CA-96E6-268CB9634803}"/>
              </a:ext>
            </a:extLst>
          </p:cNvPr>
          <p:cNvCxnSpPr>
            <a:stCxn id="4" idx="1"/>
          </p:cNvCxnSpPr>
          <p:nvPr/>
        </p:nvCxnSpPr>
        <p:spPr>
          <a:xfrm flipH="1">
            <a:off x="5387572" y="2616982"/>
            <a:ext cx="9797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CA6696E-69D3-405A-B985-7AA9A3EDAE53}"/>
              </a:ext>
            </a:extLst>
          </p:cNvPr>
          <p:cNvSpPr txBox="1"/>
          <p:nvPr/>
        </p:nvSpPr>
        <p:spPr>
          <a:xfrm>
            <a:off x="5366554" y="2633727"/>
            <a:ext cx="1528547" cy="954107"/>
          </a:xfrm>
          <a:prstGeom prst="rect">
            <a:avLst/>
          </a:prstGeom>
          <a:noFill/>
        </p:spPr>
        <p:txBody>
          <a:bodyPr wrap="square" rtlCol="0">
            <a:spAutoFit/>
          </a:bodyPr>
          <a:lstStyle/>
          <a:p>
            <a:r>
              <a:rPr lang="en-US" sz="1400" dirty="0"/>
              <a:t>2. QOS </a:t>
            </a:r>
          </a:p>
          <a:p>
            <a:r>
              <a:rPr lang="en-US" sz="1400" dirty="0"/>
              <a:t>Session </a:t>
            </a:r>
          </a:p>
          <a:p>
            <a:r>
              <a:rPr lang="en-US" sz="1400" dirty="0"/>
              <a:t>Subscription </a:t>
            </a:r>
          </a:p>
          <a:p>
            <a:endParaRPr lang="en-US" sz="1400" dirty="0"/>
          </a:p>
        </p:txBody>
      </p:sp>
      <p:cxnSp>
        <p:nvCxnSpPr>
          <p:cNvPr id="14" name="Straight Arrow Connector 13">
            <a:extLst>
              <a:ext uri="{FF2B5EF4-FFF2-40B4-BE49-F238E27FC236}">
                <a16:creationId xmlns:a16="http://schemas.microsoft.com/office/drawing/2014/main" id="{95A59F71-5575-40B6-A391-F2AC437A5AA8}"/>
              </a:ext>
            </a:extLst>
          </p:cNvPr>
          <p:cNvCxnSpPr/>
          <p:nvPr/>
        </p:nvCxnSpPr>
        <p:spPr>
          <a:xfrm flipH="1" flipV="1">
            <a:off x="7620000" y="3257167"/>
            <a:ext cx="2110854" cy="14118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35023D5-CA18-4A5A-8259-5A565B2FF750}"/>
              </a:ext>
            </a:extLst>
          </p:cNvPr>
          <p:cNvSpPr txBox="1"/>
          <p:nvPr/>
        </p:nvSpPr>
        <p:spPr>
          <a:xfrm>
            <a:off x="7774290" y="3923707"/>
            <a:ext cx="1439566" cy="738664"/>
          </a:xfrm>
          <a:prstGeom prst="rect">
            <a:avLst/>
          </a:prstGeom>
          <a:noFill/>
        </p:spPr>
        <p:txBody>
          <a:bodyPr wrap="square" rtlCol="0">
            <a:spAutoFit/>
          </a:bodyPr>
          <a:lstStyle/>
          <a:p>
            <a:r>
              <a:rPr lang="en-US" sz="1400" dirty="0"/>
              <a:t>Sends request</a:t>
            </a:r>
          </a:p>
          <a:p>
            <a:r>
              <a:rPr lang="en-US" sz="1400" dirty="0"/>
              <a:t>Targeting session end point (AE1)</a:t>
            </a:r>
          </a:p>
        </p:txBody>
      </p:sp>
      <p:sp>
        <p:nvSpPr>
          <p:cNvPr id="16" name="Arrow: Left-Right 15">
            <a:extLst>
              <a:ext uri="{FF2B5EF4-FFF2-40B4-BE49-F238E27FC236}">
                <a16:creationId xmlns:a16="http://schemas.microsoft.com/office/drawing/2014/main" id="{F4B9D157-4438-4DC6-B048-04B17CF03CB5}"/>
              </a:ext>
            </a:extLst>
          </p:cNvPr>
          <p:cNvSpPr/>
          <p:nvPr/>
        </p:nvSpPr>
        <p:spPr>
          <a:xfrm>
            <a:off x="2729345" y="3565770"/>
            <a:ext cx="1427019" cy="493612"/>
          </a:xfrm>
          <a:prstGeom prst="lef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a:extLst>
              <a:ext uri="{FF2B5EF4-FFF2-40B4-BE49-F238E27FC236}">
                <a16:creationId xmlns:a16="http://schemas.microsoft.com/office/drawing/2014/main" id="{9263B4BD-A6E1-4B7B-921A-8E74E389AB1D}"/>
              </a:ext>
            </a:extLst>
          </p:cNvPr>
          <p:cNvSpPr txBox="1"/>
          <p:nvPr/>
        </p:nvSpPr>
        <p:spPr>
          <a:xfrm>
            <a:off x="3019788" y="3967611"/>
            <a:ext cx="1439566" cy="1169551"/>
          </a:xfrm>
          <a:prstGeom prst="rect">
            <a:avLst/>
          </a:prstGeom>
          <a:noFill/>
        </p:spPr>
        <p:txBody>
          <a:bodyPr wrap="square" rtlCol="0">
            <a:spAutoFit/>
          </a:bodyPr>
          <a:lstStyle/>
          <a:p>
            <a:r>
              <a:rPr lang="en-US" sz="1400" dirty="0"/>
              <a:t>QoS session is established and request is delivered with required QoS</a:t>
            </a:r>
          </a:p>
        </p:txBody>
      </p:sp>
    </p:spTree>
    <p:extLst>
      <p:ext uri="{BB962C8B-B14F-4D97-AF65-F5344CB8AC3E}">
        <p14:creationId xmlns:p14="http://schemas.microsoft.com/office/powerpoint/2010/main" val="1542880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86691" y="504019"/>
            <a:ext cx="10515600" cy="1325563"/>
          </a:xfrm>
        </p:spPr>
        <p:txBody>
          <a:bodyPr>
            <a:normAutofit fontScale="90000"/>
          </a:bodyPr>
          <a:lstStyle/>
          <a:p>
            <a:r>
              <a:rPr lang="en" dirty="0"/>
              <a:t>Network Congestion Monitoring (3GPP IWK)</a:t>
            </a:r>
            <a:br>
              <a:rPr lang="en" dirty="0"/>
            </a:br>
            <a:r>
              <a:rPr lang="en-US" sz="3600" dirty="0"/>
              <a:t>To request network status information from an Underlying Network</a:t>
            </a:r>
            <a:br>
              <a:rPr lang="en-US" sz="4400" dirty="0"/>
            </a:b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4" name="Oval 3">
            <a:extLst>
              <a:ext uri="{FF2B5EF4-FFF2-40B4-BE49-F238E27FC236}">
                <a16:creationId xmlns:a16="http://schemas.microsoft.com/office/drawing/2014/main" id="{6F7042A2-675F-4299-BAC0-E5997FAB9DD0}"/>
              </a:ext>
            </a:extLst>
          </p:cNvPr>
          <p:cNvSpPr/>
          <p:nvPr/>
        </p:nvSpPr>
        <p:spPr>
          <a:xfrm>
            <a:off x="789709" y="1596327"/>
            <a:ext cx="1939636" cy="4495505"/>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9BC27B7E-FA36-47EC-8500-9716551389E8}"/>
              </a:ext>
            </a:extLst>
          </p:cNvPr>
          <p:cNvSpPr/>
          <p:nvPr/>
        </p:nvSpPr>
        <p:spPr>
          <a:xfrm>
            <a:off x="6367335" y="2010287"/>
            <a:ext cx="1892557" cy="121339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6" name="Rectangle 5">
            <a:extLst>
              <a:ext uri="{FF2B5EF4-FFF2-40B4-BE49-F238E27FC236}">
                <a16:creationId xmlns:a16="http://schemas.microsoft.com/office/drawing/2014/main" id="{F66B58DA-0EAE-4E84-9335-26B17955B9CA}"/>
              </a:ext>
            </a:extLst>
          </p:cNvPr>
          <p:cNvSpPr/>
          <p:nvPr/>
        </p:nvSpPr>
        <p:spPr>
          <a:xfrm>
            <a:off x="9896724" y="1968654"/>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cxnSp>
        <p:nvCxnSpPr>
          <p:cNvPr id="7" name="Straight Arrow Connector 6">
            <a:extLst>
              <a:ext uri="{FF2B5EF4-FFF2-40B4-BE49-F238E27FC236}">
                <a16:creationId xmlns:a16="http://schemas.microsoft.com/office/drawing/2014/main" id="{56C6BF8A-DF88-4FA4-88AB-D2F54F30AD6C}"/>
              </a:ext>
            </a:extLst>
          </p:cNvPr>
          <p:cNvCxnSpPr>
            <a:cxnSpLocks/>
            <a:endCxn id="5" idx="3"/>
          </p:cNvCxnSpPr>
          <p:nvPr/>
        </p:nvCxnSpPr>
        <p:spPr>
          <a:xfrm flipH="1" flipV="1">
            <a:off x="8259892" y="2616982"/>
            <a:ext cx="2251880" cy="33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137E587-4AE2-4332-A35C-7972E41CD690}"/>
              </a:ext>
            </a:extLst>
          </p:cNvPr>
          <p:cNvSpPr txBox="1"/>
          <p:nvPr/>
        </p:nvSpPr>
        <p:spPr>
          <a:xfrm>
            <a:off x="8314035" y="3029116"/>
            <a:ext cx="1528546" cy="1169551"/>
          </a:xfrm>
          <a:prstGeom prst="rect">
            <a:avLst/>
          </a:prstGeom>
          <a:noFill/>
        </p:spPr>
        <p:txBody>
          <a:bodyPr wrap="square" rtlCol="0">
            <a:spAutoFit/>
          </a:bodyPr>
          <a:lstStyle/>
          <a:p>
            <a:r>
              <a:rPr lang="en-US" sz="1400" dirty="0"/>
              <a:t>Gets notification for network status e.g. HIGH congestion in Mehrauli area</a:t>
            </a:r>
          </a:p>
        </p:txBody>
      </p:sp>
      <p:sp>
        <p:nvSpPr>
          <p:cNvPr id="9" name="Cloud 8">
            <a:extLst>
              <a:ext uri="{FF2B5EF4-FFF2-40B4-BE49-F238E27FC236}">
                <a16:creationId xmlns:a16="http://schemas.microsoft.com/office/drawing/2014/main" id="{768292B6-D0AE-48F9-A26C-EF63E696EDAF}"/>
              </a:ext>
            </a:extLst>
          </p:cNvPr>
          <p:cNvSpPr/>
          <p:nvPr/>
        </p:nvSpPr>
        <p:spPr>
          <a:xfrm>
            <a:off x="3332266" y="1897039"/>
            <a:ext cx="1943579" cy="1914768"/>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3GPP Network</a:t>
            </a:r>
          </a:p>
        </p:txBody>
      </p:sp>
      <p:sp>
        <p:nvSpPr>
          <p:cNvPr id="10" name="Rectangle 9">
            <a:extLst>
              <a:ext uri="{FF2B5EF4-FFF2-40B4-BE49-F238E27FC236}">
                <a16:creationId xmlns:a16="http://schemas.microsoft.com/office/drawing/2014/main" id="{EE29E965-E1F0-46E0-8600-A00E7DCA6A83}"/>
              </a:ext>
            </a:extLst>
          </p:cNvPr>
          <p:cNvSpPr/>
          <p:nvPr/>
        </p:nvSpPr>
        <p:spPr>
          <a:xfrm>
            <a:off x="4659161" y="2409996"/>
            <a:ext cx="728411" cy="48095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rPr>
              <a:t>SCEF</a:t>
            </a:r>
          </a:p>
        </p:txBody>
      </p:sp>
      <p:cxnSp>
        <p:nvCxnSpPr>
          <p:cNvPr id="11" name="Straight Arrow Connector 10">
            <a:extLst>
              <a:ext uri="{FF2B5EF4-FFF2-40B4-BE49-F238E27FC236}">
                <a16:creationId xmlns:a16="http://schemas.microsoft.com/office/drawing/2014/main" id="{88B9A281-0B96-4184-806F-8A098006965E}"/>
              </a:ext>
            </a:extLst>
          </p:cNvPr>
          <p:cNvCxnSpPr>
            <a:stCxn id="5" idx="1"/>
          </p:cNvCxnSpPr>
          <p:nvPr/>
        </p:nvCxnSpPr>
        <p:spPr>
          <a:xfrm flipH="1">
            <a:off x="5387572" y="2616982"/>
            <a:ext cx="9797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1BEC214-18AD-47B2-93B5-0AC1C5DCE020}"/>
              </a:ext>
            </a:extLst>
          </p:cNvPr>
          <p:cNvSpPr txBox="1"/>
          <p:nvPr/>
        </p:nvSpPr>
        <p:spPr>
          <a:xfrm>
            <a:off x="5289675" y="1676464"/>
            <a:ext cx="1528547" cy="954107"/>
          </a:xfrm>
          <a:prstGeom prst="rect">
            <a:avLst/>
          </a:prstGeom>
          <a:noFill/>
        </p:spPr>
        <p:txBody>
          <a:bodyPr wrap="square" rtlCol="0">
            <a:spAutoFit/>
          </a:bodyPr>
          <a:lstStyle/>
          <a:p>
            <a:endParaRPr lang="en-US" sz="1400" dirty="0"/>
          </a:p>
          <a:p>
            <a:r>
              <a:rPr lang="en-US" sz="1400" dirty="0"/>
              <a:t> </a:t>
            </a:r>
          </a:p>
          <a:p>
            <a:r>
              <a:rPr lang="en-US" sz="1400" dirty="0"/>
              <a:t>2 Monitoring request</a:t>
            </a:r>
          </a:p>
        </p:txBody>
      </p:sp>
      <p:sp>
        <p:nvSpPr>
          <p:cNvPr id="13" name="Arrow: Left-Right 12">
            <a:extLst>
              <a:ext uri="{FF2B5EF4-FFF2-40B4-BE49-F238E27FC236}">
                <a16:creationId xmlns:a16="http://schemas.microsoft.com/office/drawing/2014/main" id="{C7E7CC4B-83E6-4C59-BC54-A270D37B50C7}"/>
              </a:ext>
            </a:extLst>
          </p:cNvPr>
          <p:cNvSpPr/>
          <p:nvPr/>
        </p:nvSpPr>
        <p:spPr>
          <a:xfrm>
            <a:off x="2729345" y="3565770"/>
            <a:ext cx="1427019" cy="493612"/>
          </a:xfrm>
          <a:prstGeom prst="lef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a:extLst>
              <a:ext uri="{FF2B5EF4-FFF2-40B4-BE49-F238E27FC236}">
                <a16:creationId xmlns:a16="http://schemas.microsoft.com/office/drawing/2014/main" id="{44C7D5F9-3364-4C3C-B4FF-1E02F9DD6856}"/>
              </a:ext>
            </a:extLst>
          </p:cNvPr>
          <p:cNvSpPr txBox="1"/>
          <p:nvPr/>
        </p:nvSpPr>
        <p:spPr>
          <a:xfrm>
            <a:off x="3019788" y="3967611"/>
            <a:ext cx="1439566" cy="523220"/>
          </a:xfrm>
          <a:prstGeom prst="rect">
            <a:avLst/>
          </a:prstGeom>
          <a:noFill/>
        </p:spPr>
        <p:txBody>
          <a:bodyPr wrap="square" rtlCol="0">
            <a:spAutoFit/>
          </a:bodyPr>
          <a:lstStyle/>
          <a:p>
            <a:r>
              <a:rPr lang="en-US" sz="1400" dirty="0"/>
              <a:t>Detects congestion</a:t>
            </a:r>
          </a:p>
        </p:txBody>
      </p:sp>
      <p:cxnSp>
        <p:nvCxnSpPr>
          <p:cNvPr id="15" name="Straight Arrow Connector 14">
            <a:extLst>
              <a:ext uri="{FF2B5EF4-FFF2-40B4-BE49-F238E27FC236}">
                <a16:creationId xmlns:a16="http://schemas.microsoft.com/office/drawing/2014/main" id="{397CE3CF-59D3-447A-8E44-B22B20C9A28F}"/>
              </a:ext>
            </a:extLst>
          </p:cNvPr>
          <p:cNvCxnSpPr/>
          <p:nvPr/>
        </p:nvCxnSpPr>
        <p:spPr>
          <a:xfrm>
            <a:off x="5422710" y="2840955"/>
            <a:ext cx="9094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2ECD640-40AB-4F7A-A938-A50F9D2589CF}"/>
              </a:ext>
            </a:extLst>
          </p:cNvPr>
          <p:cNvSpPr txBox="1"/>
          <p:nvPr/>
        </p:nvSpPr>
        <p:spPr>
          <a:xfrm>
            <a:off x="5401402" y="2473464"/>
            <a:ext cx="1528547" cy="1815882"/>
          </a:xfrm>
          <a:prstGeom prst="rect">
            <a:avLst/>
          </a:prstGeom>
          <a:noFill/>
        </p:spPr>
        <p:txBody>
          <a:bodyPr wrap="square" rtlCol="0">
            <a:spAutoFit/>
          </a:bodyPr>
          <a:lstStyle/>
          <a:p>
            <a:endParaRPr lang="en-US" sz="1400" dirty="0"/>
          </a:p>
          <a:p>
            <a:r>
              <a:rPr lang="en-US" sz="1400" dirty="0"/>
              <a:t> </a:t>
            </a:r>
          </a:p>
          <a:p>
            <a:r>
              <a:rPr lang="en-US" sz="1400" dirty="0"/>
              <a:t>Monitoring response </a:t>
            </a:r>
          </a:p>
          <a:p>
            <a:r>
              <a:rPr lang="en-US" sz="1400" dirty="0"/>
              <a:t>with info </a:t>
            </a:r>
          </a:p>
          <a:p>
            <a:r>
              <a:rPr lang="en-US" sz="1400" dirty="0"/>
              <a:t>such as congestion level, location</a:t>
            </a:r>
          </a:p>
        </p:txBody>
      </p:sp>
      <p:sp>
        <p:nvSpPr>
          <p:cNvPr id="17" name="TextBox 16">
            <a:extLst>
              <a:ext uri="{FF2B5EF4-FFF2-40B4-BE49-F238E27FC236}">
                <a16:creationId xmlns:a16="http://schemas.microsoft.com/office/drawing/2014/main" id="{25F0A9F7-777C-4EAE-8B23-EDB3B7614C08}"/>
              </a:ext>
            </a:extLst>
          </p:cNvPr>
          <p:cNvSpPr txBox="1"/>
          <p:nvPr/>
        </p:nvSpPr>
        <p:spPr>
          <a:xfrm>
            <a:off x="8259892" y="1696365"/>
            <a:ext cx="1760561" cy="954107"/>
          </a:xfrm>
          <a:prstGeom prst="rect">
            <a:avLst/>
          </a:prstGeom>
          <a:noFill/>
        </p:spPr>
        <p:txBody>
          <a:bodyPr wrap="square" rtlCol="0">
            <a:spAutoFit/>
          </a:bodyPr>
          <a:lstStyle/>
          <a:p>
            <a:r>
              <a:rPr lang="en-US" sz="1400" dirty="0"/>
              <a:t>1. Configures Network Monitoring request and subscription for it</a:t>
            </a:r>
          </a:p>
        </p:txBody>
      </p:sp>
      <p:cxnSp>
        <p:nvCxnSpPr>
          <p:cNvPr id="18" name="Straight Arrow Connector 17">
            <a:extLst>
              <a:ext uri="{FF2B5EF4-FFF2-40B4-BE49-F238E27FC236}">
                <a16:creationId xmlns:a16="http://schemas.microsoft.com/office/drawing/2014/main" id="{84B978C2-5507-4FDF-A2C3-F75847A26126}"/>
              </a:ext>
            </a:extLst>
          </p:cNvPr>
          <p:cNvCxnSpPr/>
          <p:nvPr/>
        </p:nvCxnSpPr>
        <p:spPr>
          <a:xfrm>
            <a:off x="8259892" y="3029116"/>
            <a:ext cx="16368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131E74F5-986F-4DF9-918A-846E8F6114DB}"/>
              </a:ext>
            </a:extLst>
          </p:cNvPr>
          <p:cNvSpPr/>
          <p:nvPr/>
        </p:nvSpPr>
        <p:spPr>
          <a:xfrm>
            <a:off x="1454938" y="3024315"/>
            <a:ext cx="704519" cy="81976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20" name="Rectangle 19">
            <a:extLst>
              <a:ext uri="{FF2B5EF4-FFF2-40B4-BE49-F238E27FC236}">
                <a16:creationId xmlns:a16="http://schemas.microsoft.com/office/drawing/2014/main" id="{C94E50DC-5688-4714-81D4-AACEE50EAB7B}"/>
              </a:ext>
            </a:extLst>
          </p:cNvPr>
          <p:cNvSpPr/>
          <p:nvPr/>
        </p:nvSpPr>
        <p:spPr>
          <a:xfrm>
            <a:off x="1635702" y="3469581"/>
            <a:ext cx="704519" cy="81976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3</a:t>
            </a:r>
          </a:p>
        </p:txBody>
      </p:sp>
      <p:sp>
        <p:nvSpPr>
          <p:cNvPr id="21" name="Rectangle 20">
            <a:extLst>
              <a:ext uri="{FF2B5EF4-FFF2-40B4-BE49-F238E27FC236}">
                <a16:creationId xmlns:a16="http://schemas.microsoft.com/office/drawing/2014/main" id="{C743AB94-C473-4038-9556-3261768F9101}"/>
              </a:ext>
            </a:extLst>
          </p:cNvPr>
          <p:cNvSpPr/>
          <p:nvPr/>
        </p:nvSpPr>
        <p:spPr>
          <a:xfrm>
            <a:off x="1739882" y="2542891"/>
            <a:ext cx="704519" cy="81976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 </a:t>
            </a:r>
          </a:p>
        </p:txBody>
      </p:sp>
      <p:sp>
        <p:nvSpPr>
          <p:cNvPr id="22" name="Rectangle 21">
            <a:extLst>
              <a:ext uri="{FF2B5EF4-FFF2-40B4-BE49-F238E27FC236}">
                <a16:creationId xmlns:a16="http://schemas.microsoft.com/office/drawing/2014/main" id="{C02E5A28-0D48-4740-8DA0-FB623E163B7C}"/>
              </a:ext>
            </a:extLst>
          </p:cNvPr>
          <p:cNvSpPr/>
          <p:nvPr/>
        </p:nvSpPr>
        <p:spPr>
          <a:xfrm>
            <a:off x="1109594" y="3751322"/>
            <a:ext cx="704519" cy="81976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23" name="Rectangle 22">
            <a:extLst>
              <a:ext uri="{FF2B5EF4-FFF2-40B4-BE49-F238E27FC236}">
                <a16:creationId xmlns:a16="http://schemas.microsoft.com/office/drawing/2014/main" id="{7A4B47C6-35F2-49FE-B5A1-8768D34BC99B}"/>
              </a:ext>
            </a:extLst>
          </p:cNvPr>
          <p:cNvSpPr/>
          <p:nvPr/>
        </p:nvSpPr>
        <p:spPr>
          <a:xfrm>
            <a:off x="1699699" y="4042485"/>
            <a:ext cx="704519" cy="81976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n</a:t>
            </a:r>
          </a:p>
        </p:txBody>
      </p:sp>
      <p:sp>
        <p:nvSpPr>
          <p:cNvPr id="24" name="TextBox 23">
            <a:extLst>
              <a:ext uri="{FF2B5EF4-FFF2-40B4-BE49-F238E27FC236}">
                <a16:creationId xmlns:a16="http://schemas.microsoft.com/office/drawing/2014/main" id="{293FCA16-7863-48FD-BB96-2DACB598A881}"/>
              </a:ext>
            </a:extLst>
          </p:cNvPr>
          <p:cNvSpPr txBox="1"/>
          <p:nvPr/>
        </p:nvSpPr>
        <p:spPr>
          <a:xfrm>
            <a:off x="1357744" y="4769493"/>
            <a:ext cx="1086657" cy="1169551"/>
          </a:xfrm>
          <a:prstGeom prst="rect">
            <a:avLst/>
          </a:prstGeom>
          <a:noFill/>
        </p:spPr>
        <p:txBody>
          <a:bodyPr wrap="square" rtlCol="0">
            <a:spAutoFit/>
          </a:bodyPr>
          <a:lstStyle/>
          <a:p>
            <a:endParaRPr lang="en-US" sz="1400" dirty="0"/>
          </a:p>
          <a:p>
            <a:r>
              <a:rPr lang="en-US" sz="1400" dirty="0"/>
              <a:t> </a:t>
            </a:r>
          </a:p>
          <a:p>
            <a:r>
              <a:rPr lang="en-US" sz="1400" dirty="0"/>
              <a:t>Location = Mehrauli, New Delhi</a:t>
            </a:r>
          </a:p>
        </p:txBody>
      </p:sp>
    </p:spTree>
    <p:extLst>
      <p:ext uri="{BB962C8B-B14F-4D97-AF65-F5344CB8AC3E}">
        <p14:creationId xmlns:p14="http://schemas.microsoft.com/office/powerpoint/2010/main" val="4167740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Time Management</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32500" lnSpcReduction="20000"/>
          </a:bodyPr>
          <a:lstStyle/>
          <a:p>
            <a:pPr marL="0" indent="0">
              <a:lnSpc>
                <a:spcPct val="125000"/>
              </a:lnSpc>
              <a:buClr>
                <a:schemeClr val="dk1"/>
              </a:buClr>
              <a:buSzPct val="61111"/>
              <a:buNone/>
            </a:pPr>
            <a:r>
              <a:rPr lang="en-US" sz="7400" b="1" dirty="0"/>
              <a:t>Purpose-</a:t>
            </a:r>
            <a:r>
              <a:rPr lang="en-US" sz="9600" b="1" dirty="0"/>
              <a:t> </a:t>
            </a:r>
            <a:r>
              <a:rPr lang="en-US" sz="7400" dirty="0"/>
              <a:t>Allows time synchronization with the Hosting CSE absence of which may lead to request rejection and storage of inconsistent data</a:t>
            </a:r>
          </a:p>
          <a:p>
            <a:pPr marL="0" indent="0">
              <a:lnSpc>
                <a:spcPct val="125000"/>
              </a:lnSpc>
              <a:buClr>
                <a:schemeClr val="dk1"/>
              </a:buClr>
              <a:buSzPct val="61111"/>
              <a:buNone/>
            </a:pPr>
            <a:r>
              <a:rPr lang="en-US" sz="7400" b="1" dirty="0"/>
              <a:t>Feature Description </a:t>
            </a:r>
            <a:r>
              <a:rPr lang="en-US" sz="9600" dirty="0"/>
              <a:t>– </a:t>
            </a:r>
            <a:r>
              <a:rPr lang="en-US" sz="7400" dirty="0"/>
              <a:t>Time synchronization beacon  is configured at the CSE with the details notification targets who want to have time synchronization with the CSE.</a:t>
            </a:r>
          </a:p>
          <a:p>
            <a:pPr marL="0" indent="0">
              <a:lnSpc>
                <a:spcPct val="125000"/>
              </a:lnSpc>
              <a:buClr>
                <a:schemeClr val="dk1"/>
              </a:buClr>
              <a:buSzPct val="61111"/>
              <a:buNone/>
            </a:pPr>
            <a:r>
              <a:rPr lang="en-US" sz="7400" b="1" dirty="0"/>
              <a:t>How-</a:t>
            </a:r>
            <a:r>
              <a:rPr lang="en-US" sz="9600" b="1" dirty="0"/>
              <a:t> </a:t>
            </a:r>
            <a:r>
              <a:rPr lang="en-US" sz="7400" dirty="0"/>
              <a:t>achieved through beacon notifications</a:t>
            </a:r>
          </a:p>
          <a:p>
            <a:pPr marL="0" indent="0">
              <a:lnSpc>
                <a:spcPct val="125000"/>
              </a:lnSpc>
              <a:buClr>
                <a:schemeClr val="dk1"/>
              </a:buClr>
              <a:buSzPct val="61111"/>
              <a:buNone/>
            </a:pPr>
            <a:r>
              <a:rPr lang="en-US" sz="7400" dirty="0"/>
              <a:t>Hosting CSE sends beacon notifications periodically based on an interval or on loss of synchronization (calculated based on predefined threshold value).</a:t>
            </a:r>
          </a:p>
          <a:p>
            <a:endParaRPr lang="en-IN" dirty="0"/>
          </a:p>
        </p:txBody>
      </p:sp>
    </p:spTree>
    <p:extLst>
      <p:ext uri="{BB962C8B-B14F-4D97-AF65-F5344CB8AC3E}">
        <p14:creationId xmlns:p14="http://schemas.microsoft.com/office/powerpoint/2010/main" val="2181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Time Management</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4" name="Rectangle 3">
            <a:extLst>
              <a:ext uri="{FF2B5EF4-FFF2-40B4-BE49-F238E27FC236}">
                <a16:creationId xmlns:a16="http://schemas.microsoft.com/office/drawing/2014/main" id="{06F3988C-80FC-4A0D-8F7D-AEA09809F3EC}"/>
              </a:ext>
            </a:extLst>
          </p:cNvPr>
          <p:cNvSpPr/>
          <p:nvPr/>
        </p:nvSpPr>
        <p:spPr>
          <a:xfrm>
            <a:off x="4858396" y="1664479"/>
            <a:ext cx="3024840" cy="138015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 </a:t>
            </a:r>
          </a:p>
          <a:p>
            <a:pPr algn="ctr"/>
            <a:r>
              <a:rPr lang="en-US" dirty="0"/>
              <a:t>Current time= 3 PM</a:t>
            </a:r>
          </a:p>
        </p:txBody>
      </p:sp>
      <p:sp>
        <p:nvSpPr>
          <p:cNvPr id="5" name="Rectangle 4">
            <a:extLst>
              <a:ext uri="{FF2B5EF4-FFF2-40B4-BE49-F238E27FC236}">
                <a16:creationId xmlns:a16="http://schemas.microsoft.com/office/drawing/2014/main" id="{5EC8E239-664B-4241-BF50-1DC54B99F942}"/>
              </a:ext>
            </a:extLst>
          </p:cNvPr>
          <p:cNvSpPr/>
          <p:nvPr/>
        </p:nvSpPr>
        <p:spPr>
          <a:xfrm>
            <a:off x="9690823" y="1765050"/>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6" name="Rectangle 5">
            <a:extLst>
              <a:ext uri="{FF2B5EF4-FFF2-40B4-BE49-F238E27FC236}">
                <a16:creationId xmlns:a16="http://schemas.microsoft.com/office/drawing/2014/main" id="{3979C77F-EDAA-4EC2-AA34-80871F83CD52}"/>
              </a:ext>
            </a:extLst>
          </p:cNvPr>
          <p:cNvSpPr/>
          <p:nvPr/>
        </p:nvSpPr>
        <p:spPr>
          <a:xfrm>
            <a:off x="1126232" y="1881161"/>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a:t>
            </a:r>
          </a:p>
          <a:p>
            <a:pPr algn="ctr"/>
            <a:r>
              <a:rPr lang="en-US" dirty="0"/>
              <a:t>Time =2 PM</a:t>
            </a:r>
          </a:p>
        </p:txBody>
      </p:sp>
      <p:cxnSp>
        <p:nvCxnSpPr>
          <p:cNvPr id="7" name="Straight Arrow Connector 6">
            <a:extLst>
              <a:ext uri="{FF2B5EF4-FFF2-40B4-BE49-F238E27FC236}">
                <a16:creationId xmlns:a16="http://schemas.microsoft.com/office/drawing/2014/main" id="{0B337410-05EA-445B-8281-7E7CABDE8E4B}"/>
              </a:ext>
            </a:extLst>
          </p:cNvPr>
          <p:cNvCxnSpPr>
            <a:cxnSpLocks/>
            <a:endCxn id="4" idx="3"/>
          </p:cNvCxnSpPr>
          <p:nvPr/>
        </p:nvCxnSpPr>
        <p:spPr>
          <a:xfrm flipH="1">
            <a:off x="7883236" y="2354555"/>
            <a:ext cx="180758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3E1924B-92B2-4102-B658-CD8887FC4FA8}"/>
              </a:ext>
            </a:extLst>
          </p:cNvPr>
          <p:cNvSpPr/>
          <p:nvPr/>
        </p:nvSpPr>
        <p:spPr>
          <a:xfrm>
            <a:off x="4713775" y="2174588"/>
            <a:ext cx="665018" cy="74721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TMG CSF</a:t>
            </a:r>
          </a:p>
        </p:txBody>
      </p:sp>
      <p:cxnSp>
        <p:nvCxnSpPr>
          <p:cNvPr id="9" name="Straight Arrow Connector 8">
            <a:extLst>
              <a:ext uri="{FF2B5EF4-FFF2-40B4-BE49-F238E27FC236}">
                <a16:creationId xmlns:a16="http://schemas.microsoft.com/office/drawing/2014/main" id="{F3C512B3-55EC-47D0-AF46-205A11C189FE}"/>
              </a:ext>
            </a:extLst>
          </p:cNvPr>
          <p:cNvCxnSpPr>
            <a:stCxn id="6" idx="3"/>
          </p:cNvCxnSpPr>
          <p:nvPr/>
        </p:nvCxnSpPr>
        <p:spPr>
          <a:xfrm flipV="1">
            <a:off x="2654780" y="2354555"/>
            <a:ext cx="2058995" cy="4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CA69F0A-780A-43F8-A339-BE0F0594CD5B}"/>
              </a:ext>
            </a:extLst>
          </p:cNvPr>
          <p:cNvSpPr txBox="1"/>
          <p:nvPr/>
        </p:nvSpPr>
        <p:spPr>
          <a:xfrm>
            <a:off x="8157395" y="1664479"/>
            <a:ext cx="1528547" cy="1169551"/>
          </a:xfrm>
          <a:prstGeom prst="rect">
            <a:avLst/>
          </a:prstGeom>
          <a:noFill/>
        </p:spPr>
        <p:txBody>
          <a:bodyPr wrap="square" rtlCol="0">
            <a:spAutoFit/>
          </a:bodyPr>
          <a:lstStyle/>
          <a:p>
            <a:r>
              <a:rPr lang="en-US" sz="1400" dirty="0"/>
              <a:t>Configures URI of AE2 for time sync beacon notification</a:t>
            </a:r>
          </a:p>
          <a:p>
            <a:endParaRPr lang="en-US" sz="1400" dirty="0"/>
          </a:p>
        </p:txBody>
      </p:sp>
      <p:cxnSp>
        <p:nvCxnSpPr>
          <p:cNvPr id="11" name="Straight Arrow Connector 10">
            <a:extLst>
              <a:ext uri="{FF2B5EF4-FFF2-40B4-BE49-F238E27FC236}">
                <a16:creationId xmlns:a16="http://schemas.microsoft.com/office/drawing/2014/main" id="{B82F3A61-338E-4D5E-8148-E06F19697C28}"/>
              </a:ext>
            </a:extLst>
          </p:cNvPr>
          <p:cNvCxnSpPr>
            <a:cxnSpLocks/>
          </p:cNvCxnSpPr>
          <p:nvPr/>
        </p:nvCxnSpPr>
        <p:spPr>
          <a:xfrm flipH="1">
            <a:off x="2654780" y="2719051"/>
            <a:ext cx="2056555" cy="10844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40323C5-41D5-42D8-B531-E5EF46618400}"/>
              </a:ext>
            </a:extLst>
          </p:cNvPr>
          <p:cNvSpPr/>
          <p:nvPr/>
        </p:nvSpPr>
        <p:spPr>
          <a:xfrm>
            <a:off x="1126232" y="3364839"/>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a:p>
            <a:pPr algn="ctr"/>
            <a:r>
              <a:rPr lang="en-US" dirty="0"/>
              <a:t>Time =4 PM</a:t>
            </a:r>
          </a:p>
        </p:txBody>
      </p:sp>
      <p:sp>
        <p:nvSpPr>
          <p:cNvPr id="13" name="TextBox 12">
            <a:extLst>
              <a:ext uri="{FF2B5EF4-FFF2-40B4-BE49-F238E27FC236}">
                <a16:creationId xmlns:a16="http://schemas.microsoft.com/office/drawing/2014/main" id="{7EB6FC3F-B9AB-42E7-9FD4-3B04B6CF386E}"/>
              </a:ext>
            </a:extLst>
          </p:cNvPr>
          <p:cNvSpPr txBox="1"/>
          <p:nvPr/>
        </p:nvSpPr>
        <p:spPr>
          <a:xfrm>
            <a:off x="3014440" y="1677346"/>
            <a:ext cx="1528547" cy="954107"/>
          </a:xfrm>
          <a:prstGeom prst="rect">
            <a:avLst/>
          </a:prstGeom>
          <a:noFill/>
        </p:spPr>
        <p:txBody>
          <a:bodyPr wrap="square" rtlCol="0">
            <a:spAutoFit/>
          </a:bodyPr>
          <a:lstStyle/>
          <a:p>
            <a:r>
              <a:rPr lang="en-US" sz="1400" dirty="0"/>
              <a:t>Sends request with originating Timestamp=2pm</a:t>
            </a:r>
          </a:p>
          <a:p>
            <a:endParaRPr lang="en-US" sz="1400" dirty="0"/>
          </a:p>
        </p:txBody>
      </p:sp>
      <p:sp>
        <p:nvSpPr>
          <p:cNvPr id="14" name="TextBox 13">
            <a:extLst>
              <a:ext uri="{FF2B5EF4-FFF2-40B4-BE49-F238E27FC236}">
                <a16:creationId xmlns:a16="http://schemas.microsoft.com/office/drawing/2014/main" id="{B48AE456-F233-4127-B017-5D6AF5B4B84A}"/>
              </a:ext>
            </a:extLst>
          </p:cNvPr>
          <p:cNvSpPr txBox="1"/>
          <p:nvPr/>
        </p:nvSpPr>
        <p:spPr>
          <a:xfrm>
            <a:off x="4037966" y="3047638"/>
            <a:ext cx="2201917"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a:t>Synchronizes time for this request from AE 1</a:t>
            </a:r>
          </a:p>
          <a:p>
            <a:pPr marL="285750" indent="-285750">
              <a:buFont typeface="Arial" panose="020B0604020202020204" pitchFamily="34" charset="0"/>
              <a:buChar char="•"/>
            </a:pPr>
            <a:r>
              <a:rPr lang="en-US" sz="1400" dirty="0"/>
              <a:t>Sends time sync beacon notification to AE 2</a:t>
            </a:r>
          </a:p>
          <a:p>
            <a:endParaRPr lang="en-US" sz="1400" dirty="0"/>
          </a:p>
        </p:txBody>
      </p:sp>
      <p:sp>
        <p:nvSpPr>
          <p:cNvPr id="15" name="TextBox 14">
            <a:extLst>
              <a:ext uri="{FF2B5EF4-FFF2-40B4-BE49-F238E27FC236}">
                <a16:creationId xmlns:a16="http://schemas.microsoft.com/office/drawing/2014/main" id="{6B0A4BEB-0C6D-4396-B657-18F6B88B9CC5}"/>
              </a:ext>
            </a:extLst>
          </p:cNvPr>
          <p:cNvSpPr txBox="1"/>
          <p:nvPr/>
        </p:nvSpPr>
        <p:spPr>
          <a:xfrm>
            <a:off x="2851703" y="3655033"/>
            <a:ext cx="1528547" cy="954107"/>
          </a:xfrm>
          <a:prstGeom prst="rect">
            <a:avLst/>
          </a:prstGeom>
          <a:noFill/>
        </p:spPr>
        <p:txBody>
          <a:bodyPr wrap="square" rtlCol="0">
            <a:spAutoFit/>
          </a:bodyPr>
          <a:lstStyle/>
          <a:p>
            <a:r>
              <a:rPr lang="en-US" sz="1400" dirty="0"/>
              <a:t>Receives beacon notification for time synchronization</a:t>
            </a:r>
          </a:p>
        </p:txBody>
      </p:sp>
    </p:spTree>
    <p:extLst>
      <p:ext uri="{BB962C8B-B14F-4D97-AF65-F5344CB8AC3E}">
        <p14:creationId xmlns:p14="http://schemas.microsoft.com/office/powerpoint/2010/main" val="1056699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D4894-0FDA-4ECD-A728-2466BF1B6681}"/>
              </a:ext>
            </a:extLst>
          </p:cNvPr>
          <p:cNvSpPr txBox="1"/>
          <p:nvPr/>
        </p:nvSpPr>
        <p:spPr>
          <a:xfrm>
            <a:off x="4816977" y="3233176"/>
            <a:ext cx="184731" cy="369332"/>
          </a:xfrm>
          <a:prstGeom prst="rect">
            <a:avLst/>
          </a:prstGeom>
          <a:noFill/>
        </p:spPr>
        <p:txBody>
          <a:bodyPr wrap="none" rtlCol="0">
            <a:spAutoFit/>
          </a:bodyPr>
          <a:lstStyle/>
          <a:p>
            <a:endParaRPr lang="en-IN" dirty="0"/>
          </a:p>
        </p:txBody>
      </p:sp>
      <p:sp>
        <p:nvSpPr>
          <p:cNvPr id="3" name="TextBox 2">
            <a:extLst>
              <a:ext uri="{FF2B5EF4-FFF2-40B4-BE49-F238E27FC236}">
                <a16:creationId xmlns:a16="http://schemas.microsoft.com/office/drawing/2014/main" id="{5A1ACFC7-E7B3-4FC5-8194-100EAC3EEC54}"/>
              </a:ext>
            </a:extLst>
          </p:cNvPr>
          <p:cNvSpPr txBox="1"/>
          <p:nvPr/>
        </p:nvSpPr>
        <p:spPr>
          <a:xfrm>
            <a:off x="2944697" y="2928605"/>
            <a:ext cx="7332135" cy="553998"/>
          </a:xfrm>
          <a:prstGeom prst="rect">
            <a:avLst/>
          </a:prstGeom>
          <a:noFill/>
        </p:spPr>
        <p:txBody>
          <a:bodyPr wrap="none" rtlCol="0">
            <a:spAutoFit/>
          </a:bodyPr>
          <a:lstStyle/>
          <a:p>
            <a:r>
              <a:rPr lang="en-US" sz="3000" dirty="0">
                <a:solidFill>
                  <a:srgbClr val="002060"/>
                </a:solidFill>
              </a:rPr>
              <a:t>oneM2M Release 4 : Preview of new features</a:t>
            </a:r>
            <a:endParaRPr lang="en-IN" sz="3000" dirty="0">
              <a:solidFill>
                <a:srgbClr val="002060"/>
              </a:solidFill>
            </a:endParaRPr>
          </a:p>
        </p:txBody>
      </p:sp>
      <p:sp>
        <p:nvSpPr>
          <p:cNvPr id="4" name="TextBox 3">
            <a:extLst>
              <a:ext uri="{FF2B5EF4-FFF2-40B4-BE49-F238E27FC236}">
                <a16:creationId xmlns:a16="http://schemas.microsoft.com/office/drawing/2014/main" id="{554D6C87-8D6C-4291-9B9B-8C0410740591}"/>
              </a:ext>
            </a:extLst>
          </p:cNvPr>
          <p:cNvSpPr txBox="1"/>
          <p:nvPr/>
        </p:nvSpPr>
        <p:spPr>
          <a:xfrm>
            <a:off x="5635706" y="3440424"/>
            <a:ext cx="738728" cy="553998"/>
          </a:xfrm>
          <a:prstGeom prst="rect">
            <a:avLst/>
          </a:prstGeom>
          <a:noFill/>
        </p:spPr>
        <p:txBody>
          <a:bodyPr wrap="none" rtlCol="0">
            <a:spAutoFit/>
          </a:bodyPr>
          <a:lstStyle/>
          <a:p>
            <a:r>
              <a:rPr lang="en-US" sz="3000" dirty="0"/>
              <a:t> </a:t>
            </a:r>
            <a:r>
              <a:rPr lang="en-US" sz="3000" dirty="0">
                <a:solidFill>
                  <a:srgbClr val="002060"/>
                </a:solidFill>
              </a:rPr>
              <a:t>By</a:t>
            </a:r>
            <a:r>
              <a:rPr lang="en-US" sz="3000" dirty="0"/>
              <a:t> </a:t>
            </a:r>
            <a:endParaRPr lang="en-IN" sz="3000" dirty="0"/>
          </a:p>
        </p:txBody>
      </p:sp>
      <p:sp>
        <p:nvSpPr>
          <p:cNvPr id="5" name="TextBox 4">
            <a:extLst>
              <a:ext uri="{FF2B5EF4-FFF2-40B4-BE49-F238E27FC236}">
                <a16:creationId xmlns:a16="http://schemas.microsoft.com/office/drawing/2014/main" id="{7A273EE5-9A00-41AA-81E1-41E767E37C36}"/>
              </a:ext>
            </a:extLst>
          </p:cNvPr>
          <p:cNvSpPr txBox="1"/>
          <p:nvPr/>
        </p:nvSpPr>
        <p:spPr>
          <a:xfrm>
            <a:off x="4562975" y="4244195"/>
            <a:ext cx="3282565" cy="553998"/>
          </a:xfrm>
          <a:prstGeom prst="rect">
            <a:avLst/>
          </a:prstGeom>
          <a:noFill/>
        </p:spPr>
        <p:txBody>
          <a:bodyPr wrap="none" rtlCol="0">
            <a:spAutoFit/>
          </a:bodyPr>
          <a:lstStyle/>
          <a:p>
            <a:r>
              <a:rPr lang="en-US" sz="3000" dirty="0">
                <a:solidFill>
                  <a:srgbClr val="002060"/>
                </a:solidFill>
              </a:rPr>
              <a:t>Poornima Shandilya</a:t>
            </a:r>
            <a:endParaRPr lang="en-IN" sz="3000" dirty="0">
              <a:solidFill>
                <a:srgbClr val="002060"/>
              </a:solidFill>
            </a:endParaRPr>
          </a:p>
        </p:txBody>
      </p:sp>
      <p:sp>
        <p:nvSpPr>
          <p:cNvPr id="6" name="TextBox 5">
            <a:extLst>
              <a:ext uri="{FF2B5EF4-FFF2-40B4-BE49-F238E27FC236}">
                <a16:creationId xmlns:a16="http://schemas.microsoft.com/office/drawing/2014/main" id="{B9719776-B385-4C0B-B5D8-DA67D0A530A1}"/>
              </a:ext>
            </a:extLst>
          </p:cNvPr>
          <p:cNvSpPr txBox="1"/>
          <p:nvPr/>
        </p:nvSpPr>
        <p:spPr>
          <a:xfrm>
            <a:off x="5426082" y="4798193"/>
            <a:ext cx="1184683" cy="461665"/>
          </a:xfrm>
          <a:prstGeom prst="rect">
            <a:avLst/>
          </a:prstGeom>
          <a:noFill/>
        </p:spPr>
        <p:txBody>
          <a:bodyPr wrap="none" rtlCol="0">
            <a:spAutoFit/>
          </a:bodyPr>
          <a:lstStyle/>
          <a:p>
            <a:r>
              <a:rPr lang="en-US" sz="2400" dirty="0">
                <a:solidFill>
                  <a:srgbClr val="002060"/>
                </a:solidFill>
              </a:rPr>
              <a:t>   C-DOT</a:t>
            </a:r>
            <a:endParaRPr lang="en-IN" sz="2400" dirty="0">
              <a:solidFill>
                <a:srgbClr val="002060"/>
              </a:solidFill>
            </a:endParaRPr>
          </a:p>
        </p:txBody>
      </p:sp>
      <p:sp>
        <p:nvSpPr>
          <p:cNvPr id="10" name="TextBox 9">
            <a:extLst>
              <a:ext uri="{FF2B5EF4-FFF2-40B4-BE49-F238E27FC236}">
                <a16:creationId xmlns:a16="http://schemas.microsoft.com/office/drawing/2014/main" id="{72686F84-A986-4C8F-8BFD-17D3C45F3310}"/>
              </a:ext>
            </a:extLst>
          </p:cNvPr>
          <p:cNvSpPr txBox="1"/>
          <p:nvPr/>
        </p:nvSpPr>
        <p:spPr>
          <a:xfrm>
            <a:off x="4583124" y="1803954"/>
            <a:ext cx="2862771" cy="553998"/>
          </a:xfrm>
          <a:prstGeom prst="rect">
            <a:avLst/>
          </a:prstGeom>
          <a:noFill/>
        </p:spPr>
        <p:txBody>
          <a:bodyPr wrap="none" rtlCol="0">
            <a:spAutoFit/>
          </a:bodyPr>
          <a:lstStyle/>
          <a:p>
            <a:r>
              <a:rPr lang="en-US" sz="3000" dirty="0">
                <a:solidFill>
                  <a:srgbClr val="002060"/>
                </a:solidFill>
              </a:rPr>
              <a:t>Technical Session</a:t>
            </a:r>
            <a:endParaRPr lang="en-IN" sz="3000" dirty="0">
              <a:solidFill>
                <a:srgbClr val="002060"/>
              </a:solidFill>
            </a:endParaRPr>
          </a:p>
        </p:txBody>
      </p:sp>
    </p:spTree>
    <p:extLst>
      <p:ext uri="{BB962C8B-B14F-4D97-AF65-F5344CB8AC3E}">
        <p14:creationId xmlns:p14="http://schemas.microsoft.com/office/powerpoint/2010/main" val="2641993007"/>
      </p:ext>
    </p:extLst>
  </p:cSld>
  <p:clrMapOvr>
    <a:masterClrMapping/>
  </p:clrMapOvr>
  <mc:AlternateContent xmlns:mc="http://schemas.openxmlformats.org/markup-compatibility/2006" xmlns:p14="http://schemas.microsoft.com/office/powerpoint/2010/main">
    <mc:Choice Requires="p14">
      <p:transition spd="slow" p14:dur="2000" advTm="19329"/>
    </mc:Choice>
    <mc:Fallback xmlns="">
      <p:transition spd="slow" advTm="1932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Software Campaigning</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32500" lnSpcReduction="20000"/>
          </a:bodyPr>
          <a:lstStyle/>
          <a:p>
            <a:pPr marL="0" lvl="0" indent="0">
              <a:lnSpc>
                <a:spcPct val="125000"/>
              </a:lnSpc>
              <a:spcAft>
                <a:spcPts val="0"/>
              </a:spcAft>
              <a:buClr>
                <a:schemeClr val="dk1"/>
              </a:buClr>
              <a:buSzPct val="61111"/>
              <a:buNone/>
            </a:pPr>
            <a:r>
              <a:rPr lang="en-US" sz="7400" b="1" dirty="0"/>
              <a:t>Purpose-</a:t>
            </a:r>
            <a:r>
              <a:rPr lang="en-US" sz="9600" b="1" dirty="0"/>
              <a:t> </a:t>
            </a:r>
            <a:r>
              <a:rPr lang="en-US" sz="7400" dirty="0"/>
              <a:t>Provides policies and rules for the management of software by a Hosting CSE</a:t>
            </a:r>
          </a:p>
          <a:p>
            <a:pPr marL="0" lvl="0" indent="0">
              <a:lnSpc>
                <a:spcPct val="125000"/>
              </a:lnSpc>
              <a:spcAft>
                <a:spcPts val="0"/>
              </a:spcAft>
              <a:buClr>
                <a:schemeClr val="dk1"/>
              </a:buClr>
              <a:buSzPct val="61111"/>
              <a:buNone/>
            </a:pPr>
            <a:r>
              <a:rPr lang="en-US" sz="7400" b="1" dirty="0"/>
              <a:t>Feature Description</a:t>
            </a:r>
            <a:r>
              <a:rPr lang="en-US" sz="9600" b="1" dirty="0"/>
              <a:t>- </a:t>
            </a:r>
            <a:r>
              <a:rPr lang="en-US" sz="7400" dirty="0"/>
              <a:t>Triggers a CSE to install, uninstall, activate or deactivate software on IoT devices.</a:t>
            </a:r>
          </a:p>
          <a:p>
            <a:pPr marL="0" lvl="0" indent="0" algn="l" rtl="0">
              <a:lnSpc>
                <a:spcPct val="115000"/>
              </a:lnSpc>
              <a:spcBef>
                <a:spcPts val="0"/>
              </a:spcBef>
              <a:spcAft>
                <a:spcPts val="0"/>
              </a:spcAft>
              <a:buClr>
                <a:schemeClr val="dk1"/>
              </a:buClr>
              <a:buSzPts val="1100"/>
              <a:buFont typeface="Arial"/>
              <a:buNone/>
            </a:pPr>
            <a:endParaRPr lang="en-US" sz="7400" b="1" dirty="0"/>
          </a:p>
          <a:p>
            <a:pPr marL="0" lvl="0" indent="0">
              <a:lnSpc>
                <a:spcPct val="125000"/>
              </a:lnSpc>
              <a:spcAft>
                <a:spcPts val="0"/>
              </a:spcAft>
              <a:buClr>
                <a:schemeClr val="dk1"/>
              </a:buClr>
              <a:buSzPct val="61111"/>
              <a:buNone/>
            </a:pPr>
            <a:r>
              <a:rPr lang="en-US" sz="7400" b="1" dirty="0"/>
              <a:t>How- </a:t>
            </a:r>
            <a:r>
              <a:rPr lang="en-US" sz="7400" dirty="0"/>
              <a:t>An AE can configure software campaign on a CSE to instruct the CSE to manage the software versions  on field devices on the AE's behalf.</a:t>
            </a:r>
          </a:p>
          <a:p>
            <a:endParaRPr lang="en-IN" dirty="0"/>
          </a:p>
        </p:txBody>
      </p:sp>
    </p:spTree>
    <p:extLst>
      <p:ext uri="{BB962C8B-B14F-4D97-AF65-F5344CB8AC3E}">
        <p14:creationId xmlns:p14="http://schemas.microsoft.com/office/powerpoint/2010/main" val="209256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Software Campaigning</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4" name="Rectangle 3">
            <a:extLst>
              <a:ext uri="{FF2B5EF4-FFF2-40B4-BE49-F238E27FC236}">
                <a16:creationId xmlns:a16="http://schemas.microsoft.com/office/drawing/2014/main" id="{4843590A-98B1-4DA4-8EEF-8E3D9E56083B}"/>
              </a:ext>
            </a:extLst>
          </p:cNvPr>
          <p:cNvSpPr/>
          <p:nvPr/>
        </p:nvSpPr>
        <p:spPr>
          <a:xfrm>
            <a:off x="4734636" y="2339792"/>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5" name="Rectangle 4">
            <a:extLst>
              <a:ext uri="{FF2B5EF4-FFF2-40B4-BE49-F238E27FC236}">
                <a16:creationId xmlns:a16="http://schemas.microsoft.com/office/drawing/2014/main" id="{584CF435-DB1A-4FEB-852D-8797EC2D6BF7}"/>
              </a:ext>
            </a:extLst>
          </p:cNvPr>
          <p:cNvSpPr/>
          <p:nvPr/>
        </p:nvSpPr>
        <p:spPr>
          <a:xfrm>
            <a:off x="1036092" y="3075088"/>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6" name="Rectangle 5">
            <a:extLst>
              <a:ext uri="{FF2B5EF4-FFF2-40B4-BE49-F238E27FC236}">
                <a16:creationId xmlns:a16="http://schemas.microsoft.com/office/drawing/2014/main" id="{7A6F3E98-A2E7-4961-8267-C8DBE1C25B4B}"/>
              </a:ext>
            </a:extLst>
          </p:cNvPr>
          <p:cNvSpPr/>
          <p:nvPr/>
        </p:nvSpPr>
        <p:spPr>
          <a:xfrm>
            <a:off x="9593239" y="2187984"/>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7" name="Rectangle 6">
            <a:extLst>
              <a:ext uri="{FF2B5EF4-FFF2-40B4-BE49-F238E27FC236}">
                <a16:creationId xmlns:a16="http://schemas.microsoft.com/office/drawing/2014/main" id="{D1607E91-CCB7-4CD9-8B4C-C73C07C0F51A}"/>
              </a:ext>
            </a:extLst>
          </p:cNvPr>
          <p:cNvSpPr/>
          <p:nvPr/>
        </p:nvSpPr>
        <p:spPr>
          <a:xfrm>
            <a:off x="1036092" y="1957654"/>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a:t>
            </a:r>
          </a:p>
        </p:txBody>
      </p:sp>
      <p:cxnSp>
        <p:nvCxnSpPr>
          <p:cNvPr id="8" name="Straight Arrow Connector 7">
            <a:extLst>
              <a:ext uri="{FF2B5EF4-FFF2-40B4-BE49-F238E27FC236}">
                <a16:creationId xmlns:a16="http://schemas.microsoft.com/office/drawing/2014/main" id="{6CEC61AA-DE67-4FC1-B81D-2434D6C0A5C8}"/>
              </a:ext>
            </a:extLst>
          </p:cNvPr>
          <p:cNvCxnSpPr>
            <a:cxnSpLocks/>
          </p:cNvCxnSpPr>
          <p:nvPr/>
        </p:nvCxnSpPr>
        <p:spPr>
          <a:xfrm>
            <a:off x="2561556" y="2569741"/>
            <a:ext cx="2173080" cy="473333"/>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6BBCB54-C44D-469C-A29F-6E88DAF331A8}"/>
              </a:ext>
            </a:extLst>
          </p:cNvPr>
          <p:cNvCxnSpPr>
            <a:cxnSpLocks/>
            <a:stCxn id="5" idx="3"/>
          </p:cNvCxnSpPr>
          <p:nvPr/>
        </p:nvCxnSpPr>
        <p:spPr>
          <a:xfrm flipV="1">
            <a:off x="2564640" y="3075088"/>
            <a:ext cx="2169996" cy="477672"/>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FC97F81-8B5A-40A5-89AA-E75AFD6127ED}"/>
              </a:ext>
            </a:extLst>
          </p:cNvPr>
          <p:cNvCxnSpPr>
            <a:endCxn id="4" idx="3"/>
          </p:cNvCxnSpPr>
          <p:nvPr/>
        </p:nvCxnSpPr>
        <p:spPr>
          <a:xfrm flipH="1">
            <a:off x="7341359" y="2912998"/>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7EB0709-D89E-429C-8292-F7D5E88C0724}"/>
              </a:ext>
            </a:extLst>
          </p:cNvPr>
          <p:cNvSpPr txBox="1"/>
          <p:nvPr/>
        </p:nvSpPr>
        <p:spPr>
          <a:xfrm>
            <a:off x="7832678" y="2901428"/>
            <a:ext cx="1528547" cy="1169551"/>
          </a:xfrm>
          <a:prstGeom prst="rect">
            <a:avLst/>
          </a:prstGeom>
          <a:noFill/>
        </p:spPr>
        <p:txBody>
          <a:bodyPr wrap="square" rtlCol="0">
            <a:spAutoFit/>
          </a:bodyPr>
          <a:lstStyle/>
          <a:p>
            <a:r>
              <a:rPr lang="en-US" sz="1400" dirty="0"/>
              <a:t>Configures software campaigning to manage software on AE-1 and 2</a:t>
            </a:r>
          </a:p>
        </p:txBody>
      </p:sp>
      <p:sp>
        <p:nvSpPr>
          <p:cNvPr id="12" name="TextBox 11">
            <a:extLst>
              <a:ext uri="{FF2B5EF4-FFF2-40B4-BE49-F238E27FC236}">
                <a16:creationId xmlns:a16="http://schemas.microsoft.com/office/drawing/2014/main" id="{79E906F3-EBA6-4660-BB9B-6F2E7E6A482B}"/>
              </a:ext>
            </a:extLst>
          </p:cNvPr>
          <p:cNvSpPr txBox="1"/>
          <p:nvPr/>
        </p:nvSpPr>
        <p:spPr>
          <a:xfrm>
            <a:off x="3287973" y="1926648"/>
            <a:ext cx="1528547" cy="954107"/>
          </a:xfrm>
          <a:prstGeom prst="rect">
            <a:avLst/>
          </a:prstGeom>
          <a:noFill/>
        </p:spPr>
        <p:txBody>
          <a:bodyPr wrap="square" rtlCol="0">
            <a:spAutoFit/>
          </a:bodyPr>
          <a:lstStyle/>
          <a:p>
            <a:r>
              <a:rPr lang="en-US" sz="1400" dirty="0"/>
              <a:t>Install/uninstall/activate/deactivate software on AE-1 and 2</a:t>
            </a:r>
          </a:p>
        </p:txBody>
      </p:sp>
    </p:spTree>
    <p:extLst>
      <p:ext uri="{BB962C8B-B14F-4D97-AF65-F5344CB8AC3E}">
        <p14:creationId xmlns:p14="http://schemas.microsoft.com/office/powerpoint/2010/main" val="3352511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sz="4400" dirty="0"/>
              <a:t>Service subscriber user and profile restrictions</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25000" lnSpcReduction="20000"/>
          </a:bodyPr>
          <a:lstStyle/>
          <a:p>
            <a:pPr marL="0" indent="0">
              <a:lnSpc>
                <a:spcPct val="125000"/>
              </a:lnSpc>
              <a:buNone/>
            </a:pPr>
            <a:r>
              <a:rPr lang="en-US" sz="9600" b="1" dirty="0"/>
              <a:t>Purpose- </a:t>
            </a:r>
            <a:r>
              <a:rPr lang="en-US" sz="9600" dirty="0">
                <a:latin typeface="Times New Roman" panose="02020603050405020304" pitchFamily="18" charset="0"/>
              </a:rPr>
              <a:t>to be able to define service subscriber and users for M2M services from CSE and to be able to apply service restrictions based on their M2M service subscription profile</a:t>
            </a:r>
          </a:p>
          <a:p>
            <a:pPr marL="0" lvl="0" indent="0" algn="l" rtl="0">
              <a:lnSpc>
                <a:spcPct val="115000"/>
              </a:lnSpc>
              <a:spcBef>
                <a:spcPts val="0"/>
              </a:spcBef>
              <a:spcAft>
                <a:spcPts val="0"/>
              </a:spcAft>
              <a:buClr>
                <a:schemeClr val="dk1"/>
              </a:buClr>
              <a:buSzPts val="1100"/>
              <a:buFont typeface="Arial"/>
              <a:buNone/>
            </a:pPr>
            <a:endParaRPr lang="en-US" sz="9600" b="1" dirty="0"/>
          </a:p>
          <a:p>
            <a:pPr marL="0" indent="0">
              <a:lnSpc>
                <a:spcPct val="125000"/>
              </a:lnSpc>
              <a:buNone/>
            </a:pPr>
            <a:r>
              <a:rPr lang="en-US" sz="9600" b="1" dirty="0"/>
              <a:t>Feature Description-</a:t>
            </a:r>
            <a:r>
              <a:rPr lang="en-US" sz="9600" b="1" dirty="0">
                <a:latin typeface="Times New Roman" panose="02020603050405020304" pitchFamily="18" charset="0"/>
                <a:ea typeface="SimSun" panose="02010600030101010101" pitchFamily="2" charset="-122"/>
              </a:rPr>
              <a:t> </a:t>
            </a:r>
            <a:r>
              <a:rPr lang="en-US" sz="9600" dirty="0">
                <a:latin typeface="Times New Roman" panose="02020603050405020304" pitchFamily="18" charset="0"/>
              </a:rPr>
              <a:t>M2M Service subscription is enhanced to map M2M service subscriber and user and to have service restrictions such as activation/deactivation of services, request rate limit, maximum bytes, maximum number of containers etc. that can be created by an application. </a:t>
            </a:r>
          </a:p>
          <a:p>
            <a:pPr marL="0" lvl="0" indent="0" algn="l" rtl="0">
              <a:lnSpc>
                <a:spcPct val="115000"/>
              </a:lnSpc>
              <a:spcBef>
                <a:spcPts val="0"/>
              </a:spcBef>
              <a:spcAft>
                <a:spcPts val="0"/>
              </a:spcAft>
              <a:buClr>
                <a:schemeClr val="dk1"/>
              </a:buClr>
              <a:buSzPts val="1100"/>
              <a:buFont typeface="Arial"/>
              <a:buNone/>
            </a:pPr>
            <a:endParaRPr lang="en-US" sz="9600" dirty="0"/>
          </a:p>
          <a:p>
            <a:pPr marL="0" lvl="0" indent="0" algn="l" rtl="0">
              <a:lnSpc>
                <a:spcPct val="115000"/>
              </a:lnSpc>
              <a:spcBef>
                <a:spcPts val="0"/>
              </a:spcBef>
              <a:spcAft>
                <a:spcPts val="0"/>
              </a:spcAft>
              <a:buClr>
                <a:schemeClr val="dk1"/>
              </a:buClr>
              <a:buSzPts val="1100"/>
              <a:buFont typeface="Arial"/>
              <a:buNone/>
            </a:pPr>
            <a:r>
              <a:rPr lang="en-US" sz="9600" b="1" dirty="0"/>
              <a:t>How-</a:t>
            </a:r>
            <a:r>
              <a:rPr lang="en-US" sz="9600" dirty="0">
                <a:latin typeface="Times New Roman" panose="02020603050405020304" pitchFamily="18" charset="0"/>
              </a:rPr>
              <a:t>CSE finds the associated service subscription profile for an application and processes its request based on restrictions defined for it. </a:t>
            </a:r>
          </a:p>
          <a:p>
            <a:endParaRPr lang="en-IN" dirty="0"/>
          </a:p>
        </p:txBody>
      </p:sp>
    </p:spTree>
    <p:extLst>
      <p:ext uri="{BB962C8B-B14F-4D97-AF65-F5344CB8AC3E}">
        <p14:creationId xmlns:p14="http://schemas.microsoft.com/office/powerpoint/2010/main" val="2346251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sz="4400" dirty="0"/>
              <a:t>Service subscriber user and profile restrictions</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endParaRPr lang="en-IN" dirty="0"/>
          </a:p>
        </p:txBody>
      </p:sp>
      <p:sp>
        <p:nvSpPr>
          <p:cNvPr id="4" name="Rectangle 3">
            <a:extLst>
              <a:ext uri="{FF2B5EF4-FFF2-40B4-BE49-F238E27FC236}">
                <a16:creationId xmlns:a16="http://schemas.microsoft.com/office/drawing/2014/main" id="{E4E9A0F0-E09F-417E-8C4D-EF8894EDB09F}"/>
              </a:ext>
            </a:extLst>
          </p:cNvPr>
          <p:cNvSpPr/>
          <p:nvPr/>
        </p:nvSpPr>
        <p:spPr>
          <a:xfrm>
            <a:off x="4636724" y="2055912"/>
            <a:ext cx="2606723" cy="160043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OneM2M Common S         Service Entity (CSE)</a:t>
            </a:r>
          </a:p>
        </p:txBody>
      </p:sp>
      <p:sp>
        <p:nvSpPr>
          <p:cNvPr id="5" name="Rectangle 4">
            <a:extLst>
              <a:ext uri="{FF2B5EF4-FFF2-40B4-BE49-F238E27FC236}">
                <a16:creationId xmlns:a16="http://schemas.microsoft.com/office/drawing/2014/main" id="{97D47CB7-0D11-424D-84F6-CA6CF6F07686}"/>
              </a:ext>
            </a:extLst>
          </p:cNvPr>
          <p:cNvSpPr/>
          <p:nvPr/>
        </p:nvSpPr>
        <p:spPr>
          <a:xfrm>
            <a:off x="938180" y="2853415"/>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2</a:t>
            </a:r>
          </a:p>
        </p:txBody>
      </p:sp>
      <p:sp>
        <p:nvSpPr>
          <p:cNvPr id="6" name="Rectangle 5">
            <a:extLst>
              <a:ext uri="{FF2B5EF4-FFF2-40B4-BE49-F238E27FC236}">
                <a16:creationId xmlns:a16="http://schemas.microsoft.com/office/drawing/2014/main" id="{5C56D1F6-F570-42FE-BC6F-C5521E95E0B7}"/>
              </a:ext>
            </a:extLst>
          </p:cNvPr>
          <p:cNvSpPr/>
          <p:nvPr/>
        </p:nvSpPr>
        <p:spPr>
          <a:xfrm>
            <a:off x="9481477" y="2055912"/>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7" name="Rectangle 6">
            <a:extLst>
              <a:ext uri="{FF2B5EF4-FFF2-40B4-BE49-F238E27FC236}">
                <a16:creationId xmlns:a16="http://schemas.microsoft.com/office/drawing/2014/main" id="{EC767AA3-8B98-4356-BA6B-F6C4AAA9F1B5}"/>
              </a:ext>
            </a:extLst>
          </p:cNvPr>
          <p:cNvSpPr/>
          <p:nvPr/>
        </p:nvSpPr>
        <p:spPr>
          <a:xfrm>
            <a:off x="938180" y="1735981"/>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AE 1</a:t>
            </a:r>
          </a:p>
        </p:txBody>
      </p:sp>
      <p:cxnSp>
        <p:nvCxnSpPr>
          <p:cNvPr id="8" name="Straight Arrow Connector 7">
            <a:extLst>
              <a:ext uri="{FF2B5EF4-FFF2-40B4-BE49-F238E27FC236}">
                <a16:creationId xmlns:a16="http://schemas.microsoft.com/office/drawing/2014/main" id="{99162C4C-D3ED-4704-B5E8-CF4456EC1C77}"/>
              </a:ext>
            </a:extLst>
          </p:cNvPr>
          <p:cNvCxnSpPr>
            <a:cxnSpLocks/>
            <a:endCxn id="4" idx="3"/>
          </p:cNvCxnSpPr>
          <p:nvPr/>
        </p:nvCxnSpPr>
        <p:spPr>
          <a:xfrm flipH="1">
            <a:off x="7243447" y="2806539"/>
            <a:ext cx="2238030" cy="495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343E44E-9AE9-49D3-8030-F7861E4641BF}"/>
              </a:ext>
            </a:extLst>
          </p:cNvPr>
          <p:cNvSpPr txBox="1"/>
          <p:nvPr/>
        </p:nvSpPr>
        <p:spPr>
          <a:xfrm>
            <a:off x="7725671" y="2579526"/>
            <a:ext cx="1528547" cy="1600438"/>
          </a:xfrm>
          <a:prstGeom prst="rect">
            <a:avLst/>
          </a:prstGeom>
          <a:noFill/>
        </p:spPr>
        <p:txBody>
          <a:bodyPr wrap="square" rtlCol="0">
            <a:spAutoFit/>
          </a:bodyPr>
          <a:lstStyle/>
          <a:p>
            <a:r>
              <a:rPr lang="en-US" sz="1400" dirty="0"/>
              <a:t>Configures subscriber, users, service subscription profile for an M2M Application Provider</a:t>
            </a:r>
          </a:p>
        </p:txBody>
      </p:sp>
      <p:cxnSp>
        <p:nvCxnSpPr>
          <p:cNvPr id="10" name="Straight Arrow Connector 9">
            <a:extLst>
              <a:ext uri="{FF2B5EF4-FFF2-40B4-BE49-F238E27FC236}">
                <a16:creationId xmlns:a16="http://schemas.microsoft.com/office/drawing/2014/main" id="{33A0B03E-190B-4729-A3D0-91B7735FC130}"/>
              </a:ext>
            </a:extLst>
          </p:cNvPr>
          <p:cNvCxnSpPr/>
          <p:nvPr/>
        </p:nvCxnSpPr>
        <p:spPr>
          <a:xfrm>
            <a:off x="2466728" y="2382981"/>
            <a:ext cx="21699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D7389CB-E9D4-49CD-AF90-7843EBCF7282}"/>
              </a:ext>
            </a:extLst>
          </p:cNvPr>
          <p:cNvCxnSpPr/>
          <p:nvPr/>
        </p:nvCxnSpPr>
        <p:spPr>
          <a:xfrm>
            <a:off x="2466728" y="3264531"/>
            <a:ext cx="21699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90B988A-FECE-4F81-8E5B-E9B9C88B2149}"/>
              </a:ext>
            </a:extLst>
          </p:cNvPr>
          <p:cNvSpPr/>
          <p:nvPr/>
        </p:nvSpPr>
        <p:spPr>
          <a:xfrm>
            <a:off x="4636724" y="2372994"/>
            <a:ext cx="665018" cy="95534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SSM</a:t>
            </a:r>
          </a:p>
        </p:txBody>
      </p:sp>
      <p:sp>
        <p:nvSpPr>
          <p:cNvPr id="13" name="TextBox 12">
            <a:extLst>
              <a:ext uri="{FF2B5EF4-FFF2-40B4-BE49-F238E27FC236}">
                <a16:creationId xmlns:a16="http://schemas.microsoft.com/office/drawing/2014/main" id="{CDA882AC-9D05-4834-A6A4-832DB1C76586}"/>
              </a:ext>
            </a:extLst>
          </p:cNvPr>
          <p:cNvSpPr txBox="1"/>
          <p:nvPr/>
        </p:nvSpPr>
        <p:spPr>
          <a:xfrm>
            <a:off x="3738168" y="3666334"/>
            <a:ext cx="2468669" cy="2677656"/>
          </a:xfrm>
          <a:prstGeom prst="rect">
            <a:avLst/>
          </a:prstGeom>
          <a:noFill/>
        </p:spPr>
        <p:txBody>
          <a:bodyPr wrap="square" rtlCol="0">
            <a:spAutoFit/>
          </a:bodyPr>
          <a:lstStyle/>
          <a:p>
            <a:pPr marL="285750" indent="-285750">
              <a:buFont typeface="Arial" panose="020B0604020202020204" pitchFamily="34" charset="0"/>
              <a:buChar char="•"/>
            </a:pPr>
            <a:r>
              <a:rPr lang="en-US" sz="1400" dirty="0"/>
              <a:t>Allows SSP to be linked with the subscriber and users</a:t>
            </a:r>
          </a:p>
          <a:p>
            <a:pPr marL="285750" indent="-285750">
              <a:buFont typeface="Arial" panose="020B0604020202020204" pitchFamily="34" charset="0"/>
              <a:buChar char="•"/>
            </a:pPr>
            <a:r>
              <a:rPr lang="en-US" sz="1400" dirty="0"/>
              <a:t>Checks for presence of a valid and ACTIVE service subscription</a:t>
            </a:r>
          </a:p>
          <a:p>
            <a:pPr marL="285750" indent="-285750">
              <a:buFont typeface="Arial" panose="020B0604020202020204" pitchFamily="34" charset="0"/>
              <a:buChar char="•"/>
            </a:pPr>
            <a:r>
              <a:rPr lang="en-US" sz="1400" dirty="0"/>
              <a:t>Applies restriction as per its service subscription on incoming request such as request rate,  max </a:t>
            </a:r>
            <a:r>
              <a:rPr lang="en-US" sz="1400" dirty="0" err="1"/>
              <a:t>NumContainer</a:t>
            </a:r>
            <a:r>
              <a:rPr lang="en-US" sz="1400" dirty="0"/>
              <a:t> etc.</a:t>
            </a:r>
          </a:p>
          <a:p>
            <a:endParaRPr lang="en-US" sz="1400" dirty="0"/>
          </a:p>
        </p:txBody>
      </p:sp>
      <p:sp>
        <p:nvSpPr>
          <p:cNvPr id="14" name="TextBox 13">
            <a:extLst>
              <a:ext uri="{FF2B5EF4-FFF2-40B4-BE49-F238E27FC236}">
                <a16:creationId xmlns:a16="http://schemas.microsoft.com/office/drawing/2014/main" id="{14186A49-D364-4488-9EA3-89314CAA6A0F}"/>
              </a:ext>
            </a:extLst>
          </p:cNvPr>
          <p:cNvSpPr txBox="1"/>
          <p:nvPr/>
        </p:nvSpPr>
        <p:spPr>
          <a:xfrm>
            <a:off x="2837288" y="1716883"/>
            <a:ext cx="1528547" cy="954107"/>
          </a:xfrm>
          <a:prstGeom prst="rect">
            <a:avLst/>
          </a:prstGeom>
          <a:noFill/>
        </p:spPr>
        <p:txBody>
          <a:bodyPr wrap="square" rtlCol="0">
            <a:spAutoFit/>
          </a:bodyPr>
          <a:lstStyle/>
          <a:p>
            <a:r>
              <a:rPr lang="en-US" sz="1400" dirty="0"/>
              <a:t>Sends request as per its service subscription profile</a:t>
            </a:r>
          </a:p>
        </p:txBody>
      </p:sp>
      <p:sp>
        <p:nvSpPr>
          <p:cNvPr id="15" name="TextBox 14">
            <a:extLst>
              <a:ext uri="{FF2B5EF4-FFF2-40B4-BE49-F238E27FC236}">
                <a16:creationId xmlns:a16="http://schemas.microsoft.com/office/drawing/2014/main" id="{DBE03362-43FA-4036-9B6C-F4EA8588D4E6}"/>
              </a:ext>
            </a:extLst>
          </p:cNvPr>
          <p:cNvSpPr txBox="1"/>
          <p:nvPr/>
        </p:nvSpPr>
        <p:spPr>
          <a:xfrm>
            <a:off x="2803379" y="2806539"/>
            <a:ext cx="1528547" cy="1169551"/>
          </a:xfrm>
          <a:prstGeom prst="rect">
            <a:avLst/>
          </a:prstGeom>
          <a:noFill/>
        </p:spPr>
        <p:txBody>
          <a:bodyPr wrap="square" rtlCol="0">
            <a:spAutoFit/>
          </a:bodyPr>
          <a:lstStyle/>
          <a:p>
            <a:r>
              <a:rPr lang="en-US" sz="1400" dirty="0"/>
              <a:t>Sends request  not as per its service subscription profile</a:t>
            </a:r>
          </a:p>
        </p:txBody>
      </p:sp>
      <p:sp>
        <p:nvSpPr>
          <p:cNvPr id="16" name="Explosion: 8 Points 15">
            <a:extLst>
              <a:ext uri="{FF2B5EF4-FFF2-40B4-BE49-F238E27FC236}">
                <a16:creationId xmlns:a16="http://schemas.microsoft.com/office/drawing/2014/main" id="{8B70219F-4ABE-4BC2-B9FE-F67491780019}"/>
              </a:ext>
            </a:extLst>
          </p:cNvPr>
          <p:cNvSpPr/>
          <p:nvPr/>
        </p:nvSpPr>
        <p:spPr>
          <a:xfrm>
            <a:off x="4559185" y="2279347"/>
            <a:ext cx="472705" cy="318330"/>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Explosion: 8 Points 16">
            <a:extLst>
              <a:ext uri="{FF2B5EF4-FFF2-40B4-BE49-F238E27FC236}">
                <a16:creationId xmlns:a16="http://schemas.microsoft.com/office/drawing/2014/main" id="{2196D461-BCC9-44B6-A5A2-6FBC3143DB5C}"/>
              </a:ext>
            </a:extLst>
          </p:cNvPr>
          <p:cNvSpPr/>
          <p:nvPr/>
        </p:nvSpPr>
        <p:spPr>
          <a:xfrm>
            <a:off x="4643663" y="3111954"/>
            <a:ext cx="472705" cy="318330"/>
          </a:xfrm>
          <a:prstGeom prst="irregularSeal1">
            <a:avLst/>
          </a:prstGeom>
          <a:solidFill>
            <a:srgbClr val="FF09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Explosion: 8 Points 17">
            <a:extLst>
              <a:ext uri="{FF2B5EF4-FFF2-40B4-BE49-F238E27FC236}">
                <a16:creationId xmlns:a16="http://schemas.microsoft.com/office/drawing/2014/main" id="{EE1457ED-D7FE-4144-AB1E-A32AF4F74426}"/>
              </a:ext>
            </a:extLst>
          </p:cNvPr>
          <p:cNvSpPr/>
          <p:nvPr/>
        </p:nvSpPr>
        <p:spPr>
          <a:xfrm>
            <a:off x="961222" y="5205079"/>
            <a:ext cx="472705" cy="318330"/>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Explosion: 8 Points 18">
            <a:extLst>
              <a:ext uri="{FF2B5EF4-FFF2-40B4-BE49-F238E27FC236}">
                <a16:creationId xmlns:a16="http://schemas.microsoft.com/office/drawing/2014/main" id="{E956C9F9-7236-410F-B26B-DB0B85D9415E}"/>
              </a:ext>
            </a:extLst>
          </p:cNvPr>
          <p:cNvSpPr/>
          <p:nvPr/>
        </p:nvSpPr>
        <p:spPr>
          <a:xfrm>
            <a:off x="961221" y="5585401"/>
            <a:ext cx="472705" cy="318330"/>
          </a:xfrm>
          <a:prstGeom prst="irregularSeal1">
            <a:avLst/>
          </a:prstGeom>
          <a:solidFill>
            <a:srgbClr val="FF090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TextBox 19">
            <a:extLst>
              <a:ext uri="{FF2B5EF4-FFF2-40B4-BE49-F238E27FC236}">
                <a16:creationId xmlns:a16="http://schemas.microsoft.com/office/drawing/2014/main" id="{0DDB9492-EAB4-4B59-A30F-4FE9032CED50}"/>
              </a:ext>
            </a:extLst>
          </p:cNvPr>
          <p:cNvSpPr txBox="1"/>
          <p:nvPr/>
        </p:nvSpPr>
        <p:spPr>
          <a:xfrm>
            <a:off x="1464326" y="5205079"/>
            <a:ext cx="755008" cy="318330"/>
          </a:xfrm>
          <a:prstGeom prst="rect">
            <a:avLst/>
          </a:prstGeom>
          <a:noFill/>
        </p:spPr>
        <p:txBody>
          <a:bodyPr wrap="square" rtlCol="0">
            <a:spAutoFit/>
          </a:bodyPr>
          <a:lstStyle/>
          <a:p>
            <a:r>
              <a:rPr lang="en-US" sz="1400" dirty="0"/>
              <a:t>success</a:t>
            </a:r>
          </a:p>
        </p:txBody>
      </p:sp>
      <p:sp>
        <p:nvSpPr>
          <p:cNvPr id="21" name="TextBox 20">
            <a:extLst>
              <a:ext uri="{FF2B5EF4-FFF2-40B4-BE49-F238E27FC236}">
                <a16:creationId xmlns:a16="http://schemas.microsoft.com/office/drawing/2014/main" id="{2734F0C2-872A-4D35-A239-D8C503517CF5}"/>
              </a:ext>
            </a:extLst>
          </p:cNvPr>
          <p:cNvSpPr txBox="1"/>
          <p:nvPr/>
        </p:nvSpPr>
        <p:spPr>
          <a:xfrm>
            <a:off x="1464326" y="5595397"/>
            <a:ext cx="755008" cy="318330"/>
          </a:xfrm>
          <a:prstGeom prst="rect">
            <a:avLst/>
          </a:prstGeom>
          <a:noFill/>
        </p:spPr>
        <p:txBody>
          <a:bodyPr wrap="square" rtlCol="0">
            <a:spAutoFit/>
          </a:bodyPr>
          <a:lstStyle/>
          <a:p>
            <a:r>
              <a:rPr lang="en-US" sz="1400" dirty="0"/>
              <a:t>failure</a:t>
            </a:r>
          </a:p>
        </p:txBody>
      </p:sp>
    </p:spTree>
    <p:extLst>
      <p:ext uri="{BB962C8B-B14F-4D97-AF65-F5344CB8AC3E}">
        <p14:creationId xmlns:p14="http://schemas.microsoft.com/office/powerpoint/2010/main" val="2836674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13206" y="432770"/>
            <a:ext cx="10515600" cy="1325563"/>
          </a:xfrm>
        </p:spPr>
        <p:txBody>
          <a:bodyPr>
            <a:normAutofit fontScale="90000"/>
          </a:bodyPr>
          <a:lstStyle/>
          <a:p>
            <a:r>
              <a:rPr lang="en" dirty="0"/>
              <a:t>Modbus interworking</a:t>
            </a:r>
            <a:br>
              <a:rPr lang="en" dirty="0"/>
            </a:br>
            <a:r>
              <a:rPr lang="en-US" sz="3600" dirty="0"/>
              <a:t>Allows Modbus devices to interwork with oneM2M system and represented as oneM2M devices</a:t>
            </a:r>
            <a:br>
              <a:rPr lang="en-US" sz="4400" dirty="0"/>
            </a:b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pPr marL="0" lvl="0" indent="0" algn="l" rtl="0">
              <a:lnSpc>
                <a:spcPct val="115000"/>
              </a:lnSpc>
              <a:spcBef>
                <a:spcPts val="0"/>
              </a:spcBef>
              <a:spcAft>
                <a:spcPts val="0"/>
              </a:spcAft>
              <a:buNone/>
            </a:pPr>
            <a:endParaRPr lang="en-IN" dirty="0"/>
          </a:p>
        </p:txBody>
      </p:sp>
      <p:sp>
        <p:nvSpPr>
          <p:cNvPr id="4" name="Rectangle 3">
            <a:extLst>
              <a:ext uri="{FF2B5EF4-FFF2-40B4-BE49-F238E27FC236}">
                <a16:creationId xmlns:a16="http://schemas.microsoft.com/office/drawing/2014/main" id="{C37B2D15-84F7-4C92-99EB-7E11B8D20BBD}"/>
              </a:ext>
            </a:extLst>
          </p:cNvPr>
          <p:cNvSpPr/>
          <p:nvPr/>
        </p:nvSpPr>
        <p:spPr>
          <a:xfrm>
            <a:off x="4806407" y="2307425"/>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5" name="Rectangle 4">
            <a:extLst>
              <a:ext uri="{FF2B5EF4-FFF2-40B4-BE49-F238E27FC236}">
                <a16:creationId xmlns:a16="http://schemas.microsoft.com/office/drawing/2014/main" id="{1A50B23E-0B07-4842-8B76-87B935D75F66}"/>
              </a:ext>
            </a:extLst>
          </p:cNvPr>
          <p:cNvSpPr/>
          <p:nvPr/>
        </p:nvSpPr>
        <p:spPr>
          <a:xfrm>
            <a:off x="9687089" y="2130851"/>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Monitoring/Controlling Application</a:t>
            </a:r>
          </a:p>
        </p:txBody>
      </p:sp>
      <p:sp>
        <p:nvSpPr>
          <p:cNvPr id="6" name="Rectangle 5">
            <a:extLst>
              <a:ext uri="{FF2B5EF4-FFF2-40B4-BE49-F238E27FC236}">
                <a16:creationId xmlns:a16="http://schemas.microsoft.com/office/drawing/2014/main" id="{CAF32BD8-C5C6-4AF4-B884-EFA97460177A}"/>
              </a:ext>
            </a:extLst>
          </p:cNvPr>
          <p:cNvSpPr/>
          <p:nvPr/>
        </p:nvSpPr>
        <p:spPr>
          <a:xfrm>
            <a:off x="1024821" y="1766467"/>
            <a:ext cx="959893" cy="7287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Modbus device 1</a:t>
            </a:r>
          </a:p>
        </p:txBody>
      </p:sp>
      <p:cxnSp>
        <p:nvCxnSpPr>
          <p:cNvPr id="7" name="Straight Arrow Connector 6">
            <a:extLst>
              <a:ext uri="{FF2B5EF4-FFF2-40B4-BE49-F238E27FC236}">
                <a16:creationId xmlns:a16="http://schemas.microsoft.com/office/drawing/2014/main" id="{0CF77280-20AC-4828-AC4D-2E7876F6F4C6}"/>
              </a:ext>
            </a:extLst>
          </p:cNvPr>
          <p:cNvCxnSpPr>
            <a:endCxn id="4" idx="3"/>
          </p:cNvCxnSpPr>
          <p:nvPr/>
        </p:nvCxnSpPr>
        <p:spPr>
          <a:xfrm flipH="1">
            <a:off x="7413130" y="2880631"/>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7272722-6A2F-4AE6-A547-7303E206F55B}"/>
              </a:ext>
            </a:extLst>
          </p:cNvPr>
          <p:cNvSpPr txBox="1"/>
          <p:nvPr/>
        </p:nvSpPr>
        <p:spPr>
          <a:xfrm>
            <a:off x="7970293" y="2610483"/>
            <a:ext cx="1528547" cy="1169551"/>
          </a:xfrm>
          <a:prstGeom prst="rect">
            <a:avLst/>
          </a:prstGeom>
          <a:noFill/>
        </p:spPr>
        <p:txBody>
          <a:bodyPr wrap="square" rtlCol="0">
            <a:spAutoFit/>
          </a:bodyPr>
          <a:lstStyle/>
          <a:p>
            <a:r>
              <a:rPr lang="en-US" sz="1400" dirty="0"/>
              <a:t>Controls </a:t>
            </a:r>
            <a:r>
              <a:rPr lang="en-US" sz="1400" dirty="0" err="1"/>
              <a:t>modbus</a:t>
            </a:r>
            <a:r>
              <a:rPr lang="en-US" sz="1400" dirty="0"/>
              <a:t> devices without being aware of </a:t>
            </a:r>
            <a:r>
              <a:rPr lang="en-US" sz="1400" dirty="0" err="1"/>
              <a:t>modbus</a:t>
            </a:r>
            <a:r>
              <a:rPr lang="en-US" sz="1400" dirty="0"/>
              <a:t> technology</a:t>
            </a:r>
          </a:p>
        </p:txBody>
      </p:sp>
      <p:sp>
        <p:nvSpPr>
          <p:cNvPr id="9" name="Rectangle 8">
            <a:extLst>
              <a:ext uri="{FF2B5EF4-FFF2-40B4-BE49-F238E27FC236}">
                <a16:creationId xmlns:a16="http://schemas.microsoft.com/office/drawing/2014/main" id="{8B64D4C7-3BD6-410D-835A-855F7D2DC025}"/>
              </a:ext>
            </a:extLst>
          </p:cNvPr>
          <p:cNvSpPr/>
          <p:nvPr/>
        </p:nvSpPr>
        <p:spPr>
          <a:xfrm>
            <a:off x="3049861" y="2595584"/>
            <a:ext cx="959893" cy="728768"/>
          </a:xfrm>
          <a:prstGeom prst="rect">
            <a:avLst/>
          </a:prstGeom>
          <a:solidFill>
            <a:srgbClr val="D571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IPE</a:t>
            </a:r>
          </a:p>
        </p:txBody>
      </p:sp>
      <p:sp>
        <p:nvSpPr>
          <p:cNvPr id="10" name="Rectangle 9">
            <a:extLst>
              <a:ext uri="{FF2B5EF4-FFF2-40B4-BE49-F238E27FC236}">
                <a16:creationId xmlns:a16="http://schemas.microsoft.com/office/drawing/2014/main" id="{55E3D986-F02B-43F0-8C71-492DE81F673F}"/>
              </a:ext>
            </a:extLst>
          </p:cNvPr>
          <p:cNvSpPr/>
          <p:nvPr/>
        </p:nvSpPr>
        <p:spPr>
          <a:xfrm>
            <a:off x="1024820" y="2725069"/>
            <a:ext cx="959893" cy="7287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Modbus device 2</a:t>
            </a:r>
          </a:p>
        </p:txBody>
      </p:sp>
      <p:sp>
        <p:nvSpPr>
          <p:cNvPr id="11" name="Rectangle 10">
            <a:extLst>
              <a:ext uri="{FF2B5EF4-FFF2-40B4-BE49-F238E27FC236}">
                <a16:creationId xmlns:a16="http://schemas.microsoft.com/office/drawing/2014/main" id="{61304969-7F39-482F-AEFB-1BA11979FC50}"/>
              </a:ext>
            </a:extLst>
          </p:cNvPr>
          <p:cNvSpPr/>
          <p:nvPr/>
        </p:nvSpPr>
        <p:spPr>
          <a:xfrm>
            <a:off x="1024820" y="4408451"/>
            <a:ext cx="959893" cy="7287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Modbus device n</a:t>
            </a:r>
          </a:p>
        </p:txBody>
      </p:sp>
      <p:cxnSp>
        <p:nvCxnSpPr>
          <p:cNvPr id="12" name="Straight Arrow Connector 11">
            <a:extLst>
              <a:ext uri="{FF2B5EF4-FFF2-40B4-BE49-F238E27FC236}">
                <a16:creationId xmlns:a16="http://schemas.microsoft.com/office/drawing/2014/main" id="{2A96FC2F-2C0B-4226-8177-ADD1D8F5C231}"/>
              </a:ext>
            </a:extLst>
          </p:cNvPr>
          <p:cNvCxnSpPr>
            <a:endCxn id="9" idx="1"/>
          </p:cNvCxnSpPr>
          <p:nvPr/>
        </p:nvCxnSpPr>
        <p:spPr>
          <a:xfrm>
            <a:off x="1984713" y="2130851"/>
            <a:ext cx="1065148" cy="829117"/>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FD73D9B-F61C-424A-8989-051B2737D690}"/>
              </a:ext>
            </a:extLst>
          </p:cNvPr>
          <p:cNvCxnSpPr>
            <a:cxnSpLocks/>
          </p:cNvCxnSpPr>
          <p:nvPr/>
        </p:nvCxnSpPr>
        <p:spPr>
          <a:xfrm>
            <a:off x="1984713" y="3089257"/>
            <a:ext cx="1065148" cy="197"/>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331AAA1-8719-45E1-AD29-EC0BFC2BC148}"/>
              </a:ext>
            </a:extLst>
          </p:cNvPr>
          <p:cNvCxnSpPr/>
          <p:nvPr/>
        </p:nvCxnSpPr>
        <p:spPr>
          <a:xfrm flipV="1">
            <a:off x="1984713" y="3322431"/>
            <a:ext cx="1065148" cy="1330775"/>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FA4E044-224D-4DA1-A5C8-4A685289367A}"/>
              </a:ext>
            </a:extLst>
          </p:cNvPr>
          <p:cNvCxnSpPr>
            <a:cxnSpLocks/>
          </p:cNvCxnSpPr>
          <p:nvPr/>
        </p:nvCxnSpPr>
        <p:spPr>
          <a:xfrm>
            <a:off x="4009754" y="2954079"/>
            <a:ext cx="796653" cy="588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152320D-A206-41A6-B95F-D6542329F49E}"/>
              </a:ext>
            </a:extLst>
          </p:cNvPr>
          <p:cNvSpPr txBox="1"/>
          <p:nvPr/>
        </p:nvSpPr>
        <p:spPr>
          <a:xfrm>
            <a:off x="3457434" y="3386230"/>
            <a:ext cx="2070530" cy="1384995"/>
          </a:xfrm>
          <a:prstGeom prst="rect">
            <a:avLst/>
          </a:prstGeom>
          <a:noFill/>
        </p:spPr>
        <p:txBody>
          <a:bodyPr wrap="square" rtlCol="0">
            <a:spAutoFit/>
          </a:bodyPr>
          <a:lstStyle/>
          <a:p>
            <a:pPr marL="285750" indent="-285750">
              <a:buFont typeface="Arial" panose="020B0604020202020204" pitchFamily="34" charset="0"/>
              <a:buChar char="•"/>
            </a:pPr>
            <a:r>
              <a:rPr lang="en-US" sz="1400" dirty="0"/>
              <a:t>Registers and represents </a:t>
            </a:r>
            <a:r>
              <a:rPr lang="en-US" sz="1400" dirty="0" err="1"/>
              <a:t>modbus</a:t>
            </a:r>
            <a:r>
              <a:rPr lang="en-US" sz="1400" dirty="0"/>
              <a:t> devices as oneM2M resources on CSE</a:t>
            </a:r>
          </a:p>
          <a:p>
            <a:pPr marL="285750" indent="-285750">
              <a:buFont typeface="Arial" panose="020B0604020202020204" pitchFamily="34" charset="0"/>
              <a:buChar char="•"/>
            </a:pPr>
            <a:r>
              <a:rPr lang="en-US" sz="1400" dirty="0"/>
              <a:t>Controls </a:t>
            </a:r>
            <a:r>
              <a:rPr lang="en-US" sz="1400" dirty="0" err="1"/>
              <a:t>modbus</a:t>
            </a:r>
            <a:r>
              <a:rPr lang="en-US" sz="1400" dirty="0"/>
              <a:t> devices</a:t>
            </a:r>
          </a:p>
        </p:txBody>
      </p:sp>
    </p:spTree>
    <p:extLst>
      <p:ext uri="{BB962C8B-B14F-4D97-AF65-F5344CB8AC3E}">
        <p14:creationId xmlns:p14="http://schemas.microsoft.com/office/powerpoint/2010/main" val="459098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sz="4400" dirty="0"/>
              <a:t>Retargeting via resource mapping rules</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25000" lnSpcReduction="20000"/>
          </a:bodyPr>
          <a:lstStyle/>
          <a:p>
            <a:pPr marL="0" indent="0">
              <a:lnSpc>
                <a:spcPct val="115000"/>
              </a:lnSpc>
              <a:buClr>
                <a:schemeClr val="dk1"/>
              </a:buClr>
              <a:buNone/>
            </a:pPr>
            <a:r>
              <a:rPr lang="en-US" sz="9600" b="1" dirty="0"/>
              <a:t>Purpose- </a:t>
            </a:r>
            <a:r>
              <a:rPr lang="en" sz="9600" dirty="0"/>
              <a:t>to allow a Hosting CSE to retarget oneM2M CRUD requests towards resources hosted by AEs. </a:t>
            </a:r>
          </a:p>
          <a:p>
            <a:pPr marL="0" indent="0">
              <a:lnSpc>
                <a:spcPct val="115000"/>
              </a:lnSpc>
              <a:buClr>
                <a:schemeClr val="dk1"/>
              </a:buClr>
              <a:buNone/>
            </a:pPr>
            <a:endParaRPr lang="en-US" sz="9600" dirty="0"/>
          </a:p>
          <a:p>
            <a:pPr marL="0" indent="0">
              <a:lnSpc>
                <a:spcPct val="115000"/>
              </a:lnSpc>
              <a:buClr>
                <a:schemeClr val="dk1"/>
              </a:buClr>
              <a:buNone/>
            </a:pPr>
            <a:r>
              <a:rPr lang="en-US" sz="9600" b="1" dirty="0"/>
              <a:t>Feature Description-</a:t>
            </a:r>
            <a:r>
              <a:rPr lang="en-US" sz="9600" b="1" dirty="0">
                <a:latin typeface="Times New Roman" panose="02020603050405020304" pitchFamily="18" charset="0"/>
                <a:ea typeface="SimSun" panose="02010600030101010101" pitchFamily="2" charset="-122"/>
              </a:rPr>
              <a:t> </a:t>
            </a:r>
            <a:r>
              <a:rPr lang="en-US" sz="9600" dirty="0"/>
              <a:t>many existing technologies such as OCF, LWM2M, ZigBee Smart Energy 2.0, etc. are RESTful in nature and are based on the premise that the devices themselves host their own local resources which can be targeted by CRUD requests. Resource mapping rule will allowing mapping of these resources in CSE and retargeting of CRUD requests to them. </a:t>
            </a:r>
          </a:p>
          <a:p>
            <a:pPr marL="0" lvl="0" indent="0" algn="l" rtl="0">
              <a:lnSpc>
                <a:spcPct val="115000"/>
              </a:lnSpc>
              <a:spcBef>
                <a:spcPts val="0"/>
              </a:spcBef>
              <a:spcAft>
                <a:spcPts val="0"/>
              </a:spcAft>
              <a:buClr>
                <a:schemeClr val="dk1"/>
              </a:buClr>
              <a:buSzPts val="1100"/>
              <a:buFont typeface="Arial"/>
              <a:buNone/>
            </a:pPr>
            <a:endParaRPr lang="en-US" sz="9600" b="1" dirty="0"/>
          </a:p>
          <a:p>
            <a:pPr marL="0" lvl="0" indent="0" algn="l" rtl="0">
              <a:lnSpc>
                <a:spcPct val="115000"/>
              </a:lnSpc>
              <a:spcBef>
                <a:spcPts val="0"/>
              </a:spcBef>
              <a:spcAft>
                <a:spcPts val="0"/>
              </a:spcAft>
              <a:buClr>
                <a:schemeClr val="dk1"/>
              </a:buClr>
              <a:buSzPts val="1100"/>
              <a:buFont typeface="Arial"/>
              <a:buNone/>
            </a:pPr>
            <a:r>
              <a:rPr lang="en-US" sz="9600" b="1" dirty="0"/>
              <a:t>How- </a:t>
            </a:r>
            <a:r>
              <a:rPr lang="en-US" sz="9600" dirty="0"/>
              <a:t>It is achieved by defining the mapping rules and targeting procedures in CSE.</a:t>
            </a:r>
          </a:p>
        </p:txBody>
      </p:sp>
    </p:spTree>
    <p:extLst>
      <p:ext uri="{BB962C8B-B14F-4D97-AF65-F5344CB8AC3E}">
        <p14:creationId xmlns:p14="http://schemas.microsoft.com/office/powerpoint/2010/main" val="750133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sz="4400" dirty="0"/>
              <a:t>Retargeting via resource mapping rules</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a:bodyPr>
          <a:lstStyle/>
          <a:p>
            <a:pPr marL="0" indent="0">
              <a:lnSpc>
                <a:spcPct val="115000"/>
              </a:lnSpc>
              <a:buClr>
                <a:schemeClr val="dk1"/>
              </a:buClr>
              <a:buNone/>
            </a:pPr>
            <a:endParaRPr lang="en-US" sz="9600" dirty="0"/>
          </a:p>
        </p:txBody>
      </p:sp>
      <p:sp>
        <p:nvSpPr>
          <p:cNvPr id="13" name="Rectangle 12">
            <a:extLst>
              <a:ext uri="{FF2B5EF4-FFF2-40B4-BE49-F238E27FC236}">
                <a16:creationId xmlns:a16="http://schemas.microsoft.com/office/drawing/2014/main" id="{70851F5C-AF45-4416-9057-BC3DFB330CAF}"/>
              </a:ext>
            </a:extLst>
          </p:cNvPr>
          <p:cNvSpPr/>
          <p:nvPr/>
        </p:nvSpPr>
        <p:spPr>
          <a:xfrm>
            <a:off x="4806407" y="1543329"/>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14" name="Rectangle 13">
            <a:extLst>
              <a:ext uri="{FF2B5EF4-FFF2-40B4-BE49-F238E27FC236}">
                <a16:creationId xmlns:a16="http://schemas.microsoft.com/office/drawing/2014/main" id="{4CC55819-FBBB-473F-A95D-B24AEDD7B5B7}"/>
              </a:ext>
            </a:extLst>
          </p:cNvPr>
          <p:cNvSpPr/>
          <p:nvPr/>
        </p:nvSpPr>
        <p:spPr>
          <a:xfrm>
            <a:off x="9687089" y="1366755"/>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cxnSp>
        <p:nvCxnSpPr>
          <p:cNvPr id="15" name="Straight Arrow Connector 14">
            <a:extLst>
              <a:ext uri="{FF2B5EF4-FFF2-40B4-BE49-F238E27FC236}">
                <a16:creationId xmlns:a16="http://schemas.microsoft.com/office/drawing/2014/main" id="{B1AB8D1A-BA1B-4B50-930D-9218D9DBD872}"/>
              </a:ext>
            </a:extLst>
          </p:cNvPr>
          <p:cNvCxnSpPr>
            <a:endCxn id="13" idx="3"/>
          </p:cNvCxnSpPr>
          <p:nvPr/>
        </p:nvCxnSpPr>
        <p:spPr>
          <a:xfrm flipH="1">
            <a:off x="7413130" y="2116535"/>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52CEF92-4B93-4D6B-BF24-FF151F4B34BE}"/>
              </a:ext>
            </a:extLst>
          </p:cNvPr>
          <p:cNvSpPr txBox="1"/>
          <p:nvPr/>
        </p:nvSpPr>
        <p:spPr>
          <a:xfrm>
            <a:off x="7970293" y="1846387"/>
            <a:ext cx="1528547" cy="954107"/>
          </a:xfrm>
          <a:prstGeom prst="rect">
            <a:avLst/>
          </a:prstGeom>
          <a:noFill/>
        </p:spPr>
        <p:txBody>
          <a:bodyPr wrap="square" rtlCol="0">
            <a:spAutoFit/>
          </a:bodyPr>
          <a:lstStyle/>
          <a:p>
            <a:r>
              <a:rPr lang="en-US" sz="1400" dirty="0"/>
              <a:t>Configures resource mapping rules for OCF devices</a:t>
            </a:r>
          </a:p>
        </p:txBody>
      </p:sp>
      <p:sp>
        <p:nvSpPr>
          <p:cNvPr id="17" name="Rectangle 16">
            <a:extLst>
              <a:ext uri="{FF2B5EF4-FFF2-40B4-BE49-F238E27FC236}">
                <a16:creationId xmlns:a16="http://schemas.microsoft.com/office/drawing/2014/main" id="{5492F48B-53EA-433C-A241-BFEA1BA58A29}"/>
              </a:ext>
            </a:extLst>
          </p:cNvPr>
          <p:cNvSpPr/>
          <p:nvPr/>
        </p:nvSpPr>
        <p:spPr>
          <a:xfrm>
            <a:off x="3049861" y="1831488"/>
            <a:ext cx="959893" cy="728768"/>
          </a:xfrm>
          <a:prstGeom prst="rect">
            <a:avLst/>
          </a:prstGeom>
          <a:solidFill>
            <a:srgbClr val="D571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IPE</a:t>
            </a:r>
          </a:p>
        </p:txBody>
      </p:sp>
      <p:sp>
        <p:nvSpPr>
          <p:cNvPr id="18" name="Rectangle 17">
            <a:extLst>
              <a:ext uri="{FF2B5EF4-FFF2-40B4-BE49-F238E27FC236}">
                <a16:creationId xmlns:a16="http://schemas.microsoft.com/office/drawing/2014/main" id="{C57F9087-D8D3-4BA3-87C7-EC00049EBBCE}"/>
              </a:ext>
            </a:extLst>
          </p:cNvPr>
          <p:cNvSpPr/>
          <p:nvPr/>
        </p:nvSpPr>
        <p:spPr>
          <a:xfrm>
            <a:off x="1024820" y="1960973"/>
            <a:ext cx="959893" cy="7287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OCF device </a:t>
            </a:r>
          </a:p>
        </p:txBody>
      </p:sp>
      <p:cxnSp>
        <p:nvCxnSpPr>
          <p:cNvPr id="19" name="Straight Arrow Connector 18">
            <a:extLst>
              <a:ext uri="{FF2B5EF4-FFF2-40B4-BE49-F238E27FC236}">
                <a16:creationId xmlns:a16="http://schemas.microsoft.com/office/drawing/2014/main" id="{EC523EB2-E859-4625-91B0-B072C3C1A159}"/>
              </a:ext>
            </a:extLst>
          </p:cNvPr>
          <p:cNvCxnSpPr>
            <a:cxnSpLocks/>
          </p:cNvCxnSpPr>
          <p:nvPr/>
        </p:nvCxnSpPr>
        <p:spPr>
          <a:xfrm>
            <a:off x="1984713" y="2325161"/>
            <a:ext cx="1065148" cy="197"/>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85521DC-2D9B-44B1-8D79-F3E12F1E9C3E}"/>
              </a:ext>
            </a:extLst>
          </p:cNvPr>
          <p:cNvCxnSpPr>
            <a:cxnSpLocks/>
          </p:cNvCxnSpPr>
          <p:nvPr/>
        </p:nvCxnSpPr>
        <p:spPr>
          <a:xfrm>
            <a:off x="4009754" y="2189983"/>
            <a:ext cx="796653" cy="588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4C5483CD-B173-4517-85AC-CC31BBBC8595}"/>
              </a:ext>
            </a:extLst>
          </p:cNvPr>
          <p:cNvPicPr>
            <a:picLocks noChangeAspect="1"/>
          </p:cNvPicPr>
          <p:nvPr/>
        </p:nvPicPr>
        <p:blipFill>
          <a:blip r:embed="rId2"/>
          <a:stretch>
            <a:fillRect/>
          </a:stretch>
        </p:blipFill>
        <p:spPr>
          <a:xfrm>
            <a:off x="2414587" y="3201300"/>
            <a:ext cx="7362825" cy="2895600"/>
          </a:xfrm>
          <a:prstGeom prst="rect">
            <a:avLst/>
          </a:prstGeom>
        </p:spPr>
      </p:pic>
    </p:spTree>
    <p:extLst>
      <p:ext uri="{BB962C8B-B14F-4D97-AF65-F5344CB8AC3E}">
        <p14:creationId xmlns:p14="http://schemas.microsoft.com/office/powerpoint/2010/main" val="2258640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ChangeArrowheads="1"/>
          </p:cNvSpPr>
          <p:nvPr/>
        </p:nvSpPr>
        <p:spPr bwMode="auto">
          <a:xfrm>
            <a:off x="1385889" y="2292350"/>
            <a:ext cx="105838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marL="571500" indent="-57150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1pPr>
            <a:lvl2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2pPr>
            <a:lvl3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3pPr>
            <a:lvl4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4pPr>
            <a:lvl5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9pPr>
          </a:lstStyle>
          <a:p>
            <a:pPr>
              <a:lnSpc>
                <a:spcPct val="93000"/>
              </a:lnSpc>
              <a:buClr>
                <a:srgbClr val="000000"/>
              </a:buClr>
              <a:buSzPct val="100000"/>
              <a:buFont typeface="Arial" panose="020B0604020202020204" pitchFamily="34" charset="0"/>
              <a:buChar char="•"/>
            </a:pPr>
            <a:endParaRPr lang="en-US" altLang="en-US" sz="4000">
              <a:solidFill>
                <a:schemeClr val="tx1"/>
              </a:solidFill>
            </a:endParaRPr>
          </a:p>
        </p:txBody>
      </p:sp>
      <p:sp>
        <p:nvSpPr>
          <p:cNvPr id="6" name="TextBox 5">
            <a:extLst>
              <a:ext uri="{FF2B5EF4-FFF2-40B4-BE49-F238E27FC236}">
                <a16:creationId xmlns:a16="http://schemas.microsoft.com/office/drawing/2014/main" id="{4776AE5E-AFE3-4136-8C19-81783ED47580}"/>
              </a:ext>
            </a:extLst>
          </p:cNvPr>
          <p:cNvSpPr txBox="1"/>
          <p:nvPr/>
        </p:nvSpPr>
        <p:spPr>
          <a:xfrm>
            <a:off x="4246155" y="2563950"/>
            <a:ext cx="3387722" cy="1015663"/>
          </a:xfrm>
          <a:prstGeom prst="rect">
            <a:avLst/>
          </a:prstGeom>
          <a:noFill/>
        </p:spPr>
        <p:txBody>
          <a:bodyPr wrap="none" rtlCol="0">
            <a:spAutoFit/>
          </a:bodyPr>
          <a:lstStyle/>
          <a:p>
            <a:r>
              <a:rPr lang="en-US" sz="6000" dirty="0">
                <a:solidFill>
                  <a:srgbClr val="002060"/>
                </a:solidFill>
              </a:rPr>
              <a:t>Thank You</a:t>
            </a:r>
            <a:endParaRPr lang="en-IN" sz="6000" dirty="0">
              <a:solidFill>
                <a:srgbClr val="002060"/>
              </a:solidFill>
            </a:endParaRPr>
          </a:p>
        </p:txBody>
      </p:sp>
    </p:spTree>
    <p:extLst>
      <p:ext uri="{BB962C8B-B14F-4D97-AF65-F5344CB8AC3E}">
        <p14:creationId xmlns:p14="http://schemas.microsoft.com/office/powerpoint/2010/main" val="2683044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Highlights of new features</a:t>
            </a:r>
          </a:p>
        </p:txBody>
      </p:sp>
      <p:sp>
        <p:nvSpPr>
          <p:cNvPr id="2" name="Content Placeholder 1"/>
          <p:cNvSpPr>
            <a:spLocks noGrp="1"/>
          </p:cNvSpPr>
          <p:nvPr>
            <p:ph idx="4294967295"/>
          </p:nvPr>
        </p:nvSpPr>
        <p:spPr>
          <a:xfrm>
            <a:off x="7002463" y="1371599"/>
            <a:ext cx="5189537" cy="4572000"/>
          </a:xfrm>
        </p:spPr>
        <p:txBody>
          <a:bodyPr/>
          <a:lstStyle/>
          <a:p>
            <a:endParaRPr lang="en-US" dirty="0"/>
          </a:p>
          <a:p>
            <a:endParaRPr lang="en-US" dirty="0"/>
          </a:p>
          <a:p>
            <a:endParaRPr lang="en-US" dirty="0"/>
          </a:p>
        </p:txBody>
      </p:sp>
      <p:sp>
        <p:nvSpPr>
          <p:cNvPr id="5" name="Rectangle 4">
            <a:extLst>
              <a:ext uri="{FF2B5EF4-FFF2-40B4-BE49-F238E27FC236}">
                <a16:creationId xmlns:a16="http://schemas.microsoft.com/office/drawing/2014/main" id="{C8B817B2-F669-4621-B582-EC35D6D07E81}"/>
              </a:ext>
            </a:extLst>
          </p:cNvPr>
          <p:cNvSpPr/>
          <p:nvPr/>
        </p:nvSpPr>
        <p:spPr>
          <a:xfrm>
            <a:off x="6288690" y="1805133"/>
            <a:ext cx="2612640" cy="3803374"/>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Time Management</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Software campaigning</a:t>
            </a:r>
          </a:p>
          <a:p>
            <a:pPr marL="457200" indent="-298450">
              <a:buClr>
                <a:schemeClr val="dk1"/>
              </a:buClr>
              <a:buSzPts val="1100"/>
              <a:buFont typeface="Wingdings" panose="05000000000000000000" pitchFamily="2" charset="2"/>
              <a:buChar char="Ø"/>
            </a:pPr>
            <a:r>
              <a:rPr lang="en-US" sz="2000" dirty="0">
                <a:solidFill>
                  <a:schemeClr val="dk1"/>
                </a:solidFill>
              </a:rPr>
              <a:t>Process Management</a:t>
            </a:r>
          </a:p>
          <a:p>
            <a:pPr marL="457200" indent="-29845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Service subscriber and user</a:t>
            </a:r>
          </a:p>
          <a:p>
            <a:pPr marL="457200" indent="-29845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Resource Synchronization</a:t>
            </a:r>
          </a:p>
          <a:p>
            <a:pPr marL="457200" indent="-29845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p:txBody>
      </p:sp>
      <p:sp>
        <p:nvSpPr>
          <p:cNvPr id="7" name="Rectangle 6">
            <a:extLst>
              <a:ext uri="{FF2B5EF4-FFF2-40B4-BE49-F238E27FC236}">
                <a16:creationId xmlns:a16="http://schemas.microsoft.com/office/drawing/2014/main" id="{BCCF8DA2-609D-4AD4-BD5E-E854FC32E448}"/>
              </a:ext>
            </a:extLst>
          </p:cNvPr>
          <p:cNvSpPr/>
          <p:nvPr/>
        </p:nvSpPr>
        <p:spPr>
          <a:xfrm>
            <a:off x="3412695" y="1805132"/>
            <a:ext cx="2612640" cy="3803374"/>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indent="-298450">
              <a:buClr>
                <a:schemeClr val="dk1"/>
              </a:buClr>
              <a:buSzPts val="1100"/>
              <a:buFont typeface="Wingdings" panose="05000000000000000000" pitchFamily="2" charset="2"/>
              <a:buChar char="Ø"/>
            </a:pPr>
            <a:r>
              <a:rPr lang="en-US" sz="2000" dirty="0">
                <a:solidFill>
                  <a:schemeClr val="dk1"/>
                </a:solidFill>
              </a:rPr>
              <a:t>Primitive profile</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End to End QoS session (3GPP network)</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Network congestion Monitoring (3GPP network)</a:t>
            </a: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p:txBody>
      </p:sp>
      <p:sp>
        <p:nvSpPr>
          <p:cNvPr id="8" name="Rectangle 7">
            <a:extLst>
              <a:ext uri="{FF2B5EF4-FFF2-40B4-BE49-F238E27FC236}">
                <a16:creationId xmlns:a16="http://schemas.microsoft.com/office/drawing/2014/main" id="{C001E9BA-B554-4368-B8CC-B6DD8D9D9DD8}"/>
              </a:ext>
            </a:extLst>
          </p:cNvPr>
          <p:cNvSpPr/>
          <p:nvPr/>
        </p:nvSpPr>
        <p:spPr>
          <a:xfrm>
            <a:off x="166067" y="1805132"/>
            <a:ext cx="2831953" cy="3803374"/>
          </a:xfrm>
          <a:prstGeom prst="rect">
            <a:avLst/>
          </a:prstGeom>
          <a:solidFill>
            <a:schemeClr val="accent2">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indent="-29845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Action triggering</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Semantic reasoning </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Discovery Based Operations</a:t>
            </a:r>
          </a:p>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Geo query</a:t>
            </a:r>
          </a:p>
          <a:p>
            <a:pPr marL="457200" indent="-29845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Attribute based access control policy</a:t>
            </a: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p:txBody>
      </p:sp>
      <p:sp>
        <p:nvSpPr>
          <p:cNvPr id="9" name="Rectangle 8">
            <a:extLst>
              <a:ext uri="{FF2B5EF4-FFF2-40B4-BE49-F238E27FC236}">
                <a16:creationId xmlns:a16="http://schemas.microsoft.com/office/drawing/2014/main" id="{C0D60ABC-5E32-4B62-BCD7-2C12F760D939}"/>
              </a:ext>
            </a:extLst>
          </p:cNvPr>
          <p:cNvSpPr/>
          <p:nvPr/>
        </p:nvSpPr>
        <p:spPr>
          <a:xfrm>
            <a:off x="9351749" y="1805132"/>
            <a:ext cx="2612640" cy="3803374"/>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298450" algn="l" rtl="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Retargeting via Resource mapping rules</a:t>
            </a:r>
          </a:p>
          <a:p>
            <a:pPr marL="457200" indent="-298450">
              <a:spcBef>
                <a:spcPts val="0"/>
              </a:spcBef>
              <a:spcAft>
                <a:spcPts val="0"/>
              </a:spcAft>
              <a:buClr>
                <a:schemeClr val="dk1"/>
              </a:buClr>
              <a:buSzPts val="1100"/>
              <a:buFont typeface="Wingdings" panose="05000000000000000000" pitchFamily="2" charset="2"/>
              <a:buChar char="Ø"/>
            </a:pPr>
            <a:r>
              <a:rPr lang="en-US" sz="2000" dirty="0">
                <a:solidFill>
                  <a:schemeClr val="dk1"/>
                </a:solidFill>
              </a:rPr>
              <a:t>Modbus interworking</a:t>
            </a:r>
          </a:p>
          <a:p>
            <a:pPr marL="457200" lvl="0" indent="-298450" algn="l" rtl="0">
              <a:spcBef>
                <a:spcPts val="0"/>
              </a:spcBef>
              <a:spcAft>
                <a:spcPts val="0"/>
              </a:spcAft>
              <a:buClr>
                <a:schemeClr val="dk1"/>
              </a:buClr>
              <a:buSzPts val="1100"/>
              <a:buFont typeface="Wingdings" panose="05000000000000000000" pitchFamily="2" charset="2"/>
              <a:buChar char="Ø"/>
            </a:pPr>
            <a:endParaRPr lang="en-US" sz="2000" dirty="0">
              <a:solidFill>
                <a:schemeClr val="dk1"/>
              </a:solidFill>
            </a:endParaRPr>
          </a:p>
        </p:txBody>
      </p:sp>
    </p:spTree>
    <p:extLst>
      <p:ext uri="{BB962C8B-B14F-4D97-AF65-F5344CB8AC3E}">
        <p14:creationId xmlns:p14="http://schemas.microsoft.com/office/powerpoint/2010/main" val="2644487740"/>
      </p:ext>
    </p:extLst>
  </p:cSld>
  <p:clrMapOvr>
    <a:masterClrMapping/>
  </p:clrMapOvr>
  <mc:AlternateContent xmlns:mc="http://schemas.openxmlformats.org/markup-compatibility/2006" xmlns:p14="http://schemas.microsoft.com/office/powerpoint/2010/main">
    <mc:Choice Requires="p14">
      <p:transition spd="slow" p14:dur="2000" advTm="54710"/>
    </mc:Choice>
    <mc:Fallback xmlns="">
      <p:transition spd="slow" advTm="5471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B0A10-2082-46D6-BA22-F3EBC4206FDD}"/>
              </a:ext>
            </a:extLst>
          </p:cNvPr>
          <p:cNvSpPr>
            <a:spLocks noGrp="1"/>
          </p:cNvSpPr>
          <p:nvPr>
            <p:ph type="title"/>
          </p:nvPr>
        </p:nvSpPr>
        <p:spPr>
          <a:xfrm>
            <a:off x="1757378" y="265340"/>
            <a:ext cx="8229600" cy="1143000"/>
          </a:xfrm>
        </p:spPr>
        <p:txBody>
          <a:bodyPr/>
          <a:lstStyle/>
          <a:p>
            <a:r>
              <a:rPr lang="en-US" dirty="0"/>
              <a:t>SDS Work items (WI) For Release 4</a:t>
            </a:r>
          </a:p>
        </p:txBody>
      </p:sp>
      <p:sp>
        <p:nvSpPr>
          <p:cNvPr id="8" name="Oval 7">
            <a:extLst>
              <a:ext uri="{FF2B5EF4-FFF2-40B4-BE49-F238E27FC236}">
                <a16:creationId xmlns:a16="http://schemas.microsoft.com/office/drawing/2014/main" id="{858E6E29-563E-40DD-8215-AA88546D0593}"/>
              </a:ext>
            </a:extLst>
          </p:cNvPr>
          <p:cNvSpPr/>
          <p:nvPr/>
        </p:nvSpPr>
        <p:spPr>
          <a:xfrm>
            <a:off x="890878" y="6194432"/>
            <a:ext cx="230513"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9" name="Oval 8">
            <a:extLst>
              <a:ext uri="{FF2B5EF4-FFF2-40B4-BE49-F238E27FC236}">
                <a16:creationId xmlns:a16="http://schemas.microsoft.com/office/drawing/2014/main" id="{601837CE-2817-4DC2-8874-8FA33EF77905}"/>
              </a:ext>
            </a:extLst>
          </p:cNvPr>
          <p:cNvSpPr/>
          <p:nvPr/>
        </p:nvSpPr>
        <p:spPr>
          <a:xfrm>
            <a:off x="2201635" y="6236386"/>
            <a:ext cx="230513" cy="152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2" name="TextBox 11">
            <a:extLst>
              <a:ext uri="{FF2B5EF4-FFF2-40B4-BE49-F238E27FC236}">
                <a16:creationId xmlns:a16="http://schemas.microsoft.com/office/drawing/2014/main" id="{D286540B-D323-4F0B-B67B-D10821E245B1}"/>
              </a:ext>
            </a:extLst>
          </p:cNvPr>
          <p:cNvSpPr txBox="1"/>
          <p:nvPr/>
        </p:nvSpPr>
        <p:spPr>
          <a:xfrm>
            <a:off x="1093061" y="6132132"/>
            <a:ext cx="789703" cy="276999"/>
          </a:xfrm>
          <a:prstGeom prst="rect">
            <a:avLst/>
          </a:prstGeom>
          <a:noFill/>
        </p:spPr>
        <p:txBody>
          <a:bodyPr wrap="none" rtlCol="0">
            <a:spAutoFit/>
          </a:bodyPr>
          <a:lstStyle/>
          <a:p>
            <a:r>
              <a:rPr lang="en-US" sz="1200" dirty="0"/>
              <a:t>Complete</a:t>
            </a:r>
          </a:p>
        </p:txBody>
      </p:sp>
      <p:sp>
        <p:nvSpPr>
          <p:cNvPr id="13" name="TextBox 12">
            <a:extLst>
              <a:ext uri="{FF2B5EF4-FFF2-40B4-BE49-F238E27FC236}">
                <a16:creationId xmlns:a16="http://schemas.microsoft.com/office/drawing/2014/main" id="{37897DAF-9F9C-4F6B-8946-35B6CA31DCB5}"/>
              </a:ext>
            </a:extLst>
          </p:cNvPr>
          <p:cNvSpPr txBox="1"/>
          <p:nvPr/>
        </p:nvSpPr>
        <p:spPr>
          <a:xfrm>
            <a:off x="2432148" y="6174086"/>
            <a:ext cx="713722" cy="276999"/>
          </a:xfrm>
          <a:prstGeom prst="rect">
            <a:avLst/>
          </a:prstGeom>
          <a:noFill/>
        </p:spPr>
        <p:txBody>
          <a:bodyPr wrap="none" rtlCol="0">
            <a:spAutoFit/>
          </a:bodyPr>
          <a:lstStyle/>
          <a:p>
            <a:r>
              <a:rPr lang="en-US" sz="1200" dirty="0"/>
              <a:t>On track</a:t>
            </a:r>
          </a:p>
        </p:txBody>
      </p:sp>
      <p:graphicFrame>
        <p:nvGraphicFramePr>
          <p:cNvPr id="5" name="Table 5">
            <a:extLst>
              <a:ext uri="{FF2B5EF4-FFF2-40B4-BE49-F238E27FC236}">
                <a16:creationId xmlns:a16="http://schemas.microsoft.com/office/drawing/2014/main" id="{7B015E40-00F4-4084-BDB6-8FAC0A09E961}"/>
              </a:ext>
            </a:extLst>
          </p:cNvPr>
          <p:cNvGraphicFramePr>
            <a:graphicFrameLocks noGrp="1"/>
          </p:cNvGraphicFramePr>
          <p:nvPr>
            <p:extLst>
              <p:ext uri="{D42A27DB-BD31-4B8C-83A1-F6EECF244321}">
                <p14:modId xmlns:p14="http://schemas.microsoft.com/office/powerpoint/2010/main" val="3680387011"/>
              </p:ext>
            </p:extLst>
          </p:nvPr>
        </p:nvGraphicFramePr>
        <p:xfrm>
          <a:off x="459024" y="1207204"/>
          <a:ext cx="11273952" cy="5278229"/>
        </p:xfrm>
        <a:graphic>
          <a:graphicData uri="http://schemas.openxmlformats.org/drawingml/2006/table">
            <a:tbl>
              <a:tblPr firstRow="1" bandRow="1">
                <a:tableStyleId>{5C22544A-7EE6-4342-B048-85BDC9FD1C3A}</a:tableStyleId>
              </a:tblPr>
              <a:tblGrid>
                <a:gridCol w="1550663">
                  <a:extLst>
                    <a:ext uri="{9D8B030D-6E8A-4147-A177-3AD203B41FA5}">
                      <a16:colId xmlns:a16="http://schemas.microsoft.com/office/drawing/2014/main" val="1378299087"/>
                    </a:ext>
                  </a:extLst>
                </a:gridCol>
                <a:gridCol w="4086312">
                  <a:extLst>
                    <a:ext uri="{9D8B030D-6E8A-4147-A177-3AD203B41FA5}">
                      <a16:colId xmlns:a16="http://schemas.microsoft.com/office/drawing/2014/main" val="3336303837"/>
                    </a:ext>
                  </a:extLst>
                </a:gridCol>
                <a:gridCol w="3598392">
                  <a:extLst>
                    <a:ext uri="{9D8B030D-6E8A-4147-A177-3AD203B41FA5}">
                      <a16:colId xmlns:a16="http://schemas.microsoft.com/office/drawing/2014/main" val="3954643455"/>
                    </a:ext>
                  </a:extLst>
                </a:gridCol>
                <a:gridCol w="2038585">
                  <a:extLst>
                    <a:ext uri="{9D8B030D-6E8A-4147-A177-3AD203B41FA5}">
                      <a16:colId xmlns:a16="http://schemas.microsoft.com/office/drawing/2014/main" val="2506060506"/>
                    </a:ext>
                  </a:extLst>
                </a:gridCol>
              </a:tblGrid>
              <a:tr h="353808">
                <a:tc>
                  <a:txBody>
                    <a:bodyPr/>
                    <a:lstStyle/>
                    <a:p>
                      <a:r>
                        <a:rPr lang="en-US" dirty="0"/>
                        <a:t>Work Item</a:t>
                      </a:r>
                    </a:p>
                  </a:txBody>
                  <a:tcPr/>
                </a:tc>
                <a:tc>
                  <a:txBody>
                    <a:bodyPr/>
                    <a:lstStyle/>
                    <a:p>
                      <a:r>
                        <a:rPr lang="en-US" dirty="0"/>
                        <a:t>Title</a:t>
                      </a:r>
                    </a:p>
                  </a:txBody>
                  <a:tcPr/>
                </a:tc>
                <a:tc>
                  <a:txBody>
                    <a:bodyPr/>
                    <a:lstStyle/>
                    <a:p>
                      <a:r>
                        <a:rPr lang="en-US" dirty="0"/>
                        <a:t>Release 4 Feature</a:t>
                      </a:r>
                    </a:p>
                  </a:txBody>
                  <a:tcPr/>
                </a:tc>
                <a:tc>
                  <a:txBody>
                    <a:bodyPr/>
                    <a:lstStyle/>
                    <a:p>
                      <a:r>
                        <a:rPr lang="en-US" dirty="0"/>
                        <a:t>Related TS/TR</a:t>
                      </a:r>
                    </a:p>
                  </a:txBody>
                  <a:tcPr/>
                </a:tc>
                <a:extLst>
                  <a:ext uri="{0D108BD9-81ED-4DB2-BD59-A6C34878D82A}">
                    <a16:rowId xmlns:a16="http://schemas.microsoft.com/office/drawing/2014/main" val="1178929567"/>
                  </a:ext>
                </a:extLst>
              </a:tr>
              <a:tr h="382299">
                <a:tc>
                  <a:txBody>
                    <a:bodyPr/>
                    <a:lstStyle/>
                    <a:p>
                      <a:r>
                        <a:rPr lang="en-US" dirty="0"/>
                        <a:t>WI-0053</a:t>
                      </a:r>
                    </a:p>
                  </a:txBody>
                  <a:tcPr>
                    <a:solidFill>
                      <a:srgbClr val="00B050"/>
                    </a:solidFill>
                  </a:tcPr>
                </a:tc>
                <a:tc>
                  <a:txBody>
                    <a:bodyPr/>
                    <a:lstStyle/>
                    <a:p>
                      <a:r>
                        <a:rPr lang="en-US" dirty="0"/>
                        <a:t>Enhancement on semantic Support</a:t>
                      </a:r>
                    </a:p>
                  </a:txBody>
                  <a:tcPr/>
                </a:tc>
                <a:tc>
                  <a:txBody>
                    <a:bodyPr/>
                    <a:lstStyle/>
                    <a:p>
                      <a:r>
                        <a:rPr lang="en-US" dirty="0"/>
                        <a:t>Semantic Reasoning</a:t>
                      </a:r>
                    </a:p>
                  </a:txBody>
                  <a:tcPr/>
                </a:tc>
                <a:tc>
                  <a:txBody>
                    <a:bodyPr/>
                    <a:lstStyle/>
                    <a:p>
                      <a:r>
                        <a:rPr lang="en-US" dirty="0"/>
                        <a:t>TS-0034/TR-0033</a:t>
                      </a:r>
                    </a:p>
                  </a:txBody>
                  <a:tcPr/>
                </a:tc>
                <a:extLst>
                  <a:ext uri="{0D108BD9-81ED-4DB2-BD59-A6C34878D82A}">
                    <a16:rowId xmlns:a16="http://schemas.microsoft.com/office/drawing/2014/main" val="1612573544"/>
                  </a:ext>
                </a:extLst>
              </a:tr>
              <a:tr h="619165">
                <a:tc>
                  <a:txBody>
                    <a:bodyPr/>
                    <a:lstStyle/>
                    <a:p>
                      <a:r>
                        <a:rPr lang="en-US" dirty="0"/>
                        <a:t>WI-0058</a:t>
                      </a:r>
                    </a:p>
                  </a:txBody>
                  <a:tcPr>
                    <a:solidFill>
                      <a:srgbClr val="00B050"/>
                    </a:solidFill>
                  </a:tcPr>
                </a:tc>
                <a:tc>
                  <a:txBody>
                    <a:bodyPr/>
                    <a:lstStyle/>
                    <a:p>
                      <a:r>
                        <a:rPr lang="en-US" dirty="0"/>
                        <a:t>Interworking with 3GPP Networks</a:t>
                      </a:r>
                    </a:p>
                  </a:txBody>
                  <a:tcPr/>
                </a:tc>
                <a:tc>
                  <a:txBody>
                    <a:bodyPr/>
                    <a:lstStyle/>
                    <a:p>
                      <a:r>
                        <a:rPr lang="en-US" dirty="0"/>
                        <a:t>End to end quality of session and network monitoring request</a:t>
                      </a:r>
                    </a:p>
                  </a:txBody>
                  <a:tcPr/>
                </a:tc>
                <a:tc>
                  <a:txBody>
                    <a:bodyPr/>
                    <a:lstStyle/>
                    <a:p>
                      <a:r>
                        <a:rPr lang="en-US" dirty="0"/>
                        <a:t>TS-0026</a:t>
                      </a:r>
                    </a:p>
                  </a:txBody>
                  <a:tcPr/>
                </a:tc>
                <a:extLst>
                  <a:ext uri="{0D108BD9-81ED-4DB2-BD59-A6C34878D82A}">
                    <a16:rowId xmlns:a16="http://schemas.microsoft.com/office/drawing/2014/main" val="3972108499"/>
                  </a:ext>
                </a:extLst>
              </a:tr>
              <a:tr h="35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WI-0072</a:t>
                      </a:r>
                    </a:p>
                  </a:txBody>
                  <a:tcPr>
                    <a:solidFill>
                      <a:srgbClr val="00B050"/>
                    </a:solidFill>
                  </a:tcPr>
                </a:tc>
                <a:tc>
                  <a:txBody>
                    <a:bodyPr/>
                    <a:lstStyle/>
                    <a:p>
                      <a:r>
                        <a:rPr lang="en-US" dirty="0"/>
                        <a:t>Modbus Interworking</a:t>
                      </a:r>
                    </a:p>
                  </a:txBody>
                  <a:tcPr/>
                </a:tc>
                <a:tc>
                  <a:txBody>
                    <a:bodyPr/>
                    <a:lstStyle/>
                    <a:p>
                      <a:r>
                        <a:rPr lang="en-US" dirty="0"/>
                        <a:t>Modbus interworking</a:t>
                      </a:r>
                    </a:p>
                  </a:txBody>
                  <a:tcPr/>
                </a:tc>
                <a:tc>
                  <a:txBody>
                    <a:bodyPr/>
                    <a:lstStyle/>
                    <a:p>
                      <a:r>
                        <a:rPr lang="en-US" dirty="0"/>
                        <a:t>TS-0040/TR-0043</a:t>
                      </a:r>
                    </a:p>
                  </a:txBody>
                  <a:tcPr/>
                </a:tc>
                <a:extLst>
                  <a:ext uri="{0D108BD9-81ED-4DB2-BD59-A6C34878D82A}">
                    <a16:rowId xmlns:a16="http://schemas.microsoft.com/office/drawing/2014/main" val="2121462585"/>
                  </a:ext>
                </a:extLst>
              </a:tr>
              <a:tr h="35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WI-0076</a:t>
                      </a:r>
                    </a:p>
                  </a:txBody>
                  <a:tcPr>
                    <a:solidFill>
                      <a:srgbClr val="FFFF00"/>
                    </a:solidFill>
                  </a:tcPr>
                </a:tc>
                <a:tc>
                  <a:txBody>
                    <a:bodyPr/>
                    <a:lstStyle/>
                    <a:p>
                      <a:r>
                        <a:rPr lang="en-US" dirty="0"/>
                        <a:t>Lightweight oneM2M services</a:t>
                      </a:r>
                    </a:p>
                  </a:txBody>
                  <a:tcPr/>
                </a:tc>
                <a:tc>
                  <a:txBody>
                    <a:bodyPr/>
                    <a:lstStyle/>
                    <a:p>
                      <a:r>
                        <a:rPr lang="en-US" dirty="0"/>
                        <a:t>Primitive profile</a:t>
                      </a:r>
                    </a:p>
                  </a:txBody>
                  <a:tcPr/>
                </a:tc>
                <a:tc>
                  <a:txBody>
                    <a:bodyPr/>
                    <a:lstStyle/>
                    <a:p>
                      <a:r>
                        <a:rPr lang="en-US" dirty="0"/>
                        <a:t>TS-0001/TR-0053</a:t>
                      </a:r>
                    </a:p>
                  </a:txBody>
                  <a:tcPr/>
                </a:tc>
                <a:extLst>
                  <a:ext uri="{0D108BD9-81ED-4DB2-BD59-A6C34878D82A}">
                    <a16:rowId xmlns:a16="http://schemas.microsoft.com/office/drawing/2014/main" val="971349834"/>
                  </a:ext>
                </a:extLst>
              </a:tr>
              <a:tr h="619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WI-0077</a:t>
                      </a:r>
                    </a:p>
                  </a:txBody>
                  <a:tcPr>
                    <a:solidFill>
                      <a:srgbClr val="FFFF00"/>
                    </a:solidFill>
                  </a:tcPr>
                </a:tc>
                <a:tc>
                  <a:txBody>
                    <a:bodyPr/>
                    <a:lstStyle/>
                    <a:p>
                      <a:r>
                        <a:rPr lang="en-US" dirty="0"/>
                        <a:t>Attribute based Access control policy</a:t>
                      </a:r>
                    </a:p>
                  </a:txBody>
                  <a:tcPr/>
                </a:tc>
                <a:tc>
                  <a:txBody>
                    <a:bodyPr/>
                    <a:lstStyle/>
                    <a:p>
                      <a:r>
                        <a:rPr lang="en-US" dirty="0"/>
                        <a:t>Attribute based access control policy</a:t>
                      </a:r>
                    </a:p>
                  </a:txBody>
                  <a:tcPr/>
                </a:tc>
                <a:tc>
                  <a:txBody>
                    <a:bodyPr/>
                    <a:lstStyle/>
                    <a:p>
                      <a:r>
                        <a:rPr lang="en-US" dirty="0"/>
                        <a:t>TS-0001/TR-0050</a:t>
                      </a:r>
                    </a:p>
                  </a:txBody>
                  <a:tcPr/>
                </a:tc>
                <a:extLst>
                  <a:ext uri="{0D108BD9-81ED-4DB2-BD59-A6C34878D82A}">
                    <a16:rowId xmlns:a16="http://schemas.microsoft.com/office/drawing/2014/main" val="2676127682"/>
                  </a:ext>
                </a:extLst>
              </a:tr>
              <a:tr h="619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WI-0080</a:t>
                      </a:r>
                    </a:p>
                  </a:txBody>
                  <a:tcPr>
                    <a:solidFill>
                      <a:srgbClr val="FFFF00"/>
                    </a:solidFill>
                  </a:tcPr>
                </a:tc>
                <a:tc>
                  <a:txBody>
                    <a:bodyPr/>
                    <a:lstStyle/>
                    <a:p>
                      <a:r>
                        <a:rPr lang="en-US" dirty="0"/>
                        <a:t>Edge and Fog Computing</a:t>
                      </a:r>
                    </a:p>
                  </a:txBody>
                  <a:tcPr/>
                </a:tc>
                <a:tc>
                  <a:txBody>
                    <a:bodyPr/>
                    <a:lstStyle/>
                    <a:p>
                      <a:r>
                        <a:rPr lang="en-US" dirty="0"/>
                        <a:t>Resource synchronization, software campaigning</a:t>
                      </a:r>
                    </a:p>
                  </a:txBody>
                  <a:tcPr/>
                </a:tc>
                <a:tc>
                  <a:txBody>
                    <a:bodyPr/>
                    <a:lstStyle/>
                    <a:p>
                      <a:r>
                        <a:rPr lang="en-US" dirty="0"/>
                        <a:t>TS-0001/TR-0052</a:t>
                      </a:r>
                    </a:p>
                  </a:txBody>
                  <a:tcPr/>
                </a:tc>
                <a:extLst>
                  <a:ext uri="{0D108BD9-81ED-4DB2-BD59-A6C34878D82A}">
                    <a16:rowId xmlns:a16="http://schemas.microsoft.com/office/drawing/2014/main" val="4041725364"/>
                  </a:ext>
                </a:extLst>
              </a:tr>
              <a:tr h="619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WI-0083</a:t>
                      </a:r>
                    </a:p>
                  </a:txBody>
                  <a:tcPr>
                    <a:solidFill>
                      <a:srgbClr val="FFFF00"/>
                    </a:solidFill>
                  </a:tcPr>
                </a:tc>
                <a:tc>
                  <a:txBody>
                    <a:bodyPr/>
                    <a:lstStyle/>
                    <a:p>
                      <a:r>
                        <a:rPr lang="en-US" dirty="0"/>
                        <a:t>oneM2M Service Subscribers and Users</a:t>
                      </a:r>
                    </a:p>
                  </a:txBody>
                  <a:tcPr/>
                </a:tc>
                <a:tc>
                  <a:txBody>
                    <a:bodyPr/>
                    <a:lstStyle/>
                    <a:p>
                      <a:r>
                        <a:rPr lang="en-US" dirty="0"/>
                        <a:t>Service users and profile restrictions</a:t>
                      </a:r>
                    </a:p>
                  </a:txBody>
                  <a:tcPr/>
                </a:tc>
                <a:tc>
                  <a:txBody>
                    <a:bodyPr/>
                    <a:lstStyle/>
                    <a:p>
                      <a:r>
                        <a:rPr lang="en-US" dirty="0"/>
                        <a:t>TS-0001/TR-0053</a:t>
                      </a:r>
                    </a:p>
                  </a:txBody>
                  <a:tcPr/>
                </a:tc>
                <a:extLst>
                  <a:ext uri="{0D108BD9-81ED-4DB2-BD59-A6C34878D82A}">
                    <a16:rowId xmlns:a16="http://schemas.microsoft.com/office/drawing/2014/main" val="560389931"/>
                  </a:ext>
                </a:extLst>
              </a:tr>
              <a:tr h="35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WI-0089</a:t>
                      </a:r>
                    </a:p>
                  </a:txBody>
                  <a:tcPr>
                    <a:solidFill>
                      <a:srgbClr val="FFFF00"/>
                    </a:solidFill>
                  </a:tcPr>
                </a:tc>
                <a:tc>
                  <a:txBody>
                    <a:bodyPr/>
                    <a:lstStyle/>
                    <a:p>
                      <a:r>
                        <a:rPr lang="en-US" dirty="0"/>
                        <a:t>Getting started with oneM2M</a:t>
                      </a:r>
                    </a:p>
                  </a:txBody>
                  <a:tcPr/>
                </a:tc>
                <a:tc>
                  <a:txBody>
                    <a:bodyPr/>
                    <a:lstStyle/>
                    <a:p>
                      <a:r>
                        <a:rPr lang="en-US" dirty="0"/>
                        <a:t>High level description of oneM2M features</a:t>
                      </a:r>
                    </a:p>
                  </a:txBody>
                  <a:tcPr/>
                </a:tc>
                <a:tc>
                  <a:txBody>
                    <a:bodyPr/>
                    <a:lstStyle/>
                    <a:p>
                      <a:r>
                        <a:rPr lang="en-US" dirty="0"/>
                        <a:t>TR-0057</a:t>
                      </a:r>
                    </a:p>
                  </a:txBody>
                  <a:tcPr/>
                </a:tc>
                <a:extLst>
                  <a:ext uri="{0D108BD9-81ED-4DB2-BD59-A6C34878D82A}">
                    <a16:rowId xmlns:a16="http://schemas.microsoft.com/office/drawing/2014/main" val="2195318866"/>
                  </a:ext>
                </a:extLst>
              </a:tr>
              <a:tr h="382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WI-0093</a:t>
                      </a:r>
                    </a:p>
                  </a:txBody>
                  <a:tcPr>
                    <a:solidFill>
                      <a:srgbClr val="FFFF00"/>
                    </a:solidFill>
                  </a:tcPr>
                </a:tc>
                <a:tc>
                  <a:txBody>
                    <a:bodyPr/>
                    <a:lstStyle/>
                    <a:p>
                      <a:r>
                        <a:rPr lang="en-US" dirty="0"/>
                        <a:t>Action Triggering Enhancements</a:t>
                      </a:r>
                    </a:p>
                  </a:txBody>
                  <a:tcPr/>
                </a:tc>
                <a:tc>
                  <a:txBody>
                    <a:bodyPr/>
                    <a:lstStyle/>
                    <a:p>
                      <a:r>
                        <a:rPr lang="en-US" dirty="0"/>
                        <a:t>Process Management</a:t>
                      </a:r>
                    </a:p>
                  </a:txBody>
                  <a:tcPr/>
                </a:tc>
                <a:tc>
                  <a:txBody>
                    <a:bodyPr/>
                    <a:lstStyle/>
                    <a:p>
                      <a:r>
                        <a:rPr lang="en-US" dirty="0"/>
                        <a:t>TS-0001/TR-0021/TR-0063</a:t>
                      </a:r>
                    </a:p>
                  </a:txBody>
                  <a:tcPr/>
                </a:tc>
                <a:extLst>
                  <a:ext uri="{0D108BD9-81ED-4DB2-BD59-A6C34878D82A}">
                    <a16:rowId xmlns:a16="http://schemas.microsoft.com/office/drawing/2014/main" val="4157888986"/>
                  </a:ext>
                </a:extLst>
              </a:tr>
            </a:tbl>
          </a:graphicData>
        </a:graphic>
      </p:graphicFrame>
    </p:spTree>
    <p:extLst>
      <p:ext uri="{BB962C8B-B14F-4D97-AF65-F5344CB8AC3E}">
        <p14:creationId xmlns:p14="http://schemas.microsoft.com/office/powerpoint/2010/main" val="3453968174"/>
      </p:ext>
    </p:extLst>
  </p:cSld>
  <p:clrMapOvr>
    <a:masterClrMapping/>
  </p:clrMapOvr>
  <mc:AlternateContent xmlns:mc="http://schemas.openxmlformats.org/markup-compatibility/2006" xmlns:p14="http://schemas.microsoft.com/office/powerpoint/2010/main">
    <mc:Choice Requires="p14">
      <p:transition spd="slow" p14:dur="2000" advTm="29462"/>
    </mc:Choice>
    <mc:Fallback xmlns="">
      <p:transition spd="slow" advTm="2946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78D42-4525-415B-B910-C9C9C5E9B1F1}"/>
              </a:ext>
            </a:extLst>
          </p:cNvPr>
          <p:cNvSpPr>
            <a:spLocks noGrp="1"/>
          </p:cNvSpPr>
          <p:nvPr>
            <p:ph type="title"/>
          </p:nvPr>
        </p:nvSpPr>
        <p:spPr/>
        <p:txBody>
          <a:bodyPr/>
          <a:lstStyle/>
          <a:p>
            <a:r>
              <a:rPr lang="en-IN" dirty="0"/>
              <a:t>Common Service Entity (CSE)</a:t>
            </a:r>
          </a:p>
        </p:txBody>
      </p:sp>
      <p:pic>
        <p:nvPicPr>
          <p:cNvPr id="5" name="Content Placeholder 4">
            <a:extLst>
              <a:ext uri="{FF2B5EF4-FFF2-40B4-BE49-F238E27FC236}">
                <a16:creationId xmlns:a16="http://schemas.microsoft.com/office/drawing/2014/main" id="{18F377E3-727A-4E04-AD27-008AFDC89097}"/>
              </a:ext>
            </a:extLst>
          </p:cNvPr>
          <p:cNvPicPr>
            <a:picLocks noGrp="1" noChangeAspect="1"/>
          </p:cNvPicPr>
          <p:nvPr>
            <p:ph idx="1"/>
          </p:nvPr>
        </p:nvPicPr>
        <p:blipFill rotWithShape="1">
          <a:blip r:embed="rId2"/>
          <a:srcRect l="34605" t="8487" r="2562" b="12687"/>
          <a:stretch/>
        </p:blipFill>
        <p:spPr>
          <a:xfrm>
            <a:off x="2286000" y="1756229"/>
            <a:ext cx="7924800" cy="4736646"/>
          </a:xfrm>
        </p:spPr>
      </p:pic>
      <p:sp>
        <p:nvSpPr>
          <p:cNvPr id="6" name="Explosion: 8 Points 5">
            <a:extLst>
              <a:ext uri="{FF2B5EF4-FFF2-40B4-BE49-F238E27FC236}">
                <a16:creationId xmlns:a16="http://schemas.microsoft.com/office/drawing/2014/main" id="{D218EE8E-25F9-4F16-9E7A-2933D17DE812}"/>
              </a:ext>
            </a:extLst>
          </p:cNvPr>
          <p:cNvSpPr/>
          <p:nvPr/>
        </p:nvSpPr>
        <p:spPr>
          <a:xfrm>
            <a:off x="8215746" y="4862512"/>
            <a:ext cx="360218" cy="304800"/>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Explosion: 8 Points 6">
            <a:extLst>
              <a:ext uri="{FF2B5EF4-FFF2-40B4-BE49-F238E27FC236}">
                <a16:creationId xmlns:a16="http://schemas.microsoft.com/office/drawing/2014/main" id="{60E39FFB-FB21-49E8-ADE3-D30EC1F6698F}"/>
              </a:ext>
            </a:extLst>
          </p:cNvPr>
          <p:cNvSpPr/>
          <p:nvPr/>
        </p:nvSpPr>
        <p:spPr>
          <a:xfrm>
            <a:off x="3990110" y="3534714"/>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Explosion: 8 Points 7">
            <a:extLst>
              <a:ext uri="{FF2B5EF4-FFF2-40B4-BE49-F238E27FC236}">
                <a16:creationId xmlns:a16="http://schemas.microsoft.com/office/drawing/2014/main" id="{1670DF16-043C-43FF-9D70-1A10FF46FDE6}"/>
              </a:ext>
            </a:extLst>
          </p:cNvPr>
          <p:cNvSpPr/>
          <p:nvPr/>
        </p:nvSpPr>
        <p:spPr>
          <a:xfrm>
            <a:off x="3990110" y="2866087"/>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Explosion: 8 Points 8">
            <a:extLst>
              <a:ext uri="{FF2B5EF4-FFF2-40B4-BE49-F238E27FC236}">
                <a16:creationId xmlns:a16="http://schemas.microsoft.com/office/drawing/2014/main" id="{33865ED8-9503-49AA-9BA8-01379F8121B4}"/>
              </a:ext>
            </a:extLst>
          </p:cNvPr>
          <p:cNvSpPr/>
          <p:nvPr/>
        </p:nvSpPr>
        <p:spPr>
          <a:xfrm>
            <a:off x="6511638" y="4850462"/>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Explosion: 8 Points 9">
            <a:extLst>
              <a:ext uri="{FF2B5EF4-FFF2-40B4-BE49-F238E27FC236}">
                <a16:creationId xmlns:a16="http://schemas.microsoft.com/office/drawing/2014/main" id="{DCC5300F-BE82-4D13-A13E-19D8C96F2703}"/>
              </a:ext>
            </a:extLst>
          </p:cNvPr>
          <p:cNvSpPr/>
          <p:nvPr/>
        </p:nvSpPr>
        <p:spPr>
          <a:xfrm>
            <a:off x="5888182" y="5458257"/>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Explosion: 8 Points 11">
            <a:extLst>
              <a:ext uri="{FF2B5EF4-FFF2-40B4-BE49-F238E27FC236}">
                <a16:creationId xmlns:a16="http://schemas.microsoft.com/office/drawing/2014/main" id="{9D0C530F-B096-4257-AE34-F9A431561008}"/>
              </a:ext>
            </a:extLst>
          </p:cNvPr>
          <p:cNvSpPr/>
          <p:nvPr/>
        </p:nvSpPr>
        <p:spPr>
          <a:xfrm>
            <a:off x="5541819" y="4149004"/>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Explosion: 8 Points 12">
            <a:extLst>
              <a:ext uri="{FF2B5EF4-FFF2-40B4-BE49-F238E27FC236}">
                <a16:creationId xmlns:a16="http://schemas.microsoft.com/office/drawing/2014/main" id="{9BCB566B-DFD9-4CB8-807A-450CDAB6430B}"/>
              </a:ext>
            </a:extLst>
          </p:cNvPr>
          <p:cNvSpPr/>
          <p:nvPr/>
        </p:nvSpPr>
        <p:spPr>
          <a:xfrm>
            <a:off x="838200" y="6188075"/>
            <a:ext cx="360218" cy="304800"/>
          </a:xfrm>
          <a:prstGeom prst="irregularSeal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Explosion: 8 Points 13">
            <a:extLst>
              <a:ext uri="{FF2B5EF4-FFF2-40B4-BE49-F238E27FC236}">
                <a16:creationId xmlns:a16="http://schemas.microsoft.com/office/drawing/2014/main" id="{DBAE0C73-E6C7-4B5A-8CAD-881434CE9656}"/>
              </a:ext>
            </a:extLst>
          </p:cNvPr>
          <p:cNvSpPr/>
          <p:nvPr/>
        </p:nvSpPr>
        <p:spPr>
          <a:xfrm>
            <a:off x="838200" y="5751007"/>
            <a:ext cx="360218" cy="304800"/>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a:extLst>
              <a:ext uri="{FF2B5EF4-FFF2-40B4-BE49-F238E27FC236}">
                <a16:creationId xmlns:a16="http://schemas.microsoft.com/office/drawing/2014/main" id="{5373E8E5-7F4F-4D5A-A712-64F706AE0503}"/>
              </a:ext>
            </a:extLst>
          </p:cNvPr>
          <p:cNvSpPr txBox="1"/>
          <p:nvPr/>
        </p:nvSpPr>
        <p:spPr>
          <a:xfrm flipH="1">
            <a:off x="1325532" y="5750573"/>
            <a:ext cx="833354" cy="338554"/>
          </a:xfrm>
          <a:prstGeom prst="rect">
            <a:avLst/>
          </a:prstGeom>
          <a:noFill/>
        </p:spPr>
        <p:txBody>
          <a:bodyPr wrap="square" rtlCol="0">
            <a:spAutoFit/>
          </a:bodyPr>
          <a:lstStyle/>
          <a:p>
            <a:r>
              <a:rPr lang="en-IN" sz="1600" dirty="0"/>
              <a:t>New</a:t>
            </a:r>
          </a:p>
        </p:txBody>
      </p:sp>
      <p:sp>
        <p:nvSpPr>
          <p:cNvPr id="16" name="TextBox 15">
            <a:extLst>
              <a:ext uri="{FF2B5EF4-FFF2-40B4-BE49-F238E27FC236}">
                <a16:creationId xmlns:a16="http://schemas.microsoft.com/office/drawing/2014/main" id="{7A6A1864-16FD-4A34-944F-91D5145B80EA}"/>
              </a:ext>
            </a:extLst>
          </p:cNvPr>
          <p:cNvSpPr txBox="1"/>
          <p:nvPr/>
        </p:nvSpPr>
        <p:spPr>
          <a:xfrm flipH="1">
            <a:off x="1281544" y="6171198"/>
            <a:ext cx="1004455" cy="338554"/>
          </a:xfrm>
          <a:prstGeom prst="rect">
            <a:avLst/>
          </a:prstGeom>
          <a:noFill/>
        </p:spPr>
        <p:txBody>
          <a:bodyPr wrap="square" rtlCol="0">
            <a:spAutoFit/>
          </a:bodyPr>
          <a:lstStyle/>
          <a:p>
            <a:r>
              <a:rPr lang="en-IN" sz="1600" dirty="0"/>
              <a:t>Enhanced</a:t>
            </a:r>
          </a:p>
        </p:txBody>
      </p:sp>
    </p:spTree>
    <p:extLst>
      <p:ext uri="{BB962C8B-B14F-4D97-AF65-F5344CB8AC3E}">
        <p14:creationId xmlns:p14="http://schemas.microsoft.com/office/powerpoint/2010/main" val="904480540"/>
      </p:ext>
    </p:extLst>
  </p:cSld>
  <p:clrMapOvr>
    <a:masterClrMapping/>
  </p:clrMapOvr>
  <mc:AlternateContent xmlns:mc="http://schemas.openxmlformats.org/markup-compatibility/2006" xmlns:p14="http://schemas.microsoft.com/office/powerpoint/2010/main">
    <mc:Choice Requires="p14">
      <p:transition spd="slow" p14:dur="2000" advTm="51458"/>
    </mc:Choice>
    <mc:Fallback xmlns="">
      <p:transition spd="slow" advTm="5145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303F-E280-417D-BDE5-EF1F023F1F6E}"/>
              </a:ext>
            </a:extLst>
          </p:cNvPr>
          <p:cNvSpPr>
            <a:spLocks noGrp="1"/>
          </p:cNvSpPr>
          <p:nvPr>
            <p:ph type="title"/>
          </p:nvPr>
        </p:nvSpPr>
        <p:spPr/>
        <p:txBody>
          <a:bodyPr/>
          <a:lstStyle/>
          <a:p>
            <a:r>
              <a:rPr lang="en-IN" dirty="0"/>
              <a:t>Application Entity (AE) </a:t>
            </a:r>
          </a:p>
        </p:txBody>
      </p:sp>
      <p:sp>
        <p:nvSpPr>
          <p:cNvPr id="5" name="TextBox 4">
            <a:extLst>
              <a:ext uri="{FF2B5EF4-FFF2-40B4-BE49-F238E27FC236}">
                <a16:creationId xmlns:a16="http://schemas.microsoft.com/office/drawing/2014/main" id="{D4C267DC-23D1-4C56-B2F7-7A73ADB56AB7}"/>
              </a:ext>
            </a:extLst>
          </p:cNvPr>
          <p:cNvSpPr txBox="1"/>
          <p:nvPr/>
        </p:nvSpPr>
        <p:spPr>
          <a:xfrm>
            <a:off x="2568286" y="5196718"/>
            <a:ext cx="9601200" cy="1477328"/>
          </a:xfrm>
          <a:prstGeom prst="rect">
            <a:avLst/>
          </a:prstGeom>
          <a:noFill/>
        </p:spPr>
        <p:txBody>
          <a:bodyPr wrap="square">
            <a:spAutoFit/>
          </a:bodyPr>
          <a:lstStyle/>
          <a:p>
            <a:pPr marL="228600" rtl="0" fontAlgn="base">
              <a:spcBef>
                <a:spcPts val="300"/>
              </a:spcBef>
              <a:spcAft>
                <a:spcPts val="0"/>
              </a:spcAft>
            </a:pPr>
            <a:endParaRPr lang="en-US" sz="1800" b="0" i="0" u="none" strike="noStrike" dirty="0">
              <a:solidFill>
                <a:srgbClr val="3C4043"/>
              </a:solidFill>
              <a:effectLst/>
              <a:latin typeface="Arial" panose="020B0604020202020204" pitchFamily="34" charset="0"/>
            </a:endParaRPr>
          </a:p>
          <a:p>
            <a:pPr rtl="0">
              <a:spcBef>
                <a:spcPts val="0"/>
              </a:spcBef>
              <a:spcAft>
                <a:spcPts val="0"/>
              </a:spcAft>
            </a:pPr>
            <a:r>
              <a:rPr lang="en-US" dirty="0">
                <a:solidFill>
                  <a:srgbClr val="000000"/>
                </a:solidFill>
                <a:latin typeface="Arial" panose="020B0604020202020204" pitchFamily="34" charset="0"/>
              </a:rPr>
              <a:t>A</a:t>
            </a:r>
            <a:r>
              <a:rPr lang="en-US" sz="1800" b="0" i="0" u="none" strike="noStrike" dirty="0">
                <a:solidFill>
                  <a:srgbClr val="000000"/>
                </a:solidFill>
                <a:effectLst/>
                <a:latin typeface="Arial" panose="020B0604020202020204" pitchFamily="34" charset="0"/>
              </a:rPr>
              <a:t>E resides on the application layer. </a:t>
            </a:r>
          </a:p>
          <a:p>
            <a:pPr rtl="0">
              <a:spcBef>
                <a:spcPts val="0"/>
              </a:spcBef>
              <a:spcAft>
                <a:spcPts val="0"/>
              </a:spcAft>
            </a:pPr>
            <a:r>
              <a:rPr lang="en-US" dirty="0">
                <a:solidFill>
                  <a:srgbClr val="000000"/>
                </a:solidFill>
                <a:latin typeface="Arial" panose="020B0604020202020204" pitchFamily="34" charset="0"/>
              </a:rPr>
              <a:t>Configurator AE- creates some configurations on CSE</a:t>
            </a:r>
          </a:p>
          <a:p>
            <a:pPr rtl="0">
              <a:spcBef>
                <a:spcPts val="0"/>
              </a:spcBef>
              <a:spcAft>
                <a:spcPts val="0"/>
              </a:spcAft>
            </a:pPr>
            <a:r>
              <a:rPr lang="en-US" sz="1800" b="0" i="0" u="none" strike="noStrike" dirty="0">
                <a:solidFill>
                  <a:srgbClr val="000000"/>
                </a:solidFill>
                <a:effectLst/>
                <a:latin typeface="Arial" panose="020B0604020202020204" pitchFamily="34" charset="0"/>
              </a:rPr>
              <a:t>Monitor</a:t>
            </a:r>
            <a:r>
              <a:rPr lang="en-US" dirty="0">
                <a:solidFill>
                  <a:srgbClr val="000000"/>
                </a:solidFill>
                <a:latin typeface="Arial" panose="020B0604020202020204" pitchFamily="34" charset="0"/>
              </a:rPr>
              <a:t>ing/Controlling AE- sends command to control devices or to monitor the details</a:t>
            </a:r>
            <a:endParaRPr lang="en-US" sz="1800" b="0" i="0" u="none" strike="noStrike" dirty="0">
              <a:solidFill>
                <a:srgbClr val="000000"/>
              </a:solidFill>
              <a:effectLst/>
              <a:latin typeface="Arial" panose="020B0604020202020204" pitchFamily="34" charset="0"/>
            </a:endParaRPr>
          </a:p>
          <a:p>
            <a:pPr rtl="0">
              <a:spcBef>
                <a:spcPts val="0"/>
              </a:spcBef>
              <a:spcAft>
                <a:spcPts val="0"/>
              </a:spcAft>
            </a:pPr>
            <a:r>
              <a:rPr lang="en-US" dirty="0">
                <a:solidFill>
                  <a:srgbClr val="000000"/>
                </a:solidFill>
                <a:latin typeface="Arial" panose="020B0604020202020204" pitchFamily="34" charset="0"/>
              </a:rPr>
              <a:t>IPE- Interworking Proxy Entity- enables integration of non-onem2m system into onem2m</a:t>
            </a:r>
            <a:endParaRPr lang="en-US" dirty="0">
              <a:effectLst/>
            </a:endParaRPr>
          </a:p>
        </p:txBody>
      </p:sp>
      <p:sp>
        <p:nvSpPr>
          <p:cNvPr id="6" name="Rectangle 5">
            <a:extLst>
              <a:ext uri="{FF2B5EF4-FFF2-40B4-BE49-F238E27FC236}">
                <a16:creationId xmlns:a16="http://schemas.microsoft.com/office/drawing/2014/main" id="{1E142364-A0A5-4B5F-9BBC-F29669FD05F5}"/>
              </a:ext>
            </a:extLst>
          </p:cNvPr>
          <p:cNvSpPr/>
          <p:nvPr/>
        </p:nvSpPr>
        <p:spPr>
          <a:xfrm>
            <a:off x="2938895" y="1861320"/>
            <a:ext cx="6314210" cy="186769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809A9230-0E66-4446-A61B-C4B36604D95C}"/>
              </a:ext>
            </a:extLst>
          </p:cNvPr>
          <p:cNvSpPr/>
          <p:nvPr/>
        </p:nvSpPr>
        <p:spPr>
          <a:xfrm>
            <a:off x="3676650" y="2487940"/>
            <a:ext cx="4838699" cy="10839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Application Service logic</a:t>
            </a:r>
          </a:p>
        </p:txBody>
      </p:sp>
      <p:sp>
        <p:nvSpPr>
          <p:cNvPr id="8" name="TextBox 7">
            <a:extLst>
              <a:ext uri="{FF2B5EF4-FFF2-40B4-BE49-F238E27FC236}">
                <a16:creationId xmlns:a16="http://schemas.microsoft.com/office/drawing/2014/main" id="{788DE074-9D72-4C42-A455-10978FA7C80F}"/>
              </a:ext>
            </a:extLst>
          </p:cNvPr>
          <p:cNvSpPr txBox="1"/>
          <p:nvPr/>
        </p:nvSpPr>
        <p:spPr>
          <a:xfrm>
            <a:off x="4972051" y="1989964"/>
            <a:ext cx="4281054" cy="369332"/>
          </a:xfrm>
          <a:prstGeom prst="rect">
            <a:avLst/>
          </a:prstGeom>
          <a:noFill/>
        </p:spPr>
        <p:txBody>
          <a:bodyPr wrap="square" rtlCol="0">
            <a:spAutoFit/>
          </a:bodyPr>
          <a:lstStyle/>
          <a:p>
            <a:r>
              <a:rPr lang="en-IN" dirty="0">
                <a:solidFill>
                  <a:schemeClr val="bg1"/>
                </a:solidFill>
              </a:rPr>
              <a:t>Application Entity</a:t>
            </a:r>
          </a:p>
        </p:txBody>
      </p:sp>
      <p:pic>
        <p:nvPicPr>
          <p:cNvPr id="4" name="Picture 3">
            <a:extLst>
              <a:ext uri="{FF2B5EF4-FFF2-40B4-BE49-F238E27FC236}">
                <a16:creationId xmlns:a16="http://schemas.microsoft.com/office/drawing/2014/main" id="{7A7C2888-B327-4681-BF69-3FFCF1F38385}"/>
              </a:ext>
            </a:extLst>
          </p:cNvPr>
          <p:cNvPicPr>
            <a:picLocks noChangeAspect="1"/>
          </p:cNvPicPr>
          <p:nvPr/>
        </p:nvPicPr>
        <p:blipFill>
          <a:blip r:embed="rId2"/>
          <a:stretch>
            <a:fillRect/>
          </a:stretch>
        </p:blipFill>
        <p:spPr>
          <a:xfrm>
            <a:off x="869805" y="3613601"/>
            <a:ext cx="838200" cy="1771650"/>
          </a:xfrm>
          <a:prstGeom prst="rect">
            <a:avLst/>
          </a:prstGeom>
        </p:spPr>
      </p:pic>
      <p:pic>
        <p:nvPicPr>
          <p:cNvPr id="11" name="Picture 10">
            <a:extLst>
              <a:ext uri="{FF2B5EF4-FFF2-40B4-BE49-F238E27FC236}">
                <a16:creationId xmlns:a16="http://schemas.microsoft.com/office/drawing/2014/main" id="{4895A7AC-B357-4EC9-9AE4-719C10AF62F3}"/>
              </a:ext>
            </a:extLst>
          </p:cNvPr>
          <p:cNvPicPr>
            <a:picLocks noChangeAspect="1"/>
          </p:cNvPicPr>
          <p:nvPr/>
        </p:nvPicPr>
        <p:blipFill>
          <a:blip r:embed="rId3"/>
          <a:stretch>
            <a:fillRect/>
          </a:stretch>
        </p:blipFill>
        <p:spPr>
          <a:xfrm>
            <a:off x="814841" y="1857220"/>
            <a:ext cx="889333" cy="1162435"/>
          </a:xfrm>
          <a:prstGeom prst="rect">
            <a:avLst/>
          </a:prstGeom>
        </p:spPr>
      </p:pic>
      <p:pic>
        <p:nvPicPr>
          <p:cNvPr id="15" name="Picture 14">
            <a:extLst>
              <a:ext uri="{FF2B5EF4-FFF2-40B4-BE49-F238E27FC236}">
                <a16:creationId xmlns:a16="http://schemas.microsoft.com/office/drawing/2014/main" id="{D1834D9D-3DE6-441C-8DAD-E316E6C3F044}"/>
              </a:ext>
            </a:extLst>
          </p:cNvPr>
          <p:cNvPicPr>
            <a:picLocks noChangeAspect="1"/>
          </p:cNvPicPr>
          <p:nvPr/>
        </p:nvPicPr>
        <p:blipFill>
          <a:blip r:embed="rId4"/>
          <a:stretch>
            <a:fillRect/>
          </a:stretch>
        </p:blipFill>
        <p:spPr>
          <a:xfrm>
            <a:off x="7176438" y="4133744"/>
            <a:ext cx="1058574" cy="995376"/>
          </a:xfrm>
          <a:prstGeom prst="rect">
            <a:avLst/>
          </a:prstGeom>
        </p:spPr>
      </p:pic>
      <p:pic>
        <p:nvPicPr>
          <p:cNvPr id="17" name="Picture 16">
            <a:extLst>
              <a:ext uri="{FF2B5EF4-FFF2-40B4-BE49-F238E27FC236}">
                <a16:creationId xmlns:a16="http://schemas.microsoft.com/office/drawing/2014/main" id="{7D085295-6A93-46A8-921D-AFA2ECC8FC80}"/>
              </a:ext>
            </a:extLst>
          </p:cNvPr>
          <p:cNvPicPr>
            <a:picLocks noChangeAspect="1"/>
          </p:cNvPicPr>
          <p:nvPr/>
        </p:nvPicPr>
        <p:blipFill>
          <a:blip r:embed="rId5"/>
          <a:stretch>
            <a:fillRect/>
          </a:stretch>
        </p:blipFill>
        <p:spPr>
          <a:xfrm>
            <a:off x="9493762" y="4067417"/>
            <a:ext cx="1297994" cy="787547"/>
          </a:xfrm>
          <a:prstGeom prst="rect">
            <a:avLst/>
          </a:prstGeom>
        </p:spPr>
      </p:pic>
      <p:pic>
        <p:nvPicPr>
          <p:cNvPr id="19" name="Picture 18">
            <a:extLst>
              <a:ext uri="{FF2B5EF4-FFF2-40B4-BE49-F238E27FC236}">
                <a16:creationId xmlns:a16="http://schemas.microsoft.com/office/drawing/2014/main" id="{84F0558B-21C5-4E75-A0EC-50EEBAFE1BEC}"/>
              </a:ext>
            </a:extLst>
          </p:cNvPr>
          <p:cNvPicPr>
            <a:picLocks noChangeAspect="1"/>
          </p:cNvPicPr>
          <p:nvPr/>
        </p:nvPicPr>
        <p:blipFill>
          <a:blip r:embed="rId6"/>
          <a:stretch>
            <a:fillRect/>
          </a:stretch>
        </p:blipFill>
        <p:spPr>
          <a:xfrm>
            <a:off x="3810001" y="4355634"/>
            <a:ext cx="1162050" cy="581025"/>
          </a:xfrm>
          <a:prstGeom prst="rect">
            <a:avLst/>
          </a:prstGeom>
        </p:spPr>
      </p:pic>
      <p:sp>
        <p:nvSpPr>
          <p:cNvPr id="20" name="TextBox 19">
            <a:extLst>
              <a:ext uri="{FF2B5EF4-FFF2-40B4-BE49-F238E27FC236}">
                <a16:creationId xmlns:a16="http://schemas.microsoft.com/office/drawing/2014/main" id="{1303B47D-5A9C-4040-97C9-09500B62A670}"/>
              </a:ext>
            </a:extLst>
          </p:cNvPr>
          <p:cNvSpPr txBox="1"/>
          <p:nvPr/>
        </p:nvSpPr>
        <p:spPr>
          <a:xfrm>
            <a:off x="730098" y="5385251"/>
            <a:ext cx="1117614" cy="369332"/>
          </a:xfrm>
          <a:prstGeom prst="rect">
            <a:avLst/>
          </a:prstGeom>
          <a:noFill/>
        </p:spPr>
        <p:txBody>
          <a:bodyPr wrap="none" rtlCol="0">
            <a:spAutoFit/>
          </a:bodyPr>
          <a:lstStyle/>
          <a:p>
            <a:r>
              <a:rPr lang="en-IN" dirty="0"/>
              <a:t>Sensor AE</a:t>
            </a:r>
          </a:p>
        </p:txBody>
      </p:sp>
      <p:sp>
        <p:nvSpPr>
          <p:cNvPr id="21" name="TextBox 20">
            <a:extLst>
              <a:ext uri="{FF2B5EF4-FFF2-40B4-BE49-F238E27FC236}">
                <a16:creationId xmlns:a16="http://schemas.microsoft.com/office/drawing/2014/main" id="{D067959E-2124-48EA-9E46-831581D7E27C}"/>
              </a:ext>
            </a:extLst>
          </p:cNvPr>
          <p:cNvSpPr txBox="1"/>
          <p:nvPr/>
        </p:nvSpPr>
        <p:spPr>
          <a:xfrm>
            <a:off x="753007" y="3074371"/>
            <a:ext cx="1275157" cy="369332"/>
          </a:xfrm>
          <a:prstGeom prst="rect">
            <a:avLst/>
          </a:prstGeom>
          <a:noFill/>
        </p:spPr>
        <p:txBody>
          <a:bodyPr wrap="none" rtlCol="0">
            <a:spAutoFit/>
          </a:bodyPr>
          <a:lstStyle/>
          <a:p>
            <a:r>
              <a:rPr lang="en-IN" dirty="0"/>
              <a:t>actuator AE</a:t>
            </a:r>
          </a:p>
        </p:txBody>
      </p:sp>
      <p:sp>
        <p:nvSpPr>
          <p:cNvPr id="22" name="TextBox 21">
            <a:extLst>
              <a:ext uri="{FF2B5EF4-FFF2-40B4-BE49-F238E27FC236}">
                <a16:creationId xmlns:a16="http://schemas.microsoft.com/office/drawing/2014/main" id="{1DAE25CB-7148-4D9E-9CAA-632F544D3A37}"/>
              </a:ext>
            </a:extLst>
          </p:cNvPr>
          <p:cNvSpPr txBox="1"/>
          <p:nvPr/>
        </p:nvSpPr>
        <p:spPr>
          <a:xfrm>
            <a:off x="3863939" y="5039630"/>
            <a:ext cx="1000787" cy="369332"/>
          </a:xfrm>
          <a:prstGeom prst="rect">
            <a:avLst/>
          </a:prstGeom>
          <a:noFill/>
        </p:spPr>
        <p:txBody>
          <a:bodyPr wrap="none" rtlCol="0">
            <a:spAutoFit/>
          </a:bodyPr>
          <a:lstStyle/>
          <a:p>
            <a:r>
              <a:rPr lang="en-IN" dirty="0"/>
              <a:t>Gateway</a:t>
            </a:r>
          </a:p>
        </p:txBody>
      </p:sp>
      <p:sp>
        <p:nvSpPr>
          <p:cNvPr id="25" name="TextBox 24">
            <a:extLst>
              <a:ext uri="{FF2B5EF4-FFF2-40B4-BE49-F238E27FC236}">
                <a16:creationId xmlns:a16="http://schemas.microsoft.com/office/drawing/2014/main" id="{60F6A9C0-3692-4683-91ED-DE4F05870C95}"/>
              </a:ext>
            </a:extLst>
          </p:cNvPr>
          <p:cNvSpPr txBox="1"/>
          <p:nvPr/>
        </p:nvSpPr>
        <p:spPr>
          <a:xfrm>
            <a:off x="7161167" y="5030247"/>
            <a:ext cx="1144865" cy="369332"/>
          </a:xfrm>
          <a:prstGeom prst="rect">
            <a:avLst/>
          </a:prstGeom>
          <a:noFill/>
        </p:spPr>
        <p:txBody>
          <a:bodyPr wrap="none" rtlCol="0">
            <a:spAutoFit/>
          </a:bodyPr>
          <a:lstStyle/>
          <a:p>
            <a:r>
              <a:rPr lang="en-IN" dirty="0"/>
              <a:t>Mobile AE</a:t>
            </a:r>
          </a:p>
        </p:txBody>
      </p:sp>
      <p:sp>
        <p:nvSpPr>
          <p:cNvPr id="26" name="TextBox 25">
            <a:extLst>
              <a:ext uri="{FF2B5EF4-FFF2-40B4-BE49-F238E27FC236}">
                <a16:creationId xmlns:a16="http://schemas.microsoft.com/office/drawing/2014/main" id="{32AF936F-33E9-4A9C-9831-58E6E9E446C2}"/>
              </a:ext>
            </a:extLst>
          </p:cNvPr>
          <p:cNvSpPr txBox="1"/>
          <p:nvPr/>
        </p:nvSpPr>
        <p:spPr>
          <a:xfrm>
            <a:off x="9493762" y="4931485"/>
            <a:ext cx="1334020" cy="369332"/>
          </a:xfrm>
          <a:prstGeom prst="rect">
            <a:avLst/>
          </a:prstGeom>
          <a:noFill/>
        </p:spPr>
        <p:txBody>
          <a:bodyPr wrap="none" rtlCol="0">
            <a:spAutoFit/>
          </a:bodyPr>
          <a:lstStyle/>
          <a:p>
            <a:r>
              <a:rPr lang="en-IN" dirty="0"/>
              <a:t>Headend AE</a:t>
            </a:r>
          </a:p>
        </p:txBody>
      </p:sp>
    </p:spTree>
    <p:extLst>
      <p:ext uri="{BB962C8B-B14F-4D97-AF65-F5344CB8AC3E}">
        <p14:creationId xmlns:p14="http://schemas.microsoft.com/office/powerpoint/2010/main" val="3184494897"/>
      </p:ext>
    </p:extLst>
  </p:cSld>
  <p:clrMapOvr>
    <a:masterClrMapping/>
  </p:clrMapOvr>
  <mc:AlternateContent xmlns:mc="http://schemas.openxmlformats.org/markup-compatibility/2006" xmlns:p14="http://schemas.microsoft.com/office/powerpoint/2010/main">
    <mc:Choice Requires="p14">
      <p:transition spd="slow" p14:dur="2000" advTm="57938"/>
    </mc:Choice>
    <mc:Fallback xmlns="">
      <p:transition spd="slow" advTm="5793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323920"/>
            <a:ext cx="10515600" cy="1325563"/>
          </a:xfrm>
        </p:spPr>
        <p:txBody>
          <a:bodyPr>
            <a:normAutofit fontScale="90000"/>
          </a:bodyPr>
          <a:lstStyle/>
          <a:p>
            <a:r>
              <a:rPr lang="en" b="1" dirty="0"/>
              <a:t>Action Triggering</a:t>
            </a:r>
            <a:br>
              <a:rPr lang="en" dirty="0"/>
            </a:br>
            <a:r>
              <a:rPr lang="en-US" sz="3600" dirty="0"/>
              <a:t>To monitor events and take actions on behalf of application based on preconfigured conditions</a:t>
            </a:r>
            <a:endParaRPr lang="en-IN" sz="3600"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p:txBody>
          <a:bodyPr/>
          <a:lstStyle/>
          <a:p>
            <a:endParaRPr lang="en-IN" dirty="0"/>
          </a:p>
        </p:txBody>
      </p:sp>
      <p:sp>
        <p:nvSpPr>
          <p:cNvPr id="15" name="Rectangle 14">
            <a:extLst>
              <a:ext uri="{FF2B5EF4-FFF2-40B4-BE49-F238E27FC236}">
                <a16:creationId xmlns:a16="http://schemas.microsoft.com/office/drawing/2014/main" id="{2DA86434-1353-46EB-A522-7B242C353EBA}"/>
              </a:ext>
            </a:extLst>
          </p:cNvPr>
          <p:cNvSpPr/>
          <p:nvPr/>
        </p:nvSpPr>
        <p:spPr>
          <a:xfrm>
            <a:off x="4872251" y="2048847"/>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16" name="Rectangle 15">
            <a:extLst>
              <a:ext uri="{FF2B5EF4-FFF2-40B4-BE49-F238E27FC236}">
                <a16:creationId xmlns:a16="http://schemas.microsoft.com/office/drawing/2014/main" id="{3890506E-5E93-4B6E-9DBC-468F77223DBC}"/>
              </a:ext>
            </a:extLst>
          </p:cNvPr>
          <p:cNvSpPr/>
          <p:nvPr/>
        </p:nvSpPr>
        <p:spPr>
          <a:xfrm>
            <a:off x="9730854" y="1897039"/>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17" name="TextBox 16">
            <a:extLst>
              <a:ext uri="{FF2B5EF4-FFF2-40B4-BE49-F238E27FC236}">
                <a16:creationId xmlns:a16="http://schemas.microsoft.com/office/drawing/2014/main" id="{EE98509D-F766-422E-8FA8-58738225EB3D}"/>
              </a:ext>
            </a:extLst>
          </p:cNvPr>
          <p:cNvSpPr txBox="1"/>
          <p:nvPr/>
        </p:nvSpPr>
        <p:spPr>
          <a:xfrm>
            <a:off x="5148132" y="3364076"/>
            <a:ext cx="2330842" cy="1077218"/>
          </a:xfrm>
          <a:prstGeom prst="rect">
            <a:avLst/>
          </a:prstGeom>
          <a:noFill/>
        </p:spPr>
        <p:txBody>
          <a:bodyPr wrap="square" rtlCol="0">
            <a:spAutoFit/>
          </a:bodyPr>
          <a:lstStyle/>
          <a:p>
            <a:r>
              <a:rPr lang="en-US" sz="1600" dirty="0"/>
              <a:t>Check if value is less than or equal to x and notify the actuator application</a:t>
            </a:r>
          </a:p>
          <a:p>
            <a:endParaRPr lang="en-US" sz="1600" dirty="0"/>
          </a:p>
        </p:txBody>
      </p:sp>
      <p:sp>
        <p:nvSpPr>
          <p:cNvPr id="18" name="TextBox 17">
            <a:extLst>
              <a:ext uri="{FF2B5EF4-FFF2-40B4-BE49-F238E27FC236}">
                <a16:creationId xmlns:a16="http://schemas.microsoft.com/office/drawing/2014/main" id="{A79FEDCF-5BBE-49BA-8040-547DED472BFB}"/>
              </a:ext>
            </a:extLst>
          </p:cNvPr>
          <p:cNvSpPr txBox="1"/>
          <p:nvPr/>
        </p:nvSpPr>
        <p:spPr>
          <a:xfrm>
            <a:off x="2676140" y="2098833"/>
            <a:ext cx="1528547" cy="523220"/>
          </a:xfrm>
          <a:prstGeom prst="rect">
            <a:avLst/>
          </a:prstGeom>
          <a:noFill/>
        </p:spPr>
        <p:txBody>
          <a:bodyPr wrap="square" rtlCol="0">
            <a:spAutoFit/>
          </a:bodyPr>
          <a:lstStyle/>
          <a:p>
            <a:r>
              <a:rPr lang="en-US" sz="1400" dirty="0"/>
              <a:t>value &gt; x</a:t>
            </a:r>
          </a:p>
          <a:p>
            <a:endParaRPr lang="en-US" sz="1400" dirty="0"/>
          </a:p>
        </p:txBody>
      </p:sp>
      <p:sp>
        <p:nvSpPr>
          <p:cNvPr id="19" name="Rectangle 18">
            <a:extLst>
              <a:ext uri="{FF2B5EF4-FFF2-40B4-BE49-F238E27FC236}">
                <a16:creationId xmlns:a16="http://schemas.microsoft.com/office/drawing/2014/main" id="{D5275251-3758-4F65-87B6-739FA393ED09}"/>
              </a:ext>
            </a:extLst>
          </p:cNvPr>
          <p:cNvSpPr/>
          <p:nvPr/>
        </p:nvSpPr>
        <p:spPr>
          <a:xfrm>
            <a:off x="1173707" y="2048847"/>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Water Sensor Application (AE 1)</a:t>
            </a:r>
          </a:p>
        </p:txBody>
      </p:sp>
      <p:sp>
        <p:nvSpPr>
          <p:cNvPr id="20" name="Rectangle 19">
            <a:extLst>
              <a:ext uri="{FF2B5EF4-FFF2-40B4-BE49-F238E27FC236}">
                <a16:creationId xmlns:a16="http://schemas.microsoft.com/office/drawing/2014/main" id="{0F8BE962-B00A-4383-9304-C58D8E5819B9}"/>
              </a:ext>
            </a:extLst>
          </p:cNvPr>
          <p:cNvSpPr/>
          <p:nvPr/>
        </p:nvSpPr>
        <p:spPr>
          <a:xfrm>
            <a:off x="1173707" y="5068250"/>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Actuator Application  (AE 2)</a:t>
            </a:r>
          </a:p>
        </p:txBody>
      </p:sp>
      <p:sp>
        <p:nvSpPr>
          <p:cNvPr id="21" name="TextBox 20">
            <a:extLst>
              <a:ext uri="{FF2B5EF4-FFF2-40B4-BE49-F238E27FC236}">
                <a16:creationId xmlns:a16="http://schemas.microsoft.com/office/drawing/2014/main" id="{81A1A17E-13C6-4C4A-AF43-78EC87606C2F}"/>
              </a:ext>
            </a:extLst>
          </p:cNvPr>
          <p:cNvSpPr txBox="1"/>
          <p:nvPr/>
        </p:nvSpPr>
        <p:spPr>
          <a:xfrm>
            <a:off x="2696087" y="5176590"/>
            <a:ext cx="1528547" cy="738664"/>
          </a:xfrm>
          <a:prstGeom prst="rect">
            <a:avLst/>
          </a:prstGeom>
          <a:noFill/>
        </p:spPr>
        <p:txBody>
          <a:bodyPr wrap="square" rtlCol="0">
            <a:spAutoFit/>
          </a:bodyPr>
          <a:lstStyle/>
          <a:p>
            <a:r>
              <a:rPr lang="en-US" sz="1400" dirty="0"/>
              <a:t>pulse the relay for 50ms whenever value &lt;=x</a:t>
            </a:r>
          </a:p>
        </p:txBody>
      </p:sp>
      <p:cxnSp>
        <p:nvCxnSpPr>
          <p:cNvPr id="22" name="Straight Arrow Connector 21">
            <a:extLst>
              <a:ext uri="{FF2B5EF4-FFF2-40B4-BE49-F238E27FC236}">
                <a16:creationId xmlns:a16="http://schemas.microsoft.com/office/drawing/2014/main" id="{55B9EB0E-2C70-494B-9CF5-FEB73CA29C15}"/>
              </a:ext>
            </a:extLst>
          </p:cNvPr>
          <p:cNvCxnSpPr>
            <a:cxnSpLocks/>
          </p:cNvCxnSpPr>
          <p:nvPr/>
        </p:nvCxnSpPr>
        <p:spPr>
          <a:xfrm flipV="1">
            <a:off x="2696087" y="2451117"/>
            <a:ext cx="2148868" cy="19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0067D9-0D05-43F3-8A3D-BC705DFC7590}"/>
              </a:ext>
            </a:extLst>
          </p:cNvPr>
          <p:cNvCxnSpPr>
            <a:endCxn id="15" idx="3"/>
          </p:cNvCxnSpPr>
          <p:nvPr/>
        </p:nvCxnSpPr>
        <p:spPr>
          <a:xfrm flipH="1">
            <a:off x="7478974" y="2622053"/>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E99EFD9-4437-419E-A83B-9DB46ACB9D4D}"/>
              </a:ext>
            </a:extLst>
          </p:cNvPr>
          <p:cNvSpPr txBox="1"/>
          <p:nvPr/>
        </p:nvSpPr>
        <p:spPr>
          <a:xfrm>
            <a:off x="8005065" y="2608404"/>
            <a:ext cx="1528547" cy="738664"/>
          </a:xfrm>
          <a:prstGeom prst="rect">
            <a:avLst/>
          </a:prstGeom>
          <a:noFill/>
        </p:spPr>
        <p:txBody>
          <a:bodyPr wrap="square" rtlCol="0">
            <a:spAutoFit/>
          </a:bodyPr>
          <a:lstStyle/>
          <a:p>
            <a:r>
              <a:rPr lang="en-US" sz="1400" dirty="0"/>
              <a:t>Defines actions and dependencies for water meters</a:t>
            </a:r>
          </a:p>
        </p:txBody>
      </p:sp>
      <p:cxnSp>
        <p:nvCxnSpPr>
          <p:cNvPr id="25" name="Straight Arrow Connector 24">
            <a:extLst>
              <a:ext uri="{FF2B5EF4-FFF2-40B4-BE49-F238E27FC236}">
                <a16:creationId xmlns:a16="http://schemas.microsoft.com/office/drawing/2014/main" id="{E8355435-8B49-42CE-AD26-F52AD6E3E5D3}"/>
              </a:ext>
            </a:extLst>
          </p:cNvPr>
          <p:cNvCxnSpPr/>
          <p:nvPr/>
        </p:nvCxnSpPr>
        <p:spPr>
          <a:xfrm flipH="1">
            <a:off x="2696087" y="3195259"/>
            <a:ext cx="2176164" cy="1872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987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 dirty="0"/>
              <a:t>Process Management</a:t>
            </a:r>
            <a:br>
              <a:rPr lang="en" dirty="0"/>
            </a:br>
            <a:r>
              <a:rPr lang="en" sz="3200" dirty="0"/>
              <a:t>Enables management of states and actions</a:t>
            </a:r>
            <a:endParaRPr lang="en-IN" sz="3200"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p:txBody>
          <a:bodyPr/>
          <a:lstStyle/>
          <a:p>
            <a:endParaRPr lang="en-IN" dirty="0"/>
          </a:p>
        </p:txBody>
      </p:sp>
      <p:sp>
        <p:nvSpPr>
          <p:cNvPr id="4" name="Rectangle 3">
            <a:extLst>
              <a:ext uri="{FF2B5EF4-FFF2-40B4-BE49-F238E27FC236}">
                <a16:creationId xmlns:a16="http://schemas.microsoft.com/office/drawing/2014/main" id="{CF11117D-DDCF-4252-BF5F-CCEC9E1BB7C1}"/>
              </a:ext>
            </a:extLst>
          </p:cNvPr>
          <p:cNvSpPr/>
          <p:nvPr/>
        </p:nvSpPr>
        <p:spPr>
          <a:xfrm>
            <a:off x="4872251" y="2048847"/>
            <a:ext cx="2606723" cy="11464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OneM2M Common Service Entity (CSE)</a:t>
            </a:r>
          </a:p>
        </p:txBody>
      </p:sp>
      <p:sp>
        <p:nvSpPr>
          <p:cNvPr id="5" name="Rectangle 4">
            <a:extLst>
              <a:ext uri="{FF2B5EF4-FFF2-40B4-BE49-F238E27FC236}">
                <a16:creationId xmlns:a16="http://schemas.microsoft.com/office/drawing/2014/main" id="{307E6F13-F40A-461A-98E3-128A8C515A51}"/>
              </a:ext>
            </a:extLst>
          </p:cNvPr>
          <p:cNvSpPr/>
          <p:nvPr/>
        </p:nvSpPr>
        <p:spPr>
          <a:xfrm>
            <a:off x="9730854" y="1897039"/>
            <a:ext cx="1760561" cy="132383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Configurator Application (AE)</a:t>
            </a:r>
          </a:p>
        </p:txBody>
      </p:sp>
      <p:sp>
        <p:nvSpPr>
          <p:cNvPr id="6" name="TextBox 5">
            <a:extLst>
              <a:ext uri="{FF2B5EF4-FFF2-40B4-BE49-F238E27FC236}">
                <a16:creationId xmlns:a16="http://schemas.microsoft.com/office/drawing/2014/main" id="{83682AE8-85CB-4395-A44A-B419CB7585CC}"/>
              </a:ext>
            </a:extLst>
          </p:cNvPr>
          <p:cNvSpPr txBox="1"/>
          <p:nvPr/>
        </p:nvSpPr>
        <p:spPr>
          <a:xfrm>
            <a:off x="5148132" y="3364076"/>
            <a:ext cx="2330842" cy="2308324"/>
          </a:xfrm>
          <a:prstGeom prst="rect">
            <a:avLst/>
          </a:prstGeom>
          <a:noFill/>
        </p:spPr>
        <p:txBody>
          <a:bodyPr wrap="square" rtlCol="0">
            <a:spAutoFit/>
          </a:bodyPr>
          <a:lstStyle/>
          <a:p>
            <a:r>
              <a:rPr lang="en-US" sz="1600" dirty="0"/>
              <a:t>Process- Enable, Disable, Pause, Reactivate</a:t>
            </a:r>
          </a:p>
          <a:p>
            <a:r>
              <a:rPr lang="en-US" sz="1600" dirty="0"/>
              <a:t> if value &lt;x</a:t>
            </a:r>
            <a:r>
              <a:rPr lang="en-US" sz="1600" dirty="0">
                <a:sym typeface="Wingdings" panose="05000000000000000000" pitchFamily="2" charset="2"/>
              </a:rPr>
              <a:t> </a:t>
            </a:r>
            <a:r>
              <a:rPr lang="en-US" sz="1600" dirty="0"/>
              <a:t>state x </a:t>
            </a:r>
            <a:r>
              <a:rPr lang="en-US" sz="1600" dirty="0">
                <a:sym typeface="Wingdings" panose="05000000000000000000" pitchFamily="2" charset="2"/>
              </a:rPr>
              <a:t> </a:t>
            </a:r>
            <a:r>
              <a:rPr lang="en-US" sz="1600" dirty="0"/>
              <a:t>Action 1 (heating)</a:t>
            </a:r>
          </a:p>
          <a:p>
            <a:r>
              <a:rPr lang="en-US" sz="1600" dirty="0"/>
              <a:t> if value is &gt;y</a:t>
            </a:r>
            <a:r>
              <a:rPr lang="en-US" sz="1600" dirty="0">
                <a:sym typeface="Wingdings" panose="05000000000000000000" pitchFamily="2" charset="2"/>
              </a:rPr>
              <a:t> </a:t>
            </a:r>
            <a:r>
              <a:rPr lang="en-US" sz="1600" dirty="0"/>
              <a:t>state y</a:t>
            </a:r>
            <a:r>
              <a:rPr lang="en-US" sz="1600" dirty="0">
                <a:sym typeface="Wingdings" panose="05000000000000000000" pitchFamily="2" charset="2"/>
              </a:rPr>
              <a:t> </a:t>
            </a:r>
            <a:r>
              <a:rPr lang="en-US" sz="1600" dirty="0"/>
              <a:t>Action 2 (cooling)</a:t>
            </a:r>
          </a:p>
          <a:p>
            <a:r>
              <a:rPr lang="en-US" sz="1600" dirty="0"/>
              <a:t> </a:t>
            </a:r>
          </a:p>
          <a:p>
            <a:endParaRPr lang="en-US" sz="1600" dirty="0"/>
          </a:p>
          <a:p>
            <a:endParaRPr lang="en-US" sz="1600" dirty="0"/>
          </a:p>
        </p:txBody>
      </p:sp>
      <p:sp>
        <p:nvSpPr>
          <p:cNvPr id="7" name="Rectangle 6">
            <a:extLst>
              <a:ext uri="{FF2B5EF4-FFF2-40B4-BE49-F238E27FC236}">
                <a16:creationId xmlns:a16="http://schemas.microsoft.com/office/drawing/2014/main" id="{BB478B69-0015-4CFA-A37B-6E2E815B4761}"/>
              </a:ext>
            </a:extLst>
          </p:cNvPr>
          <p:cNvSpPr/>
          <p:nvPr/>
        </p:nvSpPr>
        <p:spPr>
          <a:xfrm>
            <a:off x="1160093" y="1937153"/>
            <a:ext cx="1528548" cy="95534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Sensor Application (AE 1)</a:t>
            </a:r>
          </a:p>
        </p:txBody>
      </p:sp>
      <p:sp>
        <p:nvSpPr>
          <p:cNvPr id="8" name="Rectangle 7">
            <a:extLst>
              <a:ext uri="{FF2B5EF4-FFF2-40B4-BE49-F238E27FC236}">
                <a16:creationId xmlns:a16="http://schemas.microsoft.com/office/drawing/2014/main" id="{E5A40150-B663-4A31-BDA8-AB325A990BB7}"/>
              </a:ext>
            </a:extLst>
          </p:cNvPr>
          <p:cNvSpPr/>
          <p:nvPr/>
        </p:nvSpPr>
        <p:spPr>
          <a:xfrm>
            <a:off x="1155489" y="4130988"/>
            <a:ext cx="1504583" cy="100904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Actuator 2 Application AE 3(cooling) </a:t>
            </a:r>
          </a:p>
        </p:txBody>
      </p:sp>
      <p:cxnSp>
        <p:nvCxnSpPr>
          <p:cNvPr id="9" name="Straight Arrow Connector 8">
            <a:extLst>
              <a:ext uri="{FF2B5EF4-FFF2-40B4-BE49-F238E27FC236}">
                <a16:creationId xmlns:a16="http://schemas.microsoft.com/office/drawing/2014/main" id="{A3DA0402-58DD-4DCD-8731-35849101E20C}"/>
              </a:ext>
            </a:extLst>
          </p:cNvPr>
          <p:cNvCxnSpPr>
            <a:cxnSpLocks/>
          </p:cNvCxnSpPr>
          <p:nvPr/>
        </p:nvCxnSpPr>
        <p:spPr>
          <a:xfrm flipV="1">
            <a:off x="2696087" y="2451117"/>
            <a:ext cx="2148868" cy="19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00C5D46-CEEE-49BA-A286-F444CFCB72C8}"/>
              </a:ext>
            </a:extLst>
          </p:cNvPr>
          <p:cNvCxnSpPr>
            <a:endCxn id="4" idx="3"/>
          </p:cNvCxnSpPr>
          <p:nvPr/>
        </p:nvCxnSpPr>
        <p:spPr>
          <a:xfrm flipH="1">
            <a:off x="7478974" y="2622053"/>
            <a:ext cx="22518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290FC89-1F00-4042-9122-040F35058CED}"/>
              </a:ext>
            </a:extLst>
          </p:cNvPr>
          <p:cNvSpPr txBox="1"/>
          <p:nvPr/>
        </p:nvSpPr>
        <p:spPr>
          <a:xfrm>
            <a:off x="8005065" y="2608404"/>
            <a:ext cx="1528547" cy="738664"/>
          </a:xfrm>
          <a:prstGeom prst="rect">
            <a:avLst/>
          </a:prstGeom>
          <a:noFill/>
        </p:spPr>
        <p:txBody>
          <a:bodyPr wrap="square" rtlCol="0">
            <a:spAutoFit/>
          </a:bodyPr>
          <a:lstStyle/>
          <a:p>
            <a:r>
              <a:rPr lang="en-US" sz="1400" dirty="0"/>
              <a:t>Defines process and states for actions</a:t>
            </a:r>
          </a:p>
        </p:txBody>
      </p:sp>
      <p:sp>
        <p:nvSpPr>
          <p:cNvPr id="13" name="Rectangle 12">
            <a:extLst>
              <a:ext uri="{FF2B5EF4-FFF2-40B4-BE49-F238E27FC236}">
                <a16:creationId xmlns:a16="http://schemas.microsoft.com/office/drawing/2014/main" id="{CCC8BBD6-4DF5-4A70-BEC5-CBDA5F40A7F6}"/>
              </a:ext>
            </a:extLst>
          </p:cNvPr>
          <p:cNvSpPr/>
          <p:nvPr/>
        </p:nvSpPr>
        <p:spPr>
          <a:xfrm>
            <a:off x="1155490" y="3064116"/>
            <a:ext cx="1528548" cy="78372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Actuator 1 Application AE 2(heating) </a:t>
            </a:r>
          </a:p>
        </p:txBody>
      </p:sp>
      <p:sp>
        <p:nvSpPr>
          <p:cNvPr id="15" name="TextBox 14">
            <a:extLst>
              <a:ext uri="{FF2B5EF4-FFF2-40B4-BE49-F238E27FC236}">
                <a16:creationId xmlns:a16="http://schemas.microsoft.com/office/drawing/2014/main" id="{A7313EDA-587C-40DC-9DEB-F268AFC1F379}"/>
              </a:ext>
            </a:extLst>
          </p:cNvPr>
          <p:cNvSpPr txBox="1"/>
          <p:nvPr/>
        </p:nvSpPr>
        <p:spPr>
          <a:xfrm>
            <a:off x="2728274" y="1961022"/>
            <a:ext cx="1528547" cy="738664"/>
          </a:xfrm>
          <a:prstGeom prst="rect">
            <a:avLst/>
          </a:prstGeom>
          <a:noFill/>
        </p:spPr>
        <p:txBody>
          <a:bodyPr wrap="square" rtlCol="0">
            <a:spAutoFit/>
          </a:bodyPr>
          <a:lstStyle/>
          <a:p>
            <a:r>
              <a:rPr lang="en-US" sz="1400" dirty="0"/>
              <a:t>Value should be in range x-y </a:t>
            </a:r>
          </a:p>
          <a:p>
            <a:endParaRPr lang="en-US" sz="1400" dirty="0"/>
          </a:p>
        </p:txBody>
      </p:sp>
      <p:sp>
        <p:nvSpPr>
          <p:cNvPr id="16" name="TextBox 15">
            <a:extLst>
              <a:ext uri="{FF2B5EF4-FFF2-40B4-BE49-F238E27FC236}">
                <a16:creationId xmlns:a16="http://schemas.microsoft.com/office/drawing/2014/main" id="{9B93E585-B771-4F24-8CD2-7427EFB442E7}"/>
              </a:ext>
            </a:extLst>
          </p:cNvPr>
          <p:cNvSpPr txBox="1"/>
          <p:nvPr/>
        </p:nvSpPr>
        <p:spPr>
          <a:xfrm>
            <a:off x="2977379" y="2992119"/>
            <a:ext cx="1356743" cy="523220"/>
          </a:xfrm>
          <a:prstGeom prst="rect">
            <a:avLst/>
          </a:prstGeom>
          <a:noFill/>
        </p:spPr>
        <p:txBody>
          <a:bodyPr wrap="square" rtlCol="0">
            <a:spAutoFit/>
          </a:bodyPr>
          <a:lstStyle/>
          <a:p>
            <a:r>
              <a:rPr lang="en-US" sz="1400" dirty="0"/>
              <a:t>Action 1</a:t>
            </a:r>
          </a:p>
          <a:p>
            <a:endParaRPr lang="en-US" sz="1400" dirty="0"/>
          </a:p>
        </p:txBody>
      </p:sp>
      <p:sp>
        <p:nvSpPr>
          <p:cNvPr id="17" name="TextBox 16">
            <a:extLst>
              <a:ext uri="{FF2B5EF4-FFF2-40B4-BE49-F238E27FC236}">
                <a16:creationId xmlns:a16="http://schemas.microsoft.com/office/drawing/2014/main" id="{A4296F4A-45C0-40EB-BACE-AD619240AE96}"/>
              </a:ext>
            </a:extLst>
          </p:cNvPr>
          <p:cNvSpPr txBox="1"/>
          <p:nvPr/>
        </p:nvSpPr>
        <p:spPr>
          <a:xfrm>
            <a:off x="2868837" y="3782238"/>
            <a:ext cx="1356743" cy="523220"/>
          </a:xfrm>
          <a:prstGeom prst="rect">
            <a:avLst/>
          </a:prstGeom>
          <a:noFill/>
        </p:spPr>
        <p:txBody>
          <a:bodyPr wrap="square" rtlCol="0">
            <a:spAutoFit/>
          </a:bodyPr>
          <a:lstStyle/>
          <a:p>
            <a:r>
              <a:rPr lang="en-US" sz="1400" dirty="0"/>
              <a:t>Action 2</a:t>
            </a:r>
          </a:p>
          <a:p>
            <a:endParaRPr lang="en-US" sz="1400" dirty="0"/>
          </a:p>
        </p:txBody>
      </p:sp>
      <p:cxnSp>
        <p:nvCxnSpPr>
          <p:cNvPr id="21" name="Straight Arrow Connector 20">
            <a:extLst>
              <a:ext uri="{FF2B5EF4-FFF2-40B4-BE49-F238E27FC236}">
                <a16:creationId xmlns:a16="http://schemas.microsoft.com/office/drawing/2014/main" id="{6A1D4F4E-A3E4-422F-AEB1-C1547677524C}"/>
              </a:ext>
            </a:extLst>
          </p:cNvPr>
          <p:cNvCxnSpPr/>
          <p:nvPr/>
        </p:nvCxnSpPr>
        <p:spPr>
          <a:xfrm flipH="1">
            <a:off x="2754779" y="2892497"/>
            <a:ext cx="2117472" cy="536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241B839-7550-420A-8297-2AC34208A7EB}"/>
              </a:ext>
            </a:extLst>
          </p:cNvPr>
          <p:cNvCxnSpPr/>
          <p:nvPr/>
        </p:nvCxnSpPr>
        <p:spPr>
          <a:xfrm flipH="1">
            <a:off x="2717107" y="3062230"/>
            <a:ext cx="2127848" cy="151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141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9295-42F8-40CF-8AF2-421D597B2933}"/>
              </a:ext>
            </a:extLst>
          </p:cNvPr>
          <p:cNvSpPr>
            <a:spLocks noGrp="1"/>
          </p:cNvSpPr>
          <p:nvPr>
            <p:ph type="title"/>
          </p:nvPr>
        </p:nvSpPr>
        <p:spPr>
          <a:xfrm>
            <a:off x="838200" y="18255"/>
            <a:ext cx="10515600" cy="1325563"/>
          </a:xfrm>
        </p:spPr>
        <p:txBody>
          <a:bodyPr/>
          <a:lstStyle/>
          <a:p>
            <a:r>
              <a:rPr lang="en-US" dirty="0"/>
              <a:t>Semantic Reasoning</a:t>
            </a:r>
            <a:endParaRPr lang="en-IN" dirty="0"/>
          </a:p>
        </p:txBody>
      </p:sp>
      <p:sp>
        <p:nvSpPr>
          <p:cNvPr id="3" name="Content Placeholder 2">
            <a:extLst>
              <a:ext uri="{FF2B5EF4-FFF2-40B4-BE49-F238E27FC236}">
                <a16:creationId xmlns:a16="http://schemas.microsoft.com/office/drawing/2014/main" id="{671058E6-01DE-460C-860D-D022392CF615}"/>
              </a:ext>
            </a:extLst>
          </p:cNvPr>
          <p:cNvSpPr>
            <a:spLocks noGrp="1"/>
          </p:cNvSpPr>
          <p:nvPr>
            <p:ph idx="1"/>
          </p:nvPr>
        </p:nvSpPr>
        <p:spPr>
          <a:xfrm>
            <a:off x="838200" y="1562389"/>
            <a:ext cx="10515600" cy="4351338"/>
          </a:xfrm>
        </p:spPr>
        <p:txBody>
          <a:bodyPr>
            <a:normAutofit fontScale="25000" lnSpcReduction="20000"/>
          </a:bodyPr>
          <a:lstStyle/>
          <a:p>
            <a:pPr marL="0" indent="0">
              <a:lnSpc>
                <a:spcPct val="135000"/>
              </a:lnSpc>
              <a:buClr>
                <a:schemeClr val="dk1"/>
              </a:buClr>
              <a:buNone/>
            </a:pPr>
            <a:r>
              <a:rPr lang="en-US" sz="9600" dirty="0"/>
              <a:t>Purpose-</a:t>
            </a:r>
            <a:r>
              <a:rPr lang="en-US" sz="1600" dirty="0"/>
              <a:t> </a:t>
            </a:r>
            <a:r>
              <a:rPr lang="en-US" sz="9600" dirty="0">
                <a:solidFill>
                  <a:schemeClr val="dk1"/>
                </a:solidFill>
              </a:rPr>
              <a:t>to derive new relations/knowledge that are not explicitly expressed in the existing knowledge/facts.</a:t>
            </a:r>
          </a:p>
          <a:p>
            <a:pPr marL="0" indent="0">
              <a:lnSpc>
                <a:spcPct val="135000"/>
              </a:lnSpc>
              <a:buClr>
                <a:schemeClr val="dk1"/>
              </a:buClr>
              <a:buNone/>
            </a:pPr>
            <a:endParaRPr lang="en-US" sz="2400" dirty="0">
              <a:solidFill>
                <a:schemeClr val="dk1"/>
              </a:solidFill>
            </a:endParaRPr>
          </a:p>
          <a:p>
            <a:pPr marL="0" indent="0">
              <a:lnSpc>
                <a:spcPct val="135000"/>
              </a:lnSpc>
              <a:buClr>
                <a:schemeClr val="dk1"/>
              </a:buClr>
              <a:buNone/>
            </a:pPr>
            <a:r>
              <a:rPr lang="en-US" sz="9600" dirty="0"/>
              <a:t>Feature Description-</a:t>
            </a:r>
            <a:r>
              <a:rPr lang="en-US" sz="1600" dirty="0"/>
              <a:t>: </a:t>
            </a:r>
            <a:r>
              <a:rPr lang="en-US" sz="9600" dirty="0">
                <a:solidFill>
                  <a:schemeClr val="dk1"/>
                </a:solidFill>
              </a:rPr>
              <a:t>A Semantic Reasoning Function (SRF) is defined at Hosting CSE, consisting of reasoning rules set which are applied onto the existing Semantic data (Fact set). </a:t>
            </a:r>
          </a:p>
          <a:p>
            <a:pPr marL="0" indent="0">
              <a:lnSpc>
                <a:spcPct val="135000"/>
              </a:lnSpc>
              <a:buClr>
                <a:schemeClr val="dk1"/>
              </a:buClr>
              <a:buNone/>
            </a:pPr>
            <a:endParaRPr lang="en-US" sz="1600" dirty="0"/>
          </a:p>
          <a:p>
            <a:pPr marL="0" indent="0">
              <a:lnSpc>
                <a:spcPct val="135000"/>
              </a:lnSpc>
              <a:buClr>
                <a:schemeClr val="dk1"/>
              </a:buClr>
              <a:buNone/>
            </a:pPr>
            <a:r>
              <a:rPr lang="en-US" sz="9600" dirty="0"/>
              <a:t>How-</a:t>
            </a:r>
            <a:r>
              <a:rPr lang="en-US" sz="1600" dirty="0"/>
              <a:t> </a:t>
            </a:r>
            <a:r>
              <a:rPr lang="en-US" sz="9600" dirty="0">
                <a:solidFill>
                  <a:schemeClr val="dk1"/>
                </a:solidFill>
              </a:rPr>
              <a:t>Configuration of semantic reasoning related data (Reasoning rule set, Fact set)</a:t>
            </a:r>
            <a:r>
              <a:rPr lang="en-US" sz="9600" dirty="0">
                <a:solidFill>
                  <a:schemeClr val="dk1"/>
                </a:solidFill>
                <a:sym typeface="Times New Roman"/>
              </a:rPr>
              <a:t> </a:t>
            </a:r>
            <a:r>
              <a:rPr lang="en-US" sz="9600" dirty="0">
                <a:solidFill>
                  <a:schemeClr val="dk1"/>
                </a:solidFill>
              </a:rPr>
              <a:t>at CSE for different application needs. By leveraging the outputs of semantic reasoning (i.e., reasoning result), the CSE will further produce the optimal result for the semantic operation.</a:t>
            </a:r>
            <a:endParaRPr lang="en-US" sz="9600" dirty="0">
              <a:solidFill>
                <a:schemeClr val="dk1"/>
              </a:solidFill>
              <a:sym typeface="Times New Roman"/>
            </a:endParaRPr>
          </a:p>
          <a:p>
            <a:endParaRPr lang="en-IN" dirty="0"/>
          </a:p>
        </p:txBody>
      </p:sp>
    </p:spTree>
    <p:extLst>
      <p:ext uri="{BB962C8B-B14F-4D97-AF65-F5344CB8AC3E}">
        <p14:creationId xmlns:p14="http://schemas.microsoft.com/office/powerpoint/2010/main" val="2988494621"/>
      </p:ext>
    </p:extLst>
  </p:cSld>
  <p:clrMapOvr>
    <a:masterClrMapping/>
  </p:clrMapOvr>
</p:sld>
</file>

<file path=ppt/theme/theme1.xml><?xml version="1.0" encoding="utf-8"?>
<a:theme xmlns:a="http://schemas.openxmlformats.org/drawingml/2006/main" name="Future Technologi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1625</TotalTime>
  <Words>1801</Words>
  <Application>Microsoft Office PowerPoint</Application>
  <PresentationFormat>Widescreen</PresentationFormat>
  <Paragraphs>317</Paragraphs>
  <Slides>27</Slides>
  <Notes>1</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Times New Roman</vt:lpstr>
      <vt:lpstr>Trebuchet MS</vt:lpstr>
      <vt:lpstr>Wingdings</vt:lpstr>
      <vt:lpstr>Future Technologies</vt:lpstr>
      <vt:lpstr>PowerPoint Presentation</vt:lpstr>
      <vt:lpstr>PowerPoint Presentation</vt:lpstr>
      <vt:lpstr>Highlights of new features</vt:lpstr>
      <vt:lpstr>SDS Work items (WI) For Release 4</vt:lpstr>
      <vt:lpstr>Common Service Entity (CSE)</vt:lpstr>
      <vt:lpstr>Application Entity (AE) </vt:lpstr>
      <vt:lpstr>Action Triggering To monitor events and take actions on behalf of application based on preconfigured conditions</vt:lpstr>
      <vt:lpstr>Process Management Enables management of states and actions</vt:lpstr>
      <vt:lpstr>Semantic Reasoning</vt:lpstr>
      <vt:lpstr>Semantic Reasoning</vt:lpstr>
      <vt:lpstr>Discovery Based Operations To perform a single request to be executed on a discovered set </vt:lpstr>
      <vt:lpstr>Geo Query Feature To get the details of applications/sensors location wise </vt:lpstr>
      <vt:lpstr>Geo Query Feature</vt:lpstr>
      <vt:lpstr>Primitive Profile Feature</vt:lpstr>
      <vt:lpstr>Primitive Profile Feature</vt:lpstr>
      <vt:lpstr>End-to-End QoS session (3GPP Interworking) To establish a data session with a specific QoS and priority handling.  </vt:lpstr>
      <vt:lpstr>Network Congestion Monitoring (3GPP IWK) To request network status information from an Underlying Network </vt:lpstr>
      <vt:lpstr>Time Management</vt:lpstr>
      <vt:lpstr>Time Management</vt:lpstr>
      <vt:lpstr>Software Campaigning</vt:lpstr>
      <vt:lpstr>Software Campaigning</vt:lpstr>
      <vt:lpstr>Service subscriber user and profile restrictions</vt:lpstr>
      <vt:lpstr>Service subscriber user and profile restrictions</vt:lpstr>
      <vt:lpstr>Modbus interworking Allows Modbus devices to interwork with oneM2M system and represented as oneM2M devices </vt:lpstr>
      <vt:lpstr>Retargeting via resource mapping rules</vt:lpstr>
      <vt:lpstr>Retargeting via resource mapping rules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Shefali Sinha</dc:creator>
  <cp:lastModifiedBy>Poornima Shandilya</cp:lastModifiedBy>
  <cp:revision>123</cp:revision>
  <dcterms:created xsi:type="dcterms:W3CDTF">2020-01-17T06:46:23Z</dcterms:created>
  <dcterms:modified xsi:type="dcterms:W3CDTF">2021-07-05T17:19:26Z</dcterms:modified>
</cp:coreProperties>
</file>