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0" r:id="rId2"/>
  </p:sldMasterIdLst>
  <p:notesMasterIdLst>
    <p:notesMasterId r:id="rId22"/>
  </p:notesMasterIdLst>
  <p:sldIdLst>
    <p:sldId id="289" r:id="rId3"/>
    <p:sldId id="256" r:id="rId4"/>
    <p:sldId id="325" r:id="rId5"/>
    <p:sldId id="385" r:id="rId6"/>
    <p:sldId id="351" r:id="rId7"/>
    <p:sldId id="394" r:id="rId8"/>
    <p:sldId id="382" r:id="rId9"/>
    <p:sldId id="378" r:id="rId10"/>
    <p:sldId id="315" r:id="rId11"/>
    <p:sldId id="379" r:id="rId12"/>
    <p:sldId id="380" r:id="rId13"/>
    <p:sldId id="335" r:id="rId14"/>
    <p:sldId id="333" r:id="rId15"/>
    <p:sldId id="334" r:id="rId16"/>
    <p:sldId id="336" r:id="rId17"/>
    <p:sldId id="672" r:id="rId18"/>
    <p:sldId id="671" r:id="rId19"/>
    <p:sldId id="673" r:id="rId20"/>
    <p:sldId id="3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2025"/>
    <a:srgbClr val="C63133"/>
    <a:srgbClr val="D9D9D9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227" autoAdjust="0"/>
  </p:normalViewPr>
  <p:slideViewPr>
    <p:cSldViewPr snapToGrid="0">
      <p:cViewPr varScale="1">
        <p:scale>
          <a:sx n="80" d="100"/>
          <a:sy n="80" d="100"/>
        </p:scale>
        <p:origin x="60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0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1241425"/>
            <a:ext cx="5956300" cy="33512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9063" indent="-268870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482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674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868" indent="-215097" defTabSz="8887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6060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6252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6445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638" indent="-215097" defTabSz="888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92B2EE-AD36-491F-BFCC-33807C25CA32}" type="slidenum">
              <a:rPr lang="en-GB" altLang="en-US" smtClean="0">
                <a:latin typeface="Times New Roman" pitchFamily="18" charset="0"/>
              </a:rPr>
              <a:pPr/>
              <a:t>19</a:t>
            </a:fld>
            <a:endParaRPr lang="en-GB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850" y="64803"/>
            <a:ext cx="7850299" cy="1173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75" y="153705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6C2E000-DF94-4BBD-AE35-B5A680618B75}"/>
              </a:ext>
            </a:extLst>
          </p:cNvPr>
          <p:cNvSpPr txBox="1">
            <a:spLocks/>
          </p:cNvSpPr>
          <p:nvPr userDrawn="1"/>
        </p:nvSpPr>
        <p:spPr>
          <a:xfrm>
            <a:off x="8433" y="646540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© ETSI 2018</a:t>
            </a: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-1356" y="651627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775179" y="65708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© ETSI 2018</a:t>
            </a:r>
            <a:endParaRPr lang="he-IL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3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-86461" y="646540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4DEA11-C9C9-4771-B347-9BFDC38F1F03}"/>
              </a:ext>
            </a:extLst>
          </p:cNvPr>
          <p:cNvSpPr txBox="1">
            <a:spLocks/>
          </p:cNvSpPr>
          <p:nvPr userDrawn="1"/>
        </p:nvSpPr>
        <p:spPr>
          <a:xfrm>
            <a:off x="-217" y="649287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C82BE1-C459-4BC2-8B90-3625BFFF2223}"/>
              </a:ext>
            </a:extLst>
          </p:cNvPr>
          <p:cNvSpPr txBox="1">
            <a:spLocks/>
          </p:cNvSpPr>
          <p:nvPr userDrawn="1"/>
        </p:nvSpPr>
        <p:spPr>
          <a:xfrm>
            <a:off x="11205491" y="646540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0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12749" y="952501"/>
            <a:ext cx="11266587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C39BEA-BC44-47AA-A2B8-644FFA4D25E4}"/>
              </a:ext>
            </a:extLst>
          </p:cNvPr>
          <p:cNvSpPr txBox="1">
            <a:spLocks/>
          </p:cNvSpPr>
          <p:nvPr userDrawn="1"/>
        </p:nvSpPr>
        <p:spPr>
          <a:xfrm>
            <a:off x="-17480" y="64995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83D7E7-E22B-46F0-B9C2-31A3AB89E931}"/>
              </a:ext>
            </a:extLst>
          </p:cNvPr>
          <p:cNvSpPr txBox="1">
            <a:spLocks/>
          </p:cNvSpPr>
          <p:nvPr userDrawn="1"/>
        </p:nvSpPr>
        <p:spPr>
          <a:xfrm>
            <a:off x="-11253" y="6516838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it-IT" sz="1400" smtClean="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2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3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773" y="14963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2" y="6501501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0" r:id="rId4"/>
    <p:sldLayoutId id="2147483730" r:id="rId5"/>
    <p:sldLayoutId id="2147483736" r:id="rId6"/>
    <p:sldLayoutId id="2147483738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550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58.jpeg"/><Relationship Id="rId5" Type="http://schemas.openxmlformats.org/officeDocument/2006/relationships/image" Target="../media/image63.png"/><Relationship Id="rId10" Type="http://schemas.openxmlformats.org/officeDocument/2006/relationships/image" Target="../media/image9.png"/><Relationship Id="rId4" Type="http://schemas.openxmlformats.org/officeDocument/2006/relationships/image" Target="../media/image62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27"/>
          <p:cNvSpPr>
            <a:spLocks noGrp="1"/>
          </p:cNvSpPr>
          <p:nvPr>
            <p:ph type="title"/>
          </p:nvPr>
        </p:nvSpPr>
        <p:spPr bwMode="auto">
          <a:xfrm>
            <a:off x="1149531" y="130175"/>
            <a:ext cx="8021457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3600" dirty="0"/>
              <a:t>oneM2M base </a:t>
            </a:r>
            <a:r>
              <a:rPr lang="fr-FR" altLang="fr-FR" sz="3600" dirty="0" err="1"/>
              <a:t>ontology</a:t>
            </a:r>
            <a:r>
              <a:rPr lang="fr-FR" altLang="fr-FR" sz="3600" dirty="0"/>
              <a:t> model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93460-A7F8-4872-9FCD-D457F1ADE316}"/>
              </a:ext>
            </a:extLst>
          </p:cNvPr>
          <p:cNvGrpSpPr/>
          <p:nvPr/>
        </p:nvGrpSpPr>
        <p:grpSpPr>
          <a:xfrm>
            <a:off x="812993" y="1123951"/>
            <a:ext cx="8919403" cy="5308654"/>
            <a:chOff x="1616075" y="1123951"/>
            <a:chExt cx="8921750" cy="540067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657600" y="3386138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Service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342188" y="4071938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Functionality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621088" y="4497388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Operation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667000" y="6022975"/>
              <a:ext cx="1524000" cy="50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Input</a:t>
              </a: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638675" y="6022975"/>
              <a:ext cx="1524000" cy="50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Output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722938" y="5148263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Target</a:t>
              </a:r>
            </a:p>
          </p:txBody>
        </p:sp>
        <p:cxnSp>
          <p:nvCxnSpPr>
            <p:cNvPr id="14" name="Connecteur droit avec flèche 13"/>
            <p:cNvCxnSpPr>
              <a:stCxn id="8" idx="2"/>
              <a:endCxn id="4" idx="0"/>
            </p:cNvCxnSpPr>
            <p:nvPr/>
          </p:nvCxnSpPr>
          <p:spPr>
            <a:xfrm rot="5400000">
              <a:off x="5108575" y="2282825"/>
              <a:ext cx="414338" cy="179228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3"/>
            <p:cNvCxnSpPr>
              <a:stCxn id="8" idx="2"/>
              <a:endCxn id="6" idx="0"/>
            </p:cNvCxnSpPr>
            <p:nvPr/>
          </p:nvCxnSpPr>
          <p:spPr>
            <a:xfrm rot="16200000" flipH="1">
              <a:off x="6607969" y="2575719"/>
              <a:ext cx="1100138" cy="189230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3"/>
            <p:cNvCxnSpPr>
              <a:stCxn id="4" idx="2"/>
              <a:endCxn id="7" idx="0"/>
            </p:cNvCxnSpPr>
            <p:nvPr/>
          </p:nvCxnSpPr>
          <p:spPr>
            <a:xfrm flipH="1">
              <a:off x="4383088" y="3886200"/>
              <a:ext cx="36512" cy="611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13"/>
            <p:cNvCxnSpPr>
              <a:stCxn id="7" idx="1"/>
              <a:endCxn id="9" idx="0"/>
            </p:cNvCxnSpPr>
            <p:nvPr/>
          </p:nvCxnSpPr>
          <p:spPr>
            <a:xfrm rot="10800000" flipV="1">
              <a:off x="2378076" y="4748213"/>
              <a:ext cx="1243013" cy="3302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13"/>
            <p:cNvCxnSpPr>
              <a:stCxn id="7" idx="2"/>
              <a:endCxn id="10" idx="0"/>
            </p:cNvCxnSpPr>
            <p:nvPr/>
          </p:nvCxnSpPr>
          <p:spPr>
            <a:xfrm rot="5400000">
              <a:off x="3393282" y="5033169"/>
              <a:ext cx="1025525" cy="95408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13"/>
            <p:cNvCxnSpPr>
              <a:stCxn id="7" idx="2"/>
              <a:endCxn id="11" idx="0"/>
            </p:cNvCxnSpPr>
            <p:nvPr/>
          </p:nvCxnSpPr>
          <p:spPr>
            <a:xfrm rot="16200000" flipH="1">
              <a:off x="4379120" y="5001420"/>
              <a:ext cx="1025525" cy="10175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13"/>
            <p:cNvCxnSpPr>
              <a:stCxn id="7" idx="3"/>
              <a:endCxn id="12" idx="0"/>
            </p:cNvCxnSpPr>
            <p:nvPr/>
          </p:nvCxnSpPr>
          <p:spPr>
            <a:xfrm>
              <a:off x="5145088" y="4748213"/>
              <a:ext cx="1339850" cy="40005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13"/>
            <p:cNvCxnSpPr>
              <a:stCxn id="6" idx="1"/>
              <a:endCxn id="4" idx="3"/>
            </p:cNvCxnSpPr>
            <p:nvPr/>
          </p:nvCxnSpPr>
          <p:spPr>
            <a:xfrm rot="10800000">
              <a:off x="5181600" y="3635375"/>
              <a:ext cx="2160588" cy="68580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à coins arrondis 86"/>
            <p:cNvSpPr/>
            <p:nvPr/>
          </p:nvSpPr>
          <p:spPr>
            <a:xfrm>
              <a:off x="9013825" y="5148263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Controlling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88" name="Rectangle à coins arrondis 87"/>
            <p:cNvSpPr/>
            <p:nvPr/>
          </p:nvSpPr>
          <p:spPr>
            <a:xfrm>
              <a:off x="7696200" y="5967413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Measuring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cxnSp>
          <p:nvCxnSpPr>
            <p:cNvPr id="91" name="Connecteur droit avec flèche 13"/>
            <p:cNvCxnSpPr>
              <a:stCxn id="88" idx="0"/>
              <a:endCxn id="6" idx="2"/>
            </p:cNvCxnSpPr>
            <p:nvPr/>
          </p:nvCxnSpPr>
          <p:spPr>
            <a:xfrm rot="16200000" flipV="1">
              <a:off x="7583488" y="5092701"/>
              <a:ext cx="1395413" cy="35401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13"/>
            <p:cNvCxnSpPr>
              <a:stCxn id="87" idx="0"/>
              <a:endCxn id="6" idx="2"/>
            </p:cNvCxnSpPr>
            <p:nvPr/>
          </p:nvCxnSpPr>
          <p:spPr>
            <a:xfrm rot="16200000" flipV="1">
              <a:off x="8651876" y="4024314"/>
              <a:ext cx="576263" cy="167163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3"/>
            <p:cNvCxnSpPr>
              <a:stCxn id="8" idx="3"/>
              <a:endCxn id="8" idx="0"/>
            </p:cNvCxnSpPr>
            <p:nvPr/>
          </p:nvCxnSpPr>
          <p:spPr>
            <a:xfrm flipH="1" flipV="1">
              <a:off x="6211888" y="2471739"/>
              <a:ext cx="876300" cy="249237"/>
            </a:xfrm>
            <a:prstGeom prst="curvedConnector4">
              <a:avLst>
                <a:gd name="adj1" fmla="val -26061"/>
                <a:gd name="adj2" fmla="val 19133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à coins arrondis 138"/>
            <p:cNvSpPr/>
            <p:nvPr/>
          </p:nvSpPr>
          <p:spPr>
            <a:xfrm>
              <a:off x="8008939" y="2046288"/>
              <a:ext cx="1755775" cy="5254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Value</a:t>
              </a:r>
            </a:p>
          </p:txBody>
        </p:sp>
        <p:sp>
          <p:nvSpPr>
            <p:cNvPr id="140" name="Rectangle à coins arrondis 139"/>
            <p:cNvSpPr/>
            <p:nvPr/>
          </p:nvSpPr>
          <p:spPr>
            <a:xfrm>
              <a:off x="8550275" y="3157538"/>
              <a:ext cx="1754188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Aspect</a:t>
              </a:r>
            </a:p>
          </p:txBody>
        </p:sp>
        <p:cxnSp>
          <p:nvCxnSpPr>
            <p:cNvPr id="141" name="Connecteur droit avec flèche 13"/>
            <p:cNvCxnSpPr>
              <a:stCxn id="139" idx="2"/>
              <a:endCxn id="140" idx="0"/>
            </p:cNvCxnSpPr>
            <p:nvPr/>
          </p:nvCxnSpPr>
          <p:spPr>
            <a:xfrm rot="16200000" flipH="1">
              <a:off x="8864600" y="2593975"/>
              <a:ext cx="585788" cy="54133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à coins arrondis 143"/>
            <p:cNvSpPr/>
            <p:nvPr/>
          </p:nvSpPr>
          <p:spPr>
            <a:xfrm>
              <a:off x="5314950" y="1123951"/>
              <a:ext cx="1754188" cy="5000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Thing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cxnSp>
          <p:nvCxnSpPr>
            <p:cNvPr id="145" name="Connecteur droit avec flèche 13"/>
            <p:cNvCxnSpPr>
              <a:stCxn id="144" idx="3"/>
              <a:endCxn id="139" idx="0"/>
            </p:cNvCxnSpPr>
            <p:nvPr/>
          </p:nvCxnSpPr>
          <p:spPr>
            <a:xfrm>
              <a:off x="7069139" y="1373188"/>
              <a:ext cx="1817687" cy="6731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3"/>
            <p:cNvCxnSpPr>
              <a:stCxn id="8" idx="0"/>
              <a:endCxn id="144" idx="2"/>
            </p:cNvCxnSpPr>
            <p:nvPr/>
          </p:nvCxnSpPr>
          <p:spPr>
            <a:xfrm flipH="1" flipV="1">
              <a:off x="6192838" y="1624014"/>
              <a:ext cx="19050" cy="847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avec flèche 13"/>
            <p:cNvCxnSpPr>
              <a:stCxn id="6" idx="3"/>
              <a:endCxn id="140" idx="2"/>
            </p:cNvCxnSpPr>
            <p:nvPr/>
          </p:nvCxnSpPr>
          <p:spPr>
            <a:xfrm flipV="1">
              <a:off x="8866189" y="3657601"/>
              <a:ext cx="561975" cy="66357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avec flèche 13"/>
            <p:cNvCxnSpPr>
              <a:stCxn id="8" idx="1"/>
              <a:endCxn id="177" idx="3"/>
            </p:cNvCxnSpPr>
            <p:nvPr/>
          </p:nvCxnSpPr>
          <p:spPr>
            <a:xfrm rot="10800000">
              <a:off x="4311650" y="1860551"/>
              <a:ext cx="1022350" cy="862013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5575301" y="3825875"/>
              <a:ext cx="1400175" cy="173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isExposedBy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692901" y="2179639"/>
              <a:ext cx="1217613" cy="18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consistsOf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8529639" y="2789239"/>
              <a:ext cx="1316037" cy="206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concerns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111375" y="4662489"/>
              <a:ext cx="1314450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hasMethod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416550" y="4668839"/>
              <a:ext cx="1169988" cy="23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hasTarget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140076" y="5411789"/>
              <a:ext cx="1128713" cy="17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hasInput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616075" y="5078413"/>
              <a:ext cx="1524000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Method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330700" y="5380039"/>
              <a:ext cx="1314450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hasOutput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56088" y="2211388"/>
              <a:ext cx="925512" cy="195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isPartOf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77" name="Rectangle à coins arrondis 176"/>
            <p:cNvSpPr/>
            <p:nvPr/>
          </p:nvSpPr>
          <p:spPr>
            <a:xfrm>
              <a:off x="2557464" y="1609726"/>
              <a:ext cx="1754187" cy="5000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AreaNetwork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34000" y="2471738"/>
              <a:ext cx="1754188" cy="500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Device</a:t>
              </a:r>
              <a:endParaRPr lang="fr-FR" sz="16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361239" y="1531938"/>
              <a:ext cx="1825625" cy="315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hasThingProperty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649788" y="3074988"/>
              <a:ext cx="1244600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hasService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429376" y="3409951"/>
              <a:ext cx="1800225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hasFunctionality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730626" y="3983039"/>
              <a:ext cx="1450975" cy="20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hasOperation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886825" y="3900489"/>
              <a:ext cx="973138" cy="17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refersTo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570788" y="5224464"/>
              <a:ext cx="1314450" cy="206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subclassOf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499475" y="4679950"/>
              <a:ext cx="1316038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subclassOf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618164" y="1905000"/>
              <a:ext cx="1316037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 err="1">
                  <a:solidFill>
                    <a:srgbClr val="1F497D"/>
                  </a:solidFill>
                  <a:latin typeface="TIM Sans"/>
                  <a:ea typeface="ＭＳ Ｐゴシック"/>
                  <a:cs typeface="Arial"/>
                </a:rPr>
                <a:t>subclassOf</a:t>
              </a:r>
              <a:endParaRPr lang="fr-FR" sz="1600" dirty="0">
                <a:solidFill>
                  <a:srgbClr val="1F497D"/>
                </a:solidFill>
                <a:latin typeface="TIM Sans"/>
                <a:ea typeface="ＭＳ Ｐゴシック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9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237"/>
          <p:cNvSpPr>
            <a:spLocks noGrp="1"/>
          </p:cNvSpPr>
          <p:nvPr>
            <p:ph type="title"/>
          </p:nvPr>
        </p:nvSpPr>
        <p:spPr bwMode="auto">
          <a:xfrm>
            <a:off x="992777" y="130175"/>
            <a:ext cx="8178211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3600" dirty="0"/>
              <a:t>oneM2M base </a:t>
            </a:r>
            <a:r>
              <a:rPr lang="fr-FR" altLang="fr-FR" sz="3600" dirty="0" err="1"/>
              <a:t>ontology</a:t>
            </a:r>
            <a:r>
              <a:rPr lang="fr-FR" altLang="fr-FR" sz="3600" dirty="0"/>
              <a:t> instance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EE8BF8-61F3-4F03-8F82-00CE1D6A5897}"/>
              </a:ext>
            </a:extLst>
          </p:cNvPr>
          <p:cNvGrpSpPr/>
          <p:nvPr/>
        </p:nvGrpSpPr>
        <p:grpSpPr>
          <a:xfrm>
            <a:off x="758784" y="1123952"/>
            <a:ext cx="8647609" cy="5332508"/>
            <a:chOff x="1697038" y="1123951"/>
            <a:chExt cx="8829675" cy="557053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686175" y="3048001"/>
              <a:ext cx="1524000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Service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TempServ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188200" y="4173539"/>
              <a:ext cx="1677988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Measuring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TempFunction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508376" y="4378326"/>
              <a:ext cx="1922463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Operation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RetrieveTempOp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873625" y="6197600"/>
              <a:ext cx="1524000" cy="496888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Output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Temp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961064" y="5222876"/>
              <a:ext cx="3140075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Target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#/MN-CSE/AE-123/CNT-TEMP</a:t>
              </a:r>
            </a:p>
          </p:txBody>
        </p:sp>
        <p:cxnSp>
          <p:nvCxnSpPr>
            <p:cNvPr id="14" name="Connecteur droit avec flèche 13"/>
            <p:cNvCxnSpPr>
              <a:stCxn id="8" idx="2"/>
              <a:endCxn id="4" idx="0"/>
            </p:cNvCxnSpPr>
            <p:nvPr/>
          </p:nvCxnSpPr>
          <p:spPr>
            <a:xfrm rot="5400000">
              <a:off x="4648995" y="1421607"/>
              <a:ext cx="1425575" cy="1827213"/>
            </a:xfrm>
            <a:prstGeom prst="curvedConnector3">
              <a:avLst>
                <a:gd name="adj1" fmla="val 50000"/>
              </a:avLst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" name="Connecteur droit avec flèche 13"/>
            <p:cNvCxnSpPr>
              <a:stCxn id="8" idx="2"/>
              <a:endCxn id="6" idx="0"/>
            </p:cNvCxnSpPr>
            <p:nvPr/>
          </p:nvCxnSpPr>
          <p:spPr>
            <a:xfrm rot="16200000" flipH="1">
              <a:off x="5875338" y="2022476"/>
              <a:ext cx="2551113" cy="175101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necteur droit avec flèche 13"/>
            <p:cNvCxnSpPr>
              <a:stCxn id="4" idx="2"/>
              <a:endCxn id="7" idx="0"/>
            </p:cNvCxnSpPr>
            <p:nvPr/>
          </p:nvCxnSpPr>
          <p:spPr>
            <a:xfrm>
              <a:off x="4448176" y="3546475"/>
              <a:ext cx="22225" cy="8318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Connecteur droit avec flèche 13"/>
            <p:cNvCxnSpPr>
              <a:stCxn id="7" idx="1"/>
              <a:endCxn id="9" idx="0"/>
            </p:cNvCxnSpPr>
            <p:nvPr/>
          </p:nvCxnSpPr>
          <p:spPr>
            <a:xfrm rot="10800000" flipV="1">
              <a:off x="2459039" y="4627564"/>
              <a:ext cx="1049337" cy="61753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eur droit avec flèche 13"/>
            <p:cNvCxnSpPr>
              <a:stCxn id="7" idx="2"/>
              <a:endCxn id="11" idx="0"/>
            </p:cNvCxnSpPr>
            <p:nvPr/>
          </p:nvCxnSpPr>
          <p:spPr>
            <a:xfrm rot="16200000" flipH="1">
              <a:off x="4392613" y="4954588"/>
              <a:ext cx="1320800" cy="116522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Connecteur droit avec flèche 13"/>
            <p:cNvCxnSpPr>
              <a:stCxn id="7" idx="3"/>
              <a:endCxn id="12" idx="0"/>
            </p:cNvCxnSpPr>
            <p:nvPr/>
          </p:nvCxnSpPr>
          <p:spPr>
            <a:xfrm>
              <a:off x="5430838" y="4627563"/>
              <a:ext cx="2100262" cy="59531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necteur droit avec flèche 13"/>
            <p:cNvCxnSpPr>
              <a:stCxn id="6" idx="1"/>
              <a:endCxn id="4" idx="3"/>
            </p:cNvCxnSpPr>
            <p:nvPr/>
          </p:nvCxnSpPr>
          <p:spPr>
            <a:xfrm rot="10800000">
              <a:off x="5210176" y="3297239"/>
              <a:ext cx="1978025" cy="112553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9" name="Rectangle à coins arrondis 138"/>
            <p:cNvSpPr/>
            <p:nvPr/>
          </p:nvSpPr>
          <p:spPr>
            <a:xfrm>
              <a:off x="7874000" y="1954214"/>
              <a:ext cx="1754188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Value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#17</a:t>
              </a:r>
            </a:p>
          </p:txBody>
        </p:sp>
        <p:sp>
          <p:nvSpPr>
            <p:cNvPr id="140" name="Rectangle à coins arrondis 139"/>
            <p:cNvSpPr/>
            <p:nvPr/>
          </p:nvSpPr>
          <p:spPr>
            <a:xfrm>
              <a:off x="8389939" y="3130551"/>
              <a:ext cx="1754187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Aspect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Temperature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cxnSp>
          <p:nvCxnSpPr>
            <p:cNvPr id="141" name="Connecteur droit avec flèche 13"/>
            <p:cNvCxnSpPr>
              <a:stCxn id="139" idx="2"/>
              <a:endCxn id="140" idx="0"/>
            </p:cNvCxnSpPr>
            <p:nvPr/>
          </p:nvCxnSpPr>
          <p:spPr>
            <a:xfrm rot="16200000" flipH="1">
              <a:off x="8668544" y="2532856"/>
              <a:ext cx="679450" cy="51593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5" name="Connecteur droit avec flèche 13"/>
            <p:cNvCxnSpPr>
              <a:stCxn id="8" idx="3"/>
              <a:endCxn id="139" idx="0"/>
            </p:cNvCxnSpPr>
            <p:nvPr/>
          </p:nvCxnSpPr>
          <p:spPr>
            <a:xfrm>
              <a:off x="7151688" y="1373189"/>
              <a:ext cx="1598612" cy="58102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8" name="Connecteur droit avec flèche 13"/>
            <p:cNvCxnSpPr>
              <a:stCxn id="6" idx="3"/>
              <a:endCxn id="140" idx="2"/>
            </p:cNvCxnSpPr>
            <p:nvPr/>
          </p:nvCxnSpPr>
          <p:spPr>
            <a:xfrm flipV="1">
              <a:off x="8866188" y="3629025"/>
              <a:ext cx="400050" cy="79375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1" name="Connecteur droit avec flèche 13"/>
            <p:cNvCxnSpPr>
              <a:stCxn id="8" idx="1"/>
              <a:endCxn id="177" idx="0"/>
            </p:cNvCxnSpPr>
            <p:nvPr/>
          </p:nvCxnSpPr>
          <p:spPr>
            <a:xfrm rot="10800000" flipV="1">
              <a:off x="3051176" y="1373188"/>
              <a:ext cx="2346325" cy="79375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5575301" y="3825875"/>
              <a:ext cx="1400175" cy="173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isExposedBy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8451850" y="2673351"/>
              <a:ext cx="1316038" cy="206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concerns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111375" y="4662489"/>
              <a:ext cx="1314450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hasMethod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513389" y="4654550"/>
              <a:ext cx="1316037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hasTarget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697038" y="5245101"/>
              <a:ext cx="1524000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Method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</a:t>
              </a: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Retreive</a:t>
              </a:r>
              <a:endParaRPr lang="fr-FR" sz="14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330700" y="5205414"/>
              <a:ext cx="1314450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hasOutput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646488" y="1473201"/>
              <a:ext cx="925512" cy="195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isPartOf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77" name="Rectangle à coins arrondis 176"/>
            <p:cNvSpPr/>
            <p:nvPr/>
          </p:nvSpPr>
          <p:spPr>
            <a:xfrm>
              <a:off x="2173289" y="2166939"/>
              <a:ext cx="1754187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AreaNetwork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#WIFI-1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97500" y="1123951"/>
              <a:ext cx="1754188" cy="498475"/>
            </a:xfrm>
            <a:prstGeom prst="round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Device</a:t>
              </a:r>
              <a:b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</a:br>
              <a:r>
                <a:rPr lang="fr-FR" sz="14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#1234AB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426326" y="1501775"/>
              <a:ext cx="1827213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hasThingProperty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724400" y="2593976"/>
              <a:ext cx="1244600" cy="18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hasService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421439" y="3076576"/>
              <a:ext cx="1800225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hasFunctionality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717926" y="3873500"/>
              <a:ext cx="1450975" cy="198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hasOperation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750300" y="3908425"/>
              <a:ext cx="1017588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refersTo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  <p:cxnSp>
          <p:nvCxnSpPr>
            <p:cNvPr id="57" name="Connecteur droit avec flèche 13"/>
            <p:cNvCxnSpPr>
              <a:stCxn id="11" idx="3"/>
              <a:endCxn id="140" idx="3"/>
            </p:cNvCxnSpPr>
            <p:nvPr/>
          </p:nvCxnSpPr>
          <p:spPr>
            <a:xfrm flipV="1">
              <a:off x="6397625" y="3379788"/>
              <a:ext cx="3746500" cy="3067050"/>
            </a:xfrm>
            <a:prstGeom prst="curvedConnector3">
              <a:avLst>
                <a:gd name="adj1" fmla="val 106102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9409113" y="5395914"/>
              <a:ext cx="1117600" cy="19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dirty="0" err="1">
                  <a:solidFill>
                    <a:srgbClr val="9BBB59">
                      <a:lumMod val="75000"/>
                    </a:srgbClr>
                  </a:solidFill>
                  <a:latin typeface="TIM Sans"/>
                  <a:ea typeface="ＭＳ Ｐゴシック"/>
                  <a:cs typeface="Arial"/>
                </a:rPr>
                <a:t>describes</a:t>
              </a:r>
              <a:endParaRPr lang="fr-FR" sz="1400" dirty="0">
                <a:solidFill>
                  <a:srgbClr val="9BBB59">
                    <a:lumMod val="75000"/>
                  </a:srgbClr>
                </a:solidFill>
                <a:latin typeface="TIM Sans"/>
                <a:ea typeface="ＭＳ Ｐゴシック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9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832B-F4CD-4DC7-8AFC-F4E3776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91" y="0"/>
            <a:ext cx="8628032" cy="866110"/>
          </a:xfrm>
        </p:spPr>
        <p:txBody>
          <a:bodyPr/>
          <a:lstStyle/>
          <a:p>
            <a:r>
              <a:rPr lang="en-US" sz="2800" b="1" dirty="0"/>
              <a:t>Smart Applications </a:t>
            </a:r>
            <a:r>
              <a:rPr lang="en-US" sz="2800" b="1" dirty="0" err="1"/>
              <a:t>REFerence</a:t>
            </a:r>
            <a:r>
              <a:rPr lang="en-US" sz="2800" b="1" dirty="0"/>
              <a:t> ontology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9EBF5-7E4A-4CF6-BDBF-7172271D51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5046" y="1205150"/>
            <a:ext cx="9393842" cy="5136656"/>
          </a:xfrm>
        </p:spPr>
        <p:txBody>
          <a:bodyPr>
            <a:normAutofit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SAREF</a:t>
            </a:r>
            <a:r>
              <a:rPr lang="en-US" sz="2400" b="1" dirty="0"/>
              <a:t> specifications are currently developed and maintained in ETSI </a:t>
            </a:r>
            <a:r>
              <a:rPr lang="en-US" sz="2400" b="1" dirty="0">
                <a:solidFill>
                  <a:srgbClr val="FF0000"/>
                </a:solidFill>
              </a:rPr>
              <a:t>TC SmartM2M </a:t>
            </a:r>
            <a:r>
              <a:rPr lang="en-US" sz="2400" b="1" dirty="0"/>
              <a:t>and are dependent of </a:t>
            </a:r>
            <a:r>
              <a:rPr lang="en-US" sz="2400" b="1" dirty="0">
                <a:solidFill>
                  <a:srgbClr val="FF0000"/>
                </a:solidFill>
              </a:rPr>
              <a:t>oneM2M</a:t>
            </a:r>
            <a:r>
              <a:rPr lang="en-US" sz="2400" b="1" dirty="0"/>
              <a:t> - the interworking framework used by SAREF -, under stimulus and support of the </a:t>
            </a:r>
            <a:r>
              <a:rPr lang="en-US" sz="2400" b="1" dirty="0">
                <a:solidFill>
                  <a:srgbClr val="FF0000"/>
                </a:solidFill>
              </a:rPr>
              <a:t>EU DG Connect.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specific ontologies </a:t>
            </a:r>
            <a:r>
              <a:rPr lang="en-US" sz="2400" b="1" dirty="0"/>
              <a:t>to be integrated in SAREF are </a:t>
            </a:r>
            <a:r>
              <a:rPr lang="en-US" sz="2400" b="1" dirty="0">
                <a:solidFill>
                  <a:srgbClr val="FF0000"/>
                </a:solidFill>
              </a:rPr>
              <a:t>developed by the industry  stakeholders </a:t>
            </a:r>
            <a:r>
              <a:rPr lang="en-US" sz="2400" b="1" dirty="0">
                <a:solidFill>
                  <a:srgbClr val="302E45"/>
                </a:solidFill>
              </a:rPr>
              <a:t>- b</a:t>
            </a:r>
            <a:r>
              <a:rPr lang="en-US" sz="2400" b="1" dirty="0"/>
              <a:t>y </a:t>
            </a:r>
            <a:r>
              <a:rPr lang="en-US" sz="2400" b="1" dirty="0">
                <a:solidFill>
                  <a:srgbClr val="FF0000"/>
                </a:solidFill>
              </a:rPr>
              <a:t>companies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associations</a:t>
            </a:r>
            <a:r>
              <a:rPr lang="en-US" sz="2400" b="1" dirty="0"/>
              <a:t>, and other </a:t>
            </a:r>
            <a:r>
              <a:rPr lang="en-US" sz="2400" b="1" dirty="0">
                <a:solidFill>
                  <a:srgbClr val="FF0000"/>
                </a:solidFill>
              </a:rPr>
              <a:t>SDOs.</a:t>
            </a:r>
          </a:p>
        </p:txBody>
      </p:sp>
    </p:spTree>
    <p:extLst>
      <p:ext uri="{BB962C8B-B14F-4D97-AF65-F5344CB8AC3E}">
        <p14:creationId xmlns:p14="http://schemas.microsoft.com/office/powerpoint/2010/main" val="38187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636934" y="248778"/>
            <a:ext cx="9529325" cy="577543"/>
          </a:xfrm>
          <a:prstGeom prst="rect">
            <a:avLst/>
          </a:prstGeom>
          <a:extLst/>
        </p:spPr>
        <p:txBody>
          <a:bodyPr vert="horz" lIns="108878" tIns="54439" rIns="108878" bIns="54439" rtlCol="0" anchor="b">
            <a:noAutofit/>
          </a:bodyPr>
          <a:lstStyle/>
          <a:p>
            <a:pPr defTabSz="914400">
              <a:lnSpc>
                <a:spcPts val="3000"/>
              </a:lnSpc>
            </a:pPr>
            <a:r>
              <a:rPr lang="en-US" altLang="en-US" sz="28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Universal semantic interoperability SAREF/oneM2M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82838" y="5778785"/>
            <a:ext cx="36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3)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Communication</a:t>
            </a:r>
            <a:b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    Framework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2839" y="5003493"/>
            <a:ext cx="364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2)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Semantic</a:t>
            </a: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Support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53798" y="4800343"/>
            <a:ext cx="36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IoT</a:t>
            </a: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base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+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Data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annnotation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6934" y="3843681"/>
            <a:ext cx="416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1) Vertical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ontologies</a:t>
            </a:r>
            <a:b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   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support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59470" y="4027130"/>
            <a:ext cx="326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SAREF and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its</a:t>
            </a: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extensions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3574348" y="4133992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ccia a destra 24"/>
          <p:cNvSpPr/>
          <p:nvPr/>
        </p:nvSpPr>
        <p:spPr>
          <a:xfrm>
            <a:off x="3541988" y="5022659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ccia a destra 25"/>
          <p:cNvSpPr/>
          <p:nvPr/>
        </p:nvSpPr>
        <p:spPr>
          <a:xfrm>
            <a:off x="3541987" y="6142500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61" y="4657620"/>
            <a:ext cx="1262504" cy="7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07" y="5778785"/>
            <a:ext cx="1233981" cy="7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17604" y="6008610"/>
            <a:ext cx="364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IoT</a:t>
            </a:r>
            <a:r>
              <a:rPr lang="it-IT" b="1" dirty="0">
                <a:solidFill>
                  <a:srgbClr val="000000"/>
                </a:solidFill>
                <a:latin typeface="Franklin Gothic Demi" pitchFamily="34" charset="0"/>
              </a:rPr>
              <a:t> Data </a:t>
            </a:r>
            <a:r>
              <a:rPr lang="it-IT" b="1" dirty="0" err="1">
                <a:solidFill>
                  <a:srgbClr val="000000"/>
                </a:solidFill>
                <a:latin typeface="Franklin Gothic Demi" pitchFamily="34" charset="0"/>
              </a:rPr>
              <a:t>sharing</a:t>
            </a:r>
            <a:endParaRPr lang="en-US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cxnSp>
        <p:nvCxnSpPr>
          <p:cNvPr id="21" name="Conector recto de flecha 135"/>
          <p:cNvCxnSpPr/>
          <p:nvPr/>
        </p:nvCxnSpPr>
        <p:spPr>
          <a:xfrm>
            <a:off x="5249516" y="3492817"/>
            <a:ext cx="0" cy="171303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9"/>
          <p:cNvSpPr txBox="1"/>
          <p:nvPr/>
        </p:nvSpPr>
        <p:spPr>
          <a:xfrm>
            <a:off x="5526476" y="1103970"/>
            <a:ext cx="2731224" cy="923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General 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base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br>
              <a:rPr lang="de-DE" dirty="0">
                <a:solidFill>
                  <a:srgbClr val="000000"/>
                </a:solidFill>
                <a:latin typeface="Franklin Gothic Demi" pitchFamily="34" charset="0"/>
              </a:rPr>
            </a:br>
            <a:endParaRPr lang="en-GB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0" y="1097130"/>
            <a:ext cx="3972142" cy="127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8"/>
          <p:cNvSpPr txBox="1"/>
          <p:nvPr/>
        </p:nvSpPr>
        <p:spPr>
          <a:xfrm>
            <a:off x="628690" y="965470"/>
            <a:ext cx="2711661" cy="923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Specific Abstraction</a:t>
            </a:r>
            <a:br>
              <a:rPr lang="de-DE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Models,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grouped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around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core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common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endParaRPr lang="en-GB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698193" y="2674332"/>
            <a:ext cx="3476941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OneM2M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resources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Semantic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annotation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data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pic>
        <p:nvPicPr>
          <p:cNvPr id="38" name="Picture 9" descr="ETSI-BLEU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3445726" y="1153672"/>
            <a:ext cx="1353947" cy="4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6" y="1659352"/>
            <a:ext cx="1496817" cy="8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e 28"/>
          <p:cNvGrpSpPr>
            <a:grpSpLocks/>
          </p:cNvGrpSpPr>
          <p:nvPr/>
        </p:nvGrpSpPr>
        <p:grpSpPr bwMode="auto">
          <a:xfrm>
            <a:off x="8993097" y="2550527"/>
            <a:ext cx="1173162" cy="1219200"/>
            <a:chOff x="9267460" y="2132682"/>
            <a:chExt cx="2059083" cy="1477704"/>
          </a:xfrm>
        </p:grpSpPr>
        <p:grpSp>
          <p:nvGrpSpPr>
            <p:cNvPr id="42" name="Groupe 35"/>
            <p:cNvGrpSpPr>
              <a:grpSpLocks/>
            </p:cNvGrpSpPr>
            <p:nvPr/>
          </p:nvGrpSpPr>
          <p:grpSpPr bwMode="auto">
            <a:xfrm>
              <a:off x="9267460" y="2132682"/>
              <a:ext cx="2059083" cy="1220118"/>
              <a:chOff x="-3955893" y="961473"/>
              <a:chExt cx="3370264" cy="2860456"/>
            </a:xfrm>
          </p:grpSpPr>
          <p:sp>
            <p:nvSpPr>
              <p:cNvPr id="45" name="Rectangle 39"/>
              <p:cNvSpPr/>
              <p:nvPr/>
            </p:nvSpPr>
            <p:spPr>
              <a:xfrm>
                <a:off x="-3955893" y="961473"/>
                <a:ext cx="1436580" cy="387934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à coins arrondis 40"/>
              <p:cNvSpPr/>
              <p:nvPr/>
            </p:nvSpPr>
            <p:spPr>
              <a:xfrm>
                <a:off x="-2893280" y="2210984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7" name="Connecteur en angle 41"/>
              <p:cNvCxnSpPr>
                <a:stCxn id="45" idx="2"/>
                <a:endCxn id="46" idx="1"/>
              </p:cNvCxnSpPr>
              <p:nvPr/>
            </p:nvCxnSpPr>
            <p:spPr>
              <a:xfrm rot="16200000" flipH="1">
                <a:off x="-3589818" y="1703903"/>
                <a:ext cx="1051033" cy="342042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8" name="Rectangle à coins arrondis 42"/>
              <p:cNvSpPr/>
              <p:nvPr/>
            </p:nvSpPr>
            <p:spPr>
              <a:xfrm>
                <a:off x="-2893280" y="1606528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Connecteur en angle 43"/>
              <p:cNvCxnSpPr>
                <a:stCxn id="45" idx="2"/>
                <a:endCxn id="48" idx="1"/>
              </p:cNvCxnSpPr>
              <p:nvPr/>
            </p:nvCxnSpPr>
            <p:spPr>
              <a:xfrm rot="16200000" flipH="1">
                <a:off x="-3287591" y="1401676"/>
                <a:ext cx="446577" cy="342042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0" name="Rectangle à coins arrondis 44"/>
              <p:cNvSpPr/>
              <p:nvPr/>
            </p:nvSpPr>
            <p:spPr>
              <a:xfrm>
                <a:off x="-1981165" y="3437939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Connecteur en angle 45"/>
              <p:cNvCxnSpPr>
                <a:stCxn id="46" idx="2"/>
                <a:endCxn id="50" idx="1"/>
              </p:cNvCxnSpPr>
              <p:nvPr/>
            </p:nvCxnSpPr>
            <p:spPr>
              <a:xfrm rot="16200000" flipH="1">
                <a:off x="-2607089" y="3005984"/>
                <a:ext cx="1037499" cy="214346"/>
              </a:xfrm>
              <a:prstGeom prst="bentConnector2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2" name="Rectangle à coins arrondis 46"/>
              <p:cNvSpPr/>
              <p:nvPr/>
            </p:nvSpPr>
            <p:spPr>
              <a:xfrm>
                <a:off x="-1981165" y="2837992"/>
                <a:ext cx="1395536" cy="383425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3" name="Connecteur en angle 47"/>
              <p:cNvCxnSpPr>
                <a:stCxn id="46" idx="2"/>
                <a:endCxn id="52" idx="1"/>
              </p:cNvCxnSpPr>
              <p:nvPr/>
            </p:nvCxnSpPr>
            <p:spPr>
              <a:xfrm rot="16200000" flipH="1">
                <a:off x="-2307116" y="2706011"/>
                <a:ext cx="437555" cy="214346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43" name="Rectangle à coins arrondis 35"/>
            <p:cNvSpPr/>
            <p:nvPr/>
          </p:nvSpPr>
          <p:spPr bwMode="auto">
            <a:xfrm>
              <a:off x="9911097" y="3446839"/>
              <a:ext cx="852611" cy="16354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Connecteur en angle 36"/>
            <p:cNvCxnSpPr>
              <a:stCxn id="45" idx="2"/>
              <a:endCxn id="43" idx="1"/>
            </p:cNvCxnSpPr>
            <p:nvPr/>
          </p:nvCxnSpPr>
          <p:spPr bwMode="auto">
            <a:xfrm rot="16200000" flipH="1">
              <a:off x="9194649" y="2811202"/>
              <a:ext cx="1229497" cy="203400"/>
            </a:xfrm>
            <a:prstGeom prst="bentConnector2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37" name="Picture 5">
            <a:extLst>
              <a:ext uri="{FF2B5EF4-FFF2-40B4-BE49-F238E27FC236}">
                <a16:creationId xmlns:a16="http://schemas.microsoft.com/office/drawing/2014/main" id="{7CE0E434-B86B-2843-8DE3-E3F587570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0" y="1977428"/>
            <a:ext cx="3211698" cy="1842937"/>
          </a:xfrm>
          <a:prstGeom prst="rect">
            <a:avLst/>
          </a:prstGeom>
        </p:spPr>
      </p:pic>
      <p:pic>
        <p:nvPicPr>
          <p:cNvPr id="36" name="Picture 9" descr="ETSI-BLEU2.jpg">
            <a:extLst>
              <a:ext uri="{FF2B5EF4-FFF2-40B4-BE49-F238E27FC236}">
                <a16:creationId xmlns:a16="http://schemas.microsoft.com/office/drawing/2014/main" id="{5367AEAA-3579-4B6E-A8C1-255643123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8575542" y="4026081"/>
            <a:ext cx="1353947" cy="4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6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 bwMode="auto">
          <a:xfrm>
            <a:off x="1711541" y="66944"/>
            <a:ext cx="9586384" cy="762000"/>
          </a:xfrm>
          <a:prstGeom prst="rect">
            <a:avLst/>
          </a:prstGeom>
          <a:extLst/>
        </p:spPr>
        <p:txBody>
          <a:bodyPr vert="horz" lIns="108878" tIns="54439" rIns="108878" bIns="54439" rtlCol="0" anchor="b">
            <a:noAutofit/>
          </a:bodyPr>
          <a:lstStyle/>
          <a:p>
            <a:pPr defTabSz="914400">
              <a:lnSpc>
                <a:spcPts val="3000"/>
              </a:lnSpc>
            </a:pPr>
            <a:r>
              <a:rPr lang="fr-FR" altLang="fr-FR" sz="32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SAREF and </a:t>
            </a:r>
            <a:r>
              <a:rPr lang="fr-FR" altLang="fr-FR" sz="3200" b="1" dirty="0" err="1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its</a:t>
            </a:r>
            <a:r>
              <a:rPr lang="fr-FR" altLang="fr-FR" sz="32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 extensions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289155" y="3465001"/>
            <a:ext cx="9461744" cy="751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538" name="ZoneTexte 37"/>
          <p:cNvSpPr txBox="1">
            <a:spLocks noChangeArrowheads="1"/>
          </p:cNvSpPr>
          <p:nvPr/>
        </p:nvSpPr>
        <p:spPr bwMode="auto">
          <a:xfrm>
            <a:off x="3660070" y="3665302"/>
            <a:ext cx="2628999" cy="3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>
                <a:solidFill>
                  <a:srgbClr val="FFFFFF"/>
                </a:solidFill>
              </a:rPr>
              <a:t>Semantic interoperability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231374" y="4760519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SAREF Core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578389" y="4760519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Energy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1409994" y="4763533"/>
            <a:ext cx="1653616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C00000"/>
                </a:solidFill>
              </a:rPr>
              <a:t>Building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2215077" y="4760519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Environment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3059165" y="4784615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Smart Cities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3868927" y="4784615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Industry &amp; Manufacturing</a:t>
            </a:r>
          </a:p>
        </p:txBody>
      </p:sp>
      <p:sp>
        <p:nvSpPr>
          <p:cNvPr id="50" name="Rectangle 35"/>
          <p:cNvSpPr/>
          <p:nvPr/>
        </p:nvSpPr>
        <p:spPr>
          <a:xfrm rot="16200000">
            <a:off x="4667770" y="4790638"/>
            <a:ext cx="1653614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Smart Agriculture</a:t>
            </a:r>
          </a:p>
        </p:txBody>
      </p:sp>
      <p:sp>
        <p:nvSpPr>
          <p:cNvPr id="51" name="Rectangle 35"/>
          <p:cNvSpPr/>
          <p:nvPr/>
        </p:nvSpPr>
        <p:spPr>
          <a:xfrm rot="16200000">
            <a:off x="5441645" y="4784616"/>
            <a:ext cx="1653615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Automotive</a:t>
            </a:r>
          </a:p>
        </p:txBody>
      </p:sp>
      <p:sp>
        <p:nvSpPr>
          <p:cNvPr id="38" name="Rectangle 35"/>
          <p:cNvSpPr/>
          <p:nvPr/>
        </p:nvSpPr>
        <p:spPr>
          <a:xfrm rot="16200000">
            <a:off x="6215522" y="4796665"/>
            <a:ext cx="1653615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E-</a:t>
            </a:r>
            <a:r>
              <a:rPr lang="it-IT" dirty="0" err="1">
                <a:solidFill>
                  <a:srgbClr val="C00000"/>
                </a:solidFill>
              </a:rPr>
              <a:t>Health</a:t>
            </a:r>
            <a:r>
              <a:rPr lang="it-IT" dirty="0">
                <a:solidFill>
                  <a:srgbClr val="C00000"/>
                </a:solidFill>
              </a:rPr>
              <a:t>/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C00000"/>
                </a:solidFill>
              </a:rPr>
              <a:t>Aging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Well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5"/>
          <p:cNvSpPr/>
          <p:nvPr/>
        </p:nvSpPr>
        <p:spPr>
          <a:xfrm rot="16200000">
            <a:off x="7014363" y="4820761"/>
            <a:ext cx="1653615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C00000"/>
                </a:solidFill>
              </a:rPr>
              <a:t>Wearables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Rectangle 35"/>
          <p:cNvSpPr/>
          <p:nvPr/>
        </p:nvSpPr>
        <p:spPr>
          <a:xfrm rot="16200000">
            <a:off x="7813204" y="4808713"/>
            <a:ext cx="1653615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Smart Water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B218EB-0B70-44EA-8394-8845D9A9C2ED}"/>
              </a:ext>
            </a:extLst>
          </p:cNvPr>
          <p:cNvGrpSpPr/>
          <p:nvPr/>
        </p:nvGrpSpPr>
        <p:grpSpPr>
          <a:xfrm>
            <a:off x="1766922" y="1250359"/>
            <a:ext cx="6090782" cy="2258662"/>
            <a:chOff x="84216" y="1273105"/>
            <a:chExt cx="8002242" cy="2209871"/>
          </a:xfrm>
        </p:grpSpPr>
        <p:pic>
          <p:nvPicPr>
            <p:cNvPr id="22532" name="Picture 2" descr="http://www.icon2s.com/wp-content/uploads/2013/07/black-white-metro-computer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633" y="2840039"/>
              <a:ext cx="118956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4" descr="https://cdn2.iconfinder.com/data/icons/windows-8-metro-style/128/us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942" y="2739231"/>
              <a:ext cx="1678516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nsées 7"/>
            <p:cNvSpPr/>
            <p:nvPr/>
          </p:nvSpPr>
          <p:spPr bwMode="auto">
            <a:xfrm flipH="1">
              <a:off x="939489" y="1638300"/>
              <a:ext cx="2817283" cy="863600"/>
            </a:xfrm>
            <a:prstGeom prst="cloudCallout">
              <a:avLst>
                <a:gd name="adj1" fmla="val 23914"/>
                <a:gd name="adj2" fmla="val 70120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" name="Pensées 8"/>
            <p:cNvSpPr/>
            <p:nvPr/>
          </p:nvSpPr>
          <p:spPr bwMode="auto">
            <a:xfrm>
              <a:off x="4616139" y="1638300"/>
              <a:ext cx="2719917" cy="863600"/>
            </a:xfrm>
            <a:prstGeom prst="cloudCallout">
              <a:avLst>
                <a:gd name="adj1" fmla="val 22570"/>
                <a:gd name="adj2" fmla="val 77037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2551" name="Picture 6" descr="http://png-2.findicons.com/files/icons/1579/devine/256/bul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232" y="2220105"/>
              <a:ext cx="562620" cy="24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8" descr="https://cdn4.iconfinder.com/data/icons/devine_icons/Black/PNG/Folder%20and%20Places/Hom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54" y="1733716"/>
              <a:ext cx="1002230" cy="4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2" descr="http://kimbia.com/media/Contact-Methods-Phone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62" y="1971981"/>
              <a:ext cx="527209" cy="22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20" descr="http://www.clker.com/cliparts/b/f/d/3/k/d/man-figure-symbol-h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290" y="2024763"/>
              <a:ext cx="299304" cy="30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https://cdn2.iconfinder.com/data/icons/windows-8-metro-style/128/us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6" y="2714625"/>
              <a:ext cx="1678516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http://www.icon2s.com/wp-content/uploads/2013/07/black-white-metro-computer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381" y="2863851"/>
              <a:ext cx="118956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 descr="http://png-2.findicons.com/files/icons/1579/devine/256/bul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32" y="2220106"/>
              <a:ext cx="562620" cy="24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" descr="https://cdn4.iconfinder.com/data/icons/devine_icons/Black/PNG/Folder%20and%20Places/Hom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54" y="1733716"/>
              <a:ext cx="1002229" cy="4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 descr="https://cdn2.iconfinder.com/data/icons/windows-8-metro-style/256/su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620" y="1782728"/>
              <a:ext cx="565291" cy="24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2" descr="http://kimbia.com/media/Contact-Methods-Phone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62" y="1971982"/>
              <a:ext cx="527209" cy="22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0" descr="http://www.clker.com/cliparts/b/f/d/3/k/d/man-figure-symbol-h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0" y="2024763"/>
              <a:ext cx="299304" cy="30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oneM2M Logo transparent 196x1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12" y="2674939"/>
              <a:ext cx="16256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724" y="1273105"/>
              <a:ext cx="1504288" cy="514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reccia bidirezionale orizzontale 1"/>
          <p:cNvSpPr/>
          <p:nvPr/>
        </p:nvSpPr>
        <p:spPr>
          <a:xfrm>
            <a:off x="289155" y="5972531"/>
            <a:ext cx="3089740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3" name="Freccia bidirezionale orizzontale 42"/>
          <p:cNvSpPr/>
          <p:nvPr/>
        </p:nvSpPr>
        <p:spPr>
          <a:xfrm>
            <a:off x="3551391" y="5984581"/>
            <a:ext cx="2268770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3" name="Freccia bidirezionale orizzontale 52"/>
          <p:cNvSpPr/>
          <p:nvPr/>
        </p:nvSpPr>
        <p:spPr>
          <a:xfrm>
            <a:off x="5931441" y="5956898"/>
            <a:ext cx="3045582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71253" y="6229858"/>
            <a:ext cx="106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01/2017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4286864" y="6241257"/>
            <a:ext cx="128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Q3/2019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903318" y="6217809"/>
            <a:ext cx="127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Q2/2020</a:t>
            </a:r>
          </a:p>
        </p:txBody>
      </p:sp>
      <p:pic>
        <p:nvPicPr>
          <p:cNvPr id="42" name="Picture 9" descr="ETSI-BLEU2.jpg">
            <a:extLst>
              <a:ext uri="{FF2B5EF4-FFF2-40B4-BE49-F238E27FC236}">
                <a16:creationId xmlns:a16="http://schemas.microsoft.com/office/drawing/2014/main" id="{465C44A0-7D39-4BDC-A434-3F26B28B72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3445726" y="1153672"/>
            <a:ext cx="1353947" cy="4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5">
            <a:extLst>
              <a:ext uri="{FF2B5EF4-FFF2-40B4-BE49-F238E27FC236}">
                <a16:creationId xmlns:a16="http://schemas.microsoft.com/office/drawing/2014/main" id="{A2A73576-E316-4DEE-9467-125A9E6E0D16}"/>
              </a:ext>
            </a:extLst>
          </p:cNvPr>
          <p:cNvSpPr/>
          <p:nvPr/>
        </p:nvSpPr>
        <p:spPr>
          <a:xfrm rot="16200000">
            <a:off x="8587080" y="4796664"/>
            <a:ext cx="1653615" cy="6740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Smart </a:t>
            </a:r>
            <a:r>
              <a:rPr lang="it-IT" dirty="0" err="1">
                <a:solidFill>
                  <a:srgbClr val="C00000"/>
                </a:solidFill>
              </a:rPr>
              <a:t>Lifts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Freccia bidirezionale orizzontale 52">
            <a:extLst>
              <a:ext uri="{FF2B5EF4-FFF2-40B4-BE49-F238E27FC236}">
                <a16:creationId xmlns:a16="http://schemas.microsoft.com/office/drawing/2014/main" id="{E37520D8-7522-4301-9681-F82388CF5E89}"/>
              </a:ext>
            </a:extLst>
          </p:cNvPr>
          <p:cNvSpPr/>
          <p:nvPr/>
        </p:nvSpPr>
        <p:spPr>
          <a:xfrm>
            <a:off x="9088303" y="5972530"/>
            <a:ext cx="674023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58" name="CasellaDiTesto 54">
            <a:extLst>
              <a:ext uri="{FF2B5EF4-FFF2-40B4-BE49-F238E27FC236}">
                <a16:creationId xmlns:a16="http://schemas.microsoft.com/office/drawing/2014/main" id="{43B32E89-4670-4679-9097-7D71502605DE}"/>
              </a:ext>
            </a:extLst>
          </p:cNvPr>
          <p:cNvSpPr txBox="1"/>
          <p:nvPr/>
        </p:nvSpPr>
        <p:spPr>
          <a:xfrm>
            <a:off x="8870205" y="6236167"/>
            <a:ext cx="127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H12021</a:t>
            </a:r>
          </a:p>
        </p:txBody>
      </p:sp>
    </p:spTree>
    <p:extLst>
      <p:ext uri="{BB962C8B-B14F-4D97-AF65-F5344CB8AC3E}">
        <p14:creationId xmlns:p14="http://schemas.microsoft.com/office/powerpoint/2010/main" val="4175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832B-F4CD-4DC7-8AFC-F4E3776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682" y="159929"/>
            <a:ext cx="8628032" cy="866110"/>
          </a:xfrm>
        </p:spPr>
        <p:txBody>
          <a:bodyPr/>
          <a:lstStyle/>
          <a:p>
            <a:r>
              <a:rPr lang="en-US" sz="2800" dirty="0"/>
              <a:t>How to contribute to Smart Applications </a:t>
            </a:r>
            <a:r>
              <a:rPr lang="en-US" sz="2800" dirty="0" err="1"/>
              <a:t>REFerence</a:t>
            </a:r>
            <a:r>
              <a:rPr lang="en-US" sz="2800" dirty="0"/>
              <a:t> ontology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9EBF5-7E4A-4CF6-BDBF-7172271D51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5045" y="1205150"/>
            <a:ext cx="11225625" cy="4680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</a:rPr>
              <a:t>Ontologies are dynamic structures </a:t>
            </a:r>
            <a:r>
              <a:rPr lang="en-US" sz="2000" b="1" dirty="0"/>
              <a:t>constantly evolving with the technologies and the products, so </a:t>
            </a:r>
            <a:r>
              <a:rPr lang="en-US" sz="2000" b="1" dirty="0">
                <a:solidFill>
                  <a:srgbClr val="FF0000"/>
                </a:solidFill>
              </a:rPr>
              <a:t>direct contributions from stakeholders are needed </a:t>
            </a:r>
            <a:r>
              <a:rPr lang="en-US" sz="2000" b="1" dirty="0"/>
              <a:t>to sustain SAREF evolution.</a:t>
            </a:r>
          </a:p>
          <a:p>
            <a:pPr>
              <a:spcBef>
                <a:spcPts val="600"/>
              </a:spcBef>
            </a:pPr>
            <a:endParaRPr lang="en-US" sz="1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ETSI has development of an </a:t>
            </a:r>
            <a:r>
              <a:rPr lang="en-US" sz="2000" b="1" dirty="0">
                <a:solidFill>
                  <a:srgbClr val="FF0000"/>
                </a:solidFill>
              </a:rPr>
              <a:t>open portal to gather direct contribution to SAREF, a sort of “open source” project</a:t>
            </a:r>
            <a:r>
              <a:rPr lang="en-US" sz="2000" b="1" dirty="0"/>
              <a:t> dealing with ontologies instead of source code.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The stakeholders’ data model inputs will be then </a:t>
            </a:r>
            <a:r>
              <a:rPr lang="en-US" sz="2000" b="1" dirty="0">
                <a:solidFill>
                  <a:srgbClr val="FF0000"/>
                </a:solidFill>
              </a:rPr>
              <a:t>reflected in the SAREF.</a:t>
            </a:r>
          </a:p>
          <a:p>
            <a:pPr>
              <a:spcBef>
                <a:spcPts val="600"/>
              </a:spcBef>
            </a:pPr>
            <a:endParaRPr lang="en-US" sz="9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			The Open Portal is now operative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6F12-D8FE-4B78-8B40-0B2742E2B9F5}"/>
              </a:ext>
            </a:extLst>
          </p:cNvPr>
          <p:cNvGrpSpPr/>
          <p:nvPr/>
        </p:nvGrpSpPr>
        <p:grpSpPr>
          <a:xfrm>
            <a:off x="72348" y="4461457"/>
            <a:ext cx="9994004" cy="2138126"/>
            <a:chOff x="72347" y="4461457"/>
            <a:chExt cx="11278249" cy="1821806"/>
          </a:xfrm>
        </p:grpSpPr>
        <p:sp>
          <p:nvSpPr>
            <p:cNvPr id="4" name="Ovale 3"/>
            <p:cNvSpPr/>
            <p:nvPr/>
          </p:nvSpPr>
          <p:spPr>
            <a:xfrm>
              <a:off x="6410615" y="4665418"/>
              <a:ext cx="1628164" cy="1413884"/>
            </a:xfrm>
            <a:prstGeom prst="ellipse">
              <a:avLst/>
            </a:prstGeom>
            <a:noFill/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ETSI Smart M2M/</a:t>
              </a:r>
            </a:p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oneM2M</a:t>
              </a:r>
            </a:p>
          </p:txBody>
        </p:sp>
        <p:sp>
          <p:nvSpPr>
            <p:cNvPr id="6" name="Ovale 5"/>
            <p:cNvSpPr/>
            <p:nvPr/>
          </p:nvSpPr>
          <p:spPr>
            <a:xfrm>
              <a:off x="8608552" y="4461457"/>
              <a:ext cx="2742044" cy="1821806"/>
            </a:xfrm>
            <a:prstGeom prst="ellipse">
              <a:avLst/>
            </a:prstGeom>
            <a:noFill/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SAREF/oneM2M core and Extensions</a:t>
              </a:r>
            </a:p>
          </p:txBody>
        </p:sp>
        <p:sp>
          <p:nvSpPr>
            <p:cNvPr id="7" name="Ovale 6"/>
            <p:cNvSpPr/>
            <p:nvPr/>
          </p:nvSpPr>
          <p:spPr>
            <a:xfrm>
              <a:off x="4269984" y="4948288"/>
              <a:ext cx="1638785" cy="953481"/>
            </a:xfrm>
            <a:prstGeom prst="ellipse">
              <a:avLst/>
            </a:prstGeom>
            <a:noFill/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Open SAREF Portal</a:t>
              </a:r>
            </a:p>
          </p:txBody>
        </p:sp>
        <p:sp>
          <p:nvSpPr>
            <p:cNvPr id="8" name="Ovale 7"/>
            <p:cNvSpPr/>
            <p:nvPr/>
          </p:nvSpPr>
          <p:spPr>
            <a:xfrm>
              <a:off x="72347" y="4538710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1 input</a:t>
              </a:r>
            </a:p>
          </p:txBody>
        </p:sp>
        <p:sp>
          <p:nvSpPr>
            <p:cNvPr id="10" name="Ovale 9"/>
            <p:cNvSpPr/>
            <p:nvPr/>
          </p:nvSpPr>
          <p:spPr>
            <a:xfrm>
              <a:off x="144825" y="4799912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1" name="Ovale 10"/>
            <p:cNvSpPr/>
            <p:nvPr/>
          </p:nvSpPr>
          <p:spPr>
            <a:xfrm>
              <a:off x="293806" y="4929852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2" name="Ovale 11"/>
            <p:cNvSpPr/>
            <p:nvPr/>
          </p:nvSpPr>
          <p:spPr>
            <a:xfrm>
              <a:off x="434739" y="5063309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5934" y="5242420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764914" y="5372360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5" name="Ovale 14"/>
            <p:cNvSpPr/>
            <p:nvPr/>
          </p:nvSpPr>
          <p:spPr>
            <a:xfrm>
              <a:off x="913895" y="5502301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 input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1062875" y="5632241"/>
              <a:ext cx="2556824" cy="5224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</a:rPr>
                <a:t>Stakeholder n input</a:t>
              </a:r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6006632" y="5264697"/>
              <a:ext cx="367187" cy="32101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 err="1">
                <a:solidFill>
                  <a:srgbClr val="A0CBED"/>
                </a:solidFill>
              </a:endParaRPr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8189845" y="5211853"/>
              <a:ext cx="367187" cy="32101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 err="1">
                <a:solidFill>
                  <a:srgbClr val="A0CBED"/>
                </a:solidFill>
              </a:endParaRPr>
            </a:p>
          </p:txBody>
        </p:sp>
        <p:sp>
          <p:nvSpPr>
            <p:cNvPr id="19" name="Freccia a destra 18"/>
            <p:cNvSpPr/>
            <p:nvPr/>
          </p:nvSpPr>
          <p:spPr>
            <a:xfrm rot="879749">
              <a:off x="2658096" y="4712345"/>
              <a:ext cx="1501608" cy="32101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 err="1">
                <a:solidFill>
                  <a:srgbClr val="A0CBED"/>
                </a:solidFill>
              </a:endParaRPr>
            </a:p>
          </p:txBody>
        </p:sp>
        <p:sp>
          <p:nvSpPr>
            <p:cNvPr id="20" name="Freccia a destra 19"/>
            <p:cNvSpPr/>
            <p:nvPr/>
          </p:nvSpPr>
          <p:spPr>
            <a:xfrm rot="879749">
              <a:off x="2719915" y="5033384"/>
              <a:ext cx="1501608" cy="32101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 err="1">
                <a:solidFill>
                  <a:srgbClr val="A0CBED"/>
                </a:solidFill>
              </a:endParaRPr>
            </a:p>
          </p:txBody>
        </p:sp>
        <p:sp>
          <p:nvSpPr>
            <p:cNvPr id="21" name="Freccia a destra 20"/>
            <p:cNvSpPr/>
            <p:nvPr/>
          </p:nvSpPr>
          <p:spPr>
            <a:xfrm rot="879749">
              <a:off x="3202776" y="5418276"/>
              <a:ext cx="1017349" cy="32101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 err="1">
                <a:solidFill>
                  <a:srgbClr val="A0CB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48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31C8-6021-41F7-90D0-CE49574B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02" y="429355"/>
            <a:ext cx="11279717" cy="355600"/>
          </a:xfrm>
        </p:spPr>
        <p:txBody>
          <a:bodyPr>
            <a:normAutofit fontScale="90000"/>
          </a:bodyPr>
          <a:lstStyle/>
          <a:p>
            <a:r>
              <a:rPr lang="en-US" dirty="0"/>
              <a:t>SAREF usage example :</a:t>
            </a:r>
            <a:r>
              <a:rPr lang="en-US" dirty="0" err="1"/>
              <a:t>Dsf</a:t>
            </a:r>
            <a:r>
              <a:rPr lang="en-US" dirty="0"/>
              <a:t> demo: </a:t>
            </a:r>
            <a:br>
              <a:rPr lang="en-US" dirty="0"/>
            </a:br>
            <a:r>
              <a:rPr lang="nl-NL" dirty="0"/>
              <a:t>saref/SAREF4ener in practice</a:t>
            </a:r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42558-B9F2-4AB0-8C13-338FD4B4E7F6}"/>
              </a:ext>
            </a:extLst>
          </p:cNvPr>
          <p:cNvGrpSpPr/>
          <p:nvPr/>
        </p:nvGrpSpPr>
        <p:grpSpPr>
          <a:xfrm>
            <a:off x="238539" y="1566407"/>
            <a:ext cx="9175999" cy="4162140"/>
            <a:chOff x="987009" y="2279873"/>
            <a:chExt cx="8427529" cy="3448674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5DD0BF35-31FD-40FC-B804-357FAD12D00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09" y="2279873"/>
              <a:ext cx="8427529" cy="343572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6114F5-C89D-47CF-A1A7-A3204F0A8F5F}"/>
                </a:ext>
              </a:extLst>
            </p:cNvPr>
            <p:cNvSpPr/>
            <p:nvPr/>
          </p:nvSpPr>
          <p:spPr>
            <a:xfrm>
              <a:off x="2154821" y="2292819"/>
              <a:ext cx="3904400" cy="660208"/>
            </a:xfrm>
            <a:prstGeom prst="rect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Dataflow 1: </a:t>
              </a:r>
            </a:p>
            <a:p>
              <a:pPr>
                <a:defRPr/>
              </a:pP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emergency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condition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in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the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smart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grid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</a:p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  <a:sym typeface="Wingdings" panose="05000000000000000000" pitchFamily="2" charset="2"/>
                </a:rPr>
                <a:t> 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reduced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production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in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the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grid</a:t>
              </a:r>
              <a:endParaRPr lang="nl-NL" sz="1100" kern="0" dirty="0">
                <a:solidFill>
                  <a:srgbClr val="002060"/>
                </a:solidFill>
                <a:latin typeface="Arial"/>
              </a:endParaRPr>
            </a:p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  <a:sym typeface="Wingdings" panose="05000000000000000000" pitchFamily="2" charset="2"/>
                </a:rPr>
                <a:t>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need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to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reduce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appliances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consumption</a:t>
              </a:r>
              <a:endParaRPr lang="nl-NL" sz="1600" kern="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04C1FB-76FA-494D-8380-EBE63A80B8A6}"/>
                </a:ext>
              </a:extLst>
            </p:cNvPr>
            <p:cNvSpPr/>
            <p:nvPr/>
          </p:nvSpPr>
          <p:spPr>
            <a:xfrm>
              <a:off x="2154821" y="5068340"/>
              <a:ext cx="4030512" cy="660207"/>
            </a:xfrm>
            <a:prstGeom prst="rect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Dataflow 2: Smart meter data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reporting</a:t>
              </a:r>
              <a:endParaRPr lang="nl-NL" sz="1100" kern="0" dirty="0">
                <a:solidFill>
                  <a:srgbClr val="002060"/>
                </a:solidFill>
                <a:latin typeface="Arial"/>
              </a:endParaRPr>
            </a:p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  <a:sym typeface="Wingdings" panose="05000000000000000000" pitchFamily="2" charset="2"/>
                </a:rPr>
                <a:t>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get smart meter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current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instant power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consumption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(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kWatt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)</a:t>
              </a:r>
            </a:p>
            <a:p>
              <a:pPr>
                <a:defRPr/>
              </a:pP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  <a:sym typeface="Wingdings" panose="05000000000000000000" pitchFamily="2" charset="2"/>
                </a:rPr>
                <a:t>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get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cumulative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energy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consumption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(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kWatt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nl-NL" sz="1100" kern="0" dirty="0" err="1">
                  <a:solidFill>
                    <a:srgbClr val="002060"/>
                  </a:solidFill>
                  <a:latin typeface="Arial"/>
                </a:rPr>
                <a:t>hour</a:t>
              </a:r>
              <a:r>
                <a:rPr lang="nl-NL" sz="1100" kern="0" dirty="0">
                  <a:solidFill>
                    <a:srgbClr val="002060"/>
                  </a:solidFill>
                  <a:latin typeface="Arial"/>
                </a:rPr>
                <a:t>)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8FA9043-7A68-4798-BBE1-CA4C13415A2B}"/>
                </a:ext>
              </a:extLst>
            </p:cNvPr>
            <p:cNvSpPr/>
            <p:nvPr/>
          </p:nvSpPr>
          <p:spPr>
            <a:xfrm>
              <a:off x="6287267" y="3633904"/>
              <a:ext cx="845012" cy="484632"/>
            </a:xfrm>
            <a:prstGeom prst="rightArrow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sz="900" kern="0" dirty="0">
                  <a:solidFill>
                    <a:srgbClr val="002060"/>
                  </a:solidFill>
                  <a:latin typeface="Arial"/>
                </a:rPr>
                <a:t>Dataflow 1</a:t>
              </a:r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8C535FBC-A5DD-4720-AFAE-C68E37D318F4}"/>
                </a:ext>
              </a:extLst>
            </p:cNvPr>
            <p:cNvSpPr/>
            <p:nvPr/>
          </p:nvSpPr>
          <p:spPr>
            <a:xfrm rot="5400000">
              <a:off x="5515659" y="4061264"/>
              <a:ext cx="854719" cy="484632"/>
            </a:xfrm>
            <a:prstGeom prst="leftArrow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sz="900" kern="0" dirty="0">
                  <a:solidFill>
                    <a:srgbClr val="002060"/>
                  </a:solidFill>
                  <a:latin typeface="Arial"/>
                </a:rPr>
                <a:t>Dataflow 2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6899A28A-AB8A-41E3-93AE-79C3FD748A50}"/>
                </a:ext>
              </a:extLst>
            </p:cNvPr>
            <p:cNvSpPr/>
            <p:nvPr/>
          </p:nvSpPr>
          <p:spPr>
            <a:xfrm>
              <a:off x="2405321" y="3901891"/>
              <a:ext cx="854719" cy="484632"/>
            </a:xfrm>
            <a:prstGeom prst="leftArrow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sz="900" kern="0" dirty="0">
                  <a:solidFill>
                    <a:srgbClr val="002060"/>
                  </a:solidFill>
                  <a:latin typeface="Arial"/>
                </a:rPr>
                <a:t>Dataflow 2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60C518B-2F10-4774-AC70-383451A29EA3}"/>
                </a:ext>
              </a:extLst>
            </p:cNvPr>
            <p:cNvSpPr/>
            <p:nvPr/>
          </p:nvSpPr>
          <p:spPr>
            <a:xfrm>
              <a:off x="2510074" y="3418606"/>
              <a:ext cx="845012" cy="484632"/>
            </a:xfrm>
            <a:prstGeom prst="rightArrow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sz="900" kern="0" dirty="0">
                  <a:solidFill>
                    <a:srgbClr val="002060"/>
                  </a:solidFill>
                  <a:latin typeface="Arial"/>
                </a:rPr>
                <a:t>Dataflow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3FB2DB-26C3-4A1B-8EE4-402FD42E2DC2}"/>
                </a:ext>
              </a:extLst>
            </p:cNvPr>
            <p:cNvSpPr/>
            <p:nvPr/>
          </p:nvSpPr>
          <p:spPr>
            <a:xfrm>
              <a:off x="5532486" y="3475093"/>
              <a:ext cx="821060" cy="522643"/>
            </a:xfrm>
            <a:prstGeom prst="rect">
              <a:avLst/>
            </a:prstGeom>
            <a:noFill/>
            <a:ln w="25400" cap="flat" cmpd="sng" algn="ctr">
              <a:solidFill>
                <a:srgbClr val="ED8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nl-NL" kern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797A2C-45C3-4F65-8D0A-5D3BC0F582D0}"/>
                </a:ext>
              </a:extLst>
            </p:cNvPr>
            <p:cNvSpPr txBox="1"/>
            <p:nvPr/>
          </p:nvSpPr>
          <p:spPr>
            <a:xfrm>
              <a:off x="5532489" y="3134498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SAREF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71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31C8-6021-41F7-90D0-CE49574B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Dsf</a:t>
            </a:r>
            <a:r>
              <a:rPr lang="en-US" dirty="0"/>
              <a:t> demo: </a:t>
            </a:r>
            <a:br>
              <a:rPr lang="en-US" dirty="0"/>
            </a:br>
            <a:r>
              <a:rPr lang="en-US" dirty="0"/>
              <a:t>Interoperability of different standards</a:t>
            </a:r>
            <a:endParaRPr lang="it-I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49EA0A-7AD1-46B1-86CA-15378772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2492283"/>
            <a:ext cx="7296727" cy="39608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E6C4DB-78B6-4553-ABB6-6CF897B02CC1}"/>
              </a:ext>
            </a:extLst>
          </p:cNvPr>
          <p:cNvGrpSpPr/>
          <p:nvPr/>
        </p:nvGrpSpPr>
        <p:grpSpPr>
          <a:xfrm>
            <a:off x="5667639" y="1231439"/>
            <a:ext cx="6410036" cy="3151477"/>
            <a:chOff x="1700644" y="2160127"/>
            <a:chExt cx="7691152" cy="37714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27E83A-6A3E-49AC-9AC4-68F5521D75AF}"/>
                </a:ext>
              </a:extLst>
            </p:cNvPr>
            <p:cNvSpPr/>
            <p:nvPr/>
          </p:nvSpPr>
          <p:spPr>
            <a:xfrm>
              <a:off x="4184625" y="2488044"/>
              <a:ext cx="2418430" cy="2235990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SAREF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417163-5C91-4705-848F-01FDB2268F64}"/>
                </a:ext>
              </a:extLst>
            </p:cNvPr>
            <p:cNvSpPr/>
            <p:nvPr/>
          </p:nvSpPr>
          <p:spPr>
            <a:xfrm>
              <a:off x="5159896" y="3740819"/>
              <a:ext cx="1872208" cy="1580692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SAREF</a:t>
              </a:r>
            </a:p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4ENER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11BAAF-1198-4DBA-A77B-87D5BE6BB2A6}"/>
                </a:ext>
              </a:extLst>
            </p:cNvPr>
            <p:cNvSpPr/>
            <p:nvPr/>
          </p:nvSpPr>
          <p:spPr>
            <a:xfrm>
              <a:off x="7381517" y="4350930"/>
              <a:ext cx="2010279" cy="1580692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COSEM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for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metering</a:t>
              </a:r>
              <a:endParaRPr lang="nl-NL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3377B1-41FA-4680-A5EC-06B22D201628}"/>
                </a:ext>
              </a:extLst>
            </p:cNvPr>
            <p:cNvSpPr/>
            <p:nvPr/>
          </p:nvSpPr>
          <p:spPr>
            <a:xfrm>
              <a:off x="6908503" y="2160127"/>
              <a:ext cx="2109092" cy="1580692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SPINE</a:t>
              </a:r>
            </a:p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for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smart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appliances</a:t>
              </a:r>
              <a:endParaRPr lang="nl-NL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AC623B-9020-41BC-B507-FF33CB296524}"/>
                </a:ext>
              </a:extLst>
            </p:cNvPr>
            <p:cNvSpPr/>
            <p:nvPr/>
          </p:nvSpPr>
          <p:spPr>
            <a:xfrm>
              <a:off x="1700644" y="2537371"/>
              <a:ext cx="2166872" cy="1580692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OpenADR </a:t>
              </a:r>
            </a:p>
            <a:p>
              <a:pPr algn="ctr">
                <a:defRPr/>
              </a:pP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for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Demand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Response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A3680B-4F15-4728-8BCD-08ADEDBE70D0}"/>
                </a:ext>
              </a:extLst>
            </p:cNvPr>
            <p:cNvSpPr/>
            <p:nvPr/>
          </p:nvSpPr>
          <p:spPr>
            <a:xfrm>
              <a:off x="3277651" y="4320629"/>
              <a:ext cx="2443020" cy="1580692"/>
            </a:xfrm>
            <a:prstGeom prst="ellipse">
              <a:avLst/>
            </a:prstGeom>
            <a:gradFill rotWithShape="1">
              <a:gsLst>
                <a:gs pos="0">
                  <a:srgbClr val="ED8000">
                    <a:tint val="100000"/>
                    <a:shade val="100000"/>
                    <a:satMod val="130000"/>
                  </a:srgbClr>
                </a:gs>
                <a:gs pos="100000">
                  <a:srgbClr val="ED8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D8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oneM2M</a:t>
              </a:r>
            </a:p>
            <a:p>
              <a:pPr algn="ctr">
                <a:defRPr/>
              </a:pP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for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underlying</a:t>
              </a:r>
              <a:r>
                <a:rPr lang="nl-NL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nl-NL" kern="0" dirty="0" err="1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communication</a:t>
              </a:r>
              <a:endParaRPr lang="nl-NL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194A3A-EF97-4210-9A6D-C277ADEB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2949" y="2434371"/>
              <a:ext cx="809020" cy="4457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AF3237-0C8C-47C7-B1CC-F5439C90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8395" y="4107036"/>
              <a:ext cx="824042" cy="5622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AC70F7-E830-454A-B9D2-386EC3E3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0644" y="2543129"/>
              <a:ext cx="500184" cy="5001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497A7C-2EFD-4716-B444-1780EBCC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5021" y="4225142"/>
              <a:ext cx="500184" cy="5001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DD1B81-E3D9-4450-A956-235A38EE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9507" y="2793006"/>
              <a:ext cx="1114286" cy="523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07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6011" y="316279"/>
            <a:ext cx="7403819" cy="355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How all of this it is reflected in implementations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364592" y="4954658"/>
            <a:ext cx="1668537" cy="31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  IPE</a:t>
            </a:r>
          </a:p>
        </p:txBody>
      </p:sp>
      <p:cxnSp>
        <p:nvCxnSpPr>
          <p:cNvPr id="14" name="Connettore 2 13"/>
          <p:cNvCxnSpPr>
            <a:stCxn id="27" idx="2"/>
            <a:endCxn id="16" idx="0"/>
          </p:cNvCxnSpPr>
          <p:nvPr/>
        </p:nvCxnSpPr>
        <p:spPr>
          <a:xfrm flipH="1">
            <a:off x="5451087" y="3257956"/>
            <a:ext cx="127210" cy="447336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782257" y="3982702"/>
            <a:ext cx="1337660" cy="414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API  </a:t>
            </a:r>
            <a:r>
              <a:rPr lang="en-US" sz="1100" dirty="0" err="1">
                <a:solidFill>
                  <a:schemeClr val="tx1"/>
                </a:solidFill>
              </a:rPr>
              <a:t>Mcc</a:t>
            </a:r>
            <a:r>
              <a:rPr lang="en-US" sz="1100" dirty="0">
                <a:solidFill>
                  <a:schemeClr val="tx1"/>
                </a:solidFill>
              </a:rPr>
              <a:t>’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782257" y="3705294"/>
            <a:ext cx="1337660" cy="278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API  </a:t>
            </a:r>
            <a:r>
              <a:rPr lang="en-US" sz="1100" dirty="0" err="1">
                <a:solidFill>
                  <a:schemeClr val="tx1"/>
                </a:solidFill>
              </a:rPr>
              <a:t>Mca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82257" y="4383806"/>
            <a:ext cx="1338836" cy="278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API </a:t>
            </a:r>
            <a:r>
              <a:rPr lang="en-US" sz="1100" dirty="0" err="1">
                <a:solidFill>
                  <a:schemeClr val="tx1"/>
                </a:solidFill>
              </a:rPr>
              <a:t>Mca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8" name="Connettore 2 17"/>
          <p:cNvCxnSpPr>
            <a:stCxn id="17" idx="2"/>
            <a:endCxn id="11" idx="0"/>
          </p:cNvCxnSpPr>
          <p:nvPr/>
        </p:nvCxnSpPr>
        <p:spPr>
          <a:xfrm flipH="1">
            <a:off x="3198861" y="4662075"/>
            <a:ext cx="2252814" cy="292583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668421" y="4927760"/>
            <a:ext cx="1577495" cy="278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IPE</a:t>
            </a:r>
          </a:p>
        </p:txBody>
      </p:sp>
      <p:cxnSp>
        <p:nvCxnSpPr>
          <p:cNvPr id="21" name="Connettore 2 20"/>
          <p:cNvCxnSpPr>
            <a:cxnSpLocks/>
            <a:endCxn id="19" idx="1"/>
          </p:cNvCxnSpPr>
          <p:nvPr/>
        </p:nvCxnSpPr>
        <p:spPr>
          <a:xfrm>
            <a:off x="6096000" y="4606283"/>
            <a:ext cx="1572421" cy="460610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6339350" y="3383914"/>
            <a:ext cx="763164" cy="343344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100" b="1" dirty="0"/>
              <a:t>Server</a:t>
            </a:r>
          </a:p>
          <a:p>
            <a:r>
              <a:rPr lang="en-US" sz="1100" b="1" dirty="0"/>
              <a:t>IN-CSE </a:t>
            </a:r>
          </a:p>
        </p:txBody>
      </p:sp>
      <p:pic>
        <p:nvPicPr>
          <p:cNvPr id="25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91" y="4030685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059142" y="2878589"/>
            <a:ext cx="2076352" cy="78670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oneM2M SW client AE-ASN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754458" y="2593103"/>
            <a:ext cx="1647677" cy="6648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Server Applications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AE</a:t>
            </a:r>
          </a:p>
        </p:txBody>
      </p:sp>
      <p:pic>
        <p:nvPicPr>
          <p:cNvPr id="31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92" y="4942389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826141" y="4396911"/>
            <a:ext cx="3401828" cy="436982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400" b="1" dirty="0"/>
              <a:t>Field Technology interworking</a:t>
            </a:r>
          </a:p>
          <a:p>
            <a:r>
              <a:rPr lang="en-US" sz="1400" b="1" dirty="0"/>
              <a:t>      gateways (ADNs)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8023826" y="4126309"/>
            <a:ext cx="2006112" cy="646331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400" b="1" dirty="0"/>
              <a:t>     Other deployment </a:t>
            </a:r>
          </a:p>
          <a:p>
            <a:r>
              <a:rPr lang="en-US" sz="1400" b="1" dirty="0"/>
              <a:t>         interworking</a:t>
            </a:r>
          </a:p>
          <a:p>
            <a:r>
              <a:rPr lang="en-US" sz="1400" b="1" dirty="0"/>
              <a:t>      gateways (ADNs)   </a:t>
            </a:r>
          </a:p>
        </p:txBody>
      </p:sp>
      <p:cxnSp>
        <p:nvCxnSpPr>
          <p:cNvPr id="40" name="Connettore 2 39"/>
          <p:cNvCxnSpPr>
            <a:cxnSpLocks/>
            <a:endCxn id="16" idx="1"/>
          </p:cNvCxnSpPr>
          <p:nvPr/>
        </p:nvCxnSpPr>
        <p:spPr>
          <a:xfrm>
            <a:off x="3198859" y="3161578"/>
            <a:ext cx="1583398" cy="682851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50" y="4903911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ttangolo 44"/>
          <p:cNvSpPr/>
          <p:nvPr/>
        </p:nvSpPr>
        <p:spPr>
          <a:xfrm>
            <a:off x="4049362" y="1179581"/>
            <a:ext cx="6864595" cy="1292662"/>
          </a:xfrm>
          <a:prstGeom prst="rect">
            <a:avLst/>
          </a:prstGeom>
          <a:noFill/>
        </p:spPr>
        <p:txBody>
          <a:bodyPr wrap="square" lIns="47999" tIns="0" rIns="47999" bIns="0">
            <a:spAutoFit/>
          </a:bodyPr>
          <a:lstStyle/>
          <a:p>
            <a:r>
              <a:rPr lang="en-US" sz="1400" b="1" dirty="0"/>
              <a:t>Data and command elaboration</a:t>
            </a:r>
          </a:p>
          <a:p>
            <a:r>
              <a:rPr lang="en-US" sz="1400" b="1" dirty="0"/>
              <a:t>Statistics and Big data analysis</a:t>
            </a:r>
          </a:p>
          <a:p>
            <a:r>
              <a:rPr lang="en-US" sz="1400" b="1" dirty="0"/>
              <a:t>Context information aggregation and production</a:t>
            </a:r>
          </a:p>
          <a:p>
            <a:r>
              <a:rPr lang="en-US" sz="1400" b="1" dirty="0"/>
              <a:t>Control algorithms</a:t>
            </a:r>
          </a:p>
          <a:p>
            <a:r>
              <a:rPr lang="en-US" sz="1400" b="1" dirty="0"/>
              <a:t>AI intelligent elaboration</a:t>
            </a:r>
          </a:p>
          <a:p>
            <a:r>
              <a:rPr lang="en-US" sz="1400" b="1" dirty="0"/>
              <a:t>Data format adaptation</a:t>
            </a:r>
          </a:p>
        </p:txBody>
      </p:sp>
      <p:pic>
        <p:nvPicPr>
          <p:cNvPr id="49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08" y="3309914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6" y="2866762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tangolo 53"/>
          <p:cNvSpPr/>
          <p:nvPr/>
        </p:nvSpPr>
        <p:spPr>
          <a:xfrm>
            <a:off x="4422808" y="2523240"/>
            <a:ext cx="2786176" cy="23775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ttangolo 54"/>
          <p:cNvSpPr/>
          <p:nvPr/>
        </p:nvSpPr>
        <p:spPr>
          <a:xfrm>
            <a:off x="994560" y="2162572"/>
            <a:ext cx="2190196" cy="655474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400" b="1" dirty="0"/>
              <a:t>Citizen services on </a:t>
            </a:r>
          </a:p>
          <a:p>
            <a:r>
              <a:rPr lang="en-US" sz="1400" b="1" dirty="0"/>
              <a:t>PC/tablet/phones</a:t>
            </a:r>
          </a:p>
          <a:p>
            <a:r>
              <a:rPr lang="en-US" sz="1400" b="1" dirty="0"/>
              <a:t>Human exposure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8476039" y="2788432"/>
            <a:ext cx="2076352" cy="822495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oneM2M SW client AE-ASN</a:t>
            </a:r>
          </a:p>
        </p:txBody>
      </p:sp>
      <p:cxnSp>
        <p:nvCxnSpPr>
          <p:cNvPr id="57" name="Connettore 2 56"/>
          <p:cNvCxnSpPr>
            <a:cxnSpLocks/>
          </p:cNvCxnSpPr>
          <p:nvPr/>
        </p:nvCxnSpPr>
        <p:spPr>
          <a:xfrm flipV="1">
            <a:off x="6152929" y="3199336"/>
            <a:ext cx="2356122" cy="676682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8411255" y="2025402"/>
            <a:ext cx="3419275" cy="646331"/>
          </a:xfrm>
          <a:prstGeom prst="rect">
            <a:avLst/>
          </a:prstGeom>
          <a:noFill/>
        </p:spPr>
        <p:txBody>
          <a:bodyPr wrap="square" lIns="47999" tIns="0" rIns="47999" bIns="0">
            <a:spAutoFit/>
          </a:bodyPr>
          <a:lstStyle/>
          <a:p>
            <a:r>
              <a:rPr lang="en-US" sz="1400" b="1" dirty="0"/>
              <a:t>Service Control  </a:t>
            </a:r>
          </a:p>
          <a:p>
            <a:r>
              <a:rPr lang="en-US" sz="1400" b="1" dirty="0"/>
              <a:t>and management on PC/tablet/phones</a:t>
            </a:r>
          </a:p>
          <a:p>
            <a:r>
              <a:rPr lang="en-US" sz="1400" b="1" dirty="0"/>
              <a:t>Human exposure</a:t>
            </a:r>
          </a:p>
        </p:txBody>
      </p:sp>
      <p:pic>
        <p:nvPicPr>
          <p:cNvPr id="60" name="Picture 4" descr="Risultati immagini per onem2m type: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27" y="3237313"/>
            <a:ext cx="694780" cy="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ttangolo 60"/>
          <p:cNvSpPr/>
          <p:nvPr/>
        </p:nvSpPr>
        <p:spPr>
          <a:xfrm>
            <a:off x="1390834" y="5927317"/>
            <a:ext cx="1668537" cy="31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Field devices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3209524" y="5850699"/>
            <a:ext cx="1597346" cy="215444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400" b="1" dirty="0"/>
              <a:t>Non M2M devices</a:t>
            </a:r>
          </a:p>
        </p:txBody>
      </p:sp>
      <p:cxnSp>
        <p:nvCxnSpPr>
          <p:cNvPr id="63" name="Connettore 2 62"/>
          <p:cNvCxnSpPr/>
          <p:nvPr/>
        </p:nvCxnSpPr>
        <p:spPr>
          <a:xfrm flipH="1">
            <a:off x="2208153" y="5270651"/>
            <a:ext cx="1126408" cy="651546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/>
          <p:cNvSpPr/>
          <p:nvPr/>
        </p:nvSpPr>
        <p:spPr>
          <a:xfrm>
            <a:off x="7845678" y="5718945"/>
            <a:ext cx="1668537" cy="568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Other aggregation platforms</a:t>
            </a:r>
          </a:p>
        </p:txBody>
      </p:sp>
      <p:sp>
        <p:nvSpPr>
          <p:cNvPr id="66" name="Rettangolo 65"/>
          <p:cNvSpPr/>
          <p:nvPr/>
        </p:nvSpPr>
        <p:spPr>
          <a:xfrm>
            <a:off x="6252316" y="6167239"/>
            <a:ext cx="3695165" cy="430887"/>
          </a:xfrm>
          <a:prstGeom prst="rect">
            <a:avLst/>
          </a:prstGeom>
          <a:noFill/>
        </p:spPr>
        <p:txBody>
          <a:bodyPr wrap="none" lIns="47999" tIns="0" rIns="47999" bIns="0">
            <a:spAutoFit/>
          </a:bodyPr>
          <a:lstStyle/>
          <a:p>
            <a:r>
              <a:rPr lang="en-US" sz="1400" b="1" dirty="0"/>
              <a:t>Industry and proprietary solutions</a:t>
            </a:r>
          </a:p>
          <a:p>
            <a:r>
              <a:rPr lang="en-US" sz="1400" b="1" dirty="0"/>
              <a:t>(</a:t>
            </a:r>
            <a:r>
              <a:rPr lang="en-US" sz="1400" b="1" dirty="0" err="1"/>
              <a:t>Fiware</a:t>
            </a:r>
            <a:r>
              <a:rPr lang="en-US" sz="1400" b="1" dirty="0"/>
              <a:t>, CIM NGSI-LD; AZUR, Watson,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</a:p>
        </p:txBody>
      </p:sp>
      <p:cxnSp>
        <p:nvCxnSpPr>
          <p:cNvPr id="67" name="Connettore 2 66"/>
          <p:cNvCxnSpPr>
            <a:endCxn id="65" idx="0"/>
          </p:cNvCxnSpPr>
          <p:nvPr/>
        </p:nvCxnSpPr>
        <p:spPr>
          <a:xfrm>
            <a:off x="8605646" y="5206026"/>
            <a:ext cx="74302" cy="512919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20">
            <a:extLst>
              <a:ext uri="{FF2B5EF4-FFF2-40B4-BE49-F238E27FC236}">
                <a16:creationId xmlns:a16="http://schemas.microsoft.com/office/drawing/2014/main" id="{2E5B4FE7-5F54-4788-B290-720D72D3B914}"/>
              </a:ext>
            </a:extLst>
          </p:cNvPr>
          <p:cNvCxnSpPr>
            <a:cxnSpLocks/>
          </p:cNvCxnSpPr>
          <p:nvPr/>
        </p:nvCxnSpPr>
        <p:spPr>
          <a:xfrm>
            <a:off x="6132286" y="4189807"/>
            <a:ext cx="1536135" cy="724635"/>
          </a:xfrm>
          <a:prstGeom prst="straightConnector1">
            <a:avLst/>
          </a:prstGeom>
          <a:ln w="1905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0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dirty="0"/>
              <a:t>Contact </a:t>
            </a:r>
            <a:r>
              <a:rPr lang="fr-FR" altLang="en-US" b="1" dirty="0" err="1"/>
              <a:t>details</a:t>
            </a:r>
            <a:endParaRPr lang="he-IL" altLang="en-US" b="1" dirty="0"/>
          </a:p>
        </p:txBody>
      </p:sp>
      <p:sp>
        <p:nvSpPr>
          <p:cNvPr id="44035" name="מציין מיקום תוכן 6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344805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endParaRPr lang="it-IT" altLang="en-US" dirty="0"/>
          </a:p>
          <a:p>
            <a:pPr algn="ctr">
              <a:buFontTx/>
              <a:buNone/>
            </a:pPr>
            <a:endParaRPr lang="he-IL" altLang="en-US" dirty="0"/>
          </a:p>
        </p:txBody>
      </p:sp>
      <p:sp>
        <p:nvSpPr>
          <p:cNvPr id="8" name="מלבן מעוגל 7"/>
          <p:cNvSpPr/>
          <p:nvPr/>
        </p:nvSpPr>
        <p:spPr>
          <a:xfrm>
            <a:off x="1416537" y="5636278"/>
            <a:ext cx="7482416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Thank you!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32517" y="1179519"/>
            <a:ext cx="604940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1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3200" b="1" dirty="0">
                <a:latin typeface="Calibri" pitchFamily="34" charset="0"/>
              </a:rPr>
              <a:t>Dr. Enrico Scarrone</a:t>
            </a:r>
            <a:r>
              <a:rPr lang="en-US" altLang="en-US" sz="44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ETSI TC smartM2M Chairman,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oneM2M Steering Committee Chairman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endParaRPr lang="en-US" altLang="en-US" sz="1400" b="1" dirty="0"/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 dirty="0"/>
              <a:t>M2M/IoT Standardization Manager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altLang="en-US" sz="1400" b="1"/>
              <a:t>TIM </a:t>
            </a:r>
            <a:r>
              <a:rPr lang="en-US" altLang="en-US" sz="1400" b="1" dirty="0"/>
              <a:t>| CTIO | Technology Communication &amp; Standardization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GB" altLang="en-US" sz="1400" b="1" dirty="0"/>
              <a:t>enrico.scarrone@telecomitalia.it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90000"/>
            </a:pPr>
            <a:br>
              <a:rPr lang="en-GB" altLang="en-US" sz="1600" b="1" dirty="0">
                <a:solidFill>
                  <a:srgbClr val="1A4669"/>
                </a:solidFill>
              </a:rPr>
            </a:br>
            <a:br>
              <a:rPr lang="en-GB" altLang="en-US" sz="2400" dirty="0">
                <a:solidFill>
                  <a:srgbClr val="404040"/>
                </a:solidFill>
                <a:latin typeface="Calibri" pitchFamily="34" charset="0"/>
              </a:rPr>
            </a:br>
            <a:endParaRPr lang="en-US" altLang="en-US" sz="1600" b="1" dirty="0">
              <a:solidFill>
                <a:schemeClr val="bg2"/>
              </a:solidFill>
            </a:endParaRPr>
          </a:p>
        </p:txBody>
      </p:sp>
      <p:pic>
        <p:nvPicPr>
          <p:cNvPr id="5122" name="Immagine 12" descr="secondari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63" y="384211"/>
            <a:ext cx="1670248" cy="45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08869" y="3252083"/>
            <a:ext cx="807402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3200" b="1" dirty="0">
                <a:latin typeface="TIM Sans" panose="00000500000000000000" pitchFamily="50" charset="0"/>
                <a:ea typeface="ＭＳ Ｐゴシック"/>
                <a:cs typeface="Arial"/>
              </a:rPr>
              <a:t>IOT: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It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is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NOT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about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selecting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 a </a:t>
            </a:r>
            <a:r>
              <a:rPr lang="it-IT" sz="1600" dirty="0" err="1">
                <a:latin typeface="TIM Sans" panose="00000500000000000000" pitchFamily="50" charset="0"/>
                <a:ea typeface="ＭＳ Ｐゴシック"/>
                <a:cs typeface="Arial"/>
              </a:rPr>
              <a:t>protocol</a:t>
            </a:r>
            <a:r>
              <a:rPr lang="it-IT" sz="1600" dirty="0">
                <a:latin typeface="TIM Sans" panose="00000500000000000000" pitchFamily="50" charset="0"/>
                <a:ea typeface="ＭＳ Ｐゴシック"/>
                <a:cs typeface="Arial"/>
              </a:rPr>
              <a:t>… or a platform…or a cloud….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IoT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sharing the information and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its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meaning</a:t>
            </a:r>
            <a:b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</a:br>
            <a: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 between different systems, different applications, </a:t>
            </a:r>
            <a:b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</a:br>
            <a:r>
              <a:rPr lang="en-US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different business sectors </a:t>
            </a:r>
            <a:r>
              <a:rPr lang="it-IT" b="1" dirty="0">
                <a:solidFill>
                  <a:srgbClr val="FF0000"/>
                </a:solidFill>
                <a:latin typeface="TIM Sans" panose="00000500000000000000" pitchFamily="50" charset="0"/>
                <a:ea typeface="ＭＳ Ｐゴシック"/>
                <a:cs typeface="Arial"/>
              </a:rPr>
              <a:t>! </a:t>
            </a:r>
          </a:p>
          <a:p>
            <a:pPr algn="ctr"/>
            <a:r>
              <a:rPr lang="it-IT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84BC0-419E-4E5A-902A-67DD5012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453" y="1359869"/>
            <a:ext cx="1942427" cy="16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0" y="3026762"/>
            <a:ext cx="12105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srgbClr val="002060"/>
                </a:solidFill>
              </a:rPr>
              <a:t>Semantic Interoperability using oneM2M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Enrico Scarrone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Technology Communication &amp; Standardization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oneM2M Steering Committee Chairman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ETSI TC smartM2M Chairman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2181835" y="1819857"/>
            <a:ext cx="8105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000" dirty="0">
                <a:solidFill>
                  <a:srgbClr val="002060"/>
                </a:solidFill>
              </a:rPr>
              <a:t>IoT Standards and Smart Cities: Global Perspective </a:t>
            </a: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magine 12" descr="secondario_rgb.png">
            <a:extLst>
              <a:ext uri="{FF2B5EF4-FFF2-40B4-BE49-F238E27FC236}">
                <a16:creationId xmlns:a16="http://schemas.microsoft.com/office/drawing/2014/main" id="{508A93E8-6FC6-4E3E-9B80-70D5BB64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38" y="4550256"/>
            <a:ext cx="1052015" cy="2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51213" y="224133"/>
            <a:ext cx="7850299" cy="117357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latin typeface="+mn-lt"/>
              </a:rPr>
              <a:t>In IoT, NOBODY can do it alone</a:t>
            </a:r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1336455" y="1900961"/>
            <a:ext cx="8532680" cy="4468371"/>
            <a:chOff x="3188620" y="-304126"/>
            <a:chExt cx="4170520" cy="4665952"/>
          </a:xfrm>
        </p:grpSpPr>
        <p:sp>
          <p:nvSpPr>
            <p:cNvPr id="320" name="任意多边形 319"/>
            <p:cNvSpPr/>
            <p:nvPr/>
          </p:nvSpPr>
          <p:spPr>
            <a:xfrm>
              <a:off x="3188620" y="-304126"/>
              <a:ext cx="4170520" cy="4665952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rgbClr val="FFCC66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21" name="任意多边形 320"/>
            <p:cNvSpPr/>
            <p:nvPr/>
          </p:nvSpPr>
          <p:spPr>
            <a:xfrm>
              <a:off x="3417522" y="767135"/>
              <a:ext cx="3713111" cy="3546056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rgbClr val="FFCC6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3788833" y="1342702"/>
              <a:ext cx="2970488" cy="2970488"/>
            </a:xfrm>
            <a:custGeom>
              <a:avLst/>
              <a:gdLst>
                <a:gd name="connsiteX0" fmla="*/ 0 w 2970488"/>
                <a:gd name="connsiteY0" fmla="*/ 1485244 h 2970488"/>
                <a:gd name="connsiteX1" fmla="*/ 1485244 w 2970488"/>
                <a:gd name="connsiteY1" fmla="*/ 0 h 2970488"/>
                <a:gd name="connsiteX2" fmla="*/ 2970488 w 2970488"/>
                <a:gd name="connsiteY2" fmla="*/ 1485244 h 2970488"/>
                <a:gd name="connsiteX3" fmla="*/ 1485244 w 2970488"/>
                <a:gd name="connsiteY3" fmla="*/ 2970488 h 2970488"/>
                <a:gd name="connsiteX4" fmla="*/ 0 w 2970488"/>
                <a:gd name="connsiteY4" fmla="*/ 1485244 h 29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0488" h="2970488">
                  <a:moveTo>
                    <a:pt x="0" y="1485244"/>
                  </a:moveTo>
                  <a:cubicBezTo>
                    <a:pt x="0" y="664966"/>
                    <a:pt x="664966" y="0"/>
                    <a:pt x="1485244" y="0"/>
                  </a:cubicBezTo>
                  <a:cubicBezTo>
                    <a:pt x="2305522" y="0"/>
                    <a:pt x="2970488" y="664966"/>
                    <a:pt x="2970488" y="1485244"/>
                  </a:cubicBezTo>
                  <a:cubicBezTo>
                    <a:pt x="2970488" y="2305522"/>
                    <a:pt x="2305522" y="2970488"/>
                    <a:pt x="1485244" y="2970488"/>
                  </a:cubicBezTo>
                  <a:cubicBezTo>
                    <a:pt x="664966" y="2970488"/>
                    <a:pt x="0" y="2305522"/>
                    <a:pt x="0" y="1485244"/>
                  </a:cubicBezTo>
                  <a:close/>
                </a:path>
              </a:pathLst>
            </a:custGeom>
            <a:solidFill>
              <a:srgbClr val="FFCC66">
                <a:hueOff val="-560020"/>
                <a:satOff val="0"/>
                <a:lumOff val="-6667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030160" tIns="242237" rIns="1030159" bIns="232158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23" name="任意多边形 322"/>
            <p:cNvSpPr/>
            <p:nvPr/>
          </p:nvSpPr>
          <p:spPr>
            <a:xfrm>
              <a:off x="4160144" y="2085324"/>
              <a:ext cx="2227866" cy="2227866"/>
            </a:xfrm>
            <a:custGeom>
              <a:avLst/>
              <a:gdLst>
                <a:gd name="connsiteX0" fmla="*/ 0 w 2227866"/>
                <a:gd name="connsiteY0" fmla="*/ 1113933 h 2227866"/>
                <a:gd name="connsiteX1" fmla="*/ 1113933 w 2227866"/>
                <a:gd name="connsiteY1" fmla="*/ 0 h 2227866"/>
                <a:gd name="connsiteX2" fmla="*/ 2227866 w 2227866"/>
                <a:gd name="connsiteY2" fmla="*/ 1113933 h 2227866"/>
                <a:gd name="connsiteX3" fmla="*/ 1113933 w 2227866"/>
                <a:gd name="connsiteY3" fmla="*/ 2227866 h 2227866"/>
                <a:gd name="connsiteX4" fmla="*/ 0 w 2227866"/>
                <a:gd name="connsiteY4" fmla="*/ 1113933 h 22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866" h="2227866">
                  <a:moveTo>
                    <a:pt x="0" y="1113933"/>
                  </a:moveTo>
                  <a:cubicBezTo>
                    <a:pt x="0" y="498725"/>
                    <a:pt x="498725" y="0"/>
                    <a:pt x="1113933" y="0"/>
                  </a:cubicBezTo>
                  <a:cubicBezTo>
                    <a:pt x="1729141" y="0"/>
                    <a:pt x="2227866" y="498725"/>
                    <a:pt x="2227866" y="1113933"/>
                  </a:cubicBezTo>
                  <a:cubicBezTo>
                    <a:pt x="2227866" y="1729141"/>
                    <a:pt x="1729141" y="2227866"/>
                    <a:pt x="1113933" y="2227866"/>
                  </a:cubicBezTo>
                  <a:cubicBezTo>
                    <a:pt x="498725" y="2227866"/>
                    <a:pt x="0" y="1729141"/>
                    <a:pt x="0" y="1113933"/>
                  </a:cubicBezTo>
                  <a:close/>
                </a:path>
              </a:pathLst>
            </a:custGeom>
            <a:solidFill>
              <a:srgbClr val="FFCC66">
                <a:hueOff val="-1120039"/>
                <a:satOff val="0"/>
                <a:lumOff val="-13333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849" tIns="231098" rIns="658848" bIns="162351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4892055" y="3342285"/>
              <a:ext cx="795568" cy="706325"/>
            </a:xfrm>
            <a:custGeom>
              <a:avLst/>
              <a:gdLst>
                <a:gd name="connsiteX0" fmla="*/ 0 w 1485244"/>
                <a:gd name="connsiteY0" fmla="*/ 742622 h 1485244"/>
                <a:gd name="connsiteX1" fmla="*/ 742622 w 1485244"/>
                <a:gd name="connsiteY1" fmla="*/ 0 h 1485244"/>
                <a:gd name="connsiteX2" fmla="*/ 1485244 w 1485244"/>
                <a:gd name="connsiteY2" fmla="*/ 742622 h 1485244"/>
                <a:gd name="connsiteX3" fmla="*/ 742622 w 1485244"/>
                <a:gd name="connsiteY3" fmla="*/ 1485244 h 1485244"/>
                <a:gd name="connsiteX4" fmla="*/ 0 w 1485244"/>
                <a:gd name="connsiteY4" fmla="*/ 742622 h 14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244" h="1485244">
                  <a:moveTo>
                    <a:pt x="0" y="742622"/>
                  </a:moveTo>
                  <a:cubicBezTo>
                    <a:pt x="0" y="332483"/>
                    <a:pt x="332483" y="0"/>
                    <a:pt x="742622" y="0"/>
                  </a:cubicBezTo>
                  <a:cubicBezTo>
                    <a:pt x="1152761" y="0"/>
                    <a:pt x="1485244" y="332483"/>
                    <a:pt x="1485244" y="742622"/>
                  </a:cubicBezTo>
                  <a:cubicBezTo>
                    <a:pt x="1485244" y="1152761"/>
                    <a:pt x="1152761" y="1485244"/>
                    <a:pt x="742622" y="1485244"/>
                  </a:cubicBezTo>
                  <a:cubicBezTo>
                    <a:pt x="332483" y="1485244"/>
                    <a:pt x="0" y="1152761"/>
                    <a:pt x="0" y="742622"/>
                  </a:cubicBezTo>
                  <a:close/>
                </a:path>
              </a:pathLst>
            </a:custGeom>
            <a:solidFill>
              <a:srgbClr val="FFCC66">
                <a:hueOff val="-1680059"/>
                <a:satOff val="0"/>
                <a:lumOff val="-2000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81517" tIns="435319" rIns="281517" bIns="43531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325" name="图片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68" y="5529534"/>
            <a:ext cx="648072" cy="445550"/>
          </a:xfrm>
          <a:prstGeom prst="rect">
            <a:avLst/>
          </a:prstGeom>
        </p:spPr>
      </p:pic>
      <p:grpSp>
        <p:nvGrpSpPr>
          <p:cNvPr id="326" name="Groupe 18"/>
          <p:cNvGrpSpPr>
            <a:grpSpLocks/>
          </p:cNvGrpSpPr>
          <p:nvPr/>
        </p:nvGrpSpPr>
        <p:grpSpPr bwMode="auto">
          <a:xfrm>
            <a:off x="5184119" y="4773781"/>
            <a:ext cx="433882" cy="261453"/>
            <a:chOff x="3886200" y="4881632"/>
            <a:chExt cx="1054800" cy="432000"/>
          </a:xfrm>
        </p:grpSpPr>
        <p:sp>
          <p:nvSpPr>
            <p:cNvPr id="327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2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9" name="Groupe 19"/>
          <p:cNvGrpSpPr>
            <a:grpSpLocks/>
          </p:cNvGrpSpPr>
          <p:nvPr/>
        </p:nvGrpSpPr>
        <p:grpSpPr bwMode="auto">
          <a:xfrm>
            <a:off x="6593650" y="5199159"/>
            <a:ext cx="412770" cy="260495"/>
            <a:chOff x="6912212" y="3380691"/>
            <a:chExt cx="684000" cy="432000"/>
          </a:xfrm>
        </p:grpSpPr>
        <p:sp>
          <p:nvSpPr>
            <p:cNvPr id="330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31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2" name="Groupe 20"/>
          <p:cNvGrpSpPr>
            <a:grpSpLocks/>
          </p:cNvGrpSpPr>
          <p:nvPr/>
        </p:nvGrpSpPr>
        <p:grpSpPr bwMode="auto">
          <a:xfrm>
            <a:off x="4215664" y="5157415"/>
            <a:ext cx="321547" cy="260495"/>
            <a:chOff x="5221831" y="4419600"/>
            <a:chExt cx="432000" cy="432000"/>
          </a:xfrm>
        </p:grpSpPr>
        <p:sp>
          <p:nvSpPr>
            <p:cNvPr id="333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34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5" name="Groupe 65"/>
          <p:cNvGrpSpPr>
            <a:grpSpLocks/>
          </p:cNvGrpSpPr>
          <p:nvPr/>
        </p:nvGrpSpPr>
        <p:grpSpPr bwMode="auto">
          <a:xfrm>
            <a:off x="4655717" y="4909886"/>
            <a:ext cx="409897" cy="260495"/>
            <a:chOff x="1975800" y="3295184"/>
            <a:chExt cx="680400" cy="432000"/>
          </a:xfrm>
        </p:grpSpPr>
        <p:sp>
          <p:nvSpPr>
            <p:cNvPr id="336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3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" name="Groupe 66"/>
          <p:cNvGrpSpPr>
            <a:grpSpLocks/>
          </p:cNvGrpSpPr>
          <p:nvPr/>
        </p:nvGrpSpPr>
        <p:grpSpPr bwMode="auto">
          <a:xfrm>
            <a:off x="4130743" y="5532164"/>
            <a:ext cx="477894" cy="260495"/>
            <a:chOff x="955088" y="3296484"/>
            <a:chExt cx="792000" cy="432000"/>
          </a:xfrm>
        </p:grpSpPr>
        <p:sp>
          <p:nvSpPr>
            <p:cNvPr id="339" name="Rounded Rectangle 13"/>
            <p:cNvSpPr/>
            <p:nvPr/>
          </p:nvSpPr>
          <p:spPr>
            <a:xfrm>
              <a:off x="955088" y="3296484"/>
              <a:ext cx="79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825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40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1" name="Groupe 5"/>
          <p:cNvGrpSpPr>
            <a:grpSpLocks/>
          </p:cNvGrpSpPr>
          <p:nvPr/>
        </p:nvGrpSpPr>
        <p:grpSpPr bwMode="auto">
          <a:xfrm>
            <a:off x="5720053" y="4767200"/>
            <a:ext cx="415822" cy="260495"/>
            <a:chOff x="7737806" y="3683697"/>
            <a:chExt cx="720000" cy="432000"/>
          </a:xfrm>
        </p:grpSpPr>
        <p:sp>
          <p:nvSpPr>
            <p:cNvPr id="342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4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4" name="Groupe 4"/>
          <p:cNvGrpSpPr>
            <a:grpSpLocks/>
          </p:cNvGrpSpPr>
          <p:nvPr/>
        </p:nvGrpSpPr>
        <p:grpSpPr bwMode="auto">
          <a:xfrm>
            <a:off x="6596964" y="5547178"/>
            <a:ext cx="434798" cy="261453"/>
            <a:chOff x="7883605" y="3235816"/>
            <a:chExt cx="720000" cy="432000"/>
          </a:xfrm>
        </p:grpSpPr>
        <p:sp>
          <p:nvSpPr>
            <p:cNvPr id="345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825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4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7" name="Groupe 2"/>
          <p:cNvGrpSpPr>
            <a:grpSpLocks/>
          </p:cNvGrpSpPr>
          <p:nvPr/>
        </p:nvGrpSpPr>
        <p:grpSpPr bwMode="auto">
          <a:xfrm>
            <a:off x="6239545" y="4879238"/>
            <a:ext cx="453951" cy="261453"/>
            <a:chOff x="479713" y="5004453"/>
            <a:chExt cx="752400" cy="433387"/>
          </a:xfrm>
        </p:grpSpPr>
        <p:sp>
          <p:nvSpPr>
            <p:cNvPr id="348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4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0" name="Groupe 16"/>
          <p:cNvGrpSpPr>
            <a:grpSpLocks/>
          </p:cNvGrpSpPr>
          <p:nvPr/>
        </p:nvGrpSpPr>
        <p:grpSpPr bwMode="auto">
          <a:xfrm>
            <a:off x="7132564" y="5003528"/>
            <a:ext cx="502681" cy="260495"/>
            <a:chOff x="2809425" y="5029200"/>
            <a:chExt cx="1090800" cy="432000"/>
          </a:xfrm>
        </p:grpSpPr>
        <p:sp>
          <p:nvSpPr>
            <p:cNvPr id="351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52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3" name="Groupe 23"/>
          <p:cNvGrpSpPr>
            <a:grpSpLocks/>
          </p:cNvGrpSpPr>
          <p:nvPr/>
        </p:nvGrpSpPr>
        <p:grpSpPr bwMode="auto">
          <a:xfrm>
            <a:off x="6184618" y="4430138"/>
            <a:ext cx="467360" cy="260495"/>
            <a:chOff x="5958458" y="5638800"/>
            <a:chExt cx="774000" cy="432000"/>
          </a:xfrm>
        </p:grpSpPr>
        <p:sp>
          <p:nvSpPr>
            <p:cNvPr id="354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55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6" name="Groupe 24"/>
          <p:cNvGrpSpPr>
            <a:grpSpLocks/>
          </p:cNvGrpSpPr>
          <p:nvPr/>
        </p:nvGrpSpPr>
        <p:grpSpPr bwMode="auto">
          <a:xfrm>
            <a:off x="6863939" y="4604562"/>
            <a:ext cx="386912" cy="260495"/>
            <a:chOff x="7033993" y="5232679"/>
            <a:chExt cx="640800" cy="432000"/>
          </a:xfrm>
        </p:grpSpPr>
        <p:sp>
          <p:nvSpPr>
            <p:cNvPr id="357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58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9" name="Groupe 48"/>
          <p:cNvGrpSpPr>
            <a:grpSpLocks/>
          </p:cNvGrpSpPr>
          <p:nvPr/>
        </p:nvGrpSpPr>
        <p:grpSpPr bwMode="auto">
          <a:xfrm>
            <a:off x="3619320" y="4788908"/>
            <a:ext cx="677998" cy="260495"/>
            <a:chOff x="1435800" y="5638800"/>
            <a:chExt cx="1418400" cy="432000"/>
          </a:xfrm>
        </p:grpSpPr>
        <p:sp>
          <p:nvSpPr>
            <p:cNvPr id="360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61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2" name="Groupe 1"/>
          <p:cNvGrpSpPr>
            <a:grpSpLocks/>
          </p:cNvGrpSpPr>
          <p:nvPr/>
        </p:nvGrpSpPr>
        <p:grpSpPr bwMode="auto">
          <a:xfrm>
            <a:off x="5758067" y="4362010"/>
            <a:ext cx="260495" cy="260495"/>
            <a:chOff x="8051452" y="5832474"/>
            <a:chExt cx="432000" cy="431800"/>
          </a:xfrm>
        </p:grpSpPr>
        <p:sp>
          <p:nvSpPr>
            <p:cNvPr id="363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64" name="Picture 5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5" name="组合 364"/>
          <p:cNvGrpSpPr/>
          <p:nvPr/>
        </p:nvGrpSpPr>
        <p:grpSpPr>
          <a:xfrm>
            <a:off x="4453867" y="4494433"/>
            <a:ext cx="309543" cy="260495"/>
            <a:chOff x="3296898" y="5130800"/>
            <a:chExt cx="513102" cy="431800"/>
          </a:xfrm>
        </p:grpSpPr>
        <p:sp>
          <p:nvSpPr>
            <p:cNvPr id="366" name="Rounded Rectangle 14"/>
            <p:cNvSpPr/>
            <p:nvPr/>
          </p:nvSpPr>
          <p:spPr bwMode="auto">
            <a:xfrm>
              <a:off x="3296898" y="5130800"/>
              <a:ext cx="513102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67" name="图片 366"/>
            <p:cNvPicPr>
              <a:picLocks noChangeAspect="1"/>
            </p:cNvPicPr>
            <p:nvPr/>
          </p:nvPicPr>
          <p:blipFill rotWithShape="1">
            <a:blip r:embed="rId16"/>
            <a:srcRect l="25953" t="10249" r="27929" b="12891"/>
            <a:stretch/>
          </p:blipFill>
          <p:spPr>
            <a:xfrm>
              <a:off x="3324849" y="5156200"/>
              <a:ext cx="457200" cy="381000"/>
            </a:xfrm>
            <a:prstGeom prst="rect">
              <a:avLst/>
            </a:prstGeom>
          </p:spPr>
        </p:pic>
      </p:grpSp>
      <p:grpSp>
        <p:nvGrpSpPr>
          <p:cNvPr id="368" name="组合 367"/>
          <p:cNvGrpSpPr/>
          <p:nvPr/>
        </p:nvGrpSpPr>
        <p:grpSpPr>
          <a:xfrm>
            <a:off x="4978766" y="4368069"/>
            <a:ext cx="517487" cy="260495"/>
            <a:chOff x="3308137" y="5283199"/>
            <a:chExt cx="857793" cy="431800"/>
          </a:xfrm>
        </p:grpSpPr>
        <p:sp>
          <p:nvSpPr>
            <p:cNvPr id="369" name="Rounded Rectangle 14"/>
            <p:cNvSpPr/>
            <p:nvPr/>
          </p:nvSpPr>
          <p:spPr bwMode="auto">
            <a:xfrm>
              <a:off x="3308137" y="5283199"/>
              <a:ext cx="857793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70" name="图片 369"/>
            <p:cNvPicPr>
              <a:picLocks noChangeAspect="1"/>
            </p:cNvPicPr>
            <p:nvPr/>
          </p:nvPicPr>
          <p:blipFill rotWithShape="1">
            <a:blip r:embed="rId17"/>
            <a:srcRect l="2894" t="11593" r="2384" b="12629"/>
            <a:stretch/>
          </p:blipFill>
          <p:spPr>
            <a:xfrm>
              <a:off x="3356032" y="5345905"/>
              <a:ext cx="781948" cy="312780"/>
            </a:xfrm>
            <a:prstGeom prst="rect">
              <a:avLst/>
            </a:prstGeom>
          </p:spPr>
        </p:pic>
      </p:grpSp>
      <p:grpSp>
        <p:nvGrpSpPr>
          <p:cNvPr id="371" name="组合 370"/>
          <p:cNvGrpSpPr/>
          <p:nvPr/>
        </p:nvGrpSpPr>
        <p:grpSpPr>
          <a:xfrm>
            <a:off x="2786404" y="4524831"/>
            <a:ext cx="643428" cy="503940"/>
            <a:chOff x="3048000" y="3529779"/>
            <a:chExt cx="1050263" cy="822578"/>
          </a:xfrm>
        </p:grpSpPr>
        <p:sp>
          <p:nvSpPr>
            <p:cNvPr id="372" name="Rectangle à coins arrondis 36"/>
            <p:cNvSpPr/>
            <p:nvPr/>
          </p:nvSpPr>
          <p:spPr>
            <a:xfrm>
              <a:off x="3048000" y="3529779"/>
              <a:ext cx="1050263" cy="4261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373" name="Groupe 6"/>
            <p:cNvGrpSpPr/>
            <p:nvPr/>
          </p:nvGrpSpPr>
          <p:grpSpPr>
            <a:xfrm>
              <a:off x="3166969" y="3596463"/>
              <a:ext cx="836940" cy="755894"/>
              <a:chOff x="477911" y="2731366"/>
              <a:chExt cx="1778650" cy="1475293"/>
            </a:xfrm>
          </p:grpSpPr>
          <p:pic>
            <p:nvPicPr>
              <p:cNvPr id="374" name="Picture 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11" y="2731366"/>
                <a:ext cx="1778650" cy="46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5" name="ZoneTexte 20"/>
              <p:cNvSpPr txBox="1"/>
              <p:nvPr/>
            </p:nvSpPr>
            <p:spPr>
              <a:xfrm>
                <a:off x="477911" y="3471279"/>
                <a:ext cx="1650706" cy="735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MQTT</a:t>
                </a:r>
              </a:p>
            </p:txBody>
          </p:sp>
        </p:grpSp>
      </p:grpSp>
      <p:grpSp>
        <p:nvGrpSpPr>
          <p:cNvPr id="376" name="组合 375"/>
          <p:cNvGrpSpPr/>
          <p:nvPr/>
        </p:nvGrpSpPr>
        <p:grpSpPr>
          <a:xfrm>
            <a:off x="3352681" y="3924042"/>
            <a:ext cx="1023179" cy="631161"/>
            <a:chOff x="6222685" y="3505200"/>
            <a:chExt cx="1670126" cy="1030240"/>
          </a:xfrm>
        </p:grpSpPr>
        <p:sp>
          <p:nvSpPr>
            <p:cNvPr id="377" name="Rectangle à coins arrondis 37"/>
            <p:cNvSpPr/>
            <p:nvPr/>
          </p:nvSpPr>
          <p:spPr>
            <a:xfrm>
              <a:off x="6604316" y="3505200"/>
              <a:ext cx="1001022" cy="42738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378" name="Groupe 11"/>
            <p:cNvGrpSpPr/>
            <p:nvPr/>
          </p:nvGrpSpPr>
          <p:grpSpPr>
            <a:xfrm>
              <a:off x="6222685" y="3541800"/>
              <a:ext cx="1670126" cy="993640"/>
              <a:chOff x="692956" y="3712912"/>
              <a:chExt cx="3723916" cy="2215547"/>
            </a:xfrm>
          </p:grpSpPr>
          <p:pic>
            <p:nvPicPr>
              <p:cNvPr id="379" name="Picture 1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318" y="3712912"/>
                <a:ext cx="1951937" cy="690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0" name="ZoneTexte 32"/>
              <p:cNvSpPr txBox="1"/>
              <p:nvPr/>
            </p:nvSpPr>
            <p:spPr>
              <a:xfrm>
                <a:off x="692956" y="4584250"/>
                <a:ext cx="3723916" cy="13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OMA DM/ LWM2M</a:t>
                </a:r>
              </a:p>
            </p:txBody>
          </p:sp>
        </p:grpSp>
      </p:grpSp>
      <p:grpSp>
        <p:nvGrpSpPr>
          <p:cNvPr id="381" name="组合 380"/>
          <p:cNvGrpSpPr/>
          <p:nvPr/>
        </p:nvGrpSpPr>
        <p:grpSpPr>
          <a:xfrm>
            <a:off x="4693120" y="3663936"/>
            <a:ext cx="1749895" cy="496862"/>
            <a:chOff x="3826007" y="3522837"/>
            <a:chExt cx="2856344" cy="811025"/>
          </a:xfrm>
        </p:grpSpPr>
        <p:sp>
          <p:nvSpPr>
            <p:cNvPr id="382" name="Rectangle à coins arrondis 38"/>
            <p:cNvSpPr/>
            <p:nvPr/>
          </p:nvSpPr>
          <p:spPr>
            <a:xfrm>
              <a:off x="4559576" y="3522837"/>
              <a:ext cx="1001022" cy="4256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defRPr/>
              </a:pPr>
              <a:endParaRPr lang="fr-FR" sz="14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383" name="Groupe 13"/>
            <p:cNvGrpSpPr/>
            <p:nvPr/>
          </p:nvGrpSpPr>
          <p:grpSpPr>
            <a:xfrm>
              <a:off x="3826007" y="3591315"/>
              <a:ext cx="2856344" cy="742547"/>
              <a:chOff x="-784708" y="4857534"/>
              <a:chExt cx="6368850" cy="1859260"/>
            </a:xfrm>
          </p:grpSpPr>
          <p:pic>
            <p:nvPicPr>
              <p:cNvPr id="384" name="Picture 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490" y="4857534"/>
                <a:ext cx="1395302" cy="738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5" name="ZoneTexte 33"/>
              <p:cNvSpPr txBox="1"/>
              <p:nvPr/>
            </p:nvSpPr>
            <p:spPr>
              <a:xfrm>
                <a:off x="-784708" y="5773362"/>
                <a:ext cx="6368850" cy="94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HTTP/ </a:t>
                </a:r>
                <a:r>
                  <a:rPr lang="en-US" sz="900" b="1" kern="0" dirty="0" err="1">
                    <a:solidFill>
                      <a:srgbClr val="000000"/>
                    </a:solidFill>
                    <a:ea typeface="宋体" pitchFamily="2" charset="-122"/>
                  </a:rPr>
                  <a:t>CoAP</a:t>
                </a: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/ (D)TLS/ </a:t>
                </a:r>
                <a:r>
                  <a:rPr lang="en-US" sz="900" b="1" kern="0" dirty="0" err="1">
                    <a:solidFill>
                      <a:srgbClr val="000000"/>
                    </a:solidFill>
                    <a:ea typeface="宋体" pitchFamily="2" charset="-122"/>
                  </a:rPr>
                  <a:t>WebSocket</a:t>
                </a:r>
                <a:endParaRPr lang="en-US" sz="900" b="1" kern="0" dirty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386" name="组合 385"/>
          <p:cNvGrpSpPr/>
          <p:nvPr/>
        </p:nvGrpSpPr>
        <p:grpSpPr>
          <a:xfrm>
            <a:off x="7406738" y="4262118"/>
            <a:ext cx="999580" cy="481327"/>
            <a:chOff x="5238797" y="3510412"/>
            <a:chExt cx="1631607" cy="785666"/>
          </a:xfrm>
        </p:grpSpPr>
        <p:sp>
          <p:nvSpPr>
            <p:cNvPr id="387" name="Rectangle à coins arrondis 37"/>
            <p:cNvSpPr/>
            <p:nvPr/>
          </p:nvSpPr>
          <p:spPr>
            <a:xfrm>
              <a:off x="5364026" y="3510412"/>
              <a:ext cx="1131561" cy="438165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388" name="ZoneTexte 32"/>
            <p:cNvSpPr txBox="1"/>
            <p:nvPr/>
          </p:nvSpPr>
          <p:spPr>
            <a:xfrm>
              <a:off x="5238797" y="3919293"/>
              <a:ext cx="1631607" cy="3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TR-069/ TR-181</a:t>
              </a:r>
            </a:p>
          </p:txBody>
        </p:sp>
        <p:pic>
          <p:nvPicPr>
            <p:cNvPr id="389" name="图片 38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96" y="3581400"/>
              <a:ext cx="1038201" cy="269872"/>
            </a:xfrm>
            <a:prstGeom prst="rect">
              <a:avLst/>
            </a:prstGeom>
          </p:spPr>
        </p:pic>
      </p:grpSp>
      <p:grpSp>
        <p:nvGrpSpPr>
          <p:cNvPr id="390" name="组合 389"/>
          <p:cNvGrpSpPr/>
          <p:nvPr/>
        </p:nvGrpSpPr>
        <p:grpSpPr>
          <a:xfrm>
            <a:off x="6565127" y="3829105"/>
            <a:ext cx="570084" cy="506622"/>
            <a:chOff x="5256214" y="3300952"/>
            <a:chExt cx="930543" cy="826956"/>
          </a:xfrm>
        </p:grpSpPr>
        <p:sp>
          <p:nvSpPr>
            <p:cNvPr id="391" name="Rounded Rectangle 14"/>
            <p:cNvSpPr/>
            <p:nvPr/>
          </p:nvSpPr>
          <p:spPr bwMode="auto">
            <a:xfrm>
              <a:off x="5256214" y="3300952"/>
              <a:ext cx="930543" cy="44650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92" name="图片 39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75174" y="3371012"/>
              <a:ext cx="710036" cy="314675"/>
            </a:xfrm>
            <a:prstGeom prst="rect">
              <a:avLst/>
            </a:prstGeom>
          </p:spPr>
        </p:pic>
        <p:sp>
          <p:nvSpPr>
            <p:cNvPr id="393" name="ZoneTexte 32"/>
            <p:cNvSpPr txBox="1"/>
            <p:nvPr/>
          </p:nvSpPr>
          <p:spPr>
            <a:xfrm>
              <a:off x="5428380" y="3751122"/>
              <a:ext cx="721975" cy="37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DDS</a:t>
              </a:r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6323849" y="3043961"/>
            <a:ext cx="552242" cy="305667"/>
            <a:chOff x="7391400" y="5189828"/>
            <a:chExt cx="1262744" cy="657765"/>
          </a:xfrm>
        </p:grpSpPr>
        <p:sp>
          <p:nvSpPr>
            <p:cNvPr id="395" name="Rectangle à coins arrondis 34"/>
            <p:cNvSpPr/>
            <p:nvPr/>
          </p:nvSpPr>
          <p:spPr>
            <a:xfrm>
              <a:off x="7391400" y="5189828"/>
              <a:ext cx="1262744" cy="65776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396" name="图片 3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202" y="5239054"/>
              <a:ext cx="957000" cy="556623"/>
            </a:xfrm>
            <a:prstGeom prst="rect">
              <a:avLst/>
            </a:prstGeom>
          </p:spPr>
        </p:pic>
      </p:grpSp>
      <p:grpSp>
        <p:nvGrpSpPr>
          <p:cNvPr id="397" name="组合 396"/>
          <p:cNvGrpSpPr/>
          <p:nvPr/>
        </p:nvGrpSpPr>
        <p:grpSpPr>
          <a:xfrm>
            <a:off x="7515454" y="3437364"/>
            <a:ext cx="525834" cy="280648"/>
            <a:chOff x="6713320" y="1899283"/>
            <a:chExt cx="754281" cy="448007"/>
          </a:xfrm>
        </p:grpSpPr>
        <p:sp>
          <p:nvSpPr>
            <p:cNvPr id="398" name="Rectangle à coins arrondis 34"/>
            <p:cNvSpPr/>
            <p:nvPr/>
          </p:nvSpPr>
          <p:spPr>
            <a:xfrm>
              <a:off x="6713320" y="1899283"/>
              <a:ext cx="754281" cy="4480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399" name="Picture 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770737" y="1967223"/>
              <a:ext cx="696864" cy="33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0" name="组合 399"/>
          <p:cNvGrpSpPr/>
          <p:nvPr/>
        </p:nvGrpSpPr>
        <p:grpSpPr>
          <a:xfrm>
            <a:off x="2286531" y="3865074"/>
            <a:ext cx="583437" cy="302452"/>
            <a:chOff x="5418258" y="5237076"/>
            <a:chExt cx="2232000" cy="831697"/>
          </a:xfrm>
        </p:grpSpPr>
        <p:sp>
          <p:nvSpPr>
            <p:cNvPr id="401" name="Rectangle à coins arrondis 34"/>
            <p:cNvSpPr/>
            <p:nvPr/>
          </p:nvSpPr>
          <p:spPr>
            <a:xfrm>
              <a:off x="5418258" y="5237076"/>
              <a:ext cx="2232000" cy="83169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402" name="Picture 4" descr="http://www.automatedhome.co.uk/wp-content/uploads/2013/12/allseen-alliance-logo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184" y="5393591"/>
              <a:ext cx="1981322" cy="50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4" name="Rectangle à coins arrondis 35"/>
          <p:cNvSpPr/>
          <p:nvPr/>
        </p:nvSpPr>
        <p:spPr>
          <a:xfrm>
            <a:off x="4958264" y="3027281"/>
            <a:ext cx="695155" cy="30245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endParaRPr lang="fr-FR" sz="900" kern="0" dirty="0" err="1">
              <a:solidFill>
                <a:srgbClr val="000000"/>
              </a:solidFill>
              <a:latin typeface="Arial"/>
              <a:ea typeface="微软雅黑"/>
            </a:endParaRPr>
          </a:p>
        </p:txBody>
      </p:sp>
      <p:grpSp>
        <p:nvGrpSpPr>
          <p:cNvPr id="406" name="组合 405"/>
          <p:cNvGrpSpPr/>
          <p:nvPr/>
        </p:nvGrpSpPr>
        <p:grpSpPr>
          <a:xfrm>
            <a:off x="3478745" y="3307115"/>
            <a:ext cx="630817" cy="296707"/>
            <a:chOff x="1727471" y="2639268"/>
            <a:chExt cx="1001022" cy="425610"/>
          </a:xfrm>
        </p:grpSpPr>
        <p:sp>
          <p:nvSpPr>
            <p:cNvPr id="407" name="Rectangle à coins arrondis 38"/>
            <p:cNvSpPr/>
            <p:nvPr/>
          </p:nvSpPr>
          <p:spPr>
            <a:xfrm>
              <a:off x="1727471" y="2639268"/>
              <a:ext cx="1001022" cy="42561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408" name="图片 40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70705" y="2667000"/>
              <a:ext cx="903653" cy="353758"/>
            </a:xfrm>
            <a:prstGeom prst="rect">
              <a:avLst/>
            </a:prstGeom>
          </p:spPr>
        </p:pic>
      </p:grpSp>
      <p:grpSp>
        <p:nvGrpSpPr>
          <p:cNvPr id="409" name="组合 408"/>
          <p:cNvGrpSpPr/>
          <p:nvPr/>
        </p:nvGrpSpPr>
        <p:grpSpPr>
          <a:xfrm>
            <a:off x="8503581" y="4032388"/>
            <a:ext cx="581000" cy="305667"/>
            <a:chOff x="6589202" y="1904997"/>
            <a:chExt cx="841497" cy="328847"/>
          </a:xfrm>
        </p:grpSpPr>
        <p:sp>
          <p:nvSpPr>
            <p:cNvPr id="410" name="Rectangle à coins arrondis 34"/>
            <p:cNvSpPr/>
            <p:nvPr/>
          </p:nvSpPr>
          <p:spPr>
            <a:xfrm>
              <a:off x="6589202" y="1904997"/>
              <a:ext cx="841497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411" name="图片 41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660691" y="1928895"/>
              <a:ext cx="693732" cy="253313"/>
            </a:xfrm>
            <a:prstGeom prst="rect">
              <a:avLst/>
            </a:prstGeom>
          </p:spPr>
        </p:pic>
      </p:grpSp>
      <p:grpSp>
        <p:nvGrpSpPr>
          <p:cNvPr id="412" name="组合 411"/>
          <p:cNvGrpSpPr/>
          <p:nvPr/>
        </p:nvGrpSpPr>
        <p:grpSpPr>
          <a:xfrm>
            <a:off x="4708104" y="2331723"/>
            <a:ext cx="665911" cy="544289"/>
            <a:chOff x="4705436" y="1562539"/>
            <a:chExt cx="887881" cy="725718"/>
          </a:xfrm>
        </p:grpSpPr>
        <p:sp>
          <p:nvSpPr>
            <p:cNvPr id="413" name="Rectangle à coins arrondis 34"/>
            <p:cNvSpPr/>
            <p:nvPr/>
          </p:nvSpPr>
          <p:spPr>
            <a:xfrm>
              <a:off x="4705436" y="1562539"/>
              <a:ext cx="887881" cy="43917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14" name="组合 413"/>
            <p:cNvGrpSpPr/>
            <p:nvPr/>
          </p:nvGrpSpPr>
          <p:grpSpPr>
            <a:xfrm>
              <a:off x="4724397" y="1643164"/>
              <a:ext cx="818725" cy="645093"/>
              <a:chOff x="4568313" y="1205502"/>
              <a:chExt cx="924363" cy="728325"/>
            </a:xfrm>
          </p:grpSpPr>
          <p:pic>
            <p:nvPicPr>
              <p:cNvPr id="415" name="Picture 2" descr="http://www.ieee.org/documents/ieee_mb_blue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313" y="1205502"/>
                <a:ext cx="924363" cy="268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6" name="ZoneTexte 20"/>
              <p:cNvSpPr txBox="1"/>
              <p:nvPr/>
            </p:nvSpPr>
            <p:spPr>
              <a:xfrm>
                <a:off x="4568313" y="1586341"/>
                <a:ext cx="824586" cy="34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P2413</a:t>
                </a:r>
              </a:p>
            </p:txBody>
          </p:sp>
        </p:grpSp>
      </p:grpSp>
      <p:grpSp>
        <p:nvGrpSpPr>
          <p:cNvPr id="417" name="组合 416"/>
          <p:cNvGrpSpPr/>
          <p:nvPr/>
        </p:nvGrpSpPr>
        <p:grpSpPr>
          <a:xfrm>
            <a:off x="2543450" y="2755029"/>
            <a:ext cx="741942" cy="572267"/>
            <a:chOff x="3999647" y="771939"/>
            <a:chExt cx="741942" cy="572267"/>
          </a:xfrm>
        </p:grpSpPr>
        <p:sp>
          <p:nvSpPr>
            <p:cNvPr id="418" name="Rectangle à coins arrondis 34"/>
            <p:cNvSpPr/>
            <p:nvPr/>
          </p:nvSpPr>
          <p:spPr>
            <a:xfrm>
              <a:off x="4127946" y="771939"/>
              <a:ext cx="559498" cy="3322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19" name="组合 418"/>
            <p:cNvGrpSpPr/>
            <p:nvPr/>
          </p:nvGrpSpPr>
          <p:grpSpPr>
            <a:xfrm>
              <a:off x="3999647" y="790878"/>
              <a:ext cx="741942" cy="553328"/>
              <a:chOff x="2847065" y="1111633"/>
              <a:chExt cx="1212983" cy="832962"/>
            </a:xfrm>
          </p:grpSpPr>
          <p:pic>
            <p:nvPicPr>
              <p:cNvPr id="420" name="图片 419"/>
              <p:cNvPicPr>
                <a:picLocks noChangeAspect="1"/>
              </p:cNvPicPr>
              <p:nvPr/>
            </p:nvPicPr>
            <p:blipFill rotWithShape="1">
              <a:blip r:embed="rId29"/>
              <a:srcRect r="45304"/>
              <a:stretch/>
            </p:blipFill>
            <p:spPr>
              <a:xfrm>
                <a:off x="3073882" y="1111633"/>
                <a:ext cx="897647" cy="450518"/>
              </a:xfrm>
              <a:prstGeom prst="rect">
                <a:avLst/>
              </a:prstGeom>
            </p:spPr>
          </p:pic>
          <p:sp>
            <p:nvSpPr>
              <p:cNvPr id="421" name="ZoneTexte 20"/>
              <p:cNvSpPr txBox="1"/>
              <p:nvPr/>
            </p:nvSpPr>
            <p:spPr>
              <a:xfrm>
                <a:off x="2847065" y="1597108"/>
                <a:ext cx="1212983" cy="34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JTC1 WG10</a:t>
                </a:r>
              </a:p>
            </p:txBody>
          </p:sp>
        </p:grpSp>
      </p:grpSp>
      <p:grpSp>
        <p:nvGrpSpPr>
          <p:cNvPr id="422" name="组合 421"/>
          <p:cNvGrpSpPr/>
          <p:nvPr/>
        </p:nvGrpSpPr>
        <p:grpSpPr>
          <a:xfrm>
            <a:off x="1755126" y="3262267"/>
            <a:ext cx="481435" cy="571760"/>
            <a:chOff x="2967747" y="1713248"/>
            <a:chExt cx="641913" cy="762346"/>
          </a:xfrm>
        </p:grpSpPr>
        <p:sp>
          <p:nvSpPr>
            <p:cNvPr id="423" name="Rectangle à coins arrondis 34"/>
            <p:cNvSpPr/>
            <p:nvPr/>
          </p:nvSpPr>
          <p:spPr>
            <a:xfrm>
              <a:off x="3065875" y="1713248"/>
              <a:ext cx="518954" cy="4596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24" name="组合 423"/>
            <p:cNvGrpSpPr/>
            <p:nvPr/>
          </p:nvGrpSpPr>
          <p:grpSpPr>
            <a:xfrm>
              <a:off x="2967747" y="1727278"/>
              <a:ext cx="641913" cy="748316"/>
              <a:chOff x="1787846" y="1010588"/>
              <a:chExt cx="972292" cy="1137875"/>
            </a:xfrm>
          </p:grpSpPr>
          <p:pic>
            <p:nvPicPr>
              <p:cNvPr id="425" name="Picture 3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994" y="1010588"/>
                <a:ext cx="635666" cy="596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6" name="ZoneTexte 20"/>
              <p:cNvSpPr txBox="1"/>
              <p:nvPr/>
            </p:nvSpPr>
            <p:spPr>
              <a:xfrm>
                <a:off x="1787846" y="1680465"/>
                <a:ext cx="972292" cy="46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SG20</a:t>
                </a:r>
              </a:p>
            </p:txBody>
          </p:sp>
        </p:grpSp>
      </p:grpSp>
      <p:grpSp>
        <p:nvGrpSpPr>
          <p:cNvPr id="427" name="组合 426"/>
          <p:cNvGrpSpPr/>
          <p:nvPr/>
        </p:nvGrpSpPr>
        <p:grpSpPr>
          <a:xfrm>
            <a:off x="5548814" y="2290476"/>
            <a:ext cx="1089190" cy="560637"/>
            <a:chOff x="7494391" y="1825086"/>
            <a:chExt cx="1452253" cy="747516"/>
          </a:xfrm>
        </p:grpSpPr>
        <p:sp>
          <p:nvSpPr>
            <p:cNvPr id="428" name="Rectangle à coins arrondis 34"/>
            <p:cNvSpPr/>
            <p:nvPr/>
          </p:nvSpPr>
          <p:spPr>
            <a:xfrm>
              <a:off x="7801691" y="1825086"/>
              <a:ext cx="754386" cy="4235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429" name="Picture 2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65" y="1825086"/>
              <a:ext cx="629741" cy="38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" name="ZoneTexte 20"/>
            <p:cNvSpPr txBox="1"/>
            <p:nvPr/>
          </p:nvSpPr>
          <p:spPr>
            <a:xfrm>
              <a:off x="7494391" y="2264826"/>
              <a:ext cx="14522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 err="1">
                  <a:solidFill>
                    <a:srgbClr val="000000"/>
                  </a:solidFill>
                </a:rPr>
                <a:t>MIoT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431" name="组合 430"/>
          <p:cNvGrpSpPr/>
          <p:nvPr/>
        </p:nvGrpSpPr>
        <p:grpSpPr>
          <a:xfrm>
            <a:off x="7811387" y="2678889"/>
            <a:ext cx="956667" cy="562459"/>
            <a:chOff x="7251289" y="1096270"/>
            <a:chExt cx="956667" cy="562459"/>
          </a:xfrm>
        </p:grpSpPr>
        <p:sp>
          <p:nvSpPr>
            <p:cNvPr id="432" name="Rectangle à coins arrondis 34"/>
            <p:cNvSpPr/>
            <p:nvPr/>
          </p:nvSpPr>
          <p:spPr>
            <a:xfrm>
              <a:off x="7380825" y="1096270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33" name="ZoneTexte 32"/>
            <p:cNvSpPr txBox="1"/>
            <p:nvPr/>
          </p:nvSpPr>
          <p:spPr>
            <a:xfrm>
              <a:off x="7251289" y="1427897"/>
              <a:ext cx="9566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SCP, SmartM2M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pic>
          <p:nvPicPr>
            <p:cNvPr id="43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736" y="1131948"/>
              <a:ext cx="593023" cy="2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5" name="组合 434"/>
          <p:cNvGrpSpPr/>
          <p:nvPr/>
        </p:nvGrpSpPr>
        <p:grpSpPr>
          <a:xfrm>
            <a:off x="6804033" y="2395425"/>
            <a:ext cx="812361" cy="555984"/>
            <a:chOff x="7005071" y="979150"/>
            <a:chExt cx="812361" cy="555984"/>
          </a:xfrm>
        </p:grpSpPr>
        <p:sp>
          <p:nvSpPr>
            <p:cNvPr id="436" name="Rectangle à coins arrondis 34"/>
            <p:cNvSpPr/>
            <p:nvPr/>
          </p:nvSpPr>
          <p:spPr>
            <a:xfrm>
              <a:off x="7047815" y="979150"/>
              <a:ext cx="672478" cy="31902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37" name="ZoneTexte 20"/>
            <p:cNvSpPr txBox="1"/>
            <p:nvPr/>
          </p:nvSpPr>
          <p:spPr>
            <a:xfrm>
              <a:off x="7005071" y="1304302"/>
              <a:ext cx="8123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Certification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pic>
          <p:nvPicPr>
            <p:cNvPr id="438" name="图片 43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085742" y="1020098"/>
              <a:ext cx="591815" cy="223229"/>
            </a:xfrm>
            <a:prstGeom prst="rect">
              <a:avLst/>
            </a:prstGeom>
          </p:spPr>
        </p:pic>
      </p:grpSp>
      <p:grpSp>
        <p:nvGrpSpPr>
          <p:cNvPr id="439" name="组合 438"/>
          <p:cNvGrpSpPr/>
          <p:nvPr/>
        </p:nvGrpSpPr>
        <p:grpSpPr>
          <a:xfrm>
            <a:off x="3478744" y="2441967"/>
            <a:ext cx="948110" cy="546675"/>
            <a:chOff x="5669245" y="1540335"/>
            <a:chExt cx="948110" cy="546675"/>
          </a:xfrm>
        </p:grpSpPr>
        <p:sp>
          <p:nvSpPr>
            <p:cNvPr id="440" name="Rectangle à coins arrondis 34"/>
            <p:cNvSpPr/>
            <p:nvPr/>
          </p:nvSpPr>
          <p:spPr>
            <a:xfrm>
              <a:off x="5807294" y="1540335"/>
              <a:ext cx="680525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441" name="图片 44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854244" y="1569306"/>
              <a:ext cx="602095" cy="246112"/>
            </a:xfrm>
            <a:prstGeom prst="rect">
              <a:avLst/>
            </a:prstGeom>
          </p:spPr>
        </p:pic>
        <p:sp>
          <p:nvSpPr>
            <p:cNvPr id="442" name="ZoneTexte 32"/>
            <p:cNvSpPr txBox="1"/>
            <p:nvPr/>
          </p:nvSpPr>
          <p:spPr>
            <a:xfrm>
              <a:off x="5669245" y="1856178"/>
              <a:ext cx="9481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ref. arch, OHTP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8862400" y="3272561"/>
            <a:ext cx="629881" cy="563143"/>
            <a:chOff x="8190591" y="1095586"/>
            <a:chExt cx="629881" cy="563143"/>
          </a:xfrm>
        </p:grpSpPr>
        <p:sp>
          <p:nvSpPr>
            <p:cNvPr id="444" name="Rectangle à coins arrondis 34"/>
            <p:cNvSpPr/>
            <p:nvPr/>
          </p:nvSpPr>
          <p:spPr>
            <a:xfrm>
              <a:off x="8190591" y="1095586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45" name="ZoneTexte 32"/>
            <p:cNvSpPr txBox="1"/>
            <p:nvPr/>
          </p:nvSpPr>
          <p:spPr>
            <a:xfrm>
              <a:off x="8326126" y="1427897"/>
              <a:ext cx="4223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WG3</a:t>
              </a:r>
            </a:p>
          </p:txBody>
        </p:sp>
        <p:pic>
          <p:nvPicPr>
            <p:cNvPr id="446" name="图片 445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239838" y="1134842"/>
              <a:ext cx="555689" cy="237357"/>
            </a:xfrm>
            <a:prstGeom prst="rect">
              <a:avLst/>
            </a:prstGeom>
          </p:spPr>
        </p:pic>
      </p:grpSp>
      <p:sp>
        <p:nvSpPr>
          <p:cNvPr id="451" name="ZoneTexte 32"/>
          <p:cNvSpPr txBox="1"/>
          <p:nvPr/>
        </p:nvSpPr>
        <p:spPr>
          <a:xfrm>
            <a:off x="8486326" y="4318837"/>
            <a:ext cx="658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OPC-UA</a:t>
            </a:r>
          </a:p>
        </p:txBody>
      </p:sp>
      <p:sp>
        <p:nvSpPr>
          <p:cNvPr id="452" name="ZoneTexte 32"/>
          <p:cNvSpPr txBox="1"/>
          <p:nvPr/>
        </p:nvSpPr>
        <p:spPr>
          <a:xfrm>
            <a:off x="7574077" y="3716364"/>
            <a:ext cx="526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WoT</a:t>
            </a:r>
          </a:p>
        </p:txBody>
      </p:sp>
      <p:sp>
        <p:nvSpPr>
          <p:cNvPr id="453" name="ZoneTexte 32"/>
          <p:cNvSpPr txBox="1"/>
          <p:nvPr/>
        </p:nvSpPr>
        <p:spPr>
          <a:xfrm>
            <a:off x="6195400" y="3346528"/>
            <a:ext cx="77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SCEF/</a:t>
            </a:r>
            <a:r>
              <a:rPr lang="en-US" sz="900" b="1" kern="0" dirty="0" err="1">
                <a:solidFill>
                  <a:srgbClr val="000000"/>
                </a:solidFill>
                <a:ea typeface="宋体" pitchFamily="2" charset="-122"/>
              </a:rPr>
              <a:t>CIoT</a:t>
            </a:r>
            <a:endParaRPr lang="en-US" sz="900" b="1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54" name="ZoneTexte 32"/>
          <p:cNvSpPr txBox="1"/>
          <p:nvPr/>
        </p:nvSpPr>
        <p:spPr>
          <a:xfrm>
            <a:off x="4976199" y="3272560"/>
            <a:ext cx="640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OCF</a:t>
            </a:r>
          </a:p>
        </p:txBody>
      </p:sp>
      <p:sp>
        <p:nvSpPr>
          <p:cNvPr id="455" name="ZoneTexte 32"/>
          <p:cNvSpPr txBox="1"/>
          <p:nvPr/>
        </p:nvSpPr>
        <p:spPr>
          <a:xfrm>
            <a:off x="2205199" y="4182476"/>
            <a:ext cx="77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A</a:t>
            </a:r>
            <a:r>
              <a:rPr lang="en-US" altLang="zh-CN" sz="900" b="1" kern="0" dirty="0">
                <a:solidFill>
                  <a:srgbClr val="000000"/>
                </a:solidFill>
                <a:ea typeface="宋体" pitchFamily="2" charset="-122"/>
              </a:rPr>
              <a:t>llJoyn</a:t>
            </a:r>
            <a:endParaRPr lang="en-US" sz="900" b="1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78766" y="3060159"/>
            <a:ext cx="674652" cy="246048"/>
          </a:xfrm>
          <a:prstGeom prst="rect">
            <a:avLst/>
          </a:prstGeom>
        </p:spPr>
      </p:pic>
      <p:sp>
        <p:nvSpPr>
          <p:cNvPr id="456" name="ZoneTexte 32"/>
          <p:cNvSpPr txBox="1"/>
          <p:nvPr/>
        </p:nvSpPr>
        <p:spPr>
          <a:xfrm>
            <a:off x="3473880" y="3563919"/>
            <a:ext cx="659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</a:rPr>
              <a:t>OSG</a:t>
            </a:r>
            <a:r>
              <a:rPr lang="en-US" altLang="zh-CN" sz="900" b="1" kern="0" dirty="0">
                <a:solidFill>
                  <a:srgbClr val="000000"/>
                </a:solidFill>
                <a:ea typeface="宋体" pitchFamily="2" charset="-122"/>
              </a:rPr>
              <a:t>i/DAL</a:t>
            </a:r>
            <a:endParaRPr lang="en-US" sz="900" b="1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762121" y="1187483"/>
            <a:ext cx="10749938" cy="6328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marL="1714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</a:rPr>
              <a:t>Collaboration is important to reach common understanding, limit overlaps and build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interoperable</a:t>
            </a:r>
            <a:r>
              <a:rPr lang="en-US" altLang="zh-CN" sz="2000" dirty="0">
                <a:latin typeface="微软雅黑" panose="020B0503020204020204" pitchFamily="34" charset="-122"/>
              </a:rPr>
              <a:t> IoT ecosystems globally. 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0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0054" y="189825"/>
            <a:ext cx="7407275" cy="654050"/>
          </a:xfrm>
        </p:spPr>
        <p:txBody>
          <a:bodyPr anchor="b"/>
          <a:lstStyle/>
          <a:p>
            <a:r>
              <a:rPr lang="it-IT" altLang="en-US" sz="3600" dirty="0">
                <a:latin typeface="+mn-lt"/>
              </a:rPr>
              <a:t>IOT and OneM2M</a:t>
            </a:r>
            <a:endParaRPr lang="en-US" altLang="en-US" sz="3600" dirty="0">
              <a:latin typeface="+mn-lt"/>
            </a:endParaRPr>
          </a:p>
        </p:txBody>
      </p:sp>
      <p:grpSp>
        <p:nvGrpSpPr>
          <p:cNvPr id="60" name="Gruppo 5">
            <a:extLst>
              <a:ext uri="{FF2B5EF4-FFF2-40B4-BE49-F238E27FC236}">
                <a16:creationId xmlns:a16="http://schemas.microsoft.com/office/drawing/2014/main" id="{5C2DCD4E-F141-4C38-9D31-410121B37338}"/>
              </a:ext>
            </a:extLst>
          </p:cNvPr>
          <p:cNvGrpSpPr>
            <a:grpSpLocks/>
          </p:cNvGrpSpPr>
          <p:nvPr/>
        </p:nvGrpSpPr>
        <p:grpSpPr bwMode="auto">
          <a:xfrm>
            <a:off x="5562138" y="1323832"/>
            <a:ext cx="2315550" cy="2053757"/>
            <a:chOff x="1520825" y="1728056"/>
            <a:chExt cx="1827213" cy="3128107"/>
          </a:xfrm>
        </p:grpSpPr>
        <p:sp>
          <p:nvSpPr>
            <p:cNvPr id="77" name="AutoShape 8">
              <a:extLst>
                <a:ext uri="{FF2B5EF4-FFF2-40B4-BE49-F238E27FC236}">
                  <a16:creationId xmlns:a16="http://schemas.microsoft.com/office/drawing/2014/main" id="{703DBFE5-5E39-4E42-9DE7-6E2AF4980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2430463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8" name="AutoShape 8">
              <a:extLst>
                <a:ext uri="{FF2B5EF4-FFF2-40B4-BE49-F238E27FC236}">
                  <a16:creationId xmlns:a16="http://schemas.microsoft.com/office/drawing/2014/main" id="{0AB357FC-CD6F-4D03-8B0F-805F5F4DF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87797" y="3740150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AutoShape 8">
              <a:extLst>
                <a:ext uri="{FF2B5EF4-FFF2-40B4-BE49-F238E27FC236}">
                  <a16:creationId xmlns:a16="http://schemas.microsoft.com/office/drawing/2014/main" id="{FC25CE0D-8E4B-4083-937A-B6A2B2793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307975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0" name="Text Box 12">
              <a:extLst>
                <a:ext uri="{FF2B5EF4-FFF2-40B4-BE49-F238E27FC236}">
                  <a16:creationId xmlns:a16="http://schemas.microsoft.com/office/drawing/2014/main" id="{35CB1504-AB4F-4F0F-A517-BC9840D8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825" y="4346576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81" name="Text Box 15">
              <a:extLst>
                <a:ext uri="{FF2B5EF4-FFF2-40B4-BE49-F238E27FC236}">
                  <a16:creationId xmlns:a16="http://schemas.microsoft.com/office/drawing/2014/main" id="{FBC7FCC9-577A-45C8-9293-638F886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398" y="3694532"/>
              <a:ext cx="1397486" cy="47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2" name="AutoShape 8">
              <a:extLst>
                <a:ext uri="{FF2B5EF4-FFF2-40B4-BE49-F238E27FC236}">
                  <a16:creationId xmlns:a16="http://schemas.microsoft.com/office/drawing/2014/main" id="{EBA68854-D372-4110-84E5-C6213366E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07616" y="1584387"/>
              <a:ext cx="1152525" cy="1439863"/>
            </a:xfrm>
            <a:prstGeom prst="chevron">
              <a:avLst>
                <a:gd name="adj" fmla="val 10884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3" name="Text Box 7">
              <a:extLst>
                <a:ext uri="{FF2B5EF4-FFF2-40B4-BE49-F238E27FC236}">
                  <a16:creationId xmlns:a16="http://schemas.microsoft.com/office/drawing/2014/main" id="{DA87FA86-03F0-4957-A994-B6223FF5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863" y="1827213"/>
              <a:ext cx="178117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 Enablement</a:t>
              </a:r>
              <a:endParaRPr kumimoji="0" lang="it-IT" altLang="en-US" sz="13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4" name="AutoShape 14">
              <a:extLst>
                <a:ext uri="{FF2B5EF4-FFF2-40B4-BE49-F238E27FC236}">
                  <a16:creationId xmlns:a16="http://schemas.microsoft.com/office/drawing/2014/main" id="{72B6091A-9F91-4585-89FD-597BEE232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25" y="2330451"/>
              <a:ext cx="1223963" cy="431800"/>
            </a:xfrm>
            <a:prstGeom prst="can">
              <a:avLst>
                <a:gd name="adj" fmla="val 25000"/>
              </a:avLst>
            </a:prstGeom>
            <a:solidFill>
              <a:srgbClr val="00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MS PGothic" pitchFamily="34" charset="-128"/>
                  <a:cs typeface="Arial"/>
                </a:rPr>
                <a:t>Data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B0FA8DE8-7BB8-4585-954C-BD00AEE29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20" y="2906713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sp>
        <p:nvSpPr>
          <p:cNvPr id="61" name="AutoShape 11">
            <a:extLst>
              <a:ext uri="{FF2B5EF4-FFF2-40B4-BE49-F238E27FC236}">
                <a16:creationId xmlns:a16="http://schemas.microsoft.com/office/drawing/2014/main" id="{5FE1942C-9CB9-4E44-9A01-60CB74C2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10" y="3799019"/>
            <a:ext cx="2736010" cy="426313"/>
          </a:xfrm>
          <a:prstGeom prst="homePlate">
            <a:avLst>
              <a:gd name="adj" fmla="val 8278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en-US" altLang="en-US" sz="1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" name="AutoShape 8">
            <a:extLst>
              <a:ext uri="{FF2B5EF4-FFF2-40B4-BE49-F238E27FC236}">
                <a16:creationId xmlns:a16="http://schemas.microsoft.com/office/drawing/2014/main" id="{5DBBB97F-A7D5-4534-B0AB-54587DF3C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048" y="3799019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Deployment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AutoShape 8">
            <a:extLst>
              <a:ext uri="{FF2B5EF4-FFF2-40B4-BE49-F238E27FC236}">
                <a16:creationId xmlns:a16="http://schemas.microsoft.com/office/drawing/2014/main" id="{F30E39B3-F520-4462-A771-E929A6B4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397" y="3799019"/>
            <a:ext cx="2667610" cy="426313"/>
          </a:xfrm>
          <a:prstGeom prst="chevron">
            <a:avLst>
              <a:gd name="adj" fmla="val 8197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/>
              </a:rPr>
              <a:t>Data sharing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4" name="AutoShape 38">
            <a:extLst>
              <a:ext uri="{FF2B5EF4-FFF2-40B4-BE49-F238E27FC236}">
                <a16:creationId xmlns:a16="http://schemas.microsoft.com/office/drawing/2014/main" id="{28F787DC-E004-4C7A-BBC8-80C1D7535787}"/>
              </a:ext>
            </a:extLst>
          </p:cNvPr>
          <p:cNvSpPr>
            <a:spLocks noChangeArrowheads="1"/>
          </p:cNvSpPr>
          <p:nvPr/>
        </p:nvSpPr>
        <p:spPr bwMode="auto">
          <a:xfrm rot="10006679">
            <a:off x="930096" y="1218354"/>
            <a:ext cx="8105184" cy="314466"/>
          </a:xfrm>
          <a:prstGeom prst="leftArrow">
            <a:avLst>
              <a:gd name="adj1" fmla="val 53704"/>
              <a:gd name="adj2" fmla="val 174855"/>
            </a:avLst>
          </a:prstGeom>
          <a:solidFill>
            <a:srgbClr val="3366FF"/>
          </a:soli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anose="020B0703020102020204" pitchFamily="34" charset="0"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82B9E6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grpSp>
        <p:nvGrpSpPr>
          <p:cNvPr id="65" name="Gruppo 4">
            <a:extLst>
              <a:ext uri="{FF2B5EF4-FFF2-40B4-BE49-F238E27FC236}">
                <a16:creationId xmlns:a16="http://schemas.microsoft.com/office/drawing/2014/main" id="{3579AD13-0878-4239-BF1D-D35C6CEB0C81}"/>
              </a:ext>
            </a:extLst>
          </p:cNvPr>
          <p:cNvGrpSpPr>
            <a:grpSpLocks/>
          </p:cNvGrpSpPr>
          <p:nvPr/>
        </p:nvGrpSpPr>
        <p:grpSpPr bwMode="auto">
          <a:xfrm>
            <a:off x="3171636" y="2174817"/>
            <a:ext cx="2271291" cy="1376195"/>
            <a:chOff x="3283782" y="2774494"/>
            <a:chExt cx="1792288" cy="2094706"/>
          </a:xfrm>
        </p:grpSpPr>
        <p:sp>
          <p:nvSpPr>
            <p:cNvPr id="71" name="AutoShape 8">
              <a:extLst>
                <a:ext uri="{FF2B5EF4-FFF2-40B4-BE49-F238E27FC236}">
                  <a16:creationId xmlns:a16="http://schemas.microsoft.com/office/drawing/2014/main" id="{45FB0777-6084-43AE-937A-9988C7B32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244350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" name="AutoShape 8">
              <a:extLst>
                <a:ext uri="{FF2B5EF4-FFF2-40B4-BE49-F238E27FC236}">
                  <a16:creationId xmlns:a16="http://schemas.microsoft.com/office/drawing/2014/main" id="{2D95059B-2431-47D0-86D7-CF6F8443F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0754" y="3753187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AutoShape 8">
              <a:extLst>
                <a:ext uri="{FF2B5EF4-FFF2-40B4-BE49-F238E27FC236}">
                  <a16:creationId xmlns:a16="http://schemas.microsoft.com/office/drawing/2014/main" id="{9ADBE575-40EA-44FC-93B0-392D115CD6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3092787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E2ABE461-5F93-462D-957F-B2D79CBB3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782" y="4359613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20DE5E7A-15B1-42DA-98C7-A3BF0948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356" y="3705781"/>
              <a:ext cx="1397496" cy="47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6" name="Text Box 7">
              <a:extLst>
                <a:ext uri="{FF2B5EF4-FFF2-40B4-BE49-F238E27FC236}">
                  <a16:creationId xmlns:a16="http://schemas.microsoft.com/office/drawing/2014/main" id="{9E52C5AA-0C6C-470E-A1D1-961B1CB0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577" y="2919750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grpSp>
        <p:nvGrpSpPr>
          <p:cNvPr id="66" name="Gruppo 3">
            <a:extLst>
              <a:ext uri="{FF2B5EF4-FFF2-40B4-BE49-F238E27FC236}">
                <a16:creationId xmlns:a16="http://schemas.microsoft.com/office/drawing/2014/main" id="{D8EA4AA2-205D-41CB-84AD-F483AF39590D}"/>
              </a:ext>
            </a:extLst>
          </p:cNvPr>
          <p:cNvGrpSpPr>
            <a:grpSpLocks/>
          </p:cNvGrpSpPr>
          <p:nvPr/>
        </p:nvGrpSpPr>
        <p:grpSpPr bwMode="auto">
          <a:xfrm>
            <a:off x="763545" y="2596267"/>
            <a:ext cx="2271291" cy="948262"/>
            <a:chOff x="5156042" y="3429000"/>
            <a:chExt cx="1792288" cy="1445419"/>
          </a:xfrm>
        </p:grpSpPr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5EF4220B-C454-41AA-8C91-1B2F44667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23014" y="3758406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8" name="AutoShape 8">
              <a:extLst>
                <a:ext uri="{FF2B5EF4-FFF2-40B4-BE49-F238E27FC236}">
                  <a16:creationId xmlns:a16="http://schemas.microsoft.com/office/drawing/2014/main" id="{95A68FF4-6F71-441D-BDFD-F38433D85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30158" y="3098006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AE62B2B2-6A51-4006-A2BC-574AFEF1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042" y="4364832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DE4CD8C4-D634-43C3-A5B5-BFBC3D11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3616" y="3644982"/>
              <a:ext cx="1397496" cy="47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86" name="Rectangle 3">
            <a:extLst>
              <a:ext uri="{FF2B5EF4-FFF2-40B4-BE49-F238E27FC236}">
                <a16:creationId xmlns:a16="http://schemas.microsoft.com/office/drawing/2014/main" id="{08F63EFE-F350-4F41-8C7D-E5AF11C2F425}"/>
              </a:ext>
            </a:extLst>
          </p:cNvPr>
          <p:cNvSpPr>
            <a:spLocks/>
          </p:cNvSpPr>
          <p:nvPr/>
        </p:nvSpPr>
        <p:spPr bwMode="auto">
          <a:xfrm>
            <a:off x="677611" y="4371916"/>
            <a:ext cx="9078301" cy="22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3525" indent="-263525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oneM2M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is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an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interworking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framework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designed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to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connect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the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different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IoT technologies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1400" b="1" dirty="0">
                <a:solidFill>
                  <a:srgbClr val="545054"/>
                </a:solidFill>
                <a:latin typeface="+mn-lt"/>
              </a:rPr>
              <a:t>oneM2M standard is based on a “Store and Share” resource REST based paradigm. The data may be  made available in the platform to the other applications, interested application are notified by means of subscription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Data management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is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a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key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element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in a REST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based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solution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(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historization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, time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series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etc.)</a:t>
            </a:r>
            <a:endParaRPr lang="en-US" altLang="en-US" sz="1400" b="1" dirty="0">
              <a:solidFill>
                <a:srgbClr val="545054"/>
              </a:solidFill>
              <a:latin typeface="+mn-lt"/>
            </a:endParaRP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oneM2M support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semantics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in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various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forms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, from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annotation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to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dedicated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interworking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, templates,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generic</a:t>
            </a:r>
            <a:r>
              <a:rPr lang="it-IT" altLang="en-US" sz="1400" b="1" dirty="0">
                <a:solidFill>
                  <a:srgbClr val="545054"/>
                </a:solidFill>
                <a:latin typeface="+mn-lt"/>
              </a:rPr>
              <a:t> </a:t>
            </a:r>
            <a:r>
              <a:rPr lang="it-IT" altLang="en-US" sz="1400" b="1" dirty="0" err="1">
                <a:solidFill>
                  <a:srgbClr val="545054"/>
                </a:solidFill>
                <a:latin typeface="+mn-lt"/>
              </a:rPr>
              <a:t>interworking</a:t>
            </a:r>
            <a:endParaRPr lang="en-US" altLang="en-US" sz="1400" b="1" dirty="0">
              <a:solidFill>
                <a:srgbClr val="545054"/>
              </a:solidFill>
              <a:latin typeface="+mn-lt"/>
            </a:endParaRP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endParaRPr lang="en-US" altLang="en-US" sz="1100" b="1" dirty="0">
              <a:solidFill>
                <a:srgbClr val="000000"/>
              </a:solidFill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82AA0774-09D3-4379-B859-A09AC753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442" y="3799019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sharing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6E040863-EDEA-464F-900A-F95B622615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1486933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72CECA8A-160B-4E52-AEC9-FC80FB1E87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3150" y="2346807"/>
            <a:ext cx="520094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6BD2CD56-C976-46F0-82DB-03C85A213D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1913222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D7C3C840-95D8-4D87-8E15-107116DA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60" y="3184624"/>
            <a:ext cx="2271291" cy="23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Devices </a:t>
            </a: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026C5793-8385-46F8-8E9C-1855793D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826" y="2756525"/>
            <a:ext cx="1770975" cy="3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it-IT" altLang="en-US" sz="10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6DE8EB89-D1D5-44A1-96B4-184001F38A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4852" y="931442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51275466-49CD-45A6-8952-97F61A81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02" y="1530537"/>
            <a:ext cx="2257208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 Enablement</a:t>
            </a:r>
            <a:endParaRPr kumimoji="0" lang="it-IT" altLang="en-US" sz="13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C5C64D7E-823E-4574-B53B-D7E3182A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020" y="1860938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Data</a:t>
            </a: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8A10EA6B-AA87-44BF-BD2A-D7D3A28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86" y="2239283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Management </a:t>
            </a:r>
          </a:p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310C5871-C3FF-410A-82DA-10B646CD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713" y="895948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Semantic support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DBB4A4BC-07C2-4730-B49D-A339FBCECE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67820" y="248909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AutoShape 14">
            <a:extLst>
              <a:ext uri="{FF2B5EF4-FFF2-40B4-BE49-F238E27FC236}">
                <a16:creationId xmlns:a16="http://schemas.microsoft.com/office/drawing/2014/main" id="{5D7CDCDE-C052-43B2-B324-3534981C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773" y="1154391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prstClr val="white"/>
                </a:solidFill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Information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1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50" y="208027"/>
            <a:ext cx="10515600" cy="709223"/>
          </a:xfr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sz="3600" b="1" dirty="0"/>
              <a:t>Example: Make it (inter)work together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496" y="1176793"/>
            <a:ext cx="10120881" cy="5239910"/>
            <a:chOff x="50434" y="1924362"/>
            <a:chExt cx="11967105" cy="4384998"/>
          </a:xfrm>
        </p:grpSpPr>
        <p:sp>
          <p:nvSpPr>
            <p:cNvPr id="10" name="Shape 99">
              <a:extLst/>
            </p:cNvPr>
            <p:cNvSpPr/>
            <p:nvPr/>
          </p:nvSpPr>
          <p:spPr>
            <a:xfrm>
              <a:off x="6459074" y="4944738"/>
              <a:ext cx="5558465" cy="1193829"/>
            </a:xfrm>
            <a:prstGeom prst="roundRect">
              <a:avLst>
                <a:gd name="adj" fmla="val 5676"/>
              </a:avLst>
            </a:prstGeom>
            <a:solidFill>
              <a:srgbClr val="FDFDFD"/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sp>
          <p:nvSpPr>
            <p:cNvPr id="11" name="Shape 99">
              <a:extLst/>
            </p:cNvPr>
            <p:cNvSpPr/>
            <p:nvPr/>
          </p:nvSpPr>
          <p:spPr>
            <a:xfrm>
              <a:off x="53593" y="2607628"/>
              <a:ext cx="6328599" cy="3546284"/>
            </a:xfrm>
            <a:prstGeom prst="roundRect">
              <a:avLst>
                <a:gd name="adj" fmla="val 5676"/>
              </a:avLst>
            </a:prstGeom>
            <a:solidFill>
              <a:srgbClr val="FDFDFD"/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grpSp>
          <p:nvGrpSpPr>
            <p:cNvPr id="12" name="Group 11">
              <a:extLst/>
            </p:cNvPr>
            <p:cNvGrpSpPr/>
            <p:nvPr/>
          </p:nvGrpSpPr>
          <p:grpSpPr>
            <a:xfrm>
              <a:off x="136901" y="1945789"/>
              <a:ext cx="2584570" cy="3888278"/>
              <a:chOff x="5778858" y="376086"/>
              <a:chExt cx="2584570" cy="4026433"/>
            </a:xfrm>
          </p:grpSpPr>
          <p:grpSp>
            <p:nvGrpSpPr>
              <p:cNvPr id="78" name="Group 77">
                <a:extLst/>
              </p:cNvPr>
              <p:cNvGrpSpPr/>
              <p:nvPr userDrawn="1"/>
            </p:nvGrpSpPr>
            <p:grpSpPr>
              <a:xfrm>
                <a:off x="5778858" y="2309794"/>
                <a:ext cx="2065509" cy="1013373"/>
                <a:chOff x="5778858" y="2309794"/>
                <a:chExt cx="2065509" cy="1013373"/>
              </a:xfrm>
            </p:grpSpPr>
            <p:sp>
              <p:nvSpPr>
                <p:cNvPr id="86" name="Shape 102">
                  <a:extLst/>
                </p:cNvPr>
                <p:cNvSpPr/>
                <p:nvPr userDrawn="1"/>
              </p:nvSpPr>
              <p:spPr>
                <a:xfrm>
                  <a:off x="6242022" y="2309794"/>
                  <a:ext cx="1534612" cy="1013373"/>
                </a:xfrm>
                <a:prstGeom prst="roundRect">
                  <a:avLst>
                    <a:gd name="adj" fmla="val 23247"/>
                  </a:avLst>
                </a:prstGeom>
                <a:noFill/>
                <a:ln w="19050" cap="flat" cmpd="sng">
                  <a:solidFill>
                    <a:srgbClr val="363636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FF6633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sz="1000" kern="0" dirty="0">
                    <a:ln w="12700" cmpd="sng">
                      <a:solidFill>
                        <a:srgbClr val="363636"/>
                      </a:solidFill>
                    </a:ln>
                    <a:solidFill>
                      <a:srgbClr val="363636"/>
                    </a:solidFill>
                    <a:latin typeface="Gotham-Medium"/>
                    <a:cs typeface="Gotham-Medium"/>
                  </a:endParaRPr>
                </a:p>
              </p:txBody>
            </p:sp>
            <p:sp>
              <p:nvSpPr>
                <p:cNvPr id="87" name="Rectangle 86">
                  <a:extLst/>
                </p:cNvPr>
                <p:cNvSpPr/>
                <p:nvPr userDrawn="1"/>
              </p:nvSpPr>
              <p:spPr>
                <a:xfrm>
                  <a:off x="7708901" y="2481787"/>
                  <a:ext cx="135466" cy="688980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grpSp>
              <p:nvGrpSpPr>
                <p:cNvPr id="88" name="Group 87">
                  <a:extLst/>
                </p:cNvPr>
                <p:cNvGrpSpPr/>
                <p:nvPr userDrawn="1"/>
              </p:nvGrpSpPr>
              <p:grpSpPr>
                <a:xfrm>
                  <a:off x="5778858" y="2362256"/>
                  <a:ext cx="287688" cy="942312"/>
                  <a:chOff x="415135" y="3759346"/>
                  <a:chExt cx="287688" cy="942312"/>
                </a:xfrm>
              </p:grpSpPr>
              <p:sp>
                <p:nvSpPr>
                  <p:cNvPr id="90" name="Rounded Rectangle 38">
                    <a:extLst/>
                  </p:cNvPr>
                  <p:cNvSpPr/>
                  <p:nvPr userDrawn="1"/>
                </p:nvSpPr>
                <p:spPr>
                  <a:xfrm>
                    <a:off x="415135" y="3759346"/>
                    <a:ext cx="287688" cy="942312"/>
                  </a:xfrm>
                  <a:prstGeom prst="roundRect">
                    <a:avLst>
                      <a:gd name="adj" fmla="val 21081"/>
                    </a:avLst>
                  </a:prstGeom>
                  <a:solidFill>
                    <a:srgbClr val="363636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91" name="Picture 90" descr="Thread_Logo_Wordmark_white.eps">
                    <a:extLst/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125340" y="4149011"/>
                    <a:ext cx="850346" cy="16298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89" name="Straight Connector 88">
                  <a:extLst/>
                </p:cNvPr>
                <p:cNvCxnSpPr>
                  <a:cxnSpLocks/>
                  <a:stCxn id="90" idx="3"/>
                  <a:endCxn id="83" idx="1"/>
                </p:cNvCxnSpPr>
                <p:nvPr userDrawn="1"/>
              </p:nvCxnSpPr>
              <p:spPr>
                <a:xfrm flipV="1">
                  <a:off x="6066546" y="2832250"/>
                  <a:ext cx="412689" cy="116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63636"/>
                  </a:solidFill>
                  <a:prstDash val="solid"/>
                </a:ln>
                <a:effectLst/>
              </p:spPr>
            </p:cxnSp>
          </p:grpSp>
          <p:sp>
            <p:nvSpPr>
              <p:cNvPr id="79" name="Shape 97">
                <a:extLst/>
              </p:cNvPr>
              <p:cNvSpPr/>
              <p:nvPr userDrawn="1"/>
            </p:nvSpPr>
            <p:spPr>
              <a:xfrm>
                <a:off x="6479235" y="3103837"/>
                <a:ext cx="1399199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FC4E27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>
                  <a:defRPr sz="1800" cap="none" spc="0">
                    <a:solidFill>
                      <a:srgbClr val="000000"/>
                    </a:solidFill>
                  </a:defRPr>
                </a:pPr>
                <a:r>
                  <a:rPr sz="1000" kern="0" dirty="0">
                    <a:solidFill>
                      <a:srgbClr val="FC4E27"/>
                    </a:solidFill>
                    <a:latin typeface="Gotham-Medium"/>
                    <a:cs typeface="Gotham-Medium"/>
                  </a:rPr>
                  <a:t>6LoWPAN</a:t>
                </a:r>
              </a:p>
            </p:txBody>
          </p:sp>
          <p:sp>
            <p:nvSpPr>
              <p:cNvPr id="80" name="Shape 98">
                <a:extLst/>
              </p:cNvPr>
              <p:cNvSpPr/>
              <p:nvPr userDrawn="1"/>
            </p:nvSpPr>
            <p:spPr>
              <a:xfrm>
                <a:off x="6479235" y="3564302"/>
                <a:ext cx="1884193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IEEE 802.15.4 MAC</a:t>
                </a:r>
              </a:p>
            </p:txBody>
          </p:sp>
          <p:sp>
            <p:nvSpPr>
              <p:cNvPr id="81" name="Shape 99">
                <a:extLst/>
              </p:cNvPr>
              <p:cNvSpPr/>
              <p:nvPr userDrawn="1"/>
            </p:nvSpPr>
            <p:spPr>
              <a:xfrm>
                <a:off x="6479235" y="376086"/>
                <a:ext cx="1399199" cy="64257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Native OCF Application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82" name="Shape 101">
                <a:extLst/>
              </p:cNvPr>
              <p:cNvSpPr/>
              <p:nvPr userDrawn="1"/>
            </p:nvSpPr>
            <p:spPr>
              <a:xfrm>
                <a:off x="6479235" y="2182908"/>
                <a:ext cx="1399199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FC4E27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FC4E27"/>
                    </a:solidFill>
                    <a:latin typeface="Gotham-Medium"/>
                    <a:cs typeface="Gotham-Medium"/>
                  </a:rPr>
                  <a:t>UDP</a:t>
                </a:r>
                <a:endParaRPr sz="1000" kern="0" dirty="0">
                  <a:solidFill>
                    <a:srgbClr val="FC4E27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83" name="Shape 102">
                <a:extLst/>
              </p:cNvPr>
              <p:cNvSpPr/>
              <p:nvPr userDrawn="1"/>
            </p:nvSpPr>
            <p:spPr>
              <a:xfrm>
                <a:off x="6479235" y="2643373"/>
                <a:ext cx="1399199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FC4E27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FF6633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FC4E27"/>
                    </a:solidFill>
                    <a:latin typeface="Gotham-Medium"/>
                    <a:cs typeface="Gotham-Medium"/>
                  </a:rPr>
                  <a:t>IP Routing</a:t>
                </a:r>
                <a:endParaRPr sz="1000" kern="0" dirty="0">
                  <a:solidFill>
                    <a:srgbClr val="FC4E27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84" name="Shape 103">
                <a:extLst/>
              </p:cNvPr>
              <p:cNvSpPr/>
              <p:nvPr userDrawn="1"/>
            </p:nvSpPr>
            <p:spPr>
              <a:xfrm rot="5400000">
                <a:off x="7294978" y="2413141"/>
                <a:ext cx="1759146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FC4E27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FF6633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FC4E27"/>
                    </a:solidFill>
                    <a:latin typeface="Gotham-Medium"/>
                    <a:cs typeface="Gotham-Medium"/>
                  </a:rPr>
                  <a:t>Security/ Commissioning</a:t>
                </a:r>
                <a:endParaRPr sz="1000" kern="0" dirty="0">
                  <a:solidFill>
                    <a:srgbClr val="FC4E27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85" name="Shape 104">
                <a:extLst/>
              </p:cNvPr>
              <p:cNvSpPr/>
              <p:nvPr userDrawn="1"/>
            </p:nvSpPr>
            <p:spPr>
              <a:xfrm>
                <a:off x="6479235" y="4024766"/>
                <a:ext cx="1884193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IEEE 802.15.4 PHY</a:t>
                </a:r>
              </a:p>
            </p:txBody>
          </p:sp>
        </p:grpSp>
        <p:pic>
          <p:nvPicPr>
            <p:cNvPr id="13" name="Picture 10" descr="Bildergebnis für OCF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21" y="2134037"/>
              <a:ext cx="1197513" cy="25740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 bwMode="auto">
            <a:xfrm>
              <a:off x="2618992" y="1946713"/>
              <a:ext cx="1013098" cy="62187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5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OCF Data Models</a:t>
              </a:r>
            </a:p>
          </p:txBody>
        </p:sp>
        <p:cxnSp>
          <p:nvCxnSpPr>
            <p:cNvPr id="15" name="Straight Arrow Connector 14"/>
            <p:cNvCxnSpPr>
              <a:cxnSpLocks/>
              <a:stCxn id="81" idx="3"/>
              <a:endCxn id="14" idx="2"/>
            </p:cNvCxnSpPr>
            <p:nvPr/>
          </p:nvCxnSpPr>
          <p:spPr>
            <a:xfrm>
              <a:off x="2236477" y="2256052"/>
              <a:ext cx="382515" cy="1600"/>
            </a:xfrm>
            <a:prstGeom prst="straightConnector1">
              <a:avLst/>
            </a:prstGeom>
            <a:no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cxnSpLocks/>
              <a:stCxn id="14" idx="6"/>
              <a:endCxn id="62" idx="1"/>
            </p:cNvCxnSpPr>
            <p:nvPr/>
          </p:nvCxnSpPr>
          <p:spPr>
            <a:xfrm flipV="1">
              <a:off x="3632090" y="2256052"/>
              <a:ext cx="700376" cy="1600"/>
            </a:xfrm>
            <a:prstGeom prst="straightConnector1">
              <a:avLst/>
            </a:prstGeom>
            <a:no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8598623" y="1924362"/>
              <a:ext cx="1030010" cy="65973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5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Which semantic?</a:t>
              </a:r>
            </a:p>
          </p:txBody>
        </p:sp>
        <p:sp>
          <p:nvSpPr>
            <p:cNvPr id="18" name="Shape 99">
              <a:extLst/>
            </p:cNvPr>
            <p:cNvSpPr/>
            <p:nvPr/>
          </p:nvSpPr>
          <p:spPr>
            <a:xfrm>
              <a:off x="805201" y="3181809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DTLS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sp>
          <p:nvSpPr>
            <p:cNvPr id="19" name="Shape 99">
              <a:extLst/>
            </p:cNvPr>
            <p:cNvSpPr/>
            <p:nvPr/>
          </p:nvSpPr>
          <p:spPr>
            <a:xfrm>
              <a:off x="805201" y="2693617"/>
              <a:ext cx="1397209" cy="396008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COAP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32089" y="1945789"/>
              <a:ext cx="4334001" cy="3891615"/>
              <a:chOff x="3632089" y="1945789"/>
              <a:chExt cx="4334001" cy="3891615"/>
            </a:xfrm>
          </p:grpSpPr>
          <p:grpSp>
            <p:nvGrpSpPr>
              <p:cNvPr id="52" name="Group 51">
                <a:extLst/>
              </p:cNvPr>
              <p:cNvGrpSpPr/>
              <p:nvPr/>
            </p:nvGrpSpPr>
            <p:grpSpPr>
              <a:xfrm>
                <a:off x="3632089" y="2672042"/>
                <a:ext cx="2584570" cy="3152401"/>
                <a:chOff x="5778858" y="1250118"/>
                <a:chExt cx="2584570" cy="3152401"/>
              </a:xfrm>
            </p:grpSpPr>
            <p:grpSp>
              <p:nvGrpSpPr>
                <p:cNvPr id="64" name="Group 63">
                  <a:extLst/>
                </p:cNvPr>
                <p:cNvGrpSpPr/>
                <p:nvPr userDrawn="1"/>
              </p:nvGrpSpPr>
              <p:grpSpPr>
                <a:xfrm>
                  <a:off x="5778858" y="2309794"/>
                  <a:ext cx="2065509" cy="1013373"/>
                  <a:chOff x="5778858" y="2309794"/>
                  <a:chExt cx="2065509" cy="1013373"/>
                </a:xfrm>
              </p:grpSpPr>
              <p:sp>
                <p:nvSpPr>
                  <p:cNvPr id="72" name="Shape 102">
                    <a:extLst/>
                  </p:cNvPr>
                  <p:cNvSpPr/>
                  <p:nvPr userDrawn="1"/>
                </p:nvSpPr>
                <p:spPr>
                  <a:xfrm>
                    <a:off x="6242022" y="2309794"/>
                    <a:ext cx="1534612" cy="1013373"/>
                  </a:xfrm>
                  <a:prstGeom prst="roundRect">
                    <a:avLst>
                      <a:gd name="adj" fmla="val 23247"/>
                    </a:avLst>
                  </a:prstGeom>
                  <a:noFill/>
                  <a:ln w="19050" cap="flat" cmpd="sng">
                    <a:solidFill>
                      <a:srgbClr val="363636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algn="ctr" defTabSz="876300">
                      <a:spcBef>
                        <a:spcPts val="0"/>
                      </a:spcBef>
                      <a:defRPr sz="2800" cap="none" spc="0">
                        <a:solidFill>
                          <a:srgbClr val="FF6633"/>
                        </a:solidFill>
                      </a:defRPr>
                    </a:lvl1pPr>
                  </a:lstStyle>
                  <a:p>
                    <a:pPr>
                      <a:defRPr sz="1800">
                        <a:solidFill>
                          <a:srgbClr val="000000"/>
                        </a:solidFill>
                      </a:defRPr>
                    </a:pPr>
                    <a:endParaRPr sz="1000" kern="0" dirty="0">
                      <a:ln w="12700" cmpd="sng">
                        <a:solidFill>
                          <a:srgbClr val="363636"/>
                        </a:solidFill>
                      </a:ln>
                      <a:solidFill>
                        <a:srgbClr val="363636"/>
                      </a:solidFill>
                      <a:latin typeface="Gotham-Medium"/>
                      <a:cs typeface="Gotham-Medium"/>
                    </a:endParaRPr>
                  </a:p>
                </p:txBody>
              </p:sp>
              <p:sp>
                <p:nvSpPr>
                  <p:cNvPr id="73" name="Rectangle 72">
                    <a:extLst/>
                  </p:cNvPr>
                  <p:cNvSpPr/>
                  <p:nvPr userDrawn="1"/>
                </p:nvSpPr>
                <p:spPr>
                  <a:xfrm>
                    <a:off x="7708901" y="2481787"/>
                    <a:ext cx="135466" cy="68898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74" name="Group 73">
                    <a:extLst/>
                  </p:cNvPr>
                  <p:cNvGrpSpPr/>
                  <p:nvPr userDrawn="1"/>
                </p:nvGrpSpPr>
                <p:grpSpPr>
                  <a:xfrm>
                    <a:off x="5778858" y="2362256"/>
                    <a:ext cx="287688" cy="942312"/>
                    <a:chOff x="415135" y="3759346"/>
                    <a:chExt cx="287688" cy="942312"/>
                  </a:xfrm>
                </p:grpSpPr>
                <p:sp>
                  <p:nvSpPr>
                    <p:cNvPr id="76" name="Rounded Rectangle 38">
                      <a:extLst/>
                    </p:cNvPr>
                    <p:cNvSpPr/>
                    <p:nvPr userDrawn="1"/>
                  </p:nvSpPr>
                  <p:spPr>
                    <a:xfrm>
                      <a:off x="415135" y="3759346"/>
                      <a:ext cx="287688" cy="942312"/>
                    </a:xfrm>
                    <a:prstGeom prst="roundRect">
                      <a:avLst>
                        <a:gd name="adj" fmla="val 21081"/>
                      </a:avLst>
                    </a:prstGeom>
                    <a:solidFill>
                      <a:srgbClr val="363636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pic>
                  <p:nvPicPr>
                    <p:cNvPr id="77" name="Picture 76" descr="Thread_Logo_Wordmark_white.eps">
                      <a:extLst/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125340" y="4149011"/>
                      <a:ext cx="850346" cy="162983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75" name="Straight Connector 74">
                    <a:extLst/>
                  </p:cNvPr>
                  <p:cNvCxnSpPr>
                    <a:cxnSpLocks/>
                    <a:stCxn id="76" idx="3"/>
                    <a:endCxn id="69" idx="1"/>
                  </p:cNvCxnSpPr>
                  <p:nvPr userDrawn="1"/>
                </p:nvCxnSpPr>
                <p:spPr>
                  <a:xfrm flipV="1">
                    <a:off x="6066546" y="2832250"/>
                    <a:ext cx="412689" cy="116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363636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Shape 97">
                  <a:extLst/>
                </p:cNvPr>
                <p:cNvSpPr/>
                <p:nvPr userDrawn="1"/>
              </p:nvSpPr>
              <p:spPr>
                <a:xfrm>
                  <a:off x="6479235" y="3103837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FC4E27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76300">
                    <a:defRPr sz="1800" cap="none" spc="0">
                      <a:solidFill>
                        <a:srgbClr val="000000"/>
                      </a:solidFill>
                    </a:defRPr>
                  </a:pPr>
                  <a:r>
                    <a:rPr sz="1000" kern="0" dirty="0">
                      <a:solidFill>
                        <a:srgbClr val="FC4E27"/>
                      </a:solidFill>
                      <a:latin typeface="Gotham-Medium"/>
                      <a:cs typeface="Gotham-Medium"/>
                    </a:rPr>
                    <a:t>6LoWPAN</a:t>
                  </a:r>
                </a:p>
              </p:txBody>
            </p:sp>
            <p:sp>
              <p:nvSpPr>
                <p:cNvPr id="66" name="Shape 98">
                  <a:extLst/>
                </p:cNvPr>
                <p:cNvSpPr/>
                <p:nvPr userDrawn="1"/>
              </p:nvSpPr>
              <p:spPr>
                <a:xfrm>
                  <a:off x="6479235" y="3564302"/>
                  <a:ext cx="1884193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000" kern="0" dirty="0">
                      <a:solidFill>
                        <a:srgbClr val="363636"/>
                      </a:solidFill>
                      <a:latin typeface="Gotham-Medium"/>
                      <a:cs typeface="Gotham-Medium"/>
                    </a:rPr>
                    <a:t>IEEE 802.15.4 MAC</a:t>
                  </a:r>
                </a:p>
              </p:txBody>
            </p:sp>
            <p:sp>
              <p:nvSpPr>
                <p:cNvPr id="67" name="Shape 99">
                  <a:extLst/>
                </p:cNvPr>
                <p:cNvSpPr/>
                <p:nvPr userDrawn="1"/>
              </p:nvSpPr>
              <p:spPr>
                <a:xfrm>
                  <a:off x="6479235" y="1250118"/>
                  <a:ext cx="1884191" cy="396008"/>
                </a:xfrm>
                <a:prstGeom prst="roundRect">
                  <a:avLst>
                    <a:gd name="adj" fmla="val 2324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en-US" sz="1000" kern="0" dirty="0">
                      <a:solidFill>
                        <a:srgbClr val="363636"/>
                      </a:solidFill>
                      <a:latin typeface="Gotham-Medium"/>
                      <a:cs typeface="Gotham-Medium"/>
                    </a:rPr>
                    <a:t>COAP</a:t>
                  </a:r>
                  <a:endPara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endParaRPr>
                </a:p>
              </p:txBody>
            </p:sp>
            <p:sp>
              <p:nvSpPr>
                <p:cNvPr id="68" name="Shape 101">
                  <a:extLst/>
                </p:cNvPr>
                <p:cNvSpPr/>
                <p:nvPr userDrawn="1"/>
              </p:nvSpPr>
              <p:spPr>
                <a:xfrm>
                  <a:off x="6479235" y="2182908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19050" cap="flat" cmpd="sng">
                  <a:solidFill>
                    <a:srgbClr val="FC4E27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en-US" sz="1000" kern="0" dirty="0">
                      <a:solidFill>
                        <a:srgbClr val="FC4E27"/>
                      </a:solidFill>
                      <a:latin typeface="Gotham-Medium"/>
                      <a:cs typeface="Gotham-Medium"/>
                    </a:rPr>
                    <a:t>UDP</a:t>
                  </a:r>
                  <a:endParaRPr sz="1000" kern="0" dirty="0">
                    <a:solidFill>
                      <a:srgbClr val="FC4E27"/>
                    </a:solidFill>
                    <a:latin typeface="Gotham-Medium"/>
                    <a:cs typeface="Gotham-Medium"/>
                  </a:endParaRPr>
                </a:p>
              </p:txBody>
            </p:sp>
            <p:sp>
              <p:nvSpPr>
                <p:cNvPr id="69" name="Shape 102">
                  <a:extLst/>
                </p:cNvPr>
                <p:cNvSpPr/>
                <p:nvPr userDrawn="1"/>
              </p:nvSpPr>
              <p:spPr>
                <a:xfrm>
                  <a:off x="6479235" y="2643373"/>
                  <a:ext cx="1399199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FC4E27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FF6633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en-US" sz="1000" kern="0" dirty="0">
                      <a:solidFill>
                        <a:srgbClr val="FC4E27"/>
                      </a:solidFill>
                      <a:latin typeface="Gotham-Medium"/>
                      <a:cs typeface="Gotham-Medium"/>
                    </a:rPr>
                    <a:t>IP Routing</a:t>
                  </a:r>
                  <a:endParaRPr sz="1000" kern="0" dirty="0">
                    <a:solidFill>
                      <a:srgbClr val="FC4E27"/>
                    </a:solidFill>
                    <a:latin typeface="Gotham-Medium"/>
                    <a:cs typeface="Gotham-Medium"/>
                  </a:endParaRPr>
                </a:p>
              </p:txBody>
            </p:sp>
            <p:sp>
              <p:nvSpPr>
                <p:cNvPr id="70" name="Shape 103">
                  <a:extLst/>
                </p:cNvPr>
                <p:cNvSpPr/>
                <p:nvPr userDrawn="1"/>
              </p:nvSpPr>
              <p:spPr>
                <a:xfrm rot="5400000">
                  <a:off x="7290596" y="2408760"/>
                  <a:ext cx="1767907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FC4E27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FF6633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en-US" sz="1000" kern="0" dirty="0">
                      <a:solidFill>
                        <a:srgbClr val="FC4E27"/>
                      </a:solidFill>
                      <a:latin typeface="Gotham-Medium"/>
                      <a:cs typeface="Gotham-Medium"/>
                    </a:rPr>
                    <a:t>Security/ Commissioning</a:t>
                  </a:r>
                  <a:endParaRPr sz="1000" kern="0" dirty="0">
                    <a:solidFill>
                      <a:srgbClr val="FC4E27"/>
                    </a:solidFill>
                    <a:latin typeface="Gotham-Medium"/>
                    <a:cs typeface="Gotham-Medium"/>
                  </a:endParaRPr>
                </a:p>
              </p:txBody>
            </p:sp>
            <p:sp>
              <p:nvSpPr>
                <p:cNvPr id="71" name="Shape 104">
                  <a:extLst/>
                </p:cNvPr>
                <p:cNvSpPr/>
                <p:nvPr userDrawn="1"/>
              </p:nvSpPr>
              <p:spPr>
                <a:xfrm>
                  <a:off x="6479235" y="4024766"/>
                  <a:ext cx="1884193" cy="377753"/>
                </a:xfrm>
                <a:prstGeom prst="roundRect">
                  <a:avLst>
                    <a:gd name="adj" fmla="val 23247"/>
                  </a:avLst>
                </a:prstGeom>
                <a:solidFill>
                  <a:srgbClr val="F7F7F7"/>
                </a:solidFill>
                <a:ln w="19050" cap="flat" cmpd="sng">
                  <a:solidFill>
                    <a:srgbClr val="9B9B9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000" kern="0" dirty="0">
                      <a:solidFill>
                        <a:srgbClr val="363636"/>
                      </a:solidFill>
                      <a:latin typeface="Gotham-Medium"/>
                      <a:cs typeface="Gotham-Medium"/>
                    </a:rPr>
                    <a:t>IEEE 802.15.4 PHY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332466" y="1945789"/>
                <a:ext cx="3633624" cy="620525"/>
                <a:chOff x="6479235" y="374743"/>
                <a:chExt cx="3633624" cy="620525"/>
              </a:xfrm>
            </p:grpSpPr>
            <p:sp>
              <p:nvSpPr>
                <p:cNvPr id="62" name="Shape 99">
                  <a:extLst/>
                </p:cNvPr>
                <p:cNvSpPr/>
                <p:nvPr/>
              </p:nvSpPr>
              <p:spPr>
                <a:xfrm>
                  <a:off x="6479235" y="374743"/>
                  <a:ext cx="3633624" cy="620525"/>
                </a:xfrm>
                <a:prstGeom prst="roundRect">
                  <a:avLst>
                    <a:gd name="adj" fmla="val 2324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19050" cap="flat" cmpd="sng">
                  <a:solidFill>
                    <a:srgbClr val="8499B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76300">
                    <a:spcBef>
                      <a:spcPts val="0"/>
                    </a:spcBef>
                    <a:defRPr sz="2800" cap="none" spc="0">
                      <a:solidFill>
                        <a:srgbClr val="5C5B54"/>
                      </a:solidFill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en-US" sz="1000" kern="0" dirty="0">
                      <a:solidFill>
                        <a:srgbClr val="363636"/>
                      </a:solidFill>
                      <a:latin typeface="Gotham-Medium"/>
                      <a:cs typeface="Gotham-Medium"/>
                    </a:rPr>
                    <a:t>Bridge / IPE</a:t>
                  </a:r>
                  <a:endPara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10016" y="517546"/>
                  <a:ext cx="619127" cy="425134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10" descr="Bildergebnis für OCF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2654" y="2178783"/>
                <a:ext cx="1197513" cy="25740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Shape 97">
                <a:extLst/>
              </p:cNvPr>
              <p:cNvSpPr/>
              <p:nvPr/>
            </p:nvSpPr>
            <p:spPr>
              <a:xfrm>
                <a:off x="6540278" y="4520434"/>
                <a:ext cx="1425812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IPv4/IPv6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56" name="Shape 98">
                <a:extLst/>
              </p:cNvPr>
              <p:cNvSpPr/>
              <p:nvPr/>
            </p:nvSpPr>
            <p:spPr>
              <a:xfrm>
                <a:off x="6540278" y="4986225"/>
                <a:ext cx="1399199" cy="390715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IEEE 802.</a:t>
                </a: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3</a:t>
                </a: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 MAC</a:t>
                </a:r>
              </a:p>
            </p:txBody>
          </p:sp>
          <p:sp>
            <p:nvSpPr>
              <p:cNvPr id="57" name="Shape 101">
                <a:extLst/>
              </p:cNvPr>
              <p:cNvSpPr/>
              <p:nvPr/>
            </p:nvSpPr>
            <p:spPr>
              <a:xfrm>
                <a:off x="6540278" y="3617793"/>
                <a:ext cx="1425812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UDP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58" name="Shape 102">
                <a:extLst/>
              </p:cNvPr>
              <p:cNvSpPr/>
              <p:nvPr/>
            </p:nvSpPr>
            <p:spPr>
              <a:xfrm>
                <a:off x="6540278" y="4078258"/>
                <a:ext cx="1425812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IP Routing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59" name="Shape 104">
                <a:extLst/>
              </p:cNvPr>
              <p:cNvSpPr/>
              <p:nvPr/>
            </p:nvSpPr>
            <p:spPr>
              <a:xfrm>
                <a:off x="6540278" y="5459651"/>
                <a:ext cx="1399199" cy="377753"/>
              </a:xfrm>
              <a:prstGeom prst="roundRect">
                <a:avLst>
                  <a:gd name="adj" fmla="val 23247"/>
                </a:avLst>
              </a:prstGeom>
              <a:solidFill>
                <a:srgbClr val="F7F7F7"/>
              </a:solidFill>
              <a:ln w="19050" cap="flat" cmpd="sng">
                <a:solidFill>
                  <a:srgbClr val="9B9B9B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IEEE 802.</a:t>
                </a: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3</a:t>
                </a:r>
                <a:r>
                  <a:rPr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 PHY</a:t>
                </a:r>
              </a:p>
            </p:txBody>
          </p:sp>
          <p:sp>
            <p:nvSpPr>
              <p:cNvPr id="60" name="Shape 101">
                <a:extLst/>
              </p:cNvPr>
              <p:cNvSpPr/>
              <p:nvPr/>
            </p:nvSpPr>
            <p:spPr>
              <a:xfrm>
                <a:off x="4323275" y="3135607"/>
                <a:ext cx="1399199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DTLS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sp>
            <p:nvSpPr>
              <p:cNvPr id="61" name="Shape 101">
                <a:extLst/>
              </p:cNvPr>
              <p:cNvSpPr/>
              <p:nvPr/>
            </p:nvSpPr>
            <p:spPr>
              <a:xfrm>
                <a:off x="6540278" y="3182642"/>
                <a:ext cx="1425812" cy="377753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76300"/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DTLS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591727" y="1932828"/>
              <a:ext cx="1425812" cy="640289"/>
              <a:chOff x="8687047" y="374743"/>
              <a:chExt cx="1425812" cy="620525"/>
            </a:xfrm>
          </p:grpSpPr>
          <p:sp>
            <p:nvSpPr>
              <p:cNvPr id="50" name="Shape 99">
                <a:extLst/>
              </p:cNvPr>
              <p:cNvSpPr/>
              <p:nvPr/>
            </p:nvSpPr>
            <p:spPr>
              <a:xfrm>
                <a:off x="8687047" y="374743"/>
                <a:ext cx="1425812" cy="620525"/>
              </a:xfrm>
              <a:prstGeom prst="roundRect">
                <a:avLst>
                  <a:gd name="adj" fmla="val 23247"/>
                </a:avLst>
              </a:prstGeom>
              <a:solidFill>
                <a:sysClr val="window" lastClr="FFFFFF">
                  <a:lumMod val="95000"/>
                </a:sysClr>
              </a:solidFill>
              <a:ln w="19050" cap="flat" cmpd="sng">
                <a:solidFill>
                  <a:srgbClr val="8499B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76300">
                  <a:spcBef>
                    <a:spcPts val="0"/>
                  </a:spcBef>
                  <a:defRPr sz="2800" cap="none" spc="0">
                    <a:solidFill>
                      <a:srgbClr val="5C5B54"/>
                    </a:solidFill>
                  </a:defRPr>
                </a:lvl1pPr>
              </a:lstStyle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Native</a:t>
                </a:r>
                <a:b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</a:br>
                <a:r>
                  <a:rPr lang="en-US" sz="1000" kern="0" dirty="0">
                    <a:solidFill>
                      <a:srgbClr val="363636"/>
                    </a:solidFill>
                    <a:latin typeface="Gotham-Medium"/>
                    <a:cs typeface="Gotham-Medium"/>
                  </a:rPr>
                  <a:t>Application</a:t>
                </a:r>
                <a:endParaRPr sz="1000" kern="0" dirty="0">
                  <a:solidFill>
                    <a:srgbClr val="363636"/>
                  </a:solidFill>
                  <a:latin typeface="Gotham-Medium"/>
                  <a:cs typeface="Gotham-Medium"/>
                </a:endParaRP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9579" y="492089"/>
                <a:ext cx="619127" cy="425134"/>
              </a:xfrm>
              <a:prstGeom prst="rect">
                <a:avLst/>
              </a:prstGeom>
            </p:spPr>
          </p:pic>
        </p:grpSp>
        <p:sp>
          <p:nvSpPr>
            <p:cNvPr id="22" name="Shape 97">
              <a:extLst/>
            </p:cNvPr>
            <p:cNvSpPr/>
            <p:nvPr/>
          </p:nvSpPr>
          <p:spPr>
            <a:xfrm>
              <a:off x="10591727" y="4525761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IPv4/IPv6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sp>
          <p:nvSpPr>
            <p:cNvPr id="23" name="Shape 98">
              <a:extLst/>
            </p:cNvPr>
            <p:cNvSpPr/>
            <p:nvPr/>
          </p:nvSpPr>
          <p:spPr>
            <a:xfrm>
              <a:off x="10591727" y="4973264"/>
              <a:ext cx="1399199" cy="390715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IEEE 802.</a:t>
              </a: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3</a:t>
              </a:r>
              <a:r>
                <a:rPr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 MAC</a:t>
              </a:r>
            </a:p>
          </p:txBody>
        </p:sp>
        <p:sp>
          <p:nvSpPr>
            <p:cNvPr id="24" name="Shape 101">
              <a:extLst/>
            </p:cNvPr>
            <p:cNvSpPr/>
            <p:nvPr/>
          </p:nvSpPr>
          <p:spPr>
            <a:xfrm>
              <a:off x="10591727" y="3613976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UDP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sp>
          <p:nvSpPr>
            <p:cNvPr id="25" name="Shape 102">
              <a:extLst/>
            </p:cNvPr>
            <p:cNvSpPr/>
            <p:nvPr/>
          </p:nvSpPr>
          <p:spPr>
            <a:xfrm>
              <a:off x="10591727" y="4074441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IP Routing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sp>
          <p:nvSpPr>
            <p:cNvPr id="26" name="Shape 104">
              <a:extLst/>
            </p:cNvPr>
            <p:cNvSpPr/>
            <p:nvPr/>
          </p:nvSpPr>
          <p:spPr>
            <a:xfrm>
              <a:off x="10591727" y="5446690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rgbClr val="F7F7F7"/>
            </a:solidFill>
            <a:ln w="19050" cap="flat" cmpd="sng">
              <a:solidFill>
                <a:srgbClr val="9B9B9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IEEE 802.</a:t>
              </a: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3</a:t>
              </a:r>
              <a:r>
                <a:rPr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 PHY</a:t>
              </a:r>
            </a:p>
          </p:txBody>
        </p:sp>
        <p:sp>
          <p:nvSpPr>
            <p:cNvPr id="27" name="Shape 101">
              <a:extLst/>
            </p:cNvPr>
            <p:cNvSpPr/>
            <p:nvPr/>
          </p:nvSpPr>
          <p:spPr>
            <a:xfrm>
              <a:off x="10591727" y="3160537"/>
              <a:ext cx="1399199" cy="377753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76300"/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DTLS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cxnSp>
          <p:nvCxnSpPr>
            <p:cNvPr id="28" name="Straight Arrow Connector 27"/>
            <p:cNvCxnSpPr>
              <a:cxnSpLocks/>
              <a:stCxn id="62" idx="3"/>
              <a:endCxn id="17" idx="2"/>
            </p:cNvCxnSpPr>
            <p:nvPr/>
          </p:nvCxnSpPr>
          <p:spPr>
            <a:xfrm flipV="1">
              <a:off x="7966090" y="2254232"/>
              <a:ext cx="632533" cy="1820"/>
            </a:xfrm>
            <a:prstGeom prst="straightConnector1">
              <a:avLst/>
            </a:prstGeom>
            <a:no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cxnSpLocks/>
              <a:stCxn id="17" idx="6"/>
              <a:endCxn id="50" idx="1"/>
            </p:cNvCxnSpPr>
            <p:nvPr/>
          </p:nvCxnSpPr>
          <p:spPr>
            <a:xfrm flipV="1">
              <a:off x="9628633" y="2252973"/>
              <a:ext cx="963094" cy="1259"/>
            </a:xfrm>
            <a:prstGeom prst="straightConnector1">
              <a:avLst/>
            </a:prstGeom>
            <a:noFill/>
            <a:ln w="38100" cap="flat" cmpd="sng" algn="ctr">
              <a:solidFill>
                <a:srgbClr val="8499B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0" name="Shape 99">
              <a:extLst/>
            </p:cNvPr>
            <p:cNvSpPr/>
            <p:nvPr/>
          </p:nvSpPr>
          <p:spPr>
            <a:xfrm>
              <a:off x="10606028" y="2696255"/>
              <a:ext cx="1397209" cy="396008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COAP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  <p:pic>
          <p:nvPicPr>
            <p:cNvPr id="31" name="Picture 4" descr="Ähnliches Fot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 rot="16200000">
              <a:off x="-141732" y="2808938"/>
              <a:ext cx="981162" cy="59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Ähnliches Fot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 rot="16200000">
              <a:off x="3492177" y="2739600"/>
              <a:ext cx="981162" cy="59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Ähnliches Fot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 rot="5400000">
              <a:off x="7804772" y="3562851"/>
              <a:ext cx="981162" cy="59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Ähnliches Fot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1"/>
            <a:stretch/>
          </p:blipFill>
          <p:spPr bwMode="auto">
            <a:xfrm rot="5400000">
              <a:off x="9784772" y="3500834"/>
              <a:ext cx="981162" cy="59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Bildergebnis für IEEE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24862" y="5251892"/>
              <a:ext cx="840454" cy="2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Bildergebnis für IEEE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92829" y="5304772"/>
              <a:ext cx="840454" cy="2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Bildergebnis für IEEE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903326" y="5279524"/>
              <a:ext cx="840454" cy="2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Arrow Connector 40"/>
            <p:cNvCxnSpPr>
              <a:cxnSpLocks/>
              <a:endCxn id="81" idx="0"/>
            </p:cNvCxnSpPr>
            <p:nvPr/>
          </p:nvCxnSpPr>
          <p:spPr>
            <a:xfrm flipH="1" flipV="1">
              <a:off x="1536877" y="1945789"/>
              <a:ext cx="277122" cy="127882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  <a:endCxn id="59" idx="2"/>
            </p:cNvCxnSpPr>
            <p:nvPr/>
          </p:nvCxnSpPr>
          <p:spPr>
            <a:xfrm flipH="1" flipV="1">
              <a:off x="7239878" y="5837404"/>
              <a:ext cx="1268776" cy="471956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endCxn id="26" idx="2"/>
            </p:cNvCxnSpPr>
            <p:nvPr/>
          </p:nvCxnSpPr>
          <p:spPr>
            <a:xfrm flipV="1">
              <a:off x="10735066" y="5824443"/>
              <a:ext cx="556261" cy="420909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98898" y="5865890"/>
              <a:ext cx="4160114" cy="397201"/>
            </a:xfrm>
            <a:prstGeom prst="rect">
              <a:avLst/>
            </a:prstGeom>
            <a:noFill/>
          </p:spPr>
          <p:txBody>
            <a:bodyPr wrap="none" tIns="90000" bIns="90000" rtlCol="0" anchor="t">
              <a:spAutoFit/>
            </a:bodyPr>
            <a:lstStyle/>
            <a:p>
              <a:pPr algn="ctr"/>
              <a:r>
                <a:rPr lang="en-US" sz="1400" dirty="0"/>
                <a:t>Might be BT-LE or other short range at some point</a:t>
              </a:r>
            </a:p>
          </p:txBody>
        </p:sp>
        <p:pic>
          <p:nvPicPr>
            <p:cNvPr id="47" name="Picture 6" descr="http://allvectorlogo.com/img/2016/05/3gpp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353" y="4861784"/>
              <a:ext cx="1507485" cy="78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Shape 99">
              <a:extLst/>
            </p:cNvPr>
            <p:cNvSpPr/>
            <p:nvPr/>
          </p:nvSpPr>
          <p:spPr>
            <a:xfrm>
              <a:off x="6540128" y="2693617"/>
              <a:ext cx="1425962" cy="396008"/>
            </a:xfrm>
            <a:prstGeom prst="roundRect">
              <a:avLst>
                <a:gd name="adj" fmla="val 23247"/>
              </a:avLst>
            </a:prstGeom>
            <a:solidFill>
              <a:sysClr val="window" lastClr="FFFFFF">
                <a:lumMod val="95000"/>
              </a:sysClr>
            </a:solidFill>
            <a:ln w="19050" cap="flat" cmpd="sng">
              <a:solidFill>
                <a:srgbClr val="8499B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76300">
                <a:spcBef>
                  <a:spcPts val="0"/>
                </a:spcBef>
                <a:defRPr sz="2800" cap="none" spc="0">
                  <a:solidFill>
                    <a:srgbClr val="5C5B54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en-US" sz="1000" kern="0" dirty="0">
                  <a:solidFill>
                    <a:srgbClr val="363636"/>
                  </a:solidFill>
                  <a:latin typeface="Gotham-Medium"/>
                  <a:cs typeface="Gotham-Medium"/>
                </a:rPr>
                <a:t>COAP</a:t>
              </a:r>
              <a:endParaRPr sz="1000" kern="0" dirty="0">
                <a:solidFill>
                  <a:srgbClr val="363636"/>
                </a:solidFill>
                <a:latin typeface="Gotham-Medium"/>
                <a:cs typeface="Gotham-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15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3"/>
          <p:cNvSpPr>
            <a:spLocks noGrp="1"/>
          </p:cNvSpPr>
          <p:nvPr>
            <p:ph type="title"/>
          </p:nvPr>
        </p:nvSpPr>
        <p:spPr bwMode="auto">
          <a:xfrm>
            <a:off x="325911" y="123392"/>
            <a:ext cx="8909731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3600" dirty="0"/>
              <a:t>Evolution of </a:t>
            </a:r>
            <a:r>
              <a:rPr lang="fr-FR" altLang="fr-FR" sz="3600" dirty="0" err="1"/>
              <a:t>semantic</a:t>
            </a:r>
            <a:r>
              <a:rPr lang="fr-FR" altLang="fr-FR" sz="3600" dirty="0"/>
              <a:t> in oneM2M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CC17F-EA3F-4B95-9909-5DC3A194E62C}"/>
              </a:ext>
            </a:extLst>
          </p:cNvPr>
          <p:cNvGrpSpPr/>
          <p:nvPr/>
        </p:nvGrpSpPr>
        <p:grpSpPr>
          <a:xfrm>
            <a:off x="125087" y="1171875"/>
            <a:ext cx="8287004" cy="4612907"/>
            <a:chOff x="1708708" y="1143000"/>
            <a:chExt cx="9133462" cy="5334001"/>
          </a:xfrm>
        </p:grpSpPr>
        <p:sp>
          <p:nvSpPr>
            <p:cNvPr id="8" name="Rectangle 7"/>
            <p:cNvSpPr/>
            <p:nvPr/>
          </p:nvSpPr>
          <p:spPr>
            <a:xfrm>
              <a:off x="3402013" y="4941889"/>
              <a:ext cx="2286000" cy="38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&lt;container&gt;</a:t>
              </a:r>
              <a:endParaRPr lang="fr-FR" sz="1500" dirty="0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2013" y="5514975"/>
              <a:ext cx="2286000" cy="3889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&lt;</a:t>
              </a:r>
              <a:r>
                <a:rPr lang="fr-FR" sz="15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semanticDescriptor</a:t>
              </a:r>
              <a:r>
                <a:rPr lang="fr-FR" sz="15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&gt;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70088" y="1143000"/>
              <a:ext cx="1600200" cy="3889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&lt;AE&gt;</a:t>
              </a:r>
            </a:p>
          </p:txBody>
        </p:sp>
        <p:cxnSp>
          <p:nvCxnSpPr>
            <p:cNvPr id="15" name="Connecteur en angle 14"/>
            <p:cNvCxnSpPr>
              <a:stCxn id="10" idx="2"/>
              <a:endCxn id="40" idx="1"/>
            </p:cNvCxnSpPr>
            <p:nvPr/>
          </p:nvCxnSpPr>
          <p:spPr>
            <a:xfrm rot="16200000" flipH="1">
              <a:off x="1994695" y="2307432"/>
              <a:ext cx="2182812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en angle 16"/>
            <p:cNvCxnSpPr>
              <a:stCxn id="10" idx="2"/>
              <a:endCxn id="38" idx="1"/>
            </p:cNvCxnSpPr>
            <p:nvPr/>
          </p:nvCxnSpPr>
          <p:spPr>
            <a:xfrm rot="16200000" flipH="1">
              <a:off x="2274095" y="2028032"/>
              <a:ext cx="1624012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ngle 18"/>
            <p:cNvCxnSpPr>
              <a:stCxn id="10" idx="2"/>
              <a:endCxn id="8" idx="1"/>
            </p:cNvCxnSpPr>
            <p:nvPr/>
          </p:nvCxnSpPr>
          <p:spPr>
            <a:xfrm rot="16200000" flipH="1">
              <a:off x="1283495" y="3018632"/>
              <a:ext cx="3605212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0"/>
            <p:cNvCxnSpPr>
              <a:stCxn id="10" idx="2"/>
              <a:endCxn id="9" idx="1"/>
            </p:cNvCxnSpPr>
            <p:nvPr/>
          </p:nvCxnSpPr>
          <p:spPr>
            <a:xfrm rot="16200000" flipH="1">
              <a:off x="997745" y="3304382"/>
              <a:ext cx="4176712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à coins arrondis 37"/>
            <p:cNvSpPr/>
            <p:nvPr/>
          </p:nvSpPr>
          <p:spPr>
            <a:xfrm>
              <a:off x="3402013" y="2963864"/>
              <a:ext cx="2286000" cy="3825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label</a:t>
              </a: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3402013" y="3524250"/>
              <a:ext cx="2286000" cy="38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ontologyRef</a:t>
              </a:r>
              <a:endParaRPr lang="fr-FR" sz="15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3402013" y="2378075"/>
              <a:ext cx="2286000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 err="1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rPr>
                <a:t>appName</a:t>
              </a:r>
              <a:endParaRPr lang="fr-FR" sz="1500" dirty="0">
                <a:solidFill>
                  <a:prstClr val="white"/>
                </a:solidFill>
                <a:latin typeface="TIM Sans"/>
                <a:ea typeface="ＭＳ Ｐゴシック"/>
                <a:cs typeface="Arial"/>
              </a:endParaRPr>
            </a:p>
          </p:txBody>
        </p:sp>
        <p:cxnSp>
          <p:nvCxnSpPr>
            <p:cNvPr id="51" name="Connecteur en angle 50"/>
            <p:cNvCxnSpPr>
              <a:stCxn id="10" idx="2"/>
              <a:endCxn id="50" idx="1"/>
            </p:cNvCxnSpPr>
            <p:nvPr/>
          </p:nvCxnSpPr>
          <p:spPr>
            <a:xfrm rot="16200000" flipH="1">
              <a:off x="2567783" y="1734345"/>
              <a:ext cx="1036637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402013" y="6088064"/>
              <a:ext cx="2286000" cy="38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&lt;…&gt;</a:t>
              </a:r>
            </a:p>
          </p:txBody>
        </p:sp>
        <p:cxnSp>
          <p:nvCxnSpPr>
            <p:cNvPr id="59" name="Connecteur en angle 58"/>
            <p:cNvCxnSpPr>
              <a:stCxn id="10" idx="2"/>
              <a:endCxn id="55" idx="1"/>
            </p:cNvCxnSpPr>
            <p:nvPr/>
          </p:nvCxnSpPr>
          <p:spPr>
            <a:xfrm rot="16200000" flipH="1">
              <a:off x="711201" y="3590926"/>
              <a:ext cx="4749800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à coins arrondis 61"/>
            <p:cNvSpPr/>
            <p:nvPr/>
          </p:nvSpPr>
          <p:spPr>
            <a:xfrm>
              <a:off x="3402013" y="4068763"/>
              <a:ext cx="2286000" cy="381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…</a:t>
              </a:r>
            </a:p>
          </p:txBody>
        </p:sp>
        <p:cxnSp>
          <p:nvCxnSpPr>
            <p:cNvPr id="63" name="Connecteur en angle 62"/>
            <p:cNvCxnSpPr>
              <a:stCxn id="10" idx="2"/>
              <a:endCxn id="62" idx="1"/>
            </p:cNvCxnSpPr>
            <p:nvPr/>
          </p:nvCxnSpPr>
          <p:spPr>
            <a:xfrm rot="16200000" flipH="1">
              <a:off x="1722439" y="2579689"/>
              <a:ext cx="2727325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0" name="ZoneTexte 66"/>
            <p:cNvSpPr txBox="1">
              <a:spLocks noChangeArrowheads="1"/>
            </p:cNvSpPr>
            <p:nvPr/>
          </p:nvSpPr>
          <p:spPr bwMode="auto">
            <a:xfrm>
              <a:off x="2773363" y="2233614"/>
              <a:ext cx="533400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0..1</a:t>
              </a:r>
            </a:p>
          </p:txBody>
        </p:sp>
        <p:sp>
          <p:nvSpPr>
            <p:cNvPr id="33811" name="ZoneTexte 67"/>
            <p:cNvSpPr txBox="1">
              <a:spLocks noChangeArrowheads="1"/>
            </p:cNvSpPr>
            <p:nvPr/>
          </p:nvSpPr>
          <p:spPr bwMode="auto">
            <a:xfrm>
              <a:off x="2771777" y="2786064"/>
              <a:ext cx="569913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0..n</a:t>
              </a:r>
            </a:p>
          </p:txBody>
        </p:sp>
        <p:sp>
          <p:nvSpPr>
            <p:cNvPr id="33812" name="ZoneTexte 68"/>
            <p:cNvSpPr txBox="1">
              <a:spLocks noChangeArrowheads="1"/>
            </p:cNvSpPr>
            <p:nvPr/>
          </p:nvSpPr>
          <p:spPr bwMode="auto">
            <a:xfrm>
              <a:off x="2798763" y="3363913"/>
              <a:ext cx="533400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0..1</a:t>
              </a:r>
            </a:p>
          </p:txBody>
        </p:sp>
        <p:sp>
          <p:nvSpPr>
            <p:cNvPr id="33813" name="ZoneTexte 69"/>
            <p:cNvSpPr txBox="1">
              <a:spLocks noChangeArrowheads="1"/>
            </p:cNvSpPr>
            <p:nvPr/>
          </p:nvSpPr>
          <p:spPr bwMode="auto">
            <a:xfrm>
              <a:off x="2678113" y="4767264"/>
              <a:ext cx="650875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0..n</a:t>
              </a:r>
            </a:p>
          </p:txBody>
        </p:sp>
        <p:sp>
          <p:nvSpPr>
            <p:cNvPr id="33814" name="ZoneTexte 70"/>
            <p:cNvSpPr txBox="1">
              <a:spLocks noChangeArrowheads="1"/>
            </p:cNvSpPr>
            <p:nvPr/>
          </p:nvSpPr>
          <p:spPr bwMode="auto">
            <a:xfrm>
              <a:off x="2678113" y="5357813"/>
              <a:ext cx="650875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0..n</a:t>
              </a:r>
            </a:p>
          </p:txBody>
        </p:sp>
        <p:sp>
          <p:nvSpPr>
            <p:cNvPr id="33815" name="ZoneTexte 71"/>
            <p:cNvSpPr txBox="1">
              <a:spLocks noChangeArrowheads="1"/>
            </p:cNvSpPr>
            <p:nvPr/>
          </p:nvSpPr>
          <p:spPr bwMode="auto">
            <a:xfrm>
              <a:off x="2771775" y="3937000"/>
              <a:ext cx="533400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..</a:t>
              </a:r>
            </a:p>
          </p:txBody>
        </p:sp>
        <p:sp>
          <p:nvSpPr>
            <p:cNvPr id="33816" name="ZoneTexte 72"/>
            <p:cNvSpPr txBox="1">
              <a:spLocks noChangeArrowheads="1"/>
            </p:cNvSpPr>
            <p:nvPr/>
          </p:nvSpPr>
          <p:spPr bwMode="auto">
            <a:xfrm>
              <a:off x="2770187" y="5921375"/>
              <a:ext cx="533400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..</a:t>
              </a:r>
            </a:p>
          </p:txBody>
        </p:sp>
        <p:sp>
          <p:nvSpPr>
            <p:cNvPr id="74" name="Accolade fermante 73"/>
            <p:cNvSpPr/>
            <p:nvPr/>
          </p:nvSpPr>
          <p:spPr>
            <a:xfrm flipH="1">
              <a:off x="2187576" y="1774825"/>
              <a:ext cx="354013" cy="268763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500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75" name="Accolade fermante 74"/>
            <p:cNvSpPr/>
            <p:nvPr/>
          </p:nvSpPr>
          <p:spPr>
            <a:xfrm flipH="1">
              <a:off x="2174876" y="4660901"/>
              <a:ext cx="366713" cy="178276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500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33819" name="ZoneTexte 75"/>
            <p:cNvSpPr txBox="1">
              <a:spLocks noChangeArrowheads="1"/>
            </p:cNvSpPr>
            <p:nvPr/>
          </p:nvSpPr>
          <p:spPr bwMode="auto">
            <a:xfrm rot="16200000">
              <a:off x="1426150" y="3255727"/>
              <a:ext cx="1045017" cy="33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Attribtues</a:t>
              </a:r>
            </a:p>
          </p:txBody>
        </p:sp>
        <p:sp>
          <p:nvSpPr>
            <p:cNvPr id="33820" name="ZoneTexte 76"/>
            <p:cNvSpPr txBox="1">
              <a:spLocks noChangeArrowheads="1"/>
            </p:cNvSpPr>
            <p:nvPr/>
          </p:nvSpPr>
          <p:spPr bwMode="auto">
            <a:xfrm rot="16200000">
              <a:off x="1109768" y="5446477"/>
              <a:ext cx="1531728" cy="33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Child Resources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51588" y="2670176"/>
              <a:ext cx="4490582" cy="868363"/>
            </a:xfrm>
            <a:prstGeom prst="wedgeRectCallout">
              <a:avLst>
                <a:gd name="adj1" fmla="val -63463"/>
                <a:gd name="adj2" fmla="val -53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b="1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Release-1: 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A set of labels (keywords)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can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be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defined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for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each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resoruce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E.g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 « 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temperature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 », « 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luminosity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 »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319838" y="3856038"/>
              <a:ext cx="4522332" cy="869950"/>
            </a:xfrm>
            <a:prstGeom prst="wedgeRectCallout">
              <a:avLst>
                <a:gd name="adj1" fmla="val -64270"/>
                <a:gd name="adj2" fmla="val -6164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b="1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Release-1: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Each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resource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can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be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linked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to an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ontology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reference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(description).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E.g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 « http://ontology.tno.nl/saref#Device »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319838" y="5421314"/>
              <a:ext cx="4522332" cy="903287"/>
            </a:xfrm>
            <a:prstGeom prst="wedgeRectCallout">
              <a:avLst>
                <a:gd name="adj1" fmla="val -61774"/>
                <a:gd name="adj2" fmla="val 298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b="1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Release-2: 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A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complete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semantic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description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can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be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added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to a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resource</a:t>
              </a:r>
              <a:endParaRPr lang="fr-FR" sz="1500" dirty="0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(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Ontology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).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E.g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.&lt;RDF&gt;…&lt;/RDF&gt;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351587" y="1524000"/>
              <a:ext cx="4490583" cy="869950"/>
            </a:xfrm>
            <a:prstGeom prst="wedgeRectCallout">
              <a:avLst>
                <a:gd name="adj1" fmla="val -63767"/>
                <a:gd name="adj2" fmla="val 6148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b="1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Release-1: 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Resource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Names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(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Text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)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can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be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defined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by the client and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so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have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some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meaning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 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E.g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. « </a:t>
              </a:r>
              <a:r>
                <a:rPr lang="fr-FR" sz="1500" dirty="0" err="1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Temperature</a:t>
              </a: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-AE »</a:t>
              </a:r>
            </a:p>
          </p:txBody>
        </p:sp>
        <p:sp>
          <p:nvSpPr>
            <p:cNvPr id="127" name="Rectangle à coins arrondis 126"/>
            <p:cNvSpPr/>
            <p:nvPr/>
          </p:nvSpPr>
          <p:spPr>
            <a:xfrm>
              <a:off x="3402013" y="1774825"/>
              <a:ext cx="2286000" cy="3825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rPr>
                <a:t>App-ID</a:t>
              </a:r>
            </a:p>
          </p:txBody>
        </p:sp>
        <p:sp>
          <p:nvSpPr>
            <p:cNvPr id="33826" name="ZoneTexte 127"/>
            <p:cNvSpPr txBox="1">
              <a:spLocks noChangeArrowheads="1"/>
            </p:cNvSpPr>
            <p:nvPr/>
          </p:nvSpPr>
          <p:spPr bwMode="auto">
            <a:xfrm>
              <a:off x="2773362" y="1630364"/>
              <a:ext cx="533400" cy="34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500">
                  <a:solidFill>
                    <a:prstClr val="black"/>
                  </a:solidFill>
                  <a:ea typeface="MS PGothic" pitchFamily="34" charset="-128"/>
                </a:rPr>
                <a:t>1</a:t>
              </a:r>
            </a:p>
          </p:txBody>
        </p:sp>
        <p:cxnSp>
          <p:nvCxnSpPr>
            <p:cNvPr id="129" name="Connecteur en angle 128"/>
            <p:cNvCxnSpPr>
              <a:stCxn id="10" idx="2"/>
              <a:endCxn id="127" idx="1"/>
            </p:cNvCxnSpPr>
            <p:nvPr/>
          </p:nvCxnSpPr>
          <p:spPr>
            <a:xfrm rot="16200000" flipH="1">
              <a:off x="2869408" y="1432720"/>
              <a:ext cx="433387" cy="6318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B874F4B-3F31-4CE5-9E2D-D02CDC4E1AE6}"/>
              </a:ext>
            </a:extLst>
          </p:cNvPr>
          <p:cNvSpPr/>
          <p:nvPr/>
        </p:nvSpPr>
        <p:spPr>
          <a:xfrm>
            <a:off x="8664829" y="1744032"/>
            <a:ext cx="3166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SDT -Smart Device Template </a:t>
            </a:r>
          </a:p>
          <a:p>
            <a:r>
              <a:rPr lang="en-US" dirty="0"/>
              <a:t>Modular Description of objects allow representation by reusable modules of any devices in a unified data model and a fully generic abstraction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b="1" dirty="0"/>
              <a:t>Release-3 </a:t>
            </a:r>
          </a:p>
          <a:p>
            <a:r>
              <a:rPr lang="en-US" dirty="0"/>
              <a:t>further expanded in </a:t>
            </a:r>
          </a:p>
          <a:p>
            <a:r>
              <a:rPr lang="en-US" b="1" dirty="0"/>
              <a:t>Release-4</a:t>
            </a:r>
            <a:endParaRPr lang="en-GB" b="1" dirty="0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D196AD75-7130-49BA-ACD6-7BA39CEC85F4}"/>
              </a:ext>
            </a:extLst>
          </p:cNvPr>
          <p:cNvSpPr/>
          <p:nvPr/>
        </p:nvSpPr>
        <p:spPr>
          <a:xfrm>
            <a:off x="9800691" y="1256273"/>
            <a:ext cx="573270" cy="4620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19B87-A888-4C25-9F2D-CAE81647C1F8}"/>
              </a:ext>
            </a:extLst>
          </p:cNvPr>
          <p:cNvSpPr/>
          <p:nvPr/>
        </p:nvSpPr>
        <p:spPr>
          <a:xfrm>
            <a:off x="427995" y="59531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SAREF Support included from Release-1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96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re 1"/>
          <p:cNvSpPr>
            <a:spLocks noGrp="1"/>
          </p:cNvSpPr>
          <p:nvPr>
            <p:ph type="title"/>
          </p:nvPr>
        </p:nvSpPr>
        <p:spPr bwMode="auto">
          <a:xfrm>
            <a:off x="831273" y="130175"/>
            <a:ext cx="8339715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sz="3600" dirty="0" err="1"/>
              <a:t>Interworking</a:t>
            </a:r>
            <a:r>
              <a:rPr lang="fr-FR" altLang="fr-FR" sz="3600" dirty="0"/>
              <a:t> </a:t>
            </a:r>
            <a:r>
              <a:rPr lang="fr-FR" altLang="fr-FR" sz="3600" dirty="0" err="1"/>
              <a:t>using</a:t>
            </a:r>
            <a:r>
              <a:rPr lang="fr-FR" altLang="fr-FR" sz="3600" dirty="0"/>
              <a:t> </a:t>
            </a:r>
            <a:r>
              <a:rPr lang="fr-FR" altLang="fr-FR" sz="3600" dirty="0" err="1"/>
              <a:t>semantic</a:t>
            </a:r>
            <a:endParaRPr lang="fr-FR" altLang="fr-FR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8C045A-6E80-4655-A0CB-AAB9C8102ED9}"/>
              </a:ext>
            </a:extLst>
          </p:cNvPr>
          <p:cNvGrpSpPr/>
          <p:nvPr/>
        </p:nvGrpSpPr>
        <p:grpSpPr>
          <a:xfrm>
            <a:off x="871235" y="2795451"/>
            <a:ext cx="7986518" cy="3716668"/>
            <a:chOff x="2193801" y="2344886"/>
            <a:chExt cx="8174536" cy="4108451"/>
          </a:xfrm>
        </p:grpSpPr>
        <p:pic>
          <p:nvPicPr>
            <p:cNvPr id="4096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338" y="4354661"/>
              <a:ext cx="908050" cy="731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Flèche courbée vers le bas 179"/>
            <p:cNvSpPr/>
            <p:nvPr/>
          </p:nvSpPr>
          <p:spPr>
            <a:xfrm>
              <a:off x="4956052" y="4059386"/>
              <a:ext cx="2357437" cy="374650"/>
            </a:xfrm>
            <a:prstGeom prst="curvedDownArrow">
              <a:avLst>
                <a:gd name="adj1" fmla="val 65571"/>
                <a:gd name="adj2" fmla="val 193927"/>
                <a:gd name="adj3" fmla="val 46446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048928" y="5199211"/>
              <a:ext cx="100219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Demi" pitchFamily="34" charset="0"/>
                  <a:ea typeface="MS PGothic" pitchFamily="34" charset="-128"/>
                  <a:cs typeface="Arial" pitchFamily="34" charset="0"/>
                </a:rPr>
                <a:t>MN-CSE</a:t>
              </a:r>
            </a:p>
          </p:txBody>
        </p:sp>
        <p:grpSp>
          <p:nvGrpSpPr>
            <p:cNvPr id="40966" name="Groupe 185"/>
            <p:cNvGrpSpPr>
              <a:grpSpLocks/>
            </p:cNvGrpSpPr>
            <p:nvPr/>
          </p:nvGrpSpPr>
          <p:grpSpPr bwMode="auto">
            <a:xfrm>
              <a:off x="7992939" y="4091137"/>
              <a:ext cx="2375398" cy="1947863"/>
              <a:chOff x="5962135" y="3496605"/>
              <a:chExt cx="2839412" cy="2699306"/>
            </a:xfrm>
          </p:grpSpPr>
          <p:grpSp>
            <p:nvGrpSpPr>
              <p:cNvPr id="41004" name="Groupe 33"/>
              <p:cNvGrpSpPr>
                <a:grpSpLocks/>
              </p:cNvGrpSpPr>
              <p:nvPr/>
            </p:nvGrpSpPr>
            <p:grpSpPr bwMode="auto">
              <a:xfrm>
                <a:off x="5962135" y="3496605"/>
                <a:ext cx="2800865" cy="2699306"/>
                <a:chOff x="7154670" y="3432803"/>
                <a:chExt cx="1740184" cy="164006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7154670" y="3432803"/>
                  <a:ext cx="1740184" cy="164006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TIM Sans"/>
                    <a:ea typeface="ＭＳ Ｐゴシック"/>
                    <a:cs typeface="Arial"/>
                  </a:endParaRPr>
                </a:p>
              </p:txBody>
            </p:sp>
            <p:grpSp>
              <p:nvGrpSpPr>
                <p:cNvPr id="41009" name="Groupe 35"/>
                <p:cNvGrpSpPr>
                  <a:grpSpLocks/>
                </p:cNvGrpSpPr>
                <p:nvPr/>
              </p:nvGrpSpPr>
              <p:grpSpPr bwMode="auto">
                <a:xfrm>
                  <a:off x="7239000" y="3505200"/>
                  <a:ext cx="1529216" cy="1027316"/>
                  <a:chOff x="-3955893" y="961473"/>
                  <a:chExt cx="3370264" cy="2860456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-3954665" y="960866"/>
                    <a:ext cx="1436909" cy="390785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dirty="0">
                      <a:solidFill>
                        <a:prstClr val="black"/>
                      </a:solidFill>
                      <a:latin typeface="TIM Sans"/>
                      <a:ea typeface="ＭＳ Ｐゴシック"/>
                      <a:cs typeface="Arial"/>
                    </a:endParaRPr>
                  </a:p>
                </p:txBody>
              </p:sp>
              <p:sp>
                <p:nvSpPr>
                  <p:cNvPr id="38" name="Rectangle à coins arrondis 37"/>
                  <p:cNvSpPr/>
                  <p:nvPr/>
                </p:nvSpPr>
                <p:spPr>
                  <a:xfrm>
                    <a:off x="-2894524" y="2211374"/>
                    <a:ext cx="1395335" cy="383341"/>
                  </a:xfrm>
                  <a:prstGeom prst="round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dirty="0">
                      <a:solidFill>
                        <a:prstClr val="black"/>
                      </a:solidFill>
                      <a:latin typeface="TIM Sans"/>
                      <a:ea typeface="ＭＳ Ｐゴシック"/>
                      <a:cs typeface="Arial"/>
                    </a:endParaRPr>
                  </a:p>
                </p:txBody>
              </p:sp>
              <p:cxnSp>
                <p:nvCxnSpPr>
                  <p:cNvPr id="39" name="Connecteur en angle 38"/>
                  <p:cNvCxnSpPr>
                    <a:stCxn id="37" idx="2"/>
                    <a:endCxn id="38" idx="1"/>
                  </p:cNvCxnSpPr>
                  <p:nvPr/>
                </p:nvCxnSpPr>
                <p:spPr>
                  <a:xfrm rot="16200000" flipH="1">
                    <a:off x="-3590785" y="1704925"/>
                    <a:ext cx="1049533" cy="342987"/>
                  </a:xfrm>
                  <a:prstGeom prst="bentConnector2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40" name="Rectangle à coins arrondis 39"/>
                  <p:cNvSpPr/>
                  <p:nvPr/>
                </p:nvSpPr>
                <p:spPr>
                  <a:xfrm>
                    <a:off x="-2894524" y="1608450"/>
                    <a:ext cx="1395335" cy="379618"/>
                  </a:xfrm>
                  <a:prstGeom prst="round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dirty="0">
                      <a:solidFill>
                        <a:prstClr val="black"/>
                      </a:solidFill>
                      <a:latin typeface="TIM Sans"/>
                      <a:ea typeface="ＭＳ Ｐゴシック"/>
                      <a:cs typeface="Arial"/>
                    </a:endParaRPr>
                  </a:p>
                </p:txBody>
              </p:sp>
              <p:cxnSp>
                <p:nvCxnSpPr>
                  <p:cNvPr id="41" name="Connecteur en angle 40"/>
                  <p:cNvCxnSpPr>
                    <a:stCxn id="37" idx="2"/>
                    <a:endCxn id="40" idx="1"/>
                  </p:cNvCxnSpPr>
                  <p:nvPr/>
                </p:nvCxnSpPr>
                <p:spPr>
                  <a:xfrm rot="16200000" flipH="1">
                    <a:off x="-3289322" y="1403462"/>
                    <a:ext cx="446610" cy="342987"/>
                  </a:xfrm>
                  <a:prstGeom prst="bentConnector2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42" name="Rectangle à coins arrondis 41"/>
                  <p:cNvSpPr/>
                  <p:nvPr/>
                </p:nvSpPr>
                <p:spPr>
                  <a:xfrm>
                    <a:off x="-1979891" y="3439551"/>
                    <a:ext cx="1395335" cy="383341"/>
                  </a:xfrm>
                  <a:prstGeom prst="round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dirty="0">
                      <a:solidFill>
                        <a:prstClr val="black"/>
                      </a:solidFill>
                      <a:latin typeface="TIM Sans"/>
                      <a:ea typeface="ＭＳ Ｐゴシック"/>
                      <a:cs typeface="Arial"/>
                    </a:endParaRPr>
                  </a:p>
                </p:txBody>
              </p:sp>
              <p:cxnSp>
                <p:nvCxnSpPr>
                  <p:cNvPr id="43" name="Connecteur en angle 42"/>
                  <p:cNvCxnSpPr>
                    <a:stCxn id="38" idx="2"/>
                    <a:endCxn id="42" idx="1"/>
                  </p:cNvCxnSpPr>
                  <p:nvPr/>
                </p:nvCxnSpPr>
                <p:spPr>
                  <a:xfrm rot="16200000" flipH="1">
                    <a:off x="-2606908" y="3006066"/>
                    <a:ext cx="1038367" cy="215665"/>
                  </a:xfrm>
                  <a:prstGeom prst="bentConnector2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44" name="Rectangle à coins arrondis 43"/>
                  <p:cNvSpPr/>
                  <p:nvPr/>
                </p:nvSpPr>
                <p:spPr>
                  <a:xfrm>
                    <a:off x="-1979891" y="2836628"/>
                    <a:ext cx="1395335" cy="383341"/>
                  </a:xfrm>
                  <a:prstGeom prst="round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dirty="0">
                      <a:solidFill>
                        <a:prstClr val="black"/>
                      </a:solidFill>
                      <a:latin typeface="TIM Sans"/>
                      <a:ea typeface="ＭＳ Ｐゴシック"/>
                      <a:cs typeface="Arial"/>
                    </a:endParaRPr>
                  </a:p>
                </p:txBody>
              </p:sp>
              <p:cxnSp>
                <p:nvCxnSpPr>
                  <p:cNvPr id="45" name="Connecteur en angle 44"/>
                  <p:cNvCxnSpPr>
                    <a:stCxn id="38" idx="2"/>
                    <a:endCxn id="44" idx="1"/>
                  </p:cNvCxnSpPr>
                  <p:nvPr/>
                </p:nvCxnSpPr>
                <p:spPr>
                  <a:xfrm rot="16200000" flipH="1">
                    <a:off x="-2305447" y="2704605"/>
                    <a:ext cx="435444" cy="215665"/>
                  </a:xfrm>
                  <a:prstGeom prst="bentConnector2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</p:grpSp>
          </p:grpSp>
          <p:sp>
            <p:nvSpPr>
              <p:cNvPr id="50" name="Rectangle 49"/>
              <p:cNvSpPr/>
              <p:nvPr/>
            </p:nvSpPr>
            <p:spPr>
              <a:xfrm>
                <a:off x="5971030" y="5681129"/>
                <a:ext cx="2830517" cy="5118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TIM Sans"/>
                    <a:ea typeface="ＭＳ Ｐゴシック"/>
                    <a:cs typeface="Arial"/>
                  </a:rPr>
                  <a:t>Resource  </a:t>
                </a:r>
                <a:r>
                  <a:rPr lang="fr-FR" dirty="0" err="1">
                    <a:solidFill>
                      <a:prstClr val="black"/>
                    </a:solidFill>
                    <a:latin typeface="TIM Sans"/>
                    <a:ea typeface="ＭＳ Ｐゴシック"/>
                    <a:cs typeface="Arial"/>
                  </a:rPr>
                  <a:t>Repository</a:t>
                </a:r>
                <a:endParaRPr lang="fr-FR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56" name="Rectangle à coins arrondis 55"/>
              <p:cNvSpPr/>
              <p:nvPr/>
            </p:nvSpPr>
            <p:spPr>
              <a:xfrm>
                <a:off x="6867293" y="5436937"/>
                <a:ext cx="1019013" cy="226593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dirty="0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cxnSp>
            <p:nvCxnSpPr>
              <p:cNvPr id="57" name="Connecteur en angle 56"/>
              <p:cNvCxnSpPr>
                <a:stCxn id="37" idx="2"/>
                <a:endCxn id="56" idx="1"/>
              </p:cNvCxnSpPr>
              <p:nvPr/>
            </p:nvCxnSpPr>
            <p:spPr>
              <a:xfrm rot="16200000" flipH="1">
                <a:off x="5893527" y="4575368"/>
                <a:ext cx="1702740" cy="244792"/>
              </a:xfrm>
              <a:prstGeom prst="bentConnector2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0967" name="Groupe 186"/>
            <p:cNvGrpSpPr>
              <a:grpSpLocks/>
            </p:cNvGrpSpPr>
            <p:nvPr/>
          </p:nvGrpSpPr>
          <p:grpSpPr bwMode="auto">
            <a:xfrm>
              <a:off x="2258889" y="4091136"/>
              <a:ext cx="2786063" cy="1970088"/>
              <a:chOff x="571179" y="3614428"/>
              <a:chExt cx="2786181" cy="2581483"/>
            </a:xfrm>
          </p:grpSpPr>
          <p:sp>
            <p:nvSpPr>
              <p:cNvPr id="52" name="Nuage 51"/>
              <p:cNvSpPr/>
              <p:nvPr/>
            </p:nvSpPr>
            <p:spPr>
              <a:xfrm>
                <a:off x="571179" y="3614428"/>
                <a:ext cx="2786181" cy="2581483"/>
              </a:xfrm>
              <a:prstGeom prst="cloud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grpSp>
            <p:nvGrpSpPr>
              <p:cNvPr id="40994" name="Groupe 50"/>
              <p:cNvGrpSpPr>
                <a:grpSpLocks/>
              </p:cNvGrpSpPr>
              <p:nvPr/>
            </p:nvGrpSpPr>
            <p:grpSpPr bwMode="auto">
              <a:xfrm>
                <a:off x="924203" y="3843174"/>
                <a:ext cx="2014665" cy="2012236"/>
                <a:chOff x="-22123" y="2019739"/>
                <a:chExt cx="3652572" cy="3272044"/>
              </a:xfrm>
            </p:grpSpPr>
            <p:pic>
              <p:nvPicPr>
                <p:cNvPr id="40999" name="Imag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123" y="2579988"/>
                  <a:ext cx="736601" cy="9518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0" name="Imag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142" y="4032213"/>
                  <a:ext cx="736601" cy="951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1" name="Imag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3200" y="2019739"/>
                  <a:ext cx="736600" cy="951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2" name="Imag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3848" y="2871114"/>
                  <a:ext cx="736601" cy="9518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3" name="Image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7053" y="4339889"/>
                  <a:ext cx="736601" cy="9518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61" name="Connecteur droit avec flèche 60"/>
              <p:cNvCxnSpPr/>
              <p:nvPr/>
            </p:nvCxnSpPr>
            <p:spPr>
              <a:xfrm flipV="1">
                <a:off x="1749154" y="4837564"/>
                <a:ext cx="676304" cy="43267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/>
              <p:cNvCxnSpPr>
                <a:endCxn id="41002" idx="1"/>
              </p:cNvCxnSpPr>
              <p:nvPr/>
            </p:nvCxnSpPr>
            <p:spPr>
              <a:xfrm>
                <a:off x="2219074" y="4396569"/>
                <a:ext cx="312751" cy="26210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avec flèche 66"/>
              <p:cNvCxnSpPr/>
              <p:nvPr/>
            </p:nvCxnSpPr>
            <p:spPr>
              <a:xfrm>
                <a:off x="1176043" y="4845885"/>
                <a:ext cx="200033" cy="42435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 flipH="1">
                <a:off x="2420695" y="5016458"/>
                <a:ext cx="146056" cy="42019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8" name="Rectangle 197"/>
            <p:cNvSpPr/>
            <p:nvPr/>
          </p:nvSpPr>
          <p:spPr bwMode="auto">
            <a:xfrm>
              <a:off x="3111377" y="2344886"/>
              <a:ext cx="5908675" cy="1276350"/>
            </a:xfrm>
            <a:prstGeom prst="wedgeRectCallout">
              <a:avLst>
                <a:gd name="adj1" fmla="val -4090"/>
                <a:gd name="adj2" fmla="val 12188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b="1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grpSp>
          <p:nvGrpSpPr>
            <p:cNvPr id="40969" name="Groupe 173"/>
            <p:cNvGrpSpPr>
              <a:grpSpLocks/>
            </p:cNvGrpSpPr>
            <p:nvPr/>
          </p:nvGrpSpPr>
          <p:grpSpPr bwMode="auto">
            <a:xfrm>
              <a:off x="4503614" y="2581425"/>
              <a:ext cx="3122613" cy="833437"/>
              <a:chOff x="679984" y="1612148"/>
              <a:chExt cx="7384209" cy="1817941"/>
            </a:xfrm>
          </p:grpSpPr>
          <p:sp>
            <p:nvSpPr>
              <p:cNvPr id="87" name="Rectangle à coins arrondis 86"/>
              <p:cNvSpPr/>
              <p:nvPr/>
            </p:nvSpPr>
            <p:spPr>
              <a:xfrm>
                <a:off x="3822121" y="1612148"/>
                <a:ext cx="1111198" cy="3428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cxnSp>
            <p:nvCxnSpPr>
              <p:cNvPr id="88" name="Connecteur droit avec flèche 13"/>
              <p:cNvCxnSpPr>
                <a:stCxn id="89" idx="0"/>
                <a:endCxn id="87" idx="3"/>
              </p:cNvCxnSpPr>
              <p:nvPr/>
            </p:nvCxnSpPr>
            <p:spPr>
              <a:xfrm rot="16200000" flipV="1">
                <a:off x="4879570" y="1839034"/>
                <a:ext cx="1087303" cy="979805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à coins arrondis 88"/>
              <p:cNvSpPr/>
              <p:nvPr/>
            </p:nvSpPr>
            <p:spPr>
              <a:xfrm>
                <a:off x="5301215" y="2872588"/>
                <a:ext cx="1227572" cy="3462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90" name="Rectangle à coins arrondis 89"/>
              <p:cNvSpPr/>
              <p:nvPr/>
            </p:nvSpPr>
            <p:spPr>
              <a:xfrm>
                <a:off x="1708593" y="1646775"/>
                <a:ext cx="1291392" cy="3081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91" name="Rectangle à coins arrondis 90"/>
              <p:cNvSpPr/>
              <p:nvPr/>
            </p:nvSpPr>
            <p:spPr>
              <a:xfrm>
                <a:off x="679984" y="2650972"/>
                <a:ext cx="1520390" cy="36012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92" name="Rectangle à coins arrondis 91"/>
              <p:cNvSpPr/>
              <p:nvPr/>
            </p:nvSpPr>
            <p:spPr>
              <a:xfrm>
                <a:off x="6889176" y="1954959"/>
                <a:ext cx="1175017" cy="3324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93" name="Rectangle à coins arrondis 92"/>
              <p:cNvSpPr/>
              <p:nvPr/>
            </p:nvSpPr>
            <p:spPr>
              <a:xfrm>
                <a:off x="2917395" y="3097665"/>
                <a:ext cx="1460325" cy="33242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b="1" dirty="0">
                  <a:solidFill>
                    <a:prstClr val="white"/>
                  </a:solidFill>
                  <a:latin typeface="TIM Sans"/>
                  <a:ea typeface="ＭＳ Ｐゴシック"/>
                  <a:cs typeface="Arial"/>
                </a:endParaRPr>
              </a:p>
            </p:txBody>
          </p:sp>
          <p:cxnSp>
            <p:nvCxnSpPr>
              <p:cNvPr id="96" name="Connecteur droit avec flèche 13"/>
              <p:cNvCxnSpPr>
                <a:stCxn id="92" idx="2"/>
                <a:endCxn id="89" idx="0"/>
              </p:cNvCxnSpPr>
              <p:nvPr/>
            </p:nvCxnSpPr>
            <p:spPr>
              <a:xfrm rot="5400000">
                <a:off x="6403240" y="1797266"/>
                <a:ext cx="585205" cy="1565438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avec flèche 13"/>
              <p:cNvCxnSpPr>
                <a:stCxn id="92" idx="1"/>
                <a:endCxn id="87" idx="0"/>
              </p:cNvCxnSpPr>
              <p:nvPr/>
            </p:nvCxnSpPr>
            <p:spPr>
              <a:xfrm rot="10800000">
                <a:off x="4377720" y="1612148"/>
                <a:ext cx="2511455" cy="509023"/>
              </a:xfrm>
              <a:prstGeom prst="curvedConnector4">
                <a:avLst>
                  <a:gd name="adj1" fmla="val 38954"/>
                  <a:gd name="adj2" fmla="val 14491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3"/>
              <p:cNvCxnSpPr>
                <a:stCxn id="93" idx="2"/>
                <a:endCxn id="91" idx="2"/>
              </p:cNvCxnSpPr>
              <p:nvPr/>
            </p:nvCxnSpPr>
            <p:spPr>
              <a:xfrm rot="5400000" flipH="1">
                <a:off x="2332494" y="2116905"/>
                <a:ext cx="418991" cy="2207379"/>
              </a:xfrm>
              <a:prstGeom prst="curvedConnector3">
                <a:avLst>
                  <a:gd name="adj1" fmla="val -54449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13"/>
              <p:cNvCxnSpPr>
                <a:stCxn id="93" idx="0"/>
                <a:endCxn id="90" idx="3"/>
              </p:cNvCxnSpPr>
              <p:nvPr/>
            </p:nvCxnSpPr>
            <p:spPr>
              <a:xfrm rot="16200000" flipV="1">
                <a:off x="2675297" y="2127285"/>
                <a:ext cx="1295067" cy="645696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avec flèche 13"/>
              <p:cNvCxnSpPr>
                <a:stCxn id="91" idx="0"/>
                <a:endCxn id="90" idx="2"/>
              </p:cNvCxnSpPr>
              <p:nvPr/>
            </p:nvCxnSpPr>
            <p:spPr>
              <a:xfrm rot="5400000" flipH="1" flipV="1">
                <a:off x="1548288" y="1844972"/>
                <a:ext cx="696013" cy="915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avec flèche 13"/>
              <p:cNvCxnSpPr>
                <a:stCxn id="93" idx="2"/>
                <a:endCxn id="89" idx="1"/>
              </p:cNvCxnSpPr>
              <p:nvPr/>
            </p:nvCxnSpPr>
            <p:spPr>
              <a:xfrm rot="5400000" flipH="1" flipV="1">
                <a:off x="4281266" y="2410139"/>
                <a:ext cx="384364" cy="1655535"/>
              </a:xfrm>
              <a:prstGeom prst="curvedConnector4">
                <a:avLst>
                  <a:gd name="adj1" fmla="val -59531"/>
                  <a:gd name="adj2" fmla="val 72078"/>
                </a:avLst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avec flèche 13"/>
              <p:cNvCxnSpPr>
                <a:stCxn id="90" idx="0"/>
                <a:endCxn id="87" idx="1"/>
              </p:cNvCxnSpPr>
              <p:nvPr/>
            </p:nvCxnSpPr>
            <p:spPr>
              <a:xfrm rot="16200000" flipH="1">
                <a:off x="3018951" y="982113"/>
                <a:ext cx="138510" cy="1467833"/>
              </a:xfrm>
              <a:prstGeom prst="curvedConnector4">
                <a:avLst>
                  <a:gd name="adj1" fmla="val -166060"/>
                  <a:gd name="adj2" fmla="val 72023"/>
                </a:avLst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Connecteur droit 177"/>
            <p:cNvCxnSpPr/>
            <p:nvPr/>
          </p:nvCxnSpPr>
          <p:spPr>
            <a:xfrm flipH="1">
              <a:off x="6049839" y="3543449"/>
              <a:ext cx="23813" cy="28749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lèche courbée vers le bas 180"/>
            <p:cNvSpPr/>
            <p:nvPr/>
          </p:nvSpPr>
          <p:spPr>
            <a:xfrm rot="10800000">
              <a:off x="4736976" y="5384949"/>
              <a:ext cx="2355850" cy="374650"/>
            </a:xfrm>
            <a:prstGeom prst="curvedDownArrow">
              <a:avLst>
                <a:gd name="adj1" fmla="val 65571"/>
                <a:gd name="adj2" fmla="val 193927"/>
                <a:gd name="adj3" fmla="val 46446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29101" y="4615012"/>
              <a:ext cx="1651000" cy="5746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 err="1">
                  <a:solidFill>
                    <a:srgbClr val="C00000"/>
                  </a:solidFill>
                  <a:latin typeface="TIM Sans"/>
                  <a:ea typeface="ＭＳ Ｐゴシック"/>
                  <a:cs typeface="Arial"/>
                </a:rPr>
                <a:t>Interworking</a:t>
              </a:r>
              <a:r>
                <a:rPr lang="fr-FR" b="1" dirty="0">
                  <a:solidFill>
                    <a:srgbClr val="C00000"/>
                  </a:solidFill>
                  <a:latin typeface="TIM Sans"/>
                  <a:ea typeface="ＭＳ Ｐゴシック"/>
                  <a:cs typeface="Arial"/>
                </a:rPr>
                <a:t> Proxy </a:t>
              </a:r>
              <a:r>
                <a:rPr lang="fr-FR" b="1" dirty="0" err="1">
                  <a:solidFill>
                    <a:srgbClr val="C00000"/>
                  </a:solidFill>
                  <a:latin typeface="TIM Sans"/>
                  <a:ea typeface="ＭＳ Ｐゴシック"/>
                  <a:cs typeface="Arial"/>
                </a:rPr>
                <a:t>Entity</a:t>
              </a:r>
              <a:endParaRPr lang="fr-FR" b="1" dirty="0">
                <a:solidFill>
                  <a:srgbClr val="C00000"/>
                </a:solidFill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40973" name="ZoneTexte 208"/>
            <p:cNvSpPr txBox="1">
              <a:spLocks noChangeArrowheads="1"/>
            </p:cNvSpPr>
            <p:nvPr/>
          </p:nvSpPr>
          <p:spPr bwMode="auto">
            <a:xfrm>
              <a:off x="2193801" y="6083450"/>
              <a:ext cx="38290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dirty="0">
                  <a:solidFill>
                    <a:prstClr val="black"/>
                  </a:solidFill>
                  <a:ea typeface="MS PGothic" pitchFamily="34" charset="-128"/>
                </a:rPr>
                <a:t>Non oneM2M </a:t>
              </a:r>
              <a:r>
                <a:rPr lang="fr-FR" altLang="fr-FR" dirty="0" err="1">
                  <a:solidFill>
                    <a:prstClr val="black"/>
                  </a:solidFill>
                  <a:ea typeface="MS PGothic" pitchFamily="34" charset="-128"/>
                </a:rPr>
                <a:t>devices</a:t>
              </a:r>
              <a:r>
                <a:rPr lang="fr-FR" altLang="fr-FR" dirty="0">
                  <a:solidFill>
                    <a:prstClr val="black"/>
                  </a:solidFill>
                  <a:ea typeface="MS PGothic" pitchFamily="34" charset="-128"/>
                </a:rPr>
                <a:t> in Area Network</a:t>
              </a:r>
            </a:p>
          </p:txBody>
        </p:sp>
        <p:sp>
          <p:nvSpPr>
            <p:cNvPr id="40974" name="ZoneTexte 210"/>
            <p:cNvSpPr txBox="1">
              <a:spLocks noChangeArrowheads="1"/>
            </p:cNvSpPr>
            <p:nvPr/>
          </p:nvSpPr>
          <p:spPr bwMode="auto">
            <a:xfrm>
              <a:off x="6716589" y="6070750"/>
              <a:ext cx="3489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>
                  <a:solidFill>
                    <a:prstClr val="black"/>
                  </a:solidFill>
                  <a:ea typeface="MS PGothic" pitchFamily="34" charset="-128"/>
                </a:rPr>
                <a:t>Proxied devices in oneM2M system</a:t>
              </a:r>
            </a:p>
          </p:txBody>
        </p:sp>
        <p:sp>
          <p:nvSpPr>
            <p:cNvPr id="40975" name="ZoneTexte 212"/>
            <p:cNvSpPr txBox="1">
              <a:spLocks noChangeArrowheads="1"/>
            </p:cNvSpPr>
            <p:nvPr/>
          </p:nvSpPr>
          <p:spPr bwMode="auto">
            <a:xfrm>
              <a:off x="7488113" y="2457600"/>
              <a:ext cx="16573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b="1">
                  <a:solidFill>
                    <a:srgbClr val="4F81BD"/>
                  </a:solidFill>
                  <a:ea typeface="MS PGothic" pitchFamily="34" charset="-128"/>
                </a:rPr>
                <a:t>oneM2M </a:t>
              </a:r>
              <a:br>
                <a:rPr lang="fr-FR" altLang="fr-FR" b="1">
                  <a:solidFill>
                    <a:srgbClr val="4F81BD"/>
                  </a:solidFill>
                  <a:ea typeface="MS PGothic" pitchFamily="34" charset="-128"/>
                </a:rPr>
              </a:br>
              <a:r>
                <a:rPr lang="fr-FR" altLang="fr-FR" b="1">
                  <a:solidFill>
                    <a:srgbClr val="4F81BD"/>
                  </a:solidFill>
                  <a:ea typeface="MS PGothic" pitchFamily="34" charset="-128"/>
                </a:rPr>
                <a:t>Base </a:t>
              </a:r>
              <a:br>
                <a:rPr lang="fr-FR" altLang="fr-FR" b="1">
                  <a:solidFill>
                    <a:srgbClr val="4F81BD"/>
                  </a:solidFill>
                  <a:ea typeface="MS PGothic" pitchFamily="34" charset="-128"/>
                </a:rPr>
              </a:br>
              <a:r>
                <a:rPr lang="fr-FR" altLang="fr-FR" b="1">
                  <a:solidFill>
                    <a:srgbClr val="4F81BD"/>
                  </a:solidFill>
                  <a:ea typeface="MS PGothic" pitchFamily="34" charset="-128"/>
                </a:rPr>
                <a:t>Ontology</a:t>
              </a:r>
            </a:p>
          </p:txBody>
        </p:sp>
        <p:sp>
          <p:nvSpPr>
            <p:cNvPr id="40976" name="ZoneTexte 213"/>
            <p:cNvSpPr txBox="1">
              <a:spLocks noChangeArrowheads="1"/>
            </p:cNvSpPr>
            <p:nvPr/>
          </p:nvSpPr>
          <p:spPr bwMode="auto">
            <a:xfrm>
              <a:off x="2944688" y="2463950"/>
              <a:ext cx="16573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b="1">
                  <a:solidFill>
                    <a:srgbClr val="C00000"/>
                  </a:solidFill>
                  <a:ea typeface="MS PGothic" pitchFamily="34" charset="-128"/>
                </a:rPr>
                <a:t>Vertical 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b="1">
                  <a:solidFill>
                    <a:srgbClr val="C00000"/>
                  </a:solidFill>
                  <a:ea typeface="MS PGothic" pitchFamily="34" charset="-128"/>
                </a:rPr>
                <a:t>Domain</a:t>
              </a:r>
              <a:br>
                <a:rPr lang="fr-FR" altLang="fr-FR" b="1">
                  <a:solidFill>
                    <a:srgbClr val="C00000"/>
                  </a:solidFill>
                  <a:ea typeface="MS PGothic" pitchFamily="34" charset="-128"/>
                </a:rPr>
              </a:br>
              <a:r>
                <a:rPr lang="fr-FR" altLang="fr-FR" b="1">
                  <a:solidFill>
                    <a:srgbClr val="C00000"/>
                  </a:solidFill>
                  <a:ea typeface="MS PGothic" pitchFamily="34" charset="-128"/>
                </a:rPr>
                <a:t>Ontology</a:t>
              </a:r>
            </a:p>
          </p:txBody>
        </p:sp>
      </p:grpSp>
      <p:sp>
        <p:nvSpPr>
          <p:cNvPr id="40978" name="Espace réservé du contenu 2"/>
          <p:cNvSpPr txBox="1">
            <a:spLocks/>
          </p:cNvSpPr>
          <p:nvPr/>
        </p:nvSpPr>
        <p:spPr bwMode="auto">
          <a:xfrm>
            <a:off x="496389" y="1139974"/>
            <a:ext cx="11181805" cy="12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Non oneM2M </a:t>
            </a:r>
            <a:r>
              <a:rPr lang="en-US" altLang="fr-FR" sz="2400" b="1" dirty="0">
                <a:solidFill>
                  <a:prstClr val="black"/>
                </a:solidFill>
                <a:ea typeface="MS PGothic" pitchFamily="34" charset="-128"/>
              </a:rPr>
              <a:t>devices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are </a:t>
            </a:r>
            <a:r>
              <a:rPr lang="en-US" altLang="fr-FR" sz="2400" b="1" dirty="0">
                <a:solidFill>
                  <a:prstClr val="black"/>
                </a:solidFill>
                <a:ea typeface="MS PGothic" pitchFamily="34" charset="-128"/>
              </a:rPr>
              <a:t>described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400" b="1" dirty="0">
                <a:solidFill>
                  <a:prstClr val="black"/>
                </a:solidFill>
                <a:ea typeface="MS PGothic" pitchFamily="34" charset="-128"/>
              </a:rPr>
              <a:t>using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the oneM2M base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ontology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+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domain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specific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extensions.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The </a:t>
            </a:r>
            <a:r>
              <a:rPr lang="en-US" altLang="fr-FR" sz="2400" b="1" dirty="0">
                <a:solidFill>
                  <a:prstClr val="black"/>
                </a:solidFill>
                <a:ea typeface="MS PGothic" pitchFamily="34" charset="-128"/>
              </a:rPr>
              <a:t>Interworking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Proxy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Entity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translates the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ontology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instance to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resources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on the CSE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based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on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pre-defined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instantiation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altLang="fr-FR" sz="2400" b="1" dirty="0" err="1">
                <a:solidFill>
                  <a:prstClr val="black"/>
                </a:solidFill>
                <a:ea typeface="MS PGothic" pitchFamily="34" charset="-128"/>
              </a:rPr>
              <a:t>rules</a:t>
            </a:r>
            <a:r>
              <a:rPr lang="fr-FR" altLang="fr-FR" sz="2400" b="1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r-FR" altLang="fr-FR" sz="2000" b="1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r-FR" altLang="fr-FR" sz="2000" b="1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r-FR" altLang="fr-FR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87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87927" y="76200"/>
            <a:ext cx="890847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altLang="en-US" sz="3600" dirty="0"/>
              <a:t>Work on Semantics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5199016" y="1219200"/>
            <a:ext cx="6753498" cy="49349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1600" dirty="0"/>
              <a:t>oneM2M allows to </a:t>
            </a:r>
            <a:r>
              <a:rPr lang="en-US" altLang="en-US" sz="1600" b="1" i="1" u="sng" dirty="0"/>
              <a:t>annotate</a:t>
            </a:r>
            <a:r>
              <a:rPr lang="en-US" altLang="en-US" sz="1600" dirty="0"/>
              <a:t> application specific resources (M2M data) with semantic description.</a:t>
            </a:r>
          </a:p>
          <a:p>
            <a:pPr lvl="1">
              <a:defRPr/>
            </a:pPr>
            <a:r>
              <a:rPr lang="en-US" altLang="en-US" sz="1600" dirty="0"/>
              <a:t>Uses a specialized resource type </a:t>
            </a:r>
            <a:r>
              <a:rPr lang="en-US" altLang="en-US" sz="1600" i="1" dirty="0"/>
              <a:t>&lt;</a:t>
            </a:r>
            <a:r>
              <a:rPr lang="en-US" altLang="en-US" sz="1600" i="1" dirty="0" err="1"/>
              <a:t>semanticDescriptor</a:t>
            </a:r>
            <a:r>
              <a:rPr lang="en-US" altLang="en-US" sz="1600" i="1" dirty="0"/>
              <a:t>&gt;</a:t>
            </a:r>
          </a:p>
          <a:p>
            <a:pPr lvl="1">
              <a:defRPr/>
            </a:pPr>
            <a:r>
              <a:rPr lang="en-US" altLang="en-US" sz="1600" dirty="0"/>
              <a:t>Can contain proprietary semantics or</a:t>
            </a:r>
          </a:p>
          <a:p>
            <a:pPr lvl="1">
              <a:defRPr/>
            </a:pPr>
            <a:r>
              <a:rPr lang="en-US" altLang="en-US" sz="1600" dirty="0"/>
              <a:t>Semantics according to a published ontology</a:t>
            </a:r>
          </a:p>
          <a:p>
            <a:pPr>
              <a:defRPr/>
            </a:pPr>
            <a:r>
              <a:rPr lang="en-US" altLang="en-US" sz="1600" dirty="0"/>
              <a:t>The oneM2M </a:t>
            </a:r>
            <a:r>
              <a:rPr lang="en-US" altLang="en-US" sz="1600" b="1" i="1" u="sng" dirty="0"/>
              <a:t>base ontology </a:t>
            </a:r>
            <a:r>
              <a:rPr lang="en-US" altLang="en-US" sz="1600" dirty="0"/>
              <a:t>is a top-level ontology that allows to create sub-classes (or equivalence classes) for application-level ontologies</a:t>
            </a:r>
          </a:p>
          <a:p>
            <a:pPr lvl="1">
              <a:defRPr/>
            </a:pPr>
            <a:r>
              <a:rPr lang="en-US" altLang="en-US" sz="1600" dirty="0"/>
              <a:t>Aligned to Smart Application Reference Ontology (SAREF)</a:t>
            </a:r>
          </a:p>
          <a:p>
            <a:pPr>
              <a:defRPr/>
            </a:pPr>
            <a:r>
              <a:rPr lang="en-US" altLang="en-US" sz="1600" dirty="0"/>
              <a:t>Ontologies can be used in oneM2M to describe the application specific data model of an external system for the purpose of interworking.</a:t>
            </a:r>
          </a:p>
          <a:p>
            <a:pPr lvl="1">
              <a:defRPr/>
            </a:pPr>
            <a:r>
              <a:rPr lang="en-US" altLang="en-US" sz="1600" dirty="0"/>
              <a:t>oneM2M </a:t>
            </a:r>
            <a:r>
              <a:rPr lang="en-US" altLang="en-US" sz="1600" b="1" i="1" u="sng" dirty="0"/>
              <a:t>Generic Interworking </a:t>
            </a:r>
            <a:r>
              <a:rPr lang="en-US" altLang="en-US" sz="1600" dirty="0"/>
              <a:t>uses such an ontology to enable interworking of oneM2M entities with devices of the external system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194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96665"/>
              </p:ext>
            </p:extLst>
          </p:nvPr>
        </p:nvGraphicFramePr>
        <p:xfrm>
          <a:off x="744584" y="1219200"/>
          <a:ext cx="3876308" cy="515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Presentation" r:id="rId3" imgW="3427449" imgH="4570638" progId="PowerPoint.Show.12">
                  <p:embed/>
                </p:oleObj>
              </mc:Choice>
              <mc:Fallback>
                <p:oleObj name="Presentation" r:id="rId3" imgW="3427449" imgH="4570638" progId="PowerPoint.Show.12">
                  <p:embed/>
                  <p:pic>
                    <p:nvPicPr>
                      <p:cNvPr id="194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84" y="1219200"/>
                        <a:ext cx="3876308" cy="5152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4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832B-F4CD-4DC7-8AFC-F4E3776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08" y="274702"/>
            <a:ext cx="8628032" cy="866110"/>
          </a:xfrm>
        </p:spPr>
        <p:txBody>
          <a:bodyPr/>
          <a:lstStyle/>
          <a:p>
            <a:r>
              <a:rPr lang="en-US" sz="2800" b="1" dirty="0"/>
              <a:t>Example: oneM2M Interoperability with Agricultural Machines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67266" y="1254589"/>
            <a:ext cx="95870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ETSI TC smartM2M performed a </a:t>
            </a:r>
            <a:r>
              <a:rPr lang="en-US" dirty="0" err="1"/>
              <a:t>PoC</a:t>
            </a:r>
            <a:r>
              <a:rPr lang="en-US" dirty="0"/>
              <a:t> for the use of </a:t>
            </a:r>
            <a:r>
              <a:rPr lang="en-US" dirty="0">
                <a:solidFill>
                  <a:srgbClr val="FF0000"/>
                </a:solidFill>
              </a:rPr>
              <a:t>oneM2M as standard interworking framework </a:t>
            </a:r>
            <a:r>
              <a:rPr lang="en-US" dirty="0"/>
              <a:t>between cars and agricultural machines – TR 103 545 Pilot test definition and guidelines for testing cooperation between oneM2M and Agricultural equipment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OneM2M is playing the role of 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communication enabler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interworking enabler for the AEF ISOBUS standards toward  the automotive standards </a:t>
            </a:r>
            <a:r>
              <a:rPr lang="en-US" dirty="0"/>
              <a:t>(such as the ETSI ITS ones like ETSI EN 302 637-3 (Decentralized Environmental Notification Basic Service) or ETSI EN 302 637-2 (Cooperative Awareness Basic Service) </a:t>
            </a:r>
          </a:p>
          <a:p>
            <a:pPr lvl="2"/>
            <a:r>
              <a:rPr lang="en-US" sz="1200" dirty="0"/>
              <a:t>	</a:t>
            </a:r>
            <a:r>
              <a:rPr lang="en-US" sz="1400" b="1" dirty="0"/>
              <a:t>AEF - the Agricultural Industry Electronics Foundation (http://www.aef-online.org/home.html)</a:t>
            </a:r>
            <a:endParaRPr lang="en-US" sz="3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5" y="2838392"/>
            <a:ext cx="5768684" cy="18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oneM2M Logo transparent 196x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40" y="2577756"/>
            <a:ext cx="1772596" cy="10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920" y="4158776"/>
            <a:ext cx="1824148" cy="5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7">
            <a:extLst>
              <a:ext uri="{FF2B5EF4-FFF2-40B4-BE49-F238E27FC236}">
                <a16:creationId xmlns:a16="http://schemas.microsoft.com/office/drawing/2014/main" id="{33B7D643-7EDD-4AE7-B16A-E37CE18D9BF7}"/>
              </a:ext>
            </a:extLst>
          </p:cNvPr>
          <p:cNvSpPr/>
          <p:nvPr/>
        </p:nvSpPr>
        <p:spPr>
          <a:xfrm>
            <a:off x="8804097" y="2592121"/>
            <a:ext cx="1999213" cy="214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CERTIFIED!!!!</a:t>
            </a:r>
          </a:p>
        </p:txBody>
      </p:sp>
      <p:pic>
        <p:nvPicPr>
          <p:cNvPr id="8" name="Picture 2" descr="World's first connected tractor demonstrated by ETSI">
            <a:extLst>
              <a:ext uri="{FF2B5EF4-FFF2-40B4-BE49-F238E27FC236}">
                <a16:creationId xmlns:a16="http://schemas.microsoft.com/office/drawing/2014/main" id="{0241845C-3055-4B46-9FC8-D0933EA4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5" y="2258662"/>
            <a:ext cx="3532783" cy="24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1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1308</Words>
  <Application>Microsoft Office PowerPoint</Application>
  <PresentationFormat>Widescreen</PresentationFormat>
  <Paragraphs>353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 Unicode MS</vt:lpstr>
      <vt:lpstr>微软雅黑</vt:lpstr>
      <vt:lpstr>ＭＳ Ｐゴシック</vt:lpstr>
      <vt:lpstr>ＭＳ Ｐゴシック</vt:lpstr>
      <vt:lpstr>黑体</vt:lpstr>
      <vt:lpstr>宋体</vt:lpstr>
      <vt:lpstr>Arial</vt:lpstr>
      <vt:lpstr>Britannic Bold</vt:lpstr>
      <vt:lpstr>Calibri</vt:lpstr>
      <vt:lpstr>Calibri Light</vt:lpstr>
      <vt:lpstr>Franklin Gothic Demi</vt:lpstr>
      <vt:lpstr>Gotham-Medium</vt:lpstr>
      <vt:lpstr>Myriad Pro</vt:lpstr>
      <vt:lpstr>Myriad Pro Light</vt:lpstr>
      <vt:lpstr>Tahoma</vt:lpstr>
      <vt:lpstr>TIM Sans</vt:lpstr>
      <vt:lpstr>Times New Roman</vt:lpstr>
      <vt:lpstr>Webdings</vt:lpstr>
      <vt:lpstr>Wingdings</vt:lpstr>
      <vt:lpstr>Office Theme</vt:lpstr>
      <vt:lpstr>Future Technologies</vt:lpstr>
      <vt:lpstr>Presentation</vt:lpstr>
      <vt:lpstr>PowerPoint Presentation</vt:lpstr>
      <vt:lpstr>PowerPoint Presentation</vt:lpstr>
      <vt:lpstr>In IoT, NOBODY can do it alone</vt:lpstr>
      <vt:lpstr>IOT and OneM2M</vt:lpstr>
      <vt:lpstr>Example: Make it (inter)work together</vt:lpstr>
      <vt:lpstr>Evolution of semantic in oneM2M</vt:lpstr>
      <vt:lpstr>Interworking using semantic</vt:lpstr>
      <vt:lpstr>Work on Semantics </vt:lpstr>
      <vt:lpstr>Example: oneM2M Interoperability with Agricultural Machines</vt:lpstr>
      <vt:lpstr>oneM2M base ontology model</vt:lpstr>
      <vt:lpstr>oneM2M base ontology instance</vt:lpstr>
      <vt:lpstr>Smart Applications REFerence ontology</vt:lpstr>
      <vt:lpstr>Universal semantic interoperability SAREF/oneM2M</vt:lpstr>
      <vt:lpstr>SAREF and its extensions</vt:lpstr>
      <vt:lpstr>How to contribute to Smart Applications REFerence ontology</vt:lpstr>
      <vt:lpstr>SAREF usage example :Dsf demo:  saref/SAREF4ener in practice</vt:lpstr>
      <vt:lpstr>Dsf demo:  Interoperability of different standards</vt:lpstr>
      <vt:lpstr>How all of this it is reflected in implementations</vt:lpstr>
      <vt:lpstr>Contact details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Scarrone Enrico</cp:lastModifiedBy>
  <cp:revision>336</cp:revision>
  <dcterms:created xsi:type="dcterms:W3CDTF">2017-09-21T15:46:31Z</dcterms:created>
  <dcterms:modified xsi:type="dcterms:W3CDTF">2021-07-06T09:13:17Z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(2)3wJhyqxWUrRMC/hytU9MpWeWKNy5Xes4iLYDNA1zi1tKubHlIaoLmP07LpFWOWXzDZmAp+Wh
t5rIx7GTkasP7KxFsRSWTGZ/DvA05DXBAxuwSjVinyIogjEY31Fqt2ksR28P8y+bKrnEDuYo
M2enQlxXkafftKP1LjeQJh3qq68bBXVXJ1CGrYftTFC/vu+n5GzeNjqgzg4RwXG7rbdzYxTS
28u/9dXsXjVWkSBeqi</vt:lpwstr>
  </property>
  <property fmtid="{D5CDD505-2E9C-101B-9397-08002B2CF9AE}" pid="3" name="_2015_ms_pID_7253431">
    <vt:lpwstr>0fTgsWK5rBvvNrFQHK/KyXDJ1AzA9XgcwYynG1apsF/E4+E3zVZaiP
zyXNw91yk9QvgxUcGW154vaq+PUTXWVnLGs0JSIpRIb6A5aYWwVgLExlD/vf+IQ7cY9qS1bX
rlLKVvqZqSE64MZXN9GhUdQ/+CinuLyeiXTP1QLvkyqOcP/5fakjG6AtAhg4R5uH+Og=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1550019686</vt:lpwstr>
  </property>
</Properties>
</file>