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56" r:id="rId3"/>
    <p:sldId id="661" r:id="rId4"/>
    <p:sldId id="288" r:id="rId5"/>
    <p:sldId id="662" r:id="rId6"/>
    <p:sldId id="280" r:id="rId7"/>
    <p:sldId id="663" r:id="rId8"/>
    <p:sldId id="259" r:id="rId9"/>
    <p:sldId id="275" r:id="rId10"/>
    <p:sldId id="664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0573" autoAdjust="0"/>
  </p:normalViewPr>
  <p:slideViewPr>
    <p:cSldViewPr snapToGrid="0">
      <p:cViewPr varScale="1">
        <p:scale>
          <a:sx n="70" d="100"/>
          <a:sy n="70" d="100"/>
        </p:scale>
        <p:origin x="11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7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rgbClr val="016384"/>
                </a:solidFill>
                <a:effectLst/>
                <a:latin typeface="Ubuntu"/>
              </a:rPr>
              <a:t>What is </a:t>
            </a:r>
            <a:r>
              <a:rPr lang="en-US" sz="1200" b="0" i="0" dirty="0" err="1">
                <a:solidFill>
                  <a:srgbClr val="016384"/>
                </a:solidFill>
                <a:effectLst/>
                <a:latin typeface="Ubuntu"/>
              </a:rPr>
              <a:t>mySMARTLife</a:t>
            </a:r>
            <a:r>
              <a:rPr lang="en-US" sz="1200" b="0" i="0" dirty="0">
                <a:solidFill>
                  <a:srgbClr val="016384"/>
                </a:solidFill>
                <a:effectLst/>
                <a:latin typeface="Ubuntu"/>
              </a:rPr>
              <a:t> about?</a:t>
            </a: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The </a:t>
            </a:r>
            <a:r>
              <a:rPr lang="en-US" sz="1200" b="0" i="0" dirty="0" err="1">
                <a:solidFill>
                  <a:srgbClr val="676767"/>
                </a:solidFill>
                <a:effectLst/>
                <a:latin typeface="Ubuntu"/>
              </a:rPr>
              <a:t>mySMARTLife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 project aims at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making the three Lighthouse Cities of Nantes, Hamburg and Helsinki more environmentally friendly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by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reducing the CO</a:t>
            </a:r>
            <a:r>
              <a:rPr lang="en-US" sz="1200" b="1" i="0" baseline="-25000" dirty="0">
                <a:solidFill>
                  <a:srgbClr val="676767"/>
                </a:solidFill>
                <a:effectLst/>
                <a:latin typeface="Ubuntu"/>
              </a:rPr>
              <a:t>2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 emissions of cities and increasing the use of renewable energy sources.</a:t>
            </a:r>
            <a:endParaRPr lang="en-US" sz="1200" b="0" i="0" dirty="0">
              <a:solidFill>
                <a:srgbClr val="676767"/>
              </a:solidFill>
              <a:effectLst/>
              <a:latin typeface="Ubuntu"/>
            </a:endParaRP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Activities are focusing on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"Inclusive Cities"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, offering a high quality of life to residents.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"Smart People"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are playing a vital role in their city’s development.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"Smart Economy"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 is an innovative and dynamic economic concept aiming at guaranteed employment and an adequate income, attracting talents and providing goods and services according to the actual requirements.</a:t>
            </a:r>
          </a:p>
          <a:p>
            <a:pPr algn="l"/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The interventions planned and carried out in the three Lighthouse Cities also include innovative technological solutions in connection with </a:t>
            </a:r>
            <a:r>
              <a:rPr lang="en-US" sz="1200" b="1" i="0" dirty="0">
                <a:solidFill>
                  <a:srgbClr val="676767"/>
                </a:solidFill>
                <a:effectLst/>
                <a:latin typeface="Ubuntu"/>
              </a:rPr>
              <a:t>refurbishments of buildings, usage of renewable energies, clean transport and supporting ICT solutions</a:t>
            </a:r>
            <a:r>
              <a:rPr lang="en-US" sz="1200" b="0" i="0" dirty="0">
                <a:solidFill>
                  <a:srgbClr val="676767"/>
                </a:solidFill>
                <a:effectLst/>
                <a:latin typeface="Ubuntu"/>
              </a:rPr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9796-B098-47AD-9CCA-A56D0E1CADB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44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0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9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5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12_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7200"/>
            <a:ext cx="12188321" cy="1633728"/>
          </a:xfrm>
          <a:prstGeom prst="rect">
            <a:avLst/>
          </a:prstGeom>
        </p:spPr>
      </p:pic>
      <p:pic>
        <p:nvPicPr>
          <p:cNvPr id="7" name="Bild 6" descr="Fusszei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68568"/>
            <a:ext cx="12188321" cy="78943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455333"/>
            <a:ext cx="10972800" cy="3462866"/>
          </a:xfrm>
        </p:spPr>
        <p:txBody>
          <a:bodyPr lIns="0" tIns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590575" y="787396"/>
            <a:ext cx="10308767" cy="915461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1pPr>
            <a:lvl2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2pPr>
            <a:lvl3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3pPr>
            <a:lvl4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4pPr>
            <a:lvl5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94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15_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282"/>
            <a:ext cx="12188321" cy="1078992"/>
          </a:xfrm>
          <a:prstGeom prst="rect">
            <a:avLst/>
          </a:prstGeom>
        </p:spPr>
      </p:pic>
      <p:pic>
        <p:nvPicPr>
          <p:cNvPr id="3" name="Bild 2" descr="Fusszei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" y="6068568"/>
            <a:ext cx="12188321" cy="789432"/>
          </a:xfrm>
          <a:prstGeom prst="rect">
            <a:avLst/>
          </a:prstGeom>
        </p:spPr>
      </p:pic>
      <p:sp>
        <p:nvSpPr>
          <p:cNvPr id="16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615943" y="590545"/>
            <a:ext cx="10308767" cy="915461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1pPr>
            <a:lvl2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2pPr>
            <a:lvl3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3pPr>
            <a:lvl4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4pPr>
            <a:lvl5pPr marL="0" indent="0">
              <a:lnSpc>
                <a:spcPts val="2472"/>
              </a:lnSpc>
              <a:spcBef>
                <a:spcPts val="0"/>
              </a:spcBef>
              <a:buFontTx/>
              <a:buNone/>
              <a:defRPr sz="1947" b="0" i="0" kern="0" cap="none" spc="37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615943" y="1810805"/>
            <a:ext cx="10289743" cy="627592"/>
          </a:xfrm>
        </p:spPr>
        <p:txBody>
          <a:bodyPr tIns="0" rIns="0" bIns="0">
            <a:noAutofit/>
          </a:bodyPr>
          <a:lstStyle>
            <a:lvl1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0" i="0"/>
            </a:lvl1pPr>
            <a:lvl2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2pPr>
            <a:lvl3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3pPr>
            <a:lvl4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4pPr>
            <a:lvl5pPr marL="0" indent="0">
              <a:lnSpc>
                <a:spcPts val="1798"/>
              </a:lnSpc>
              <a:spcBef>
                <a:spcPts val="0"/>
              </a:spcBef>
              <a:buFontTx/>
              <a:buNone/>
              <a:defRPr sz="1348" b="1" i="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615943" y="2720452"/>
            <a:ext cx="10348932" cy="2689744"/>
          </a:xfrm>
        </p:spPr>
        <p:txBody>
          <a:bodyPr tIns="0" rIns="0" bIns="0">
            <a:noAutofit/>
          </a:bodyPr>
          <a:lstStyle>
            <a:lvl1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1pPr>
            <a:lvl2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2pPr>
            <a:lvl3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3pPr>
            <a:lvl4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4pPr>
            <a:lvl5pPr marL="214027" indent="-214027">
              <a:lnSpc>
                <a:spcPts val="1798"/>
              </a:lnSpc>
              <a:spcBef>
                <a:spcPts val="0"/>
              </a:spcBef>
              <a:buFont typeface="Arial"/>
              <a:buChar char="•"/>
              <a:defRPr sz="1348" b="0" i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62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‹Nr.›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jpe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svg"/><Relationship Id="rId2" Type="http://schemas.openxmlformats.org/officeDocument/2006/relationships/image" Target="../media/image40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svg"/><Relationship Id="rId15" Type="http://schemas.openxmlformats.org/officeDocument/2006/relationships/image" Target="../media/image52.png"/><Relationship Id="rId10" Type="http://schemas.openxmlformats.org/officeDocument/2006/relationships/image" Target="../media/image48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4.png"/><Relationship Id="rId18" Type="http://schemas.openxmlformats.org/officeDocument/2006/relationships/image" Target="../media/image56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svg"/><Relationship Id="rId15" Type="http://schemas.openxmlformats.org/officeDocument/2006/relationships/image" Target="../media/image52.png"/><Relationship Id="rId10" Type="http://schemas.openxmlformats.org/officeDocument/2006/relationships/image" Target="../media/image48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svg"/><Relationship Id="rId25" Type="http://schemas.openxmlformats.org/officeDocument/2006/relationships/image" Target="../media/image6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sv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23" Type="http://schemas.openxmlformats.org/officeDocument/2006/relationships/image" Target="../media/image60.svg"/><Relationship Id="rId28" Type="http://schemas.openxmlformats.org/officeDocument/2006/relationships/image" Target="../media/image65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31" Type="http://schemas.openxmlformats.org/officeDocument/2006/relationships/image" Target="../media/image68.png"/><Relationship Id="rId4" Type="http://schemas.openxmlformats.org/officeDocument/2006/relationships/image" Target="../media/image41.svg"/><Relationship Id="rId9" Type="http://schemas.openxmlformats.org/officeDocument/2006/relationships/image" Target="../media/image46.svg"/><Relationship Id="rId14" Type="http://schemas.openxmlformats.org/officeDocument/2006/relationships/image" Target="../media/image54.png"/><Relationship Id="rId22" Type="http://schemas.openxmlformats.org/officeDocument/2006/relationships/image" Target="../media/image59.svg"/><Relationship Id="rId27" Type="http://schemas.openxmlformats.org/officeDocument/2006/relationships/image" Target="../media/image64.svg"/><Relationship Id="rId30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hyperlink" Target="https://www.onem2m.org/harmonization-m2m/list-of-deployments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netransport.io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hyperlink" Target="https://www.mysmartlife.eu/news/mysmartlife-news-article/news/our-lighthouse-city-hamburg-deploys-onem2m-smart-city-standards-to-go-greener/?tx_news_pi1%5Bcontroller%5D=News&amp;tx_news_pi1%5Baction%5D=detail&amp;cHash=7a072e2a58fa57c7fbb8bebf865401f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0" Type="http://schemas.openxmlformats.org/officeDocument/2006/relationships/image" Target="../media/image2.png"/><Relationship Id="rId4" Type="http://schemas.openxmlformats.org/officeDocument/2006/relationships/image" Target="../media/image30.png"/><Relationship Id="rId9" Type="http://schemas.openxmlformats.org/officeDocument/2006/relationships/hyperlink" Target="https://onem2m.org/membership/executive-viewpoints/634-our-team-focuses-on-applied-innovation-so-we-were-looking-for-a-standardized-architecture-rather-than-developing-something-one-off-or-new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hyperlink" Target="https://www.mysmartlife.eu/news/mysmartlife-news-article/news/our-lighthouse-city-hamburg-deploys-onem2m-smart-city-standards-to-go-greener/?tx_news_pi1%5Bcontroller%5D=News&amp;tx_news_pi1%5Baction%5D=detail&amp;cHash=7a072e2a58fa57c7fbb8bebf865401fb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B0DDD-E2F4-40B1-AE60-CCF2EC4E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Backup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299E73-0B56-420E-9C63-2069F7E57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736E15-7D88-4F90-958F-2A75BB35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9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C007-8053-4FFD-98E3-E497C574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26" y="0"/>
            <a:ext cx="9709783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oneM2M standards for end-to-end systems</a:t>
            </a:r>
          </a:p>
        </p:txBody>
      </p:sp>
      <p:pic>
        <p:nvPicPr>
          <p:cNvPr id="3" name="Graphic 12" descr="Internet Of Things">
            <a:extLst>
              <a:ext uri="{FF2B5EF4-FFF2-40B4-BE49-F238E27FC236}">
                <a16:creationId xmlns:a16="http://schemas.microsoft.com/office/drawing/2014/main" id="{E812121F-5774-4FCB-955F-CA0CF046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4" name="Graphic 16" descr="Streetlight">
            <a:extLst>
              <a:ext uri="{FF2B5EF4-FFF2-40B4-BE49-F238E27FC236}">
                <a16:creationId xmlns:a16="http://schemas.microsoft.com/office/drawing/2014/main" id="{21CD0C1C-1E12-4333-906C-599D380C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5" name="Graphic 20" descr="Database">
            <a:extLst>
              <a:ext uri="{FF2B5EF4-FFF2-40B4-BE49-F238E27FC236}">
                <a16:creationId xmlns:a16="http://schemas.microsoft.com/office/drawing/2014/main" id="{875D1BF2-5DDF-47C2-8113-658D63B0A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6" name="Graphic 16" descr="Streetlight">
            <a:extLst>
              <a:ext uri="{FF2B5EF4-FFF2-40B4-BE49-F238E27FC236}">
                <a16:creationId xmlns:a16="http://schemas.microsoft.com/office/drawing/2014/main" id="{D86EEEDC-5EDF-4E9D-B24C-CBF20B1F2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D2B248-1052-4713-8C6C-BAC5E76A40DE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CD34C87-D219-47B7-863A-7783AF5BA0DD}"/>
              </a:ext>
            </a:extLst>
          </p:cNvPr>
          <p:cNvCxnSpPr>
            <a:cxnSpLocks/>
            <a:stCxn id="5" idx="1"/>
            <a:endCxn id="3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18" descr="Hold Gesture">
            <a:extLst>
              <a:ext uri="{FF2B5EF4-FFF2-40B4-BE49-F238E27FC236}">
                <a16:creationId xmlns:a16="http://schemas.microsoft.com/office/drawing/2014/main" id="{96C7E0C2-24EB-4DCA-BFCF-FAC2EA0D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0" name="Graphic 10" descr="Monitor">
            <a:extLst>
              <a:ext uri="{FF2B5EF4-FFF2-40B4-BE49-F238E27FC236}">
                <a16:creationId xmlns:a16="http://schemas.microsoft.com/office/drawing/2014/main" id="{736FCD8D-DB5A-4E76-A218-D4F204D65E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7EB22A42-ED85-4D21-B6E8-9CAA54A6A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D7F434-89D1-4D1D-BBDD-F8EC44ED1948}"/>
              </a:ext>
            </a:extLst>
          </p:cNvPr>
          <p:cNvCxnSpPr>
            <a:cxnSpLocks/>
            <a:stCxn id="22" idx="0"/>
            <a:endCxn id="4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581623F-EB7B-45D6-B276-06D959C04697}"/>
              </a:ext>
            </a:extLst>
          </p:cNvPr>
          <p:cNvCxnSpPr>
            <a:cxnSpLocks/>
            <a:stCxn id="10" idx="2"/>
            <a:endCxn id="3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BA07E33F-8232-4ACE-98E5-8E6619B83D0D}"/>
              </a:ext>
            </a:extLst>
          </p:cNvPr>
          <p:cNvCxnSpPr>
            <a:cxnSpLocks/>
            <a:stCxn id="9" idx="2"/>
            <a:endCxn id="3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9AA140-E2E0-4AF1-8CEF-6529240ACAB8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82688-762B-42B7-B09C-1D7EC684FDEB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6CF25-1759-4B68-8414-7A78F175B3E8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20AFCC-7649-45DB-898D-BCCAF46D4029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24E3853-95F3-4A50-BA46-9CAFCF08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ACCC604-FB39-423A-A131-5B76D308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2C36EC1-BBF3-4A4C-8DF0-98425BE7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2" name="Graphic 13" descr="Wireless router">
            <a:extLst>
              <a:ext uri="{FF2B5EF4-FFF2-40B4-BE49-F238E27FC236}">
                <a16:creationId xmlns:a16="http://schemas.microsoft.com/office/drawing/2014/main" id="{48026A49-4828-477E-82F0-A8A8A3BC7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C6EFB7C-82EC-40ED-A352-2137DA6B9796}"/>
              </a:ext>
            </a:extLst>
          </p:cNvPr>
          <p:cNvCxnSpPr>
            <a:cxnSpLocks/>
            <a:stCxn id="3" idx="1"/>
            <a:endCxn id="22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CD54CA-A305-4FAC-9471-A83EA03625F5}"/>
              </a:ext>
            </a:extLst>
          </p:cNvPr>
          <p:cNvSpPr txBox="1"/>
          <p:nvPr/>
        </p:nvSpPr>
        <p:spPr>
          <a:xfrm>
            <a:off x="935569" y="6522545"/>
            <a:ext cx="4573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https://onem2m.org/using-onem2m/devices-examples#architecture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A2FD-598C-4719-B01F-DE133AAE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36" y="0"/>
            <a:ext cx="9702763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oneM2M standards for end-to-end systems</a:t>
            </a:r>
          </a:p>
        </p:txBody>
      </p:sp>
      <p:pic>
        <p:nvPicPr>
          <p:cNvPr id="3" name="Graphic 12" descr="Internet Of Things">
            <a:extLst>
              <a:ext uri="{FF2B5EF4-FFF2-40B4-BE49-F238E27FC236}">
                <a16:creationId xmlns:a16="http://schemas.microsoft.com/office/drawing/2014/main" id="{FA4E9A70-9FA3-487E-82C1-E80D60F13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4" name="Graphic 16" descr="Streetlight">
            <a:extLst>
              <a:ext uri="{FF2B5EF4-FFF2-40B4-BE49-F238E27FC236}">
                <a16:creationId xmlns:a16="http://schemas.microsoft.com/office/drawing/2014/main" id="{5ED8E18A-4FB5-43B2-AF82-481F59C87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5" name="Graphic 20" descr="Database">
            <a:extLst>
              <a:ext uri="{FF2B5EF4-FFF2-40B4-BE49-F238E27FC236}">
                <a16:creationId xmlns:a16="http://schemas.microsoft.com/office/drawing/2014/main" id="{357DD9E7-F27F-45CC-84B6-FB7BF59F0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6" name="Graphic 16" descr="Streetlight">
            <a:extLst>
              <a:ext uri="{FF2B5EF4-FFF2-40B4-BE49-F238E27FC236}">
                <a16:creationId xmlns:a16="http://schemas.microsoft.com/office/drawing/2014/main" id="{8C354BEF-7275-4B84-BE80-362E6DAB9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CE4A2-35FA-4DC9-96F6-866AC2B70906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AC10DBE-222A-4B45-B0ED-DE222558F6FE}"/>
              </a:ext>
            </a:extLst>
          </p:cNvPr>
          <p:cNvCxnSpPr>
            <a:cxnSpLocks/>
            <a:stCxn id="5" idx="1"/>
            <a:endCxn id="3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18" descr="Hold Gesture">
            <a:extLst>
              <a:ext uri="{FF2B5EF4-FFF2-40B4-BE49-F238E27FC236}">
                <a16:creationId xmlns:a16="http://schemas.microsoft.com/office/drawing/2014/main" id="{CC2CB254-6E90-4885-A260-9F68CD81E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0" name="Graphic 10" descr="Monitor">
            <a:extLst>
              <a:ext uri="{FF2B5EF4-FFF2-40B4-BE49-F238E27FC236}">
                <a16:creationId xmlns:a16="http://schemas.microsoft.com/office/drawing/2014/main" id="{E46F3D23-E04F-4EF2-9890-BC98C9839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C1040280-6A24-492B-B2B2-7BDE42A77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DCE9C0A-F1C8-4FA8-895A-3B59878C3BBA}"/>
              </a:ext>
            </a:extLst>
          </p:cNvPr>
          <p:cNvCxnSpPr>
            <a:cxnSpLocks/>
            <a:stCxn id="24" idx="0"/>
            <a:endCxn id="4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525AC90-F4B8-4367-AD10-B3B7B66B1F41}"/>
              </a:ext>
            </a:extLst>
          </p:cNvPr>
          <p:cNvCxnSpPr>
            <a:cxnSpLocks/>
            <a:stCxn id="10" idx="2"/>
            <a:endCxn id="3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5F97BB2-1E0B-47BE-938E-F5F1F52098CE}"/>
              </a:ext>
            </a:extLst>
          </p:cNvPr>
          <p:cNvCxnSpPr>
            <a:cxnSpLocks/>
            <a:stCxn id="9" idx="2"/>
            <a:endCxn id="3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8CB85B-570B-48FA-8FE8-D986853AAF5E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200A3-19EC-4C62-A92A-C81ED4646ACD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5B964-3E2E-4ED2-BE2C-3F0E4C06D2B9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F2F9D2D4-26D5-4D77-91BE-DB3A9EA16748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9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E2FB387E-CA44-4ABE-87FA-B525A5BB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C4C4AB-3896-412A-9EDA-18050397B762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694068-DC08-4F70-9BAF-CBDE9A7B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0D5B39A-8AE4-40B0-998A-202071A0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E610244-BC24-496E-B771-9A3450F0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4" name="Graphic 13" descr="Wireless router">
            <a:extLst>
              <a:ext uri="{FF2B5EF4-FFF2-40B4-BE49-F238E27FC236}">
                <a16:creationId xmlns:a16="http://schemas.microsoft.com/office/drawing/2014/main" id="{B86F180E-6866-44FE-9AF7-7F9F960009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21319B0-325C-4C3C-94D0-0014A29669E8}"/>
              </a:ext>
            </a:extLst>
          </p:cNvPr>
          <p:cNvCxnSpPr>
            <a:cxnSpLocks/>
            <a:stCxn id="3" idx="1"/>
            <a:endCxn id="24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CA427B-4E68-477E-8B44-AD7687477CC9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27" name="Rounded Rectangle 87">
              <a:extLst>
                <a:ext uri="{FF2B5EF4-FFF2-40B4-BE49-F238E27FC236}">
                  <a16:creationId xmlns:a16="http://schemas.microsoft.com/office/drawing/2014/main" id="{4F5F044C-29EF-48B6-BF3F-60DC24565C27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28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B478E6C7-ED0B-482D-9AA6-00CA3BAA5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62E9F8-6848-46F6-8E10-065D91CC3FE8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30" name="Rounded Rectangle 87">
              <a:extLst>
                <a:ext uri="{FF2B5EF4-FFF2-40B4-BE49-F238E27FC236}">
                  <a16:creationId xmlns:a16="http://schemas.microsoft.com/office/drawing/2014/main" id="{B1B79096-BB6A-4EBE-9362-EC515BC4BD14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B26DD1FC-06F0-4C2B-A036-72E3D883A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EA6959-F93B-491E-8F4B-D99B529FA91F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33" name="Rounded Rectangle 87">
              <a:extLst>
                <a:ext uri="{FF2B5EF4-FFF2-40B4-BE49-F238E27FC236}">
                  <a16:creationId xmlns:a16="http://schemas.microsoft.com/office/drawing/2014/main" id="{7D2FFCCF-00F1-4912-910C-0CAA99FD1301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4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16037123-81F4-40BB-9FA3-8755EB63C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ounded Rectangle 87">
            <a:extLst>
              <a:ext uri="{FF2B5EF4-FFF2-40B4-BE49-F238E27FC236}">
                <a16:creationId xmlns:a16="http://schemas.microsoft.com/office/drawing/2014/main" id="{4590B7B2-2AB4-4D2E-8ECE-0F92D1C709E3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3BFFD47-E6F6-4348-8BDD-4C3CCECBFD7E}"/>
              </a:ext>
            </a:extLst>
          </p:cNvPr>
          <p:cNvSpPr txBox="1"/>
          <p:nvPr/>
        </p:nvSpPr>
        <p:spPr>
          <a:xfrm>
            <a:off x="935569" y="6522545"/>
            <a:ext cx="4573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https://onem2m.org/using-onem2m/devices-examples#architecture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61AC-E2A5-43EE-B8CE-E51EBA2E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37" y="0"/>
            <a:ext cx="9775162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oneM2M standards for end-to-end systems</a:t>
            </a:r>
          </a:p>
        </p:txBody>
      </p:sp>
      <p:pic>
        <p:nvPicPr>
          <p:cNvPr id="3" name="Graphic 12" descr="Internet Of Things">
            <a:extLst>
              <a:ext uri="{FF2B5EF4-FFF2-40B4-BE49-F238E27FC236}">
                <a16:creationId xmlns:a16="http://schemas.microsoft.com/office/drawing/2014/main" id="{685DA03F-92EB-46CF-8D6E-4ABF7745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4" name="Graphic 16" descr="Streetlight">
            <a:extLst>
              <a:ext uri="{FF2B5EF4-FFF2-40B4-BE49-F238E27FC236}">
                <a16:creationId xmlns:a16="http://schemas.microsoft.com/office/drawing/2014/main" id="{3CD62A6B-59CD-4013-B71E-1A3A1A1F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5" name="Graphic 20" descr="Database">
            <a:extLst>
              <a:ext uri="{FF2B5EF4-FFF2-40B4-BE49-F238E27FC236}">
                <a16:creationId xmlns:a16="http://schemas.microsoft.com/office/drawing/2014/main" id="{9480A98D-F1D1-420B-B992-83FA72FDE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6" name="Graphic 16" descr="Streetlight">
            <a:extLst>
              <a:ext uri="{FF2B5EF4-FFF2-40B4-BE49-F238E27FC236}">
                <a16:creationId xmlns:a16="http://schemas.microsoft.com/office/drawing/2014/main" id="{7DA4391F-8203-4043-B545-F0FDA20BE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82BAF6-14A6-4D3E-B42A-611B63D956A8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0A8F95F-29F0-458C-9ED3-F67B2989355E}"/>
              </a:ext>
            </a:extLst>
          </p:cNvPr>
          <p:cNvCxnSpPr>
            <a:cxnSpLocks/>
            <a:stCxn id="5" idx="1"/>
            <a:endCxn id="3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18" descr="Hold Gesture">
            <a:extLst>
              <a:ext uri="{FF2B5EF4-FFF2-40B4-BE49-F238E27FC236}">
                <a16:creationId xmlns:a16="http://schemas.microsoft.com/office/drawing/2014/main" id="{F566283F-CEF2-495A-AED2-7630C8E01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10" name="Graphic 10" descr="Monitor">
            <a:extLst>
              <a:ext uri="{FF2B5EF4-FFF2-40B4-BE49-F238E27FC236}">
                <a16:creationId xmlns:a16="http://schemas.microsoft.com/office/drawing/2014/main" id="{07E1936A-F76A-4334-98F9-8B57B64AD2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11" name="Graphic 16" descr="Streetlight">
            <a:extLst>
              <a:ext uri="{FF2B5EF4-FFF2-40B4-BE49-F238E27FC236}">
                <a16:creationId xmlns:a16="http://schemas.microsoft.com/office/drawing/2014/main" id="{B74A7761-4017-47B4-BE54-67C8906FA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30F0BDD-BDE6-40BD-B799-F71DD8F1715F}"/>
              </a:ext>
            </a:extLst>
          </p:cNvPr>
          <p:cNvCxnSpPr>
            <a:cxnSpLocks/>
            <a:stCxn id="24" idx="0"/>
            <a:endCxn id="4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F7BF4D4-203B-4BC1-8392-F935F53390DA}"/>
              </a:ext>
            </a:extLst>
          </p:cNvPr>
          <p:cNvCxnSpPr>
            <a:cxnSpLocks/>
            <a:stCxn id="10" idx="2"/>
            <a:endCxn id="3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11611CA-D9C4-486A-9D10-04707DFDC4BB}"/>
              </a:ext>
            </a:extLst>
          </p:cNvPr>
          <p:cNvCxnSpPr>
            <a:cxnSpLocks/>
            <a:stCxn id="9" idx="2"/>
            <a:endCxn id="3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241281-C97D-44B4-9F7F-7B76F394E4F9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4AB16-3CE4-4DD4-A354-116EBC79645E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14B02-CD80-4F41-928E-C1D4720C41C1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E43DD8A9-1F61-4A90-9633-3A77A554182B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9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442ABC05-94C7-4561-ADF3-BC04F4A4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C37FC1-9AC6-4D8F-B3F6-E230627E3D23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113AD21-7433-45B7-8534-8C9C08D1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F18A8268-B37C-4CCA-A00B-A3A8D2E8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58DDB8F-6F43-4101-843E-57039C54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24" name="Graphic 13" descr="Wireless router">
            <a:extLst>
              <a:ext uri="{FF2B5EF4-FFF2-40B4-BE49-F238E27FC236}">
                <a16:creationId xmlns:a16="http://schemas.microsoft.com/office/drawing/2014/main" id="{4B844E16-ADB0-4F32-B206-44CAF25722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pic>
        <p:nvPicPr>
          <p:cNvPr id="25" name="Graphic 24" descr="Research">
            <a:extLst>
              <a:ext uri="{FF2B5EF4-FFF2-40B4-BE49-F238E27FC236}">
                <a16:creationId xmlns:a16="http://schemas.microsoft.com/office/drawing/2014/main" id="{AFFE235D-8258-4DBB-9E93-A3EE8300E2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3447" y="3906802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AA5125-3B4F-4FCA-A498-8F699666D84F}"/>
              </a:ext>
            </a:extLst>
          </p:cNvPr>
          <p:cNvSpPr txBox="1"/>
          <p:nvPr/>
        </p:nvSpPr>
        <p:spPr>
          <a:xfrm>
            <a:off x="10435599" y="4780941"/>
            <a:ext cx="11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Analytics as a Service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AFA8723-3B02-44BA-88C7-691603B830D4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8184187" y="3671972"/>
            <a:ext cx="2389261" cy="69203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86B332E-1160-4F50-A3D7-E57FCCF66668}"/>
              </a:ext>
            </a:extLst>
          </p:cNvPr>
          <p:cNvCxnSpPr>
            <a:cxnSpLocks/>
            <a:stCxn id="3" idx="1"/>
            <a:endCxn id="24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5B8B97-EF7C-4F16-9A6F-53BAB8996ABC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30" name="Rounded Rectangle 87">
              <a:extLst>
                <a:ext uri="{FF2B5EF4-FFF2-40B4-BE49-F238E27FC236}">
                  <a16:creationId xmlns:a16="http://schemas.microsoft.com/office/drawing/2014/main" id="{ACA91252-3747-422E-947B-FB29FAA521E2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3A42134-E674-4851-8B36-3D057E685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5B2B63-A763-4CAC-8693-4F92EDCFB2B7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33" name="Rounded Rectangle 87">
              <a:extLst>
                <a:ext uri="{FF2B5EF4-FFF2-40B4-BE49-F238E27FC236}">
                  <a16:creationId xmlns:a16="http://schemas.microsoft.com/office/drawing/2014/main" id="{76807639-EB41-41D6-B5ED-B986EB36A6E8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4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CA3443CA-3432-4C18-B636-45EFB43CC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F8FCF0-CEC8-4647-B817-ABA85F77507D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36" name="Rounded Rectangle 87">
              <a:extLst>
                <a:ext uri="{FF2B5EF4-FFF2-40B4-BE49-F238E27FC236}">
                  <a16:creationId xmlns:a16="http://schemas.microsoft.com/office/drawing/2014/main" id="{B719BC79-1786-466E-AB9E-805420CFBE65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7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9997101C-6C37-4A28-939B-477C18FDA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ounded Rectangle 87">
            <a:extLst>
              <a:ext uri="{FF2B5EF4-FFF2-40B4-BE49-F238E27FC236}">
                <a16:creationId xmlns:a16="http://schemas.microsoft.com/office/drawing/2014/main" id="{32594A8D-BCB3-4099-A40A-D3DB4E46DCB4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39" name="Rounded Rectangle 87">
            <a:extLst>
              <a:ext uri="{FF2B5EF4-FFF2-40B4-BE49-F238E27FC236}">
                <a16:creationId xmlns:a16="http://schemas.microsoft.com/office/drawing/2014/main" id="{DC187FB6-1543-4E82-AF9E-A2B35F331740}"/>
              </a:ext>
            </a:extLst>
          </p:cNvPr>
          <p:cNvSpPr/>
          <p:nvPr/>
        </p:nvSpPr>
        <p:spPr bwMode="auto">
          <a:xfrm>
            <a:off x="10071003" y="3838187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F91D82-9D7E-4AD4-9BD3-7EC60D3E1D8B}"/>
              </a:ext>
            </a:extLst>
          </p:cNvPr>
          <p:cNvSpPr txBox="1"/>
          <p:nvPr/>
        </p:nvSpPr>
        <p:spPr>
          <a:xfrm>
            <a:off x="935569" y="6522545"/>
            <a:ext cx="4573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https://onem2m.org/using-onem2m/devices-examples#architecture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7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EEE4-2362-4A63-8270-85EE9647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26" y="0"/>
            <a:ext cx="9851754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oneM2M standards for end-to-end systems</a:t>
            </a:r>
          </a:p>
        </p:txBody>
      </p:sp>
      <p:pic>
        <p:nvPicPr>
          <p:cNvPr id="62" name="Graphic 12" descr="Internet Of Things">
            <a:extLst>
              <a:ext uri="{FF2B5EF4-FFF2-40B4-BE49-F238E27FC236}">
                <a16:creationId xmlns:a16="http://schemas.microsoft.com/office/drawing/2014/main" id="{A716C0E3-9911-4F49-9B7F-A86AA00E3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586" y="2801532"/>
            <a:ext cx="1371600" cy="1371600"/>
          </a:xfrm>
          <a:prstGeom prst="rect">
            <a:avLst/>
          </a:prstGeom>
        </p:spPr>
      </p:pic>
      <p:pic>
        <p:nvPicPr>
          <p:cNvPr id="63" name="Graphic 16" descr="Streetlight">
            <a:extLst>
              <a:ext uri="{FF2B5EF4-FFF2-40B4-BE49-F238E27FC236}">
                <a16:creationId xmlns:a16="http://schemas.microsoft.com/office/drawing/2014/main" id="{89FB0C55-5E82-44E1-92E1-A44B5CD90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569" y="1807788"/>
            <a:ext cx="640080" cy="640080"/>
          </a:xfrm>
          <a:prstGeom prst="rect">
            <a:avLst/>
          </a:prstGeom>
        </p:spPr>
      </p:pic>
      <p:pic>
        <p:nvPicPr>
          <p:cNvPr id="64" name="Graphic 20" descr="Database">
            <a:extLst>
              <a:ext uri="{FF2B5EF4-FFF2-40B4-BE49-F238E27FC236}">
                <a16:creationId xmlns:a16="http://schemas.microsoft.com/office/drawing/2014/main" id="{1B5B1ED2-E201-49B8-874F-5E2600C4C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0640" y="5205029"/>
            <a:ext cx="914400" cy="914400"/>
          </a:xfrm>
          <a:prstGeom prst="rect">
            <a:avLst/>
          </a:prstGeom>
        </p:spPr>
      </p:pic>
      <p:pic>
        <p:nvPicPr>
          <p:cNvPr id="65" name="Graphic 16" descr="Streetlight">
            <a:extLst>
              <a:ext uri="{FF2B5EF4-FFF2-40B4-BE49-F238E27FC236}">
                <a16:creationId xmlns:a16="http://schemas.microsoft.com/office/drawing/2014/main" id="{13595107-39F8-4FF4-9F8D-2D738A1B8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6446" y="1807788"/>
            <a:ext cx="640080" cy="64008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CAB5385-6746-4CD2-8887-6A477F9D5DE3}"/>
              </a:ext>
            </a:extLst>
          </p:cNvPr>
          <p:cNvSpPr txBox="1"/>
          <p:nvPr/>
        </p:nvSpPr>
        <p:spPr>
          <a:xfrm>
            <a:off x="7931147" y="6053534"/>
            <a:ext cx="168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5C74B11-F29E-43A4-BAE7-4F44F65E0A61}"/>
              </a:ext>
            </a:extLst>
          </p:cNvPr>
          <p:cNvCxnSpPr>
            <a:cxnSpLocks/>
            <a:stCxn id="64" idx="1"/>
            <a:endCxn id="62" idx="2"/>
          </p:cNvCxnSpPr>
          <p:nvPr/>
        </p:nvCxnSpPr>
        <p:spPr>
          <a:xfrm rot="10800000">
            <a:off x="7498386" y="4173133"/>
            <a:ext cx="742254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phic 18" descr="Hold Gesture">
            <a:extLst>
              <a:ext uri="{FF2B5EF4-FFF2-40B4-BE49-F238E27FC236}">
                <a16:creationId xmlns:a16="http://schemas.microsoft.com/office/drawing/2014/main" id="{920A8D9D-1D9B-448E-8765-7C1FB1CCB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8499" y="2021259"/>
            <a:ext cx="548640" cy="548640"/>
          </a:xfrm>
          <a:prstGeom prst="rect">
            <a:avLst/>
          </a:prstGeom>
        </p:spPr>
      </p:pic>
      <p:pic>
        <p:nvPicPr>
          <p:cNvPr id="69" name="Graphic 10" descr="Monitor">
            <a:extLst>
              <a:ext uri="{FF2B5EF4-FFF2-40B4-BE49-F238E27FC236}">
                <a16:creationId xmlns:a16="http://schemas.microsoft.com/office/drawing/2014/main" id="{E3E17CB0-09C1-416F-B68F-8CF6DA40F4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17218" y="1887132"/>
            <a:ext cx="914400" cy="914400"/>
          </a:xfrm>
          <a:prstGeom prst="rect">
            <a:avLst/>
          </a:prstGeom>
        </p:spPr>
      </p:pic>
      <p:pic>
        <p:nvPicPr>
          <p:cNvPr id="70" name="Graphic 16" descr="Streetlight">
            <a:extLst>
              <a:ext uri="{FF2B5EF4-FFF2-40B4-BE49-F238E27FC236}">
                <a16:creationId xmlns:a16="http://schemas.microsoft.com/office/drawing/2014/main" id="{5766BFE8-F234-4749-B93B-85F3B0C20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37322" y="1807788"/>
            <a:ext cx="640080" cy="640080"/>
          </a:xfrm>
          <a:prstGeom prst="rect">
            <a:avLst/>
          </a:prstGeom>
        </p:spPr>
      </p:pic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9A4A254-B857-43EC-9C99-FDF9A6BF8980}"/>
              </a:ext>
            </a:extLst>
          </p:cNvPr>
          <p:cNvCxnSpPr>
            <a:cxnSpLocks/>
            <a:stCxn id="83" idx="0"/>
            <a:endCxn id="63" idx="3"/>
          </p:cNvCxnSpPr>
          <p:nvPr/>
        </p:nvCxnSpPr>
        <p:spPr>
          <a:xfrm rot="16200000" flipV="1">
            <a:off x="2760068" y="943410"/>
            <a:ext cx="232847" cy="2601683"/>
          </a:xfrm>
          <a:prstGeom prst="bentConnector2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23100A8-FCB6-4D17-9F98-3140F452F612}"/>
              </a:ext>
            </a:extLst>
          </p:cNvPr>
          <p:cNvCxnSpPr>
            <a:cxnSpLocks/>
            <a:stCxn id="69" idx="2"/>
            <a:endCxn id="62" idx="3"/>
          </p:cNvCxnSpPr>
          <p:nvPr/>
        </p:nvCxnSpPr>
        <p:spPr>
          <a:xfrm rot="5400000">
            <a:off x="8586402" y="2399316"/>
            <a:ext cx="685800" cy="1490232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8BCFFC8A-BF5D-4E7D-8F9F-5172E733A964}"/>
              </a:ext>
            </a:extLst>
          </p:cNvPr>
          <p:cNvCxnSpPr>
            <a:cxnSpLocks/>
            <a:stCxn id="68" idx="2"/>
            <a:endCxn id="62" idx="3"/>
          </p:cNvCxnSpPr>
          <p:nvPr/>
        </p:nvCxnSpPr>
        <p:spPr>
          <a:xfrm rot="5400000">
            <a:off x="9104787" y="1649299"/>
            <a:ext cx="917433" cy="275863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976E520-5575-41FA-889E-2D431E0A4B0D}"/>
              </a:ext>
            </a:extLst>
          </p:cNvPr>
          <p:cNvSpPr txBox="1"/>
          <p:nvPr/>
        </p:nvSpPr>
        <p:spPr>
          <a:xfrm>
            <a:off x="9079230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Dashboard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D5ABCE-16FE-471A-9900-1A4E3A93110D}"/>
              </a:ext>
            </a:extLst>
          </p:cNvPr>
          <p:cNvSpPr txBox="1"/>
          <p:nvPr/>
        </p:nvSpPr>
        <p:spPr>
          <a:xfrm>
            <a:off x="10389209" y="1584742"/>
            <a:ext cx="110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Control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5DC9FB-547D-4552-8E4B-5A9032775E2C}"/>
              </a:ext>
            </a:extLst>
          </p:cNvPr>
          <p:cNvSpPr txBox="1"/>
          <p:nvPr/>
        </p:nvSpPr>
        <p:spPr>
          <a:xfrm>
            <a:off x="660437" y="3145965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42025"/>
                </a:solidFill>
              </a:rPr>
              <a:t>Connected Street Lights</a:t>
            </a:r>
          </a:p>
        </p:txBody>
      </p:sp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FA050BDF-ECC6-4670-AA4D-3251E442C1F5}"/>
              </a:ext>
            </a:extLst>
          </p:cNvPr>
          <p:cNvSpPr/>
          <p:nvPr/>
        </p:nvSpPr>
        <p:spPr bwMode="auto">
          <a:xfrm>
            <a:off x="6829977" y="3229801"/>
            <a:ext cx="1371600" cy="501419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Service Layer</a:t>
            </a:r>
            <a:endParaRPr lang="en-US" sz="900" b="1" kern="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78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5FE401B2-4054-462E-99A6-E5D8ECF0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08" y="3295289"/>
            <a:ext cx="53319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08BC20C-7F22-4D13-9A13-ED7382841393}"/>
              </a:ext>
            </a:extLst>
          </p:cNvPr>
          <p:cNvSpPr txBox="1"/>
          <p:nvPr/>
        </p:nvSpPr>
        <p:spPr>
          <a:xfrm>
            <a:off x="7785077" y="380483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7F14B340-1FA4-498A-AC96-3AE7AE99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6" y="2394182"/>
            <a:ext cx="571613" cy="347472"/>
          </a:xfrm>
          <a:prstGeom prst="rect">
            <a:avLst/>
          </a:prstGeom>
          <a:noFill/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15DE6071-4559-47FA-8F8B-9ACB475A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4" y="2394182"/>
            <a:ext cx="571613" cy="347472"/>
          </a:xfrm>
          <a:prstGeom prst="rect">
            <a:avLst/>
          </a:prstGeom>
          <a:noFill/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2406F4FF-7082-4D39-A67F-5C099260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3" y="2394182"/>
            <a:ext cx="571613" cy="347472"/>
          </a:xfrm>
          <a:prstGeom prst="rect">
            <a:avLst/>
          </a:prstGeom>
          <a:noFill/>
        </p:spPr>
      </p:pic>
      <p:pic>
        <p:nvPicPr>
          <p:cNvPr id="83" name="Graphic 13" descr="Wireless router">
            <a:extLst>
              <a:ext uri="{FF2B5EF4-FFF2-40B4-BE49-F238E27FC236}">
                <a16:creationId xmlns:a16="http://schemas.microsoft.com/office/drawing/2014/main" id="{BD0E7E98-DB3B-4C98-8EFF-002EA132BA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20132" y="2360675"/>
            <a:ext cx="914400" cy="914400"/>
          </a:xfrm>
          <a:prstGeom prst="rect">
            <a:avLst/>
          </a:prstGeom>
        </p:spPr>
      </p:pic>
      <p:pic>
        <p:nvPicPr>
          <p:cNvPr id="84" name="Graphic 83" descr="Research">
            <a:extLst>
              <a:ext uri="{FF2B5EF4-FFF2-40B4-BE49-F238E27FC236}">
                <a16:creationId xmlns:a16="http://schemas.microsoft.com/office/drawing/2014/main" id="{786CBB13-F1B3-4A2F-9B69-6F24B288B4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73447" y="3906802"/>
            <a:ext cx="914400" cy="9144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5938D22-3EB6-41BC-A0DB-1A0A327F322B}"/>
              </a:ext>
            </a:extLst>
          </p:cNvPr>
          <p:cNvSpPr txBox="1"/>
          <p:nvPr/>
        </p:nvSpPr>
        <p:spPr>
          <a:xfrm>
            <a:off x="10435599" y="4780941"/>
            <a:ext cx="11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Analytics as a Service</a:t>
            </a: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AD84B2E-18E5-4B56-9426-54FC87FAA339}"/>
              </a:ext>
            </a:extLst>
          </p:cNvPr>
          <p:cNvCxnSpPr>
            <a:cxnSpLocks/>
            <a:stCxn id="84" idx="1"/>
          </p:cNvCxnSpPr>
          <p:nvPr/>
        </p:nvCxnSpPr>
        <p:spPr>
          <a:xfrm rot="10800000">
            <a:off x="8184187" y="3671972"/>
            <a:ext cx="2389261" cy="69203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>
            <a:extLst>
              <a:ext uri="{FF2B5EF4-FFF2-40B4-BE49-F238E27FC236}">
                <a16:creationId xmlns:a16="http://schemas.microsoft.com/office/drawing/2014/main" id="{0F214143-681E-4F3E-BA4F-938F8B2D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7" y="6250332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raphic 16" descr="Streetlight">
            <a:extLst>
              <a:ext uri="{FF2B5EF4-FFF2-40B4-BE49-F238E27FC236}">
                <a16:creationId xmlns:a16="http://schemas.microsoft.com/office/drawing/2014/main" id="{A9ACE26E-C185-47BD-9FA8-1F1E4B56E0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80246" y="5619893"/>
            <a:ext cx="640080" cy="640080"/>
          </a:xfrm>
          <a:prstGeom prst="rect">
            <a:avLst/>
          </a:prstGeom>
        </p:spPr>
      </p:pic>
      <p:pic>
        <p:nvPicPr>
          <p:cNvPr id="89" name="Graphic 16" descr="Streetlight">
            <a:extLst>
              <a:ext uri="{FF2B5EF4-FFF2-40B4-BE49-F238E27FC236}">
                <a16:creationId xmlns:a16="http://schemas.microsoft.com/office/drawing/2014/main" id="{3FB3C858-4B73-4D71-87DF-6BED463AC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68299" y="5612949"/>
            <a:ext cx="640080" cy="640080"/>
          </a:xfrm>
          <a:prstGeom prst="rect">
            <a:avLst/>
          </a:prstGeom>
        </p:spPr>
      </p:pic>
      <p:pic>
        <p:nvPicPr>
          <p:cNvPr id="90" name="Graphic 16" descr="Streetlight">
            <a:extLst>
              <a:ext uri="{FF2B5EF4-FFF2-40B4-BE49-F238E27FC236}">
                <a16:creationId xmlns:a16="http://schemas.microsoft.com/office/drawing/2014/main" id="{37080BA9-372F-4DAC-BC12-5F484D9B62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57292" y="5628486"/>
            <a:ext cx="640080" cy="640080"/>
          </a:xfrm>
          <a:prstGeom prst="rect">
            <a:avLst/>
          </a:prstGeom>
        </p:spPr>
      </p:pic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259DD264-F700-4300-97FA-0BE52E39E44E}"/>
              </a:ext>
            </a:extLst>
          </p:cNvPr>
          <p:cNvCxnSpPr>
            <a:cxnSpLocks/>
            <a:stCxn id="92" idx="2"/>
          </p:cNvCxnSpPr>
          <p:nvPr/>
        </p:nvCxnSpPr>
        <p:spPr>
          <a:xfrm rot="5400000">
            <a:off x="4002792" y="4089088"/>
            <a:ext cx="618851" cy="3159624"/>
          </a:xfrm>
          <a:prstGeom prst="bentConnector2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Graphic 13" descr="Wireless router">
            <a:extLst>
              <a:ext uri="{FF2B5EF4-FFF2-40B4-BE49-F238E27FC236}">
                <a16:creationId xmlns:a16="http://schemas.microsoft.com/office/drawing/2014/main" id="{25E1693B-262D-43C5-9109-9D419AB186D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34829" y="4445075"/>
            <a:ext cx="914400" cy="914400"/>
          </a:xfrm>
          <a:prstGeom prst="rect">
            <a:avLst/>
          </a:prstGeom>
        </p:spPr>
      </p:pic>
      <p:sp>
        <p:nvSpPr>
          <p:cNvPr id="93" name="Rounded Rectangle 87">
            <a:extLst>
              <a:ext uri="{FF2B5EF4-FFF2-40B4-BE49-F238E27FC236}">
                <a16:creationId xmlns:a16="http://schemas.microsoft.com/office/drawing/2014/main" id="{DE6D6AC8-CD8D-4638-A963-9081855B37A1}"/>
              </a:ext>
            </a:extLst>
          </p:cNvPr>
          <p:cNvSpPr/>
          <p:nvPr/>
        </p:nvSpPr>
        <p:spPr bwMode="auto">
          <a:xfrm>
            <a:off x="5048519" y="4763166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1C75DB2E-5347-44EA-93C8-0FF1C821EC09}"/>
              </a:ext>
            </a:extLst>
          </p:cNvPr>
          <p:cNvCxnSpPr>
            <a:cxnSpLocks/>
            <a:stCxn id="62" idx="1"/>
            <a:endCxn id="92" idx="0"/>
          </p:cNvCxnSpPr>
          <p:nvPr/>
        </p:nvCxnSpPr>
        <p:spPr>
          <a:xfrm rot="10800000" flipV="1">
            <a:off x="5892030" y="3487331"/>
            <a:ext cx="920557" cy="957743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4">
            <a:extLst>
              <a:ext uri="{FF2B5EF4-FFF2-40B4-BE49-F238E27FC236}">
                <a16:creationId xmlns:a16="http://schemas.microsoft.com/office/drawing/2014/main" id="{A7F24320-5113-4EDD-B48A-B0AF0ED0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54" y="6251331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BF00A838-7A72-4A8B-A706-64C9ACCD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51" y="6279214"/>
            <a:ext cx="565608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EBB8B545-A74F-4990-9BAC-4BD9489A2D17}"/>
              </a:ext>
            </a:extLst>
          </p:cNvPr>
          <p:cNvCxnSpPr>
            <a:cxnSpLocks/>
            <a:stCxn id="62" idx="1"/>
            <a:endCxn id="83" idx="2"/>
          </p:cNvCxnSpPr>
          <p:nvPr/>
        </p:nvCxnSpPr>
        <p:spPr>
          <a:xfrm rot="10800000">
            <a:off x="4177332" y="3275076"/>
            <a:ext cx="2635254" cy="21225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C44DD0-B2A0-454F-837F-A001806C5FCE}"/>
              </a:ext>
            </a:extLst>
          </p:cNvPr>
          <p:cNvGrpSpPr/>
          <p:nvPr/>
        </p:nvGrpSpPr>
        <p:grpSpPr>
          <a:xfrm>
            <a:off x="7869512" y="5104442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99" name="Rounded Rectangle 87">
              <a:extLst>
                <a:ext uri="{FF2B5EF4-FFF2-40B4-BE49-F238E27FC236}">
                  <a16:creationId xmlns:a16="http://schemas.microsoft.com/office/drawing/2014/main" id="{605A1809-9D2D-492F-850C-731E630CE573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00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39237C44-4123-4281-BEB7-003F57988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4940524-8E66-4AED-9597-9E27F4E05583}"/>
              </a:ext>
            </a:extLst>
          </p:cNvPr>
          <p:cNvGrpSpPr/>
          <p:nvPr/>
        </p:nvGrpSpPr>
        <p:grpSpPr>
          <a:xfrm>
            <a:off x="11038052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102" name="Rounded Rectangle 87">
              <a:extLst>
                <a:ext uri="{FF2B5EF4-FFF2-40B4-BE49-F238E27FC236}">
                  <a16:creationId xmlns:a16="http://schemas.microsoft.com/office/drawing/2014/main" id="{7F1CB0E1-4CAF-4B97-83E5-E152774F2120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03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D1D3528A-9BA5-40E5-9CFB-7B402EF7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965679-EA48-4ADF-A6D2-6DF5FBDBEBFD}"/>
              </a:ext>
            </a:extLst>
          </p:cNvPr>
          <p:cNvGrpSpPr/>
          <p:nvPr/>
        </p:nvGrpSpPr>
        <p:grpSpPr>
          <a:xfrm>
            <a:off x="9891417" y="2406017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105" name="Rounded Rectangle 87">
              <a:extLst>
                <a:ext uri="{FF2B5EF4-FFF2-40B4-BE49-F238E27FC236}">
                  <a16:creationId xmlns:a16="http://schemas.microsoft.com/office/drawing/2014/main" id="{831732AE-E535-4802-AF6A-8B3958A9E667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06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56DB0C6-5E64-4DFA-9327-173A3C242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" name="Rounded Rectangle 87">
            <a:extLst>
              <a:ext uri="{FF2B5EF4-FFF2-40B4-BE49-F238E27FC236}">
                <a16:creationId xmlns:a16="http://schemas.microsoft.com/office/drawing/2014/main" id="{AF4A2F8E-AD56-4EBF-AA6E-D8A7A8882BC1}"/>
              </a:ext>
            </a:extLst>
          </p:cNvPr>
          <p:cNvSpPr/>
          <p:nvPr/>
        </p:nvSpPr>
        <p:spPr bwMode="auto">
          <a:xfrm>
            <a:off x="4487790" y="260276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pic>
        <p:nvPicPr>
          <p:cNvPr id="108" name="Graphic 16" descr="Streetlight">
            <a:extLst>
              <a:ext uri="{FF2B5EF4-FFF2-40B4-BE49-F238E27FC236}">
                <a16:creationId xmlns:a16="http://schemas.microsoft.com/office/drawing/2014/main" id="{DB8724F7-A21B-46CB-A60A-0559BF0609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8230" y="4445478"/>
            <a:ext cx="640080" cy="640080"/>
          </a:xfrm>
          <a:prstGeom prst="rect">
            <a:avLst/>
          </a:prstGeom>
        </p:spPr>
      </p:pic>
      <p:pic>
        <p:nvPicPr>
          <p:cNvPr id="109" name="Graphic 16" descr="Streetlight">
            <a:extLst>
              <a:ext uri="{FF2B5EF4-FFF2-40B4-BE49-F238E27FC236}">
                <a16:creationId xmlns:a16="http://schemas.microsoft.com/office/drawing/2014/main" id="{0A905931-697C-4835-A10E-8D106E1624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59107" y="4445478"/>
            <a:ext cx="640080" cy="640080"/>
          </a:xfrm>
          <a:prstGeom prst="rect">
            <a:avLst/>
          </a:prstGeom>
        </p:spPr>
      </p:pic>
      <p:pic>
        <p:nvPicPr>
          <p:cNvPr id="110" name="Graphic 16" descr="Streetlight">
            <a:extLst>
              <a:ext uri="{FF2B5EF4-FFF2-40B4-BE49-F238E27FC236}">
                <a16:creationId xmlns:a16="http://schemas.microsoft.com/office/drawing/2014/main" id="{ED11AF1D-CAEC-4631-87F6-5D8110CF7EC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209983" y="4445478"/>
            <a:ext cx="640080" cy="640080"/>
          </a:xfrm>
          <a:prstGeom prst="rect">
            <a:avLst/>
          </a:prstGeom>
        </p:spPr>
      </p:pic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906FAB80-3B69-4AD0-89F0-DE4486C750DD}"/>
              </a:ext>
            </a:extLst>
          </p:cNvPr>
          <p:cNvCxnSpPr>
            <a:cxnSpLocks/>
            <a:stCxn id="112" idx="2"/>
            <a:endCxn id="108" idx="3"/>
          </p:cNvCxnSpPr>
          <p:nvPr/>
        </p:nvCxnSpPr>
        <p:spPr>
          <a:xfrm rot="5400000">
            <a:off x="2964209" y="3363554"/>
            <a:ext cx="186066" cy="2617863"/>
          </a:xfrm>
          <a:prstGeom prst="bentConnector2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Graphic 13" descr="Wireless router">
            <a:extLst>
              <a:ext uri="{FF2B5EF4-FFF2-40B4-BE49-F238E27FC236}">
                <a16:creationId xmlns:a16="http://schemas.microsoft.com/office/drawing/2014/main" id="{B660FD6F-C24A-46AF-972A-824B1CA60D8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908973" y="3665052"/>
            <a:ext cx="914400" cy="914400"/>
          </a:xfrm>
          <a:prstGeom prst="rect">
            <a:avLst/>
          </a:prstGeom>
        </p:spPr>
      </p:pic>
      <p:sp>
        <p:nvSpPr>
          <p:cNvPr id="113" name="Rounded Rectangle 87">
            <a:extLst>
              <a:ext uri="{FF2B5EF4-FFF2-40B4-BE49-F238E27FC236}">
                <a16:creationId xmlns:a16="http://schemas.microsoft.com/office/drawing/2014/main" id="{659D4F60-F3AD-4A1B-912C-3D40C329015E}"/>
              </a:ext>
            </a:extLst>
          </p:cNvPr>
          <p:cNvSpPr/>
          <p:nvPr/>
        </p:nvSpPr>
        <p:spPr bwMode="auto">
          <a:xfrm>
            <a:off x="4646265" y="3955675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pic>
        <p:nvPicPr>
          <p:cNvPr id="114" name="Picture 2">
            <a:extLst>
              <a:ext uri="{FF2B5EF4-FFF2-40B4-BE49-F238E27FC236}">
                <a16:creationId xmlns:a16="http://schemas.microsoft.com/office/drawing/2014/main" id="{8032D928-7D79-473F-ABD5-7293A4F8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9" y="5021549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925705C3-F5C0-4829-884A-E648B25E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94" y="5021549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F34E049E-A68F-469E-A179-C90F3B2C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44" y="5021549"/>
            <a:ext cx="73035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15BD88E-3986-4695-85F9-BAB77EA62E03}"/>
              </a:ext>
            </a:extLst>
          </p:cNvPr>
          <p:cNvCxnSpPr>
            <a:cxnSpLocks/>
            <a:stCxn id="62" idx="1"/>
            <a:endCxn id="112" idx="0"/>
          </p:cNvCxnSpPr>
          <p:nvPr/>
        </p:nvCxnSpPr>
        <p:spPr>
          <a:xfrm rot="10800000" flipV="1">
            <a:off x="4366174" y="3487332"/>
            <a:ext cx="2446413" cy="177720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87">
            <a:extLst>
              <a:ext uri="{FF2B5EF4-FFF2-40B4-BE49-F238E27FC236}">
                <a16:creationId xmlns:a16="http://schemas.microsoft.com/office/drawing/2014/main" id="{9C16A4C2-80EA-4733-9699-DBCCCD75D70A}"/>
              </a:ext>
            </a:extLst>
          </p:cNvPr>
          <p:cNvSpPr/>
          <p:nvPr/>
        </p:nvSpPr>
        <p:spPr bwMode="auto">
          <a:xfrm>
            <a:off x="10071003" y="3838187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E2873FC-F5BD-4375-9854-B85F7E077ECF}"/>
              </a:ext>
            </a:extLst>
          </p:cNvPr>
          <p:cNvSpPr txBox="1"/>
          <p:nvPr/>
        </p:nvSpPr>
        <p:spPr>
          <a:xfrm>
            <a:off x="935569" y="6522545"/>
            <a:ext cx="4573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https://onem2m.org/using-onem2m/devices-examples#architecture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7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3517899" y="3841621"/>
            <a:ext cx="5663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oneM2M in European Smart Cities</a:t>
            </a:r>
            <a:endParaRPr lang="en-IN" sz="3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4562975" y="4504173"/>
            <a:ext cx="3390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Roland Hechwartner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3707387" y="5058171"/>
            <a:ext cx="5101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Chair of the oneM2M Technical Plenary</a:t>
            </a:r>
          </a:p>
          <a:p>
            <a:pPr algn="ctr"/>
            <a:r>
              <a:rPr lang="de-AT" sz="2400" dirty="0">
                <a:solidFill>
                  <a:srgbClr val="002060"/>
                </a:solidFill>
              </a:rPr>
              <a:t>D</a:t>
            </a:r>
            <a:r>
              <a:rPr lang="en-US" sz="2400" dirty="0" err="1">
                <a:solidFill>
                  <a:srgbClr val="002060"/>
                </a:solidFill>
              </a:rPr>
              <a:t>eutsche</a:t>
            </a:r>
            <a:r>
              <a:rPr lang="en-US" sz="2400" dirty="0">
                <a:solidFill>
                  <a:srgbClr val="002060"/>
                </a:solidFill>
              </a:rPr>
              <a:t> Telekom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433C7-AAA6-41C5-B3A3-B1A5A32A5314}"/>
              </a:ext>
            </a:extLst>
          </p:cNvPr>
          <p:cNvSpPr txBox="1"/>
          <p:nvPr/>
        </p:nvSpPr>
        <p:spPr>
          <a:xfrm>
            <a:off x="3098030" y="6073834"/>
            <a:ext cx="599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20210706_TSDSI-CDOT-Webinar-oneM2M EU Smart </a:t>
            </a:r>
            <a:r>
              <a:rPr lang="en-US" dirty="0" err="1">
                <a:solidFill>
                  <a:srgbClr val="002060"/>
                </a:solidFill>
              </a:rPr>
              <a:t>Cities.ppx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754307" y="1853163"/>
            <a:ext cx="9191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DAY 2: IoT Standards and Smart Cities: Global Perspective</a:t>
            </a:r>
            <a:endParaRPr lang="en-IN" sz="3000" dirty="0">
              <a:solidFill>
                <a:srgbClr val="00206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9F4660B-04E5-4997-B1F0-46F3A3D0B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7982" y="2633839"/>
            <a:ext cx="1736035" cy="13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55217-DCC6-4CDB-B69A-E1CDCCCA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20" y="7690"/>
            <a:ext cx="8323742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oneM2M in European Smart Cities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3C2004-FFB9-47DB-8BF0-994BA348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3E20E896-B8F9-4644-B4ED-DDC99072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52681"/>
            <a:ext cx="8001000" cy="49244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D7BDB4-CC78-4600-AEB9-732919515FFF}"/>
              </a:ext>
            </a:extLst>
          </p:cNvPr>
          <p:cNvSpPr txBox="1"/>
          <p:nvPr/>
        </p:nvSpPr>
        <p:spPr>
          <a:xfrm>
            <a:off x="1981200" y="6289624"/>
            <a:ext cx="4615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https://www.onem2m.org/harmonization-m2m/list-of-deployments/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4A76F8F-ADD1-4DF9-8140-2E5003C9BF15}"/>
              </a:ext>
            </a:extLst>
          </p:cNvPr>
          <p:cNvGrpSpPr/>
          <p:nvPr/>
        </p:nvGrpSpPr>
        <p:grpSpPr>
          <a:xfrm>
            <a:off x="973123" y="3238151"/>
            <a:ext cx="4848837" cy="2960516"/>
            <a:chOff x="973123" y="3238151"/>
            <a:chExt cx="4848837" cy="2960516"/>
          </a:xfrm>
        </p:grpSpPr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5AFE9315-FE07-4995-B930-7339B89B121A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4404221" y="3238151"/>
              <a:ext cx="1417739" cy="1996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EBA8562-ABF1-41B0-80A1-B46937FF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3123" y="4271542"/>
              <a:ext cx="3431098" cy="192712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8F54C49-BBFB-4F85-BE8C-5BE817CFBA77}"/>
              </a:ext>
            </a:extLst>
          </p:cNvPr>
          <p:cNvGrpSpPr/>
          <p:nvPr/>
        </p:nvGrpSpPr>
        <p:grpSpPr>
          <a:xfrm>
            <a:off x="1186155" y="1296697"/>
            <a:ext cx="4568100" cy="2223969"/>
            <a:chOff x="1186155" y="1296697"/>
            <a:chExt cx="4568100" cy="2223969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0BADF7E5-60EF-40C8-89E8-037C8FEDBB26}"/>
                </a:ext>
              </a:extLst>
            </p:cNvPr>
            <p:cNvGrpSpPr/>
            <p:nvPr/>
          </p:nvGrpSpPr>
          <p:grpSpPr>
            <a:xfrm>
              <a:off x="1186155" y="1296697"/>
              <a:ext cx="4568100" cy="2223969"/>
              <a:chOff x="1186155" y="1296697"/>
              <a:chExt cx="4568100" cy="2223969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243E00D6-B4DA-4C0B-B698-417A7D321978}"/>
                  </a:ext>
                </a:extLst>
              </p:cNvPr>
              <p:cNvGrpSpPr/>
              <p:nvPr/>
            </p:nvGrpSpPr>
            <p:grpSpPr>
              <a:xfrm>
                <a:off x="1186155" y="1296697"/>
                <a:ext cx="3218066" cy="2223969"/>
                <a:chOff x="1186155" y="1296697"/>
                <a:chExt cx="3218066" cy="2223969"/>
              </a:xfrm>
            </p:grpSpPr>
            <p:pic>
              <p:nvPicPr>
                <p:cNvPr id="15" name="Grafik 14">
                  <a:hlinkClick r:id="rId6"/>
                  <a:extLst>
                    <a:ext uri="{FF2B5EF4-FFF2-40B4-BE49-F238E27FC236}">
                      <a16:creationId xmlns:a16="http://schemas.microsoft.com/office/drawing/2014/main" id="{BAAAF379-2E59-4ED2-80AF-A37771959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8764" y="1296697"/>
                  <a:ext cx="1995457" cy="168484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14" name="Grafik 13">
                  <a:hlinkClick r:id="rId6"/>
                  <a:extLst>
                    <a:ext uri="{FF2B5EF4-FFF2-40B4-BE49-F238E27FC236}">
                      <a16:creationId xmlns:a16="http://schemas.microsoft.com/office/drawing/2014/main" id="{94544C10-3B95-4069-B096-7E040E16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6155" y="1835821"/>
                  <a:ext cx="2017654" cy="168484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401997C9-EEC6-40BF-BFA6-6CE82F319965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4404221" y="2139119"/>
                <a:ext cx="1350034" cy="8424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Image result for CHORDANT Logo">
              <a:extLst>
                <a:ext uri="{FF2B5EF4-FFF2-40B4-BE49-F238E27FC236}">
                  <a16:creationId xmlns:a16="http://schemas.microsoft.com/office/drawing/2014/main" id="{FF699BAC-FDE0-44E4-9A06-A3BB19CFD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90" y="1407660"/>
              <a:ext cx="591127" cy="220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CHORDANT Logo">
              <a:extLst>
                <a:ext uri="{FF2B5EF4-FFF2-40B4-BE49-F238E27FC236}">
                  <a16:creationId xmlns:a16="http://schemas.microsoft.com/office/drawing/2014/main" id="{410FBAB2-B94C-46AF-8D08-4D79E31D7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270" y="1953891"/>
              <a:ext cx="495841" cy="18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EB15EC5-E227-41EC-80CB-DF2862188218}"/>
              </a:ext>
            </a:extLst>
          </p:cNvPr>
          <p:cNvGrpSpPr/>
          <p:nvPr/>
        </p:nvGrpSpPr>
        <p:grpSpPr>
          <a:xfrm>
            <a:off x="6096000" y="1104926"/>
            <a:ext cx="4761975" cy="2120707"/>
            <a:chOff x="6096000" y="1104926"/>
            <a:chExt cx="4761975" cy="2120707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2A81D5A-08DD-4485-AC56-F856FA7B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813" y="1104926"/>
              <a:ext cx="3763162" cy="212070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820E07A0-C446-4AC4-A047-3C657C56F0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2159567"/>
              <a:ext cx="1003632" cy="821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7">
            <a:extLst>
              <a:ext uri="{FF2B5EF4-FFF2-40B4-BE49-F238E27FC236}">
                <a16:creationId xmlns:a16="http://schemas.microsoft.com/office/drawing/2014/main" id="{B2611873-3DF5-4BD6-A9EF-8D71681554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155" y="166325"/>
            <a:ext cx="1346365" cy="1008291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54C6683-43F3-49D7-9E9F-9D807EBE90E6}"/>
              </a:ext>
            </a:extLst>
          </p:cNvPr>
          <p:cNvGrpSpPr/>
          <p:nvPr/>
        </p:nvGrpSpPr>
        <p:grpSpPr>
          <a:xfrm>
            <a:off x="6096000" y="3238151"/>
            <a:ext cx="5897693" cy="3587211"/>
            <a:chOff x="6096000" y="3238151"/>
            <a:chExt cx="5897693" cy="3587211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64C68557-2503-4D71-852C-CB1BE732C16C}"/>
                </a:ext>
              </a:extLst>
            </p:cNvPr>
            <p:cNvGrpSpPr/>
            <p:nvPr/>
          </p:nvGrpSpPr>
          <p:grpSpPr>
            <a:xfrm>
              <a:off x="6096000" y="3238151"/>
              <a:ext cx="5897693" cy="3347926"/>
              <a:chOff x="6096000" y="3238151"/>
              <a:chExt cx="5897693" cy="3347926"/>
            </a:xfrm>
          </p:grpSpPr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2DB2C3B5-4354-423E-A7A6-22A6DE417D0E}"/>
                  </a:ext>
                </a:extLst>
              </p:cNvPr>
              <p:cNvGrpSpPr/>
              <p:nvPr/>
            </p:nvGrpSpPr>
            <p:grpSpPr>
              <a:xfrm>
                <a:off x="6242458" y="3274794"/>
                <a:ext cx="5751235" cy="3311283"/>
                <a:chOff x="6284022" y="1537135"/>
                <a:chExt cx="5751235" cy="3311283"/>
              </a:xfrm>
            </p:grpSpPr>
            <p:pic>
              <p:nvPicPr>
                <p:cNvPr id="25" name="Grafik 24">
                  <a:extLst>
                    <a:ext uri="{FF2B5EF4-FFF2-40B4-BE49-F238E27FC236}">
                      <a16:creationId xmlns:a16="http://schemas.microsoft.com/office/drawing/2014/main" id="{8CBF6197-15EE-4F0C-A397-F8CA58FAAF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0600" y="1537135"/>
                  <a:ext cx="3424657" cy="1891865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23" name="Grafik 22">
                  <a:extLst>
                    <a:ext uri="{FF2B5EF4-FFF2-40B4-BE49-F238E27FC236}">
                      <a16:creationId xmlns:a16="http://schemas.microsoft.com/office/drawing/2014/main" id="{375CD17D-E202-405A-B00A-8E85DDC88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326" y="2121549"/>
                  <a:ext cx="3480378" cy="1916962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EB86CB6A-4EC6-491D-9BB6-7C2360A11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4022" y="2931456"/>
                  <a:ext cx="3556800" cy="1916962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</p:pic>
          </p:grp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EA5E5BED-413D-47D6-8ED2-3E9381832A03}"/>
                  </a:ext>
                </a:extLst>
              </p:cNvPr>
              <p:cNvCxnSpPr/>
              <p:nvPr/>
            </p:nvCxnSpPr>
            <p:spPr>
              <a:xfrm flipH="1" flipV="1">
                <a:off x="6096000" y="3238151"/>
                <a:ext cx="1034473" cy="7334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EF055A7-DC8D-4F09-92D0-3271147D1A47}"/>
                </a:ext>
              </a:extLst>
            </p:cNvPr>
            <p:cNvSpPr txBox="1"/>
            <p:nvPr/>
          </p:nvSpPr>
          <p:spPr>
            <a:xfrm>
              <a:off x="6167463" y="6563752"/>
              <a:ext cx="48862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</a:rPr>
                <a:t>Source: Dr. Scarrone, TIM: Industry_Day-2018-0006-oneM2M_for_Smartcities.pdf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3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>
          <a:xfrm>
            <a:off x="610393" y="691371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err="1"/>
              <a:t>MySMARTLife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i="0" dirty="0">
                <a:solidFill>
                  <a:srgbClr val="FFFFFF"/>
                </a:solidFill>
                <a:effectLst/>
                <a:latin typeface="Ubuntu"/>
              </a:rPr>
              <a:t>Transition of EU cities towards</a:t>
            </a:r>
            <a:br>
              <a:rPr lang="en-US" sz="2400" dirty="0"/>
            </a:br>
            <a:r>
              <a:rPr lang="en-US" sz="2400" b="0" i="0" dirty="0">
                <a:solidFill>
                  <a:srgbClr val="FFFFFF"/>
                </a:solidFill>
                <a:effectLst/>
                <a:latin typeface="Ubuntu"/>
              </a:rPr>
              <a:t>a new concept of Smart Life and Economy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59446-99FF-4E8A-B408-F4DEE50BF448}"/>
              </a:ext>
            </a:extLst>
          </p:cNvPr>
          <p:cNvSpPr txBox="1"/>
          <p:nvPr/>
        </p:nvSpPr>
        <p:spPr>
          <a:xfrm>
            <a:off x="0" y="2942446"/>
            <a:ext cx="36576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i="0" dirty="0">
                <a:solidFill>
                  <a:srgbClr val="676767"/>
                </a:solidFill>
                <a:effectLst/>
                <a:latin typeface="Ubuntu"/>
              </a:rPr>
              <a:t>Lighthouse Cities </a:t>
            </a: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Nantes</a:t>
            </a:r>
            <a:endParaRPr lang="en-US" sz="2800" b="1" i="0" dirty="0">
              <a:solidFill>
                <a:srgbClr val="676767"/>
              </a:solidFill>
              <a:effectLst/>
              <a:latin typeface="Ubuntu"/>
            </a:endParaRP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Helsinki </a:t>
            </a:r>
          </a:p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rgbClr val="676767"/>
                </a:solidFill>
                <a:latin typeface="Ubuntu"/>
              </a:rPr>
              <a:t>Hamburg </a:t>
            </a:r>
          </a:p>
          <a:p>
            <a:pPr algn="l"/>
            <a:endParaRPr lang="en-US" sz="1600" b="1" i="0" dirty="0">
              <a:solidFill>
                <a:srgbClr val="676767"/>
              </a:solidFill>
              <a:effectLst/>
              <a:latin typeface="Ubuntu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4CDDF1-AE08-4F0C-BF07-A64846B4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25" y="1976339"/>
            <a:ext cx="6942807" cy="48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5D783CC-F2A7-44E2-B57E-0A402214A3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E449044-6B6C-46D0-8A6C-FF937E555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DAC2624-1E68-483B-90EF-7F1F259FD323}"/>
              </a:ext>
            </a:extLst>
          </p:cNvPr>
          <p:cNvSpPr/>
          <p:nvPr/>
        </p:nvSpPr>
        <p:spPr>
          <a:xfrm>
            <a:off x="8309911" y="6467313"/>
            <a:ext cx="3084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Source: https://www.mysmartlife.eu/mysmartlife/</a:t>
            </a:r>
          </a:p>
        </p:txBody>
      </p:sp>
    </p:spTree>
    <p:extLst>
      <p:ext uri="{BB962C8B-B14F-4D97-AF65-F5344CB8AC3E}">
        <p14:creationId xmlns:p14="http://schemas.microsoft.com/office/powerpoint/2010/main" val="390966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>
          <a:xfrm>
            <a:off x="645562" y="726835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TRANSPARENCY IS KEY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City of Hamburg as a role model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FFD23167-644A-48A9-A486-79DAB9CAA7AC}"/>
              </a:ext>
            </a:extLst>
          </p:cNvPr>
          <p:cNvSpPr txBox="1">
            <a:spLocks/>
          </p:cNvSpPr>
          <p:nvPr/>
        </p:nvSpPr>
        <p:spPr>
          <a:xfrm>
            <a:off x="9021702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729484-F6CD-49EB-A380-8A44EB50486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6FEE9BB-EE46-4B6B-86BC-DA6AD8214023}"/>
              </a:ext>
            </a:extLst>
          </p:cNvPr>
          <p:cNvGrpSpPr/>
          <p:nvPr/>
        </p:nvGrpSpPr>
        <p:grpSpPr>
          <a:xfrm>
            <a:off x="645562" y="1603790"/>
            <a:ext cx="4963548" cy="2532342"/>
            <a:chOff x="2248814" y="4163164"/>
            <a:chExt cx="4845612" cy="249193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EEE8458C-F582-4830-B9D2-223199E18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8814" y="4163164"/>
              <a:ext cx="4845612" cy="2491933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D746E2C-7D81-405E-A103-F271DABE6237}"/>
                </a:ext>
              </a:extLst>
            </p:cNvPr>
            <p:cNvSpPr/>
            <p:nvPr/>
          </p:nvSpPr>
          <p:spPr>
            <a:xfrm>
              <a:off x="3341412" y="5869308"/>
              <a:ext cx="37038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photo voltaic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power generation &amp; weather forecast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C2173FB-6042-4014-802C-49F523B5957F}"/>
              </a:ext>
            </a:extLst>
          </p:cNvPr>
          <p:cNvGrpSpPr/>
          <p:nvPr/>
        </p:nvGrpSpPr>
        <p:grpSpPr>
          <a:xfrm>
            <a:off x="5624317" y="890954"/>
            <a:ext cx="6408285" cy="3245177"/>
            <a:chOff x="423135" y="448588"/>
            <a:chExt cx="6318740" cy="3552556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60A47ED0-28A7-4B5E-8962-CDBAD92E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135" y="448588"/>
              <a:ext cx="6318740" cy="3552556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4A5D0F0-710C-496C-AEB0-48B88F8F1426}"/>
                </a:ext>
              </a:extLst>
            </p:cNvPr>
            <p:cNvSpPr txBox="1"/>
            <p:nvPr/>
          </p:nvSpPr>
          <p:spPr>
            <a:xfrm>
              <a:off x="2938450" y="448588"/>
              <a:ext cx="1288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solidFill>
                    <a:schemeClr val="bg1"/>
                  </a:solidFill>
                </a:rPr>
                <a:t>City Control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F0284D3-2ED0-45A5-9BFE-D1259F7B8861}"/>
              </a:ext>
            </a:extLst>
          </p:cNvPr>
          <p:cNvGrpSpPr/>
          <p:nvPr/>
        </p:nvGrpSpPr>
        <p:grpSpPr>
          <a:xfrm>
            <a:off x="2514443" y="4156591"/>
            <a:ext cx="4766511" cy="2701409"/>
            <a:chOff x="584405" y="4850445"/>
            <a:chExt cx="4766511" cy="270140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F6B4B01-9A01-4187-AB8C-63F1ABAA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405" y="4850445"/>
              <a:ext cx="4766511" cy="2701409"/>
            </a:xfrm>
            <a:prstGeom prst="rect">
              <a:avLst/>
            </a:prstGeom>
          </p:spPr>
        </p:pic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3FBB2133-4EC2-4973-859B-7094E114C123}"/>
                </a:ext>
              </a:extLst>
            </p:cNvPr>
            <p:cNvSpPr/>
            <p:nvPr/>
          </p:nvSpPr>
          <p:spPr>
            <a:xfrm>
              <a:off x="3462391" y="5509228"/>
              <a:ext cx="811659" cy="470331"/>
            </a:xfrm>
            <a:prstGeom prst="wedgeRoundRectCallout">
              <a:avLst>
                <a:gd name="adj1" fmla="val -32545"/>
                <a:gd name="adj2" fmla="val 625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chemeClr val="tx1"/>
                  </a:solidFill>
                </a:rPr>
                <a:t>Station </a:t>
              </a:r>
              <a:r>
                <a:rPr lang="de-AT" sz="1200" dirty="0" err="1">
                  <a:solidFill>
                    <a:schemeClr val="tx1"/>
                  </a:solidFill>
                </a:rPr>
                <a:t>available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C822F2-849A-4ED9-9D49-291CB79569F9}"/>
              </a:ext>
            </a:extLst>
          </p:cNvPr>
          <p:cNvGrpSpPr/>
          <p:nvPr/>
        </p:nvGrpSpPr>
        <p:grpSpPr>
          <a:xfrm>
            <a:off x="7350532" y="4147854"/>
            <a:ext cx="4682070" cy="2710146"/>
            <a:chOff x="7546554" y="3753436"/>
            <a:chExt cx="4295402" cy="260547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7AB065D6-94E2-4CB9-96ED-0C488294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6554" y="3753436"/>
              <a:ext cx="4295402" cy="260547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5854FF3-92A5-40A6-BF8A-9162BFCB778C}"/>
                </a:ext>
              </a:extLst>
            </p:cNvPr>
            <p:cNvSpPr txBox="1"/>
            <p:nvPr/>
          </p:nvSpPr>
          <p:spPr>
            <a:xfrm>
              <a:off x="9190258" y="5357547"/>
              <a:ext cx="235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Charging Station Status</a:t>
              </a:r>
            </a:p>
          </p:txBody>
        </p:sp>
      </p:grpSp>
      <p:pic>
        <p:nvPicPr>
          <p:cNvPr id="21" name="Picture 7">
            <a:extLst>
              <a:ext uri="{FF2B5EF4-FFF2-40B4-BE49-F238E27FC236}">
                <a16:creationId xmlns:a16="http://schemas.microsoft.com/office/drawing/2014/main" id="{52D2122B-4A9C-4D3C-8C96-5CB90DB76B8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539708E-EC9B-47EB-9861-B65F12582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F5B42D0-09E1-423A-8C81-8B9776E8FF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654" y="677846"/>
            <a:ext cx="10308767" cy="9154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OPEN URBAN PLATFORM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PART OF A SMART CITY ECOSYSTEM</a:t>
            </a:r>
            <a:endParaRPr lang="de-DE" dirty="0"/>
          </a:p>
        </p:txBody>
      </p:sp>
      <p:sp>
        <p:nvSpPr>
          <p:cNvPr id="70" name="Rechteck 138">
            <a:extLst>
              <a:ext uri="{FF2B5EF4-FFF2-40B4-BE49-F238E27FC236}">
                <a16:creationId xmlns:a16="http://schemas.microsoft.com/office/drawing/2014/main" id="{4FA938A6-F1F7-4743-B4DB-E53A42EF163D}"/>
              </a:ext>
            </a:extLst>
          </p:cNvPr>
          <p:cNvSpPr/>
          <p:nvPr/>
        </p:nvSpPr>
        <p:spPr bwMode="gray">
          <a:xfrm>
            <a:off x="3107168" y="3272839"/>
            <a:ext cx="5205010" cy="408313"/>
          </a:xfrm>
          <a:prstGeom prst="rect">
            <a:avLst/>
          </a:prstGeom>
          <a:solidFill>
            <a:schemeClr val="tx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 lIns="324000" tIns="72020" rIns="0" bIns="72020" rtlCol="0" anchor="ctr">
            <a:noAutofit/>
          </a:bodyPr>
          <a:lstStyle/>
          <a:p>
            <a:pPr marL="0" marR="0" lvl="0" indent="0" algn="l" defTabSz="457387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B4B4B"/>
              </a:buClr>
              <a:buSzPct val="75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le-GroteskFet" pitchFamily="2" charset="0"/>
                <a:ea typeface="+mn-ea"/>
                <a:cs typeface="Arial" charset="0"/>
                <a:sym typeface="TeleGrotesk Next"/>
              </a:rPr>
              <a:t>Open Urban Platform</a:t>
            </a:r>
          </a:p>
        </p:txBody>
      </p:sp>
      <p:sp>
        <p:nvSpPr>
          <p:cNvPr id="71" name="Textfeld 83">
            <a:extLst>
              <a:ext uri="{FF2B5EF4-FFF2-40B4-BE49-F238E27FC236}">
                <a16:creationId xmlns:a16="http://schemas.microsoft.com/office/drawing/2014/main" id="{1494AC20-F698-4AF8-B35C-5BC95F2AE880}"/>
              </a:ext>
            </a:extLst>
          </p:cNvPr>
          <p:cNvSpPr txBox="1"/>
          <p:nvPr/>
        </p:nvSpPr>
        <p:spPr>
          <a:xfrm>
            <a:off x="2945951" y="1894367"/>
            <a:ext cx="5398160" cy="37664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de-DE"/>
            </a:defPPr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000" cap="all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ctr" defTabSz="457200" rtl="0" eaLnBrk="0" fontAlgn="base" latinLnBrk="0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-GroteskNor"/>
                <a:ea typeface="+mn-ea"/>
                <a:cs typeface="Arial" panose="020B0604020202020204" pitchFamily="34" charset="0"/>
              </a:rPr>
              <a:t>Smart city platform ecosystem</a:t>
            </a:r>
          </a:p>
        </p:txBody>
      </p:sp>
      <p:sp>
        <p:nvSpPr>
          <p:cNvPr id="73" name="Rechteck 142">
            <a:extLst>
              <a:ext uri="{FF2B5EF4-FFF2-40B4-BE49-F238E27FC236}">
                <a16:creationId xmlns:a16="http://schemas.microsoft.com/office/drawing/2014/main" id="{FEA4CF6F-B5A3-4617-9EB0-FAEE4FC3BF47}"/>
              </a:ext>
            </a:extLst>
          </p:cNvPr>
          <p:cNvSpPr/>
          <p:nvPr/>
        </p:nvSpPr>
        <p:spPr bwMode="gray">
          <a:xfrm>
            <a:off x="3141351" y="2329083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Smart City Application </a:t>
            </a:r>
          </a:p>
        </p:txBody>
      </p:sp>
      <p:sp>
        <p:nvSpPr>
          <p:cNvPr id="74" name="Ellipse 143">
            <a:extLst>
              <a:ext uri="{FF2B5EF4-FFF2-40B4-BE49-F238E27FC236}">
                <a16:creationId xmlns:a16="http://schemas.microsoft.com/office/drawing/2014/main" id="{C0F2F429-A755-415D-B3EE-B1A9B5098A5E}"/>
              </a:ext>
            </a:extLst>
          </p:cNvPr>
          <p:cNvSpPr/>
          <p:nvPr/>
        </p:nvSpPr>
        <p:spPr bwMode="gray">
          <a:xfrm>
            <a:off x="2937405" y="2329083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FFFFFF">
                <a:lumMod val="85000"/>
              </a:srgb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42" name="Picture 6" descr="C:\Users\A66155293\AppData\Local\Microsoft\Windows\Temporary Internet Files\Content.IE5\VGQDW01F\social-network.png">
            <a:extLst>
              <a:ext uri="{FF2B5EF4-FFF2-40B4-BE49-F238E27FC236}">
                <a16:creationId xmlns:a16="http://schemas.microsoft.com/office/drawing/2014/main" id="{1668BED0-D613-4E85-AD19-00CD71EB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483" y="2414148"/>
            <a:ext cx="238219" cy="238183"/>
          </a:xfrm>
          <a:prstGeom prst="rect">
            <a:avLst/>
          </a:prstGeom>
          <a:noFill/>
        </p:spPr>
      </p:pic>
      <p:sp>
        <p:nvSpPr>
          <p:cNvPr id="143" name="Rechteck 145">
            <a:extLst>
              <a:ext uri="{FF2B5EF4-FFF2-40B4-BE49-F238E27FC236}">
                <a16:creationId xmlns:a16="http://schemas.microsoft.com/office/drawing/2014/main" id="{C242846E-C1C9-4C82-B39D-0B0CC5F0121A}"/>
              </a:ext>
            </a:extLst>
          </p:cNvPr>
          <p:cNvSpPr/>
          <p:nvPr/>
        </p:nvSpPr>
        <p:spPr bwMode="gray">
          <a:xfrm>
            <a:off x="3149898" y="2796460"/>
            <a:ext cx="5162280" cy="408313"/>
          </a:xfrm>
          <a:prstGeom prst="rect">
            <a:avLst/>
          </a:prstGeom>
          <a:solidFill>
            <a:srgbClr val="F2F2F2"/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68059" rIns="0" bIns="68059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Data Intelligence</a:t>
            </a:r>
          </a:p>
        </p:txBody>
      </p:sp>
      <p:sp>
        <p:nvSpPr>
          <p:cNvPr id="144" name="Ellipse 146">
            <a:extLst>
              <a:ext uri="{FF2B5EF4-FFF2-40B4-BE49-F238E27FC236}">
                <a16:creationId xmlns:a16="http://schemas.microsoft.com/office/drawing/2014/main" id="{0273BB39-86C2-4385-876C-A8A1507FD7CA}"/>
              </a:ext>
            </a:extLst>
          </p:cNvPr>
          <p:cNvSpPr/>
          <p:nvPr/>
        </p:nvSpPr>
        <p:spPr bwMode="gray">
          <a:xfrm>
            <a:off x="2945951" y="2805462"/>
            <a:ext cx="408376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68059" tIns="0" rIns="68059" bIns="34029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45" name="Picture 3" descr="C:\Users\A66155293\AppData\Local\Microsoft\Windows\Temporary Internet Files\Content.IE5\8G1BAOOZ\analytics.png">
            <a:extLst>
              <a:ext uri="{FF2B5EF4-FFF2-40B4-BE49-F238E27FC236}">
                <a16:creationId xmlns:a16="http://schemas.microsoft.com/office/drawing/2014/main" id="{9F5210D0-2ACE-45B4-867F-619FE758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030" y="2890527"/>
            <a:ext cx="238219" cy="238183"/>
          </a:xfrm>
          <a:prstGeom prst="rect">
            <a:avLst/>
          </a:prstGeom>
          <a:noFill/>
        </p:spPr>
      </p:pic>
      <p:sp>
        <p:nvSpPr>
          <p:cNvPr id="148" name="Rechteck 121">
            <a:extLst>
              <a:ext uri="{FF2B5EF4-FFF2-40B4-BE49-F238E27FC236}">
                <a16:creationId xmlns:a16="http://schemas.microsoft.com/office/drawing/2014/main" id="{B00BA432-1229-46BE-BBF9-D0F4378E06E5}"/>
              </a:ext>
            </a:extLst>
          </p:cNvPr>
          <p:cNvSpPr/>
          <p:nvPr/>
        </p:nvSpPr>
        <p:spPr bwMode="gray">
          <a:xfrm>
            <a:off x="3149897" y="3742561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Infrastructure Backends</a:t>
            </a:r>
          </a:p>
        </p:txBody>
      </p:sp>
      <p:sp>
        <p:nvSpPr>
          <p:cNvPr id="149" name="Ellipse 130">
            <a:extLst>
              <a:ext uri="{FF2B5EF4-FFF2-40B4-BE49-F238E27FC236}">
                <a16:creationId xmlns:a16="http://schemas.microsoft.com/office/drawing/2014/main" id="{CC4622FD-871E-443C-B3AF-12142B03239B}"/>
              </a:ext>
            </a:extLst>
          </p:cNvPr>
          <p:cNvSpPr/>
          <p:nvPr/>
        </p:nvSpPr>
        <p:spPr bwMode="gray">
          <a:xfrm>
            <a:off x="2945951" y="3742561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50" name="Picture 4" descr="C:\Users\A66155293\AppData\Local\Microsoft\Windows\Temporary Internet Files\Content.IE5\VGQDW01F\network.png">
            <a:extLst>
              <a:ext uri="{FF2B5EF4-FFF2-40B4-BE49-F238E27FC236}">
                <a16:creationId xmlns:a16="http://schemas.microsoft.com/office/drawing/2014/main" id="{FEB61B9D-61AA-482F-8D7A-E41AFD14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029" y="3827626"/>
            <a:ext cx="238219" cy="238183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6" name="Rechteck 89">
            <a:extLst>
              <a:ext uri="{FF2B5EF4-FFF2-40B4-BE49-F238E27FC236}">
                <a16:creationId xmlns:a16="http://schemas.microsoft.com/office/drawing/2014/main" id="{3C87AB14-8FF2-4392-89CF-8E0D60490D6B}"/>
              </a:ext>
            </a:extLst>
          </p:cNvPr>
          <p:cNvSpPr/>
          <p:nvPr/>
        </p:nvSpPr>
        <p:spPr bwMode="gray">
          <a:xfrm>
            <a:off x="3149897" y="4677313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Devices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(Hardware, Sensors)</a:t>
            </a:r>
          </a:p>
        </p:txBody>
      </p:sp>
      <p:sp>
        <p:nvSpPr>
          <p:cNvPr id="157" name="Ellipse 92">
            <a:extLst>
              <a:ext uri="{FF2B5EF4-FFF2-40B4-BE49-F238E27FC236}">
                <a16:creationId xmlns:a16="http://schemas.microsoft.com/office/drawing/2014/main" id="{2519B351-AF89-4827-8DDA-CE800353A48E}"/>
              </a:ext>
            </a:extLst>
          </p:cNvPr>
          <p:cNvSpPr/>
          <p:nvPr/>
        </p:nvSpPr>
        <p:spPr bwMode="gray">
          <a:xfrm>
            <a:off x="2945951" y="4677313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D0D0D0"/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58" name="Picture 5" descr="C:\Users\A66155293\AppData\Local\Microsoft\Windows\Temporary Internet Files\Content.IE5\8G1BAOOZ\sensor.png">
            <a:extLst>
              <a:ext uri="{FF2B5EF4-FFF2-40B4-BE49-F238E27FC236}">
                <a16:creationId xmlns:a16="http://schemas.microsoft.com/office/drawing/2014/main" id="{3AE8A272-B2F6-4D8E-AD40-BB638A49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1029" y="4762378"/>
            <a:ext cx="238219" cy="238183"/>
          </a:xfrm>
          <a:prstGeom prst="rect">
            <a:avLst/>
          </a:prstGeom>
          <a:noFill/>
        </p:spPr>
      </p:pic>
      <p:sp>
        <p:nvSpPr>
          <p:cNvPr id="162" name="Rechteck 101">
            <a:extLst>
              <a:ext uri="{FF2B5EF4-FFF2-40B4-BE49-F238E27FC236}">
                <a16:creationId xmlns:a16="http://schemas.microsoft.com/office/drawing/2014/main" id="{27C936F2-1741-460B-B743-CC1D9B6290B0}"/>
              </a:ext>
            </a:extLst>
          </p:cNvPr>
          <p:cNvSpPr/>
          <p:nvPr/>
        </p:nvSpPr>
        <p:spPr bwMode="gray">
          <a:xfrm>
            <a:off x="3149898" y="4209938"/>
            <a:ext cx="5162282" cy="40831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algn="ctr">
            <a:solidFill>
              <a:srgbClr val="FFFFFF">
                <a:lumMod val="95000"/>
              </a:srgbClr>
            </a:solidFill>
            <a:miter lim="800000"/>
            <a:headEnd/>
            <a:tailEnd/>
          </a:ln>
          <a:effectLst/>
        </p:spPr>
        <p:txBody>
          <a:bodyPr lIns="324000" tIns="72020" rIns="0" bIns="72020" rtlCol="0" anchor="ctr"/>
          <a:lstStyle/>
          <a:p>
            <a:pPr marL="0" marR="0" lvl="0" indent="3001" algn="l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Arial" charset="0"/>
                <a:sym typeface="TeleGrotesk Next"/>
              </a:rPr>
              <a:t>IoT Connectivity</a:t>
            </a:r>
          </a:p>
        </p:txBody>
      </p:sp>
      <p:sp>
        <p:nvSpPr>
          <p:cNvPr id="163" name="Ellipse 102">
            <a:extLst>
              <a:ext uri="{FF2B5EF4-FFF2-40B4-BE49-F238E27FC236}">
                <a16:creationId xmlns:a16="http://schemas.microsoft.com/office/drawing/2014/main" id="{37DA096F-E481-4FDE-A874-7EFA0CD002F1}"/>
              </a:ext>
            </a:extLst>
          </p:cNvPr>
          <p:cNvSpPr/>
          <p:nvPr/>
        </p:nvSpPr>
        <p:spPr bwMode="gray">
          <a:xfrm>
            <a:off x="2945951" y="4209938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64" name="Picture 2" descr="C:\Users\A66155293\AppData\Local\Microsoft\Windows\Temporary Internet Files\Content.IE5\VGQDW01F\wifi-signal.png">
            <a:extLst>
              <a:ext uri="{FF2B5EF4-FFF2-40B4-BE49-F238E27FC236}">
                <a16:creationId xmlns:a16="http://schemas.microsoft.com/office/drawing/2014/main" id="{B53B234F-ED48-4146-ADE7-0284ED24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029" y="4295003"/>
            <a:ext cx="238219" cy="238183"/>
          </a:xfrm>
          <a:prstGeom prst="rect">
            <a:avLst/>
          </a:prstGeom>
          <a:solidFill>
            <a:srgbClr val="FFFFFF"/>
          </a:solidFill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71" name="Ellipse 139">
            <a:extLst>
              <a:ext uri="{FF2B5EF4-FFF2-40B4-BE49-F238E27FC236}">
                <a16:creationId xmlns:a16="http://schemas.microsoft.com/office/drawing/2014/main" id="{32D17866-8918-4B8F-916B-F2D15F37932A}"/>
              </a:ext>
            </a:extLst>
          </p:cNvPr>
          <p:cNvSpPr/>
          <p:nvPr/>
        </p:nvSpPr>
        <p:spPr bwMode="gray">
          <a:xfrm>
            <a:off x="2945950" y="3272839"/>
            <a:ext cx="408375" cy="408313"/>
          </a:xfrm>
          <a:prstGeom prst="ellipse">
            <a:avLst/>
          </a:prstGeom>
          <a:solidFill>
            <a:srgbClr val="FFFFFF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20" tIns="0" rIns="72020" bIns="36010" rtlCol="0" anchor="ctr"/>
          <a:lstStyle/>
          <a:p>
            <a:pPr marL="0" marR="0" lvl="0" indent="3001" algn="ctr" defTabSz="432272" rtl="0" eaLnBrk="1" fontAlgn="base" latinLnBrk="0" hangingPunct="0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  <a:buFontTx/>
              <a:buNone/>
              <a:tabLst/>
              <a:defRPr/>
            </a:pPr>
            <a:endParaRPr kumimoji="0" lang="en-US" sz="1701" b="0" i="0" u="none" strike="noStrike" kern="0" cap="none" spc="0" normalizeH="0" baseline="0" noProof="0" dirty="0" err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Fet" pitchFamily="2" charset="0"/>
              <a:ea typeface="+mn-ea"/>
              <a:cs typeface="Arial" charset="0"/>
              <a:sym typeface="TeleGrotesk Next"/>
            </a:endParaRPr>
          </a:p>
        </p:txBody>
      </p:sp>
      <p:pic>
        <p:nvPicPr>
          <p:cNvPr id="172" name="Picture 7" descr="C:\Users\A66155293\AppData\Local\Microsoft\Windows\Temporary Internet Files\Content.IE5\8G1BAOOZ\center-align.png">
            <a:extLst>
              <a:ext uri="{FF2B5EF4-FFF2-40B4-BE49-F238E27FC236}">
                <a16:creationId xmlns:a16="http://schemas.microsoft.com/office/drawing/2014/main" id="{E47AD447-BEB8-4F58-8A56-9C7BEBE0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1029" y="3357904"/>
            <a:ext cx="237127" cy="2381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F7F9E57E-C923-48B5-A858-D97BFCC9758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D91AF9DD-9A46-473D-9B93-23096C4B7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41314A4-A464-4894-BE44-0ED0B932B886}"/>
              </a:ext>
            </a:extLst>
          </p:cNvPr>
          <p:cNvGrpSpPr/>
          <p:nvPr/>
        </p:nvGrpSpPr>
        <p:grpSpPr>
          <a:xfrm>
            <a:off x="9903601" y="5164201"/>
            <a:ext cx="1634753" cy="944282"/>
            <a:chOff x="653646" y="4210424"/>
            <a:chExt cx="1634753" cy="94428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A5F12BC-BACD-41A1-B461-E39ED85E5A64}"/>
                </a:ext>
              </a:extLst>
            </p:cNvPr>
            <p:cNvSpPr/>
            <p:nvPr/>
          </p:nvSpPr>
          <p:spPr>
            <a:xfrm>
              <a:off x="653646" y="4210424"/>
              <a:ext cx="1634752" cy="944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C74DDB5A-6968-413D-A57C-81CB14B10B00}"/>
                </a:ext>
              </a:extLst>
            </p:cNvPr>
            <p:cNvGrpSpPr/>
            <p:nvPr/>
          </p:nvGrpSpPr>
          <p:grpSpPr>
            <a:xfrm>
              <a:off x="653647" y="4210424"/>
              <a:ext cx="1634752" cy="944282"/>
              <a:chOff x="4282333" y="2921465"/>
              <a:chExt cx="2312164" cy="1420846"/>
            </a:xfrm>
            <a:solidFill>
              <a:schemeClr val="bg1"/>
            </a:solidFill>
          </p:grpSpPr>
          <p:pic>
            <p:nvPicPr>
              <p:cNvPr id="8" name="Grafik 32">
                <a:extLst>
                  <a:ext uri="{FF2B5EF4-FFF2-40B4-BE49-F238E27FC236}">
                    <a16:creationId xmlns:a16="http://schemas.microsoft.com/office/drawing/2014/main" id="{FFDFF5DF-113A-4BD5-8138-00D7672A6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944"/>
              <a:stretch/>
            </p:blipFill>
            <p:spPr>
              <a:xfrm>
                <a:off x="4282333" y="3240087"/>
                <a:ext cx="1010652" cy="75855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9" name="Grafik 7">
                <a:extLst>
                  <a:ext uri="{FF2B5EF4-FFF2-40B4-BE49-F238E27FC236}">
                    <a16:creationId xmlns:a16="http://schemas.microsoft.com/office/drawing/2014/main" id="{A4B5F277-18B8-48E8-9A41-E6772DF6E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8133" y="2921465"/>
                <a:ext cx="1416364" cy="142084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</p:grpSp>
      </p:grpSp>
      <p:sp>
        <p:nvSpPr>
          <p:cNvPr id="46" name="Textplatzhalter 4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“If you can’t have one - support them all”</a:t>
            </a:r>
          </a:p>
          <a:p>
            <a:r>
              <a:rPr lang="en-GB" dirty="0"/>
              <a:t>Bridging OGC / STA and oneM2M standard</a:t>
            </a:r>
          </a:p>
          <a:p>
            <a:r>
              <a:rPr lang="en-GB" dirty="0"/>
              <a:t>The </a:t>
            </a:r>
            <a:r>
              <a:rPr lang="en-GB" dirty="0" err="1"/>
              <a:t>MySMARTLife</a:t>
            </a:r>
            <a:r>
              <a:rPr lang="en-GB" dirty="0"/>
              <a:t> ICT platform for the City of Hamburg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07F8DEEA-7E13-4841-9446-C7D0432B5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46" y="5193022"/>
            <a:ext cx="1634752" cy="91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949D2-3F2D-4ACE-86F8-4D68E2150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84" y="2242303"/>
            <a:ext cx="6837632" cy="36709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8D9DE0-BA5F-4E7A-8B95-A3D0620A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0" y="5385353"/>
            <a:ext cx="852735" cy="3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utsche Telekom - Logos Download">
            <a:extLst>
              <a:ext uri="{FF2B5EF4-FFF2-40B4-BE49-F238E27FC236}">
                <a16:creationId xmlns:a16="http://schemas.microsoft.com/office/drawing/2014/main" id="{50D6AC0E-0C9F-4477-9B7D-7E6875F1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47" y="5505445"/>
            <a:ext cx="454038" cy="2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1E0B2B-0E0B-4F4E-8FA7-45751A6D19D8}"/>
              </a:ext>
            </a:extLst>
          </p:cNvPr>
          <p:cNvSpPr txBox="1"/>
          <p:nvPr/>
        </p:nvSpPr>
        <p:spPr>
          <a:xfrm>
            <a:off x="9620868" y="2260720"/>
            <a:ext cx="25244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i="1" dirty="0"/>
              <a:t>“Our team focuses on applied innovation, so we were looking for a standardized architecture rather than developing something one-off or new” </a:t>
            </a:r>
            <a:br>
              <a:rPr lang="en-US" u="sng" dirty="0"/>
            </a:br>
            <a:r>
              <a:rPr lang="en-US" dirty="0"/>
              <a:t>Ingo Friese, </a:t>
            </a:r>
            <a:br>
              <a:rPr lang="en-US" dirty="0"/>
            </a:br>
            <a:r>
              <a:rPr lang="en-US" dirty="0"/>
              <a:t>Deutsche Telekom</a:t>
            </a:r>
          </a:p>
          <a:p>
            <a:r>
              <a:rPr lang="en-US" sz="1600" dirty="0">
                <a:hlinkClick r:id="rId9"/>
              </a:rPr>
              <a:t>(onem2m.org)</a:t>
            </a:r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D288691-F418-42C4-AA0B-29DF0E028C5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4FB8714F-CD75-411B-A32D-3AE5545895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4FC8520-2124-4C34-B866-99BE50C9B40C}"/>
              </a:ext>
            </a:extLst>
          </p:cNvPr>
          <p:cNvSpPr txBox="1"/>
          <p:nvPr/>
        </p:nvSpPr>
        <p:spPr>
          <a:xfrm>
            <a:off x="5828455" y="6339664"/>
            <a:ext cx="5011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TP-2019-0186-Introduction_into_OGC_SensorThings_API;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WI-100- oneM2M and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SensorThings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API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2518B4-88AF-42BB-85BA-51194E8E99D8}"/>
              </a:ext>
            </a:extLst>
          </p:cNvPr>
          <p:cNvSpPr txBox="1"/>
          <p:nvPr/>
        </p:nvSpPr>
        <p:spPr>
          <a:xfrm>
            <a:off x="5840896" y="6162468"/>
            <a:ext cx="5394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e-AT" sz="1100" dirty="0">
                <a:solidFill>
                  <a:schemeClr val="bg1">
                    <a:lumMod val="65000"/>
                  </a:schemeClr>
                </a:solidFill>
                <a:hlinkClick r:id="rId12"/>
              </a:rPr>
              <a:t>our-lighthouse-city-hamburg-deploys-onem2m-smart-city-standards-to-go-greener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FB22A4-79AE-488B-835E-387A0DCBC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400" cap="all" dirty="0"/>
              <a:t>Urban Data </a:t>
            </a:r>
            <a:r>
              <a:rPr lang="de-DE" sz="2400" cap="all" dirty="0" err="1"/>
              <a:t>core</a:t>
            </a:r>
            <a:br>
              <a:rPr lang="de-DE" sz="2400" dirty="0"/>
            </a:br>
            <a:r>
              <a:rPr lang="de-DE" sz="2400" dirty="0">
                <a:latin typeface="TeleGrotesk Headline" pitchFamily="2" charset="0"/>
              </a:rPr>
              <a:t>ACTS AS A BRIDGE</a:t>
            </a:r>
            <a:endParaRPr lang="de-DE" sz="2400" dirty="0"/>
          </a:p>
        </p:txBody>
      </p:sp>
      <p:sp>
        <p:nvSpPr>
          <p:cNvPr id="5" name="Rectangle 109">
            <a:extLst>
              <a:ext uri="{FF2B5EF4-FFF2-40B4-BE49-F238E27FC236}">
                <a16:creationId xmlns:a16="http://schemas.microsoft.com/office/drawing/2014/main" id="{57FA5A71-6137-4950-8F20-18E7DACFF52B}"/>
              </a:ext>
            </a:extLst>
          </p:cNvPr>
          <p:cNvSpPr/>
          <p:nvPr/>
        </p:nvSpPr>
        <p:spPr bwMode="gray">
          <a:xfrm>
            <a:off x="2361567" y="3475226"/>
            <a:ext cx="7013789" cy="74639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oneM2M Standard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Platform</a:t>
            </a:r>
            <a:endParaRPr lang="de-DE" sz="1200" dirty="0">
              <a:solidFill>
                <a:srgbClr val="FFFFFF"/>
              </a:solidFill>
              <a:latin typeface="TeleGrotesk Next"/>
              <a:cs typeface="Arial" charset="0"/>
            </a:endParaRPr>
          </a:p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based</a:t>
            </a: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 on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Microservice</a:t>
            </a:r>
            <a:r>
              <a:rPr lang="de-DE" sz="1200" dirty="0">
                <a:solidFill>
                  <a:srgbClr val="FFFFFF"/>
                </a:solidFill>
                <a:latin typeface="TeleGrotesk Next"/>
                <a:cs typeface="Arial" charset="0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TeleGrotesk Next"/>
                <a:cs typeface="Arial" charset="0"/>
              </a:rPr>
              <a:t>Architecture</a:t>
            </a:r>
            <a:endParaRPr lang="de-DE" sz="1200" dirty="0">
              <a:solidFill>
                <a:srgbClr val="FFFFFF"/>
              </a:solidFill>
              <a:latin typeface="TeleGrotesk Next"/>
              <a:cs typeface="Arial" charset="0"/>
            </a:endParaRPr>
          </a:p>
        </p:txBody>
      </p:sp>
      <p:sp>
        <p:nvSpPr>
          <p:cNvPr id="6" name="Up-Down Arrow 111">
            <a:extLst>
              <a:ext uri="{FF2B5EF4-FFF2-40B4-BE49-F238E27FC236}">
                <a16:creationId xmlns:a16="http://schemas.microsoft.com/office/drawing/2014/main" id="{B27A6D57-1B91-4580-B945-5949E97B3B44}"/>
              </a:ext>
            </a:extLst>
          </p:cNvPr>
          <p:cNvSpPr/>
          <p:nvPr/>
        </p:nvSpPr>
        <p:spPr bwMode="gray">
          <a:xfrm>
            <a:off x="6072663" y="2964187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7" name="Up-Down Arrow 112">
            <a:extLst>
              <a:ext uri="{FF2B5EF4-FFF2-40B4-BE49-F238E27FC236}">
                <a16:creationId xmlns:a16="http://schemas.microsoft.com/office/drawing/2014/main" id="{E8E7895E-9A2E-4764-83A6-C174A33B813A}"/>
              </a:ext>
            </a:extLst>
          </p:cNvPr>
          <p:cNvSpPr/>
          <p:nvPr/>
        </p:nvSpPr>
        <p:spPr bwMode="gray">
          <a:xfrm>
            <a:off x="4916575" y="2966943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pic>
        <p:nvPicPr>
          <p:cNvPr id="8" name="Picture 114">
            <a:extLst>
              <a:ext uri="{FF2B5EF4-FFF2-40B4-BE49-F238E27FC236}">
                <a16:creationId xmlns:a16="http://schemas.microsoft.com/office/drawing/2014/main" id="{9109A4C9-F063-40D1-9A6D-1CC426F95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82" y="1658247"/>
            <a:ext cx="767535" cy="767535"/>
          </a:xfrm>
          <a:prstGeom prst="rect">
            <a:avLst/>
          </a:prstGeom>
        </p:spPr>
      </p:pic>
      <p:sp>
        <p:nvSpPr>
          <p:cNvPr id="9" name="Cloud 115">
            <a:extLst>
              <a:ext uri="{FF2B5EF4-FFF2-40B4-BE49-F238E27FC236}">
                <a16:creationId xmlns:a16="http://schemas.microsoft.com/office/drawing/2014/main" id="{B39D5D65-44CA-4B0C-BAB4-C00C6A2EB843}"/>
              </a:ext>
            </a:extLst>
          </p:cNvPr>
          <p:cNvSpPr/>
          <p:nvPr/>
        </p:nvSpPr>
        <p:spPr bwMode="gray">
          <a:xfrm>
            <a:off x="2361568" y="4712448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Owlet</a:t>
            </a:r>
            <a:b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</a:b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Backend</a:t>
            </a:r>
          </a:p>
        </p:txBody>
      </p:sp>
      <p:sp>
        <p:nvSpPr>
          <p:cNvPr id="10" name="Up-Down Arrow 121">
            <a:extLst>
              <a:ext uri="{FF2B5EF4-FFF2-40B4-BE49-F238E27FC236}">
                <a16:creationId xmlns:a16="http://schemas.microsoft.com/office/drawing/2014/main" id="{3CA1765B-3095-49A0-B405-E7A871E4ECB6}"/>
              </a:ext>
            </a:extLst>
          </p:cNvPr>
          <p:cNvSpPr/>
          <p:nvPr/>
        </p:nvSpPr>
        <p:spPr bwMode="gray">
          <a:xfrm>
            <a:off x="2788351" y="4241309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1" name="Rounded Rectangle 126">
            <a:extLst>
              <a:ext uri="{FF2B5EF4-FFF2-40B4-BE49-F238E27FC236}">
                <a16:creationId xmlns:a16="http://schemas.microsoft.com/office/drawing/2014/main" id="{7D387F8D-58E0-4EF6-95E4-93EE2BA9A7D7}"/>
              </a:ext>
            </a:extLst>
          </p:cNvPr>
          <p:cNvSpPr/>
          <p:nvPr/>
        </p:nvSpPr>
        <p:spPr bwMode="gray">
          <a:xfrm>
            <a:off x="4542988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2" name="Rounded Rectangle 127">
            <a:extLst>
              <a:ext uri="{FF2B5EF4-FFF2-40B4-BE49-F238E27FC236}">
                <a16:creationId xmlns:a16="http://schemas.microsoft.com/office/drawing/2014/main" id="{84945BCC-A9CA-4F98-8FD3-1376788A3DAB}"/>
              </a:ext>
            </a:extLst>
          </p:cNvPr>
          <p:cNvSpPr/>
          <p:nvPr/>
        </p:nvSpPr>
        <p:spPr bwMode="gray">
          <a:xfrm>
            <a:off x="4983832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3" name="Rounded Rectangle 128">
            <a:extLst>
              <a:ext uri="{FF2B5EF4-FFF2-40B4-BE49-F238E27FC236}">
                <a16:creationId xmlns:a16="http://schemas.microsoft.com/office/drawing/2014/main" id="{E6091084-3FEA-4757-B757-8AD4A6C10CD3}"/>
              </a:ext>
            </a:extLst>
          </p:cNvPr>
          <p:cNvSpPr/>
          <p:nvPr/>
        </p:nvSpPr>
        <p:spPr bwMode="gray">
          <a:xfrm>
            <a:off x="5424675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4" name="Rounded Rectangle 129">
            <a:extLst>
              <a:ext uri="{FF2B5EF4-FFF2-40B4-BE49-F238E27FC236}">
                <a16:creationId xmlns:a16="http://schemas.microsoft.com/office/drawing/2014/main" id="{A4DFB6AD-FF19-48C3-AD59-0634508B188F}"/>
              </a:ext>
            </a:extLst>
          </p:cNvPr>
          <p:cNvSpPr/>
          <p:nvPr/>
        </p:nvSpPr>
        <p:spPr bwMode="gray">
          <a:xfrm>
            <a:off x="5905724" y="2515684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5" name="Rounded Rectangle 130">
            <a:extLst>
              <a:ext uri="{FF2B5EF4-FFF2-40B4-BE49-F238E27FC236}">
                <a16:creationId xmlns:a16="http://schemas.microsoft.com/office/drawing/2014/main" id="{BA3AD670-9FAC-49A7-8744-3D36D915DF45}"/>
              </a:ext>
            </a:extLst>
          </p:cNvPr>
          <p:cNvSpPr/>
          <p:nvPr/>
        </p:nvSpPr>
        <p:spPr bwMode="gray">
          <a:xfrm>
            <a:off x="6422154" y="2509871"/>
            <a:ext cx="350356" cy="323986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6" name="Rectangle 131">
            <a:extLst>
              <a:ext uri="{FF2B5EF4-FFF2-40B4-BE49-F238E27FC236}">
                <a16:creationId xmlns:a16="http://schemas.microsoft.com/office/drawing/2014/main" id="{23A5BEE8-E427-41B8-801F-B9153E99E36F}"/>
              </a:ext>
            </a:extLst>
          </p:cNvPr>
          <p:cNvSpPr/>
          <p:nvPr/>
        </p:nvSpPr>
        <p:spPr bwMode="gray">
          <a:xfrm>
            <a:off x="6917835" y="2509402"/>
            <a:ext cx="3316411" cy="37713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Applications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of 3rd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parties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cities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Telekom,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Streetlight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vendors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 etc.</a:t>
            </a:r>
          </a:p>
        </p:txBody>
      </p:sp>
      <p:sp>
        <p:nvSpPr>
          <p:cNvPr id="17" name="Up-Down Arrow 136">
            <a:extLst>
              <a:ext uri="{FF2B5EF4-FFF2-40B4-BE49-F238E27FC236}">
                <a16:creationId xmlns:a16="http://schemas.microsoft.com/office/drawing/2014/main" id="{3D550934-8EFE-4CD9-9DDC-6954EF4ABB8B}"/>
              </a:ext>
            </a:extLst>
          </p:cNvPr>
          <p:cNvSpPr/>
          <p:nvPr/>
        </p:nvSpPr>
        <p:spPr bwMode="gray">
          <a:xfrm>
            <a:off x="4153908" y="4231194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18" name="Cloud 137">
            <a:extLst>
              <a:ext uri="{FF2B5EF4-FFF2-40B4-BE49-F238E27FC236}">
                <a16:creationId xmlns:a16="http://schemas.microsoft.com/office/drawing/2014/main" id="{6742D2EE-AE63-495C-B06E-4B5EA4F35CE9}"/>
              </a:ext>
            </a:extLst>
          </p:cNvPr>
          <p:cNvSpPr/>
          <p:nvPr/>
        </p:nvSpPr>
        <p:spPr bwMode="gray">
          <a:xfrm>
            <a:off x="3750490" y="4711592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Paradox Backend</a:t>
            </a:r>
          </a:p>
        </p:txBody>
      </p:sp>
      <p:pic>
        <p:nvPicPr>
          <p:cNvPr id="19" name="Grafik 32">
            <a:extLst>
              <a:ext uri="{FF2B5EF4-FFF2-40B4-BE49-F238E27FC236}">
                <a16:creationId xmlns:a16="http://schemas.microsoft.com/office/drawing/2014/main" id="{AE260934-49AA-4585-A82C-E2CC4D1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52" y="5342869"/>
            <a:ext cx="220705" cy="308679"/>
          </a:xfrm>
          <a:prstGeom prst="rect">
            <a:avLst/>
          </a:prstGeom>
        </p:spPr>
      </p:pic>
      <p:pic>
        <p:nvPicPr>
          <p:cNvPr id="20" name="Grafik 33">
            <a:extLst>
              <a:ext uri="{FF2B5EF4-FFF2-40B4-BE49-F238E27FC236}">
                <a16:creationId xmlns:a16="http://schemas.microsoft.com/office/drawing/2014/main" id="{4151905D-4188-4C59-8C06-2A6E066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53" y="5325636"/>
            <a:ext cx="220705" cy="308679"/>
          </a:xfrm>
          <a:prstGeom prst="rect">
            <a:avLst/>
          </a:prstGeom>
        </p:spPr>
      </p:pic>
      <p:pic>
        <p:nvPicPr>
          <p:cNvPr id="21" name="Grafik 34">
            <a:extLst>
              <a:ext uri="{FF2B5EF4-FFF2-40B4-BE49-F238E27FC236}">
                <a16:creationId xmlns:a16="http://schemas.microsoft.com/office/drawing/2014/main" id="{23D87BCD-F5EB-4E8B-8878-06EA7F464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85" y="5359564"/>
            <a:ext cx="251951" cy="251951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id="{34C59F27-46DA-442A-9F72-EE5601BAA915}"/>
              </a:ext>
            </a:extLst>
          </p:cNvPr>
          <p:cNvSpPr/>
          <p:nvPr/>
        </p:nvSpPr>
        <p:spPr bwMode="gray">
          <a:xfrm>
            <a:off x="6900023" y="1715625"/>
            <a:ext cx="1200367" cy="4848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Citizens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Authorities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</a:t>
            </a:r>
            <a:r>
              <a:rPr lang="de-DE" sz="1200" dirty="0" err="1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Industry</a:t>
            </a:r>
            <a:r>
              <a:rPr lang="de-DE" sz="1200" dirty="0">
                <a:solidFill>
                  <a:srgbClr val="4B4B4B"/>
                </a:solidFill>
                <a:latin typeface="Tele-GroteskFet" pitchFamily="2" charset="0"/>
                <a:cs typeface="Arial" charset="0"/>
              </a:rPr>
              <a:t>, Communities</a:t>
            </a:r>
          </a:p>
        </p:txBody>
      </p:sp>
      <p:sp>
        <p:nvSpPr>
          <p:cNvPr id="23" name="Cloud 33">
            <a:extLst>
              <a:ext uri="{FF2B5EF4-FFF2-40B4-BE49-F238E27FC236}">
                <a16:creationId xmlns:a16="http://schemas.microsoft.com/office/drawing/2014/main" id="{DB611B51-8D51-4786-8039-937197CDA096}"/>
              </a:ext>
            </a:extLst>
          </p:cNvPr>
          <p:cNvSpPr/>
          <p:nvPr/>
        </p:nvSpPr>
        <p:spPr bwMode="gray">
          <a:xfrm>
            <a:off x="5163786" y="4695940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Flashnet</a:t>
            </a: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 Backend</a:t>
            </a:r>
          </a:p>
        </p:txBody>
      </p:sp>
      <p:pic>
        <p:nvPicPr>
          <p:cNvPr id="24" name="Grafik 33">
            <a:extLst>
              <a:ext uri="{FF2B5EF4-FFF2-40B4-BE49-F238E27FC236}">
                <a16:creationId xmlns:a16="http://schemas.microsoft.com/office/drawing/2014/main" id="{1A57656D-B4EC-4495-92BF-5E6871BB8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34" y="5334252"/>
            <a:ext cx="220705" cy="308679"/>
          </a:xfrm>
          <a:prstGeom prst="rect">
            <a:avLst/>
          </a:prstGeom>
        </p:spPr>
      </p:pic>
      <p:pic>
        <p:nvPicPr>
          <p:cNvPr id="25" name="Grafik 33">
            <a:extLst>
              <a:ext uri="{FF2B5EF4-FFF2-40B4-BE49-F238E27FC236}">
                <a16:creationId xmlns:a16="http://schemas.microsoft.com/office/drawing/2014/main" id="{F44DA03C-9216-4DC8-983D-243F42B64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16" y="5342869"/>
            <a:ext cx="220705" cy="308679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BA96693E-D15F-47CD-B738-8E4EE44ABD00}"/>
              </a:ext>
            </a:extLst>
          </p:cNvPr>
          <p:cNvSpPr txBox="1"/>
          <p:nvPr/>
        </p:nvSpPr>
        <p:spPr>
          <a:xfrm>
            <a:off x="2592781" y="5625274"/>
            <a:ext cx="948489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Schreder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pic>
        <p:nvPicPr>
          <p:cNvPr id="27" name="Grafik 32">
            <a:extLst>
              <a:ext uri="{FF2B5EF4-FFF2-40B4-BE49-F238E27FC236}">
                <a16:creationId xmlns:a16="http://schemas.microsoft.com/office/drawing/2014/main" id="{3A078DC4-536A-498A-93E8-FBF72EFF7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74" y="5354009"/>
            <a:ext cx="220705" cy="308679"/>
          </a:xfrm>
          <a:prstGeom prst="rect">
            <a:avLst/>
          </a:prstGeom>
        </p:spPr>
      </p:pic>
      <p:pic>
        <p:nvPicPr>
          <p:cNvPr id="28" name="Grafik 32">
            <a:extLst>
              <a:ext uri="{FF2B5EF4-FFF2-40B4-BE49-F238E27FC236}">
                <a16:creationId xmlns:a16="http://schemas.microsoft.com/office/drawing/2014/main" id="{78E327D3-E86E-45C4-940C-720FD5078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94" y="5365148"/>
            <a:ext cx="220705" cy="308679"/>
          </a:xfrm>
          <a:prstGeom prst="rect">
            <a:avLst/>
          </a:prstGeom>
        </p:spPr>
      </p:pic>
      <p:pic>
        <p:nvPicPr>
          <p:cNvPr id="29" name="Grafik 32">
            <a:extLst>
              <a:ext uri="{FF2B5EF4-FFF2-40B4-BE49-F238E27FC236}">
                <a16:creationId xmlns:a16="http://schemas.microsoft.com/office/drawing/2014/main" id="{D12BCF72-8E59-4ACD-AAEB-7E37A08C3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91" y="5354009"/>
            <a:ext cx="220705" cy="308679"/>
          </a:xfrm>
          <a:prstGeom prst="rect">
            <a:avLst/>
          </a:prstGeom>
        </p:spPr>
      </p:pic>
      <p:pic>
        <p:nvPicPr>
          <p:cNvPr id="30" name="Grafik 32">
            <a:extLst>
              <a:ext uri="{FF2B5EF4-FFF2-40B4-BE49-F238E27FC236}">
                <a16:creationId xmlns:a16="http://schemas.microsoft.com/office/drawing/2014/main" id="{EB3CAA36-35C9-4FE5-B827-2D2F52CA2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03" y="5351207"/>
            <a:ext cx="220705" cy="308679"/>
          </a:xfrm>
          <a:prstGeom prst="rect">
            <a:avLst/>
          </a:prstGeom>
        </p:spPr>
      </p:pic>
      <p:pic>
        <p:nvPicPr>
          <p:cNvPr id="31" name="Grafik 32">
            <a:extLst>
              <a:ext uri="{FF2B5EF4-FFF2-40B4-BE49-F238E27FC236}">
                <a16:creationId xmlns:a16="http://schemas.microsoft.com/office/drawing/2014/main" id="{38FDA46E-3196-4DC1-B264-146283167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87" y="5363196"/>
            <a:ext cx="220705" cy="308679"/>
          </a:xfrm>
          <a:prstGeom prst="rect">
            <a:avLst/>
          </a:prstGeom>
        </p:spPr>
      </p:pic>
      <p:sp>
        <p:nvSpPr>
          <p:cNvPr id="32" name="Up-Down Arrow 42">
            <a:extLst>
              <a:ext uri="{FF2B5EF4-FFF2-40B4-BE49-F238E27FC236}">
                <a16:creationId xmlns:a16="http://schemas.microsoft.com/office/drawing/2014/main" id="{C5016AEA-199A-4FCD-9F20-32F8DBD1C447}"/>
              </a:ext>
            </a:extLst>
          </p:cNvPr>
          <p:cNvSpPr/>
          <p:nvPr/>
        </p:nvSpPr>
        <p:spPr bwMode="gray">
          <a:xfrm>
            <a:off x="5607495" y="4207612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09E471A6-3C2D-44DB-9E44-0DBA6399ED58}"/>
              </a:ext>
            </a:extLst>
          </p:cNvPr>
          <p:cNvSpPr txBox="1"/>
          <p:nvPr/>
        </p:nvSpPr>
        <p:spPr>
          <a:xfrm>
            <a:off x="3920851" y="5642932"/>
            <a:ext cx="982536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Zumtobel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F49F3B95-189F-489A-AAB7-81FF3ABA25BF}"/>
              </a:ext>
            </a:extLst>
          </p:cNvPr>
          <p:cNvSpPr txBox="1"/>
          <p:nvPr/>
        </p:nvSpPr>
        <p:spPr>
          <a:xfrm>
            <a:off x="5406842" y="5634316"/>
            <a:ext cx="857182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en-US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Solentis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35" name="Cloud 45">
            <a:extLst>
              <a:ext uri="{FF2B5EF4-FFF2-40B4-BE49-F238E27FC236}">
                <a16:creationId xmlns:a16="http://schemas.microsoft.com/office/drawing/2014/main" id="{895A8C75-E630-491F-85A5-63042835605C}"/>
              </a:ext>
            </a:extLst>
          </p:cNvPr>
          <p:cNvSpPr/>
          <p:nvPr/>
        </p:nvSpPr>
        <p:spPr bwMode="gray">
          <a:xfrm>
            <a:off x="6659655" y="4711592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Breeze</a:t>
            </a: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 Backend</a:t>
            </a:r>
          </a:p>
        </p:txBody>
      </p:sp>
      <p:pic>
        <p:nvPicPr>
          <p:cNvPr id="36" name="Grafik 34">
            <a:extLst>
              <a:ext uri="{FF2B5EF4-FFF2-40B4-BE49-F238E27FC236}">
                <a16:creationId xmlns:a16="http://schemas.microsoft.com/office/drawing/2014/main" id="{CCD84638-4223-4041-AC7B-A7EFCF878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42" y="5363197"/>
            <a:ext cx="251951" cy="251951"/>
          </a:xfrm>
          <a:prstGeom prst="rect">
            <a:avLst/>
          </a:prstGeom>
        </p:spPr>
      </p:pic>
      <p:pic>
        <p:nvPicPr>
          <p:cNvPr id="37" name="Grafik 34">
            <a:extLst>
              <a:ext uri="{FF2B5EF4-FFF2-40B4-BE49-F238E27FC236}">
                <a16:creationId xmlns:a16="http://schemas.microsoft.com/office/drawing/2014/main" id="{0E9C8F70-3356-492C-A20B-3AE24A39A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99" y="5359602"/>
            <a:ext cx="251951" cy="251951"/>
          </a:xfrm>
          <a:prstGeom prst="rect">
            <a:avLst/>
          </a:prstGeom>
        </p:spPr>
      </p:pic>
      <p:sp>
        <p:nvSpPr>
          <p:cNvPr id="38" name="Up-Down Arrow 48">
            <a:extLst>
              <a:ext uri="{FF2B5EF4-FFF2-40B4-BE49-F238E27FC236}">
                <a16:creationId xmlns:a16="http://schemas.microsoft.com/office/drawing/2014/main" id="{50F69C1B-1CDC-4424-8F1E-B64B4B4BC64F}"/>
              </a:ext>
            </a:extLst>
          </p:cNvPr>
          <p:cNvSpPr/>
          <p:nvPr/>
        </p:nvSpPr>
        <p:spPr bwMode="gray">
          <a:xfrm>
            <a:off x="7005372" y="4243611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39" name="Cloud 49">
            <a:extLst>
              <a:ext uri="{FF2B5EF4-FFF2-40B4-BE49-F238E27FC236}">
                <a16:creationId xmlns:a16="http://schemas.microsoft.com/office/drawing/2014/main" id="{1BE7719E-D18F-4D96-9513-D748B55923B8}"/>
              </a:ext>
            </a:extLst>
          </p:cNvPr>
          <p:cNvSpPr/>
          <p:nvPr/>
        </p:nvSpPr>
        <p:spPr bwMode="gray">
          <a:xfrm>
            <a:off x="8100391" y="4688390"/>
            <a:ext cx="1274965" cy="590990"/>
          </a:xfrm>
          <a:prstGeom prst="cloud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de-DE" sz="1200" dirty="0">
                <a:solidFill>
                  <a:srgbClr val="4B4B4B"/>
                </a:solidFill>
                <a:latin typeface="TeleGrotesk Next"/>
                <a:cs typeface="Arial" charset="0"/>
              </a:rPr>
              <a:t>weitere </a:t>
            </a:r>
            <a:r>
              <a:rPr lang="de-DE" sz="1200" dirty="0" err="1">
                <a:solidFill>
                  <a:srgbClr val="4B4B4B"/>
                </a:solidFill>
                <a:latin typeface="TeleGrotesk Next"/>
                <a:cs typeface="Arial" charset="0"/>
              </a:rPr>
              <a:t>Backends</a:t>
            </a:r>
            <a:endParaRPr lang="de-DE" sz="1200" dirty="0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id="{12BEABEF-E76D-47D3-9BFE-B8E1714CAA9E}"/>
              </a:ext>
            </a:extLst>
          </p:cNvPr>
          <p:cNvSpPr txBox="1"/>
          <p:nvPr/>
        </p:nvSpPr>
        <p:spPr>
          <a:xfrm>
            <a:off x="6929954" y="5611516"/>
            <a:ext cx="754846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Breeze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41" name="Up-Down Arrow 51">
            <a:extLst>
              <a:ext uri="{FF2B5EF4-FFF2-40B4-BE49-F238E27FC236}">
                <a16:creationId xmlns:a16="http://schemas.microsoft.com/office/drawing/2014/main" id="{A9513369-F8B7-461B-B183-55A965A0E4DC}"/>
              </a:ext>
            </a:extLst>
          </p:cNvPr>
          <p:cNvSpPr/>
          <p:nvPr/>
        </p:nvSpPr>
        <p:spPr bwMode="gray">
          <a:xfrm>
            <a:off x="8503882" y="4243611"/>
            <a:ext cx="467981" cy="447079"/>
          </a:xfrm>
          <a:prstGeom prst="upDownArrow">
            <a:avLst>
              <a:gd name="adj1" fmla="val 50000"/>
              <a:gd name="adj2" fmla="val 36433"/>
            </a:avLst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sp>
        <p:nvSpPr>
          <p:cNvPr id="42" name="TextBox 52">
            <a:extLst>
              <a:ext uri="{FF2B5EF4-FFF2-40B4-BE49-F238E27FC236}">
                <a16:creationId xmlns:a16="http://schemas.microsoft.com/office/drawing/2014/main" id="{80FB9F1B-BD14-4ED8-A08F-2E15CF5046B9}"/>
              </a:ext>
            </a:extLst>
          </p:cNvPr>
          <p:cNvSpPr txBox="1"/>
          <p:nvPr/>
        </p:nvSpPr>
        <p:spPr>
          <a:xfrm>
            <a:off x="8367100" y="5333895"/>
            <a:ext cx="787355" cy="3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1989" tIns="35994" rIns="71989" bIns="3599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30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4B4B4B"/>
              </a:buClr>
              <a:buSzPct val="75000"/>
            </a:pPr>
            <a:r>
              <a:rPr lang="de-DE" sz="1800" dirty="0" err="1">
                <a:solidFill>
                  <a:srgbClr val="4B4B4B"/>
                </a:solidFill>
                <a:latin typeface="TeleGrotesk Next"/>
                <a:ea typeface="Swagger" pitchFamily="2" charset="0"/>
              </a:rPr>
              <a:t>various</a:t>
            </a:r>
            <a:endParaRPr lang="de-DE" sz="1800" dirty="0">
              <a:solidFill>
                <a:srgbClr val="4B4B4B"/>
              </a:solidFill>
              <a:latin typeface="TeleGrotesk Next"/>
              <a:ea typeface="Swagger" pitchFamily="2" charset="0"/>
            </a:endParaRPr>
          </a:p>
        </p:txBody>
      </p:sp>
      <p:sp>
        <p:nvSpPr>
          <p:cNvPr id="51" name="Can 1">
            <a:extLst>
              <a:ext uri="{FF2B5EF4-FFF2-40B4-BE49-F238E27FC236}">
                <a16:creationId xmlns:a16="http://schemas.microsoft.com/office/drawing/2014/main" id="{5A24B894-EFF7-4E0C-BA38-164A6B174BB2}"/>
              </a:ext>
            </a:extLst>
          </p:cNvPr>
          <p:cNvSpPr/>
          <p:nvPr/>
        </p:nvSpPr>
        <p:spPr bwMode="gray">
          <a:xfrm>
            <a:off x="9684680" y="3449948"/>
            <a:ext cx="755968" cy="830686"/>
          </a:xfrm>
          <a:prstGeom prst="can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1989" tIns="0" rIns="71989" bIns="35994" rtlCol="0" anchor="ctr"/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sz="1800" dirty="0">
                <a:solidFill>
                  <a:srgbClr val="FFFFFF"/>
                </a:solidFill>
                <a:latin typeface="TeleGrotesk Next"/>
                <a:cs typeface="Arial" charset="0"/>
              </a:rPr>
              <a:t>DB</a:t>
            </a:r>
            <a:endParaRPr lang="de-DE" sz="1800" dirty="0" err="1">
              <a:solidFill>
                <a:srgbClr val="FFFFFF"/>
              </a:solidFill>
              <a:latin typeface="TeleGrotesk Next"/>
              <a:cs typeface="Arial" charset="0"/>
            </a:endParaRPr>
          </a:p>
        </p:txBody>
      </p:sp>
      <p:sp>
        <p:nvSpPr>
          <p:cNvPr id="52" name="Right Arrow 4">
            <a:extLst>
              <a:ext uri="{FF2B5EF4-FFF2-40B4-BE49-F238E27FC236}">
                <a16:creationId xmlns:a16="http://schemas.microsoft.com/office/drawing/2014/main" id="{21F18036-A3B1-4569-A5AD-0B40C80681D4}"/>
              </a:ext>
            </a:extLst>
          </p:cNvPr>
          <p:cNvSpPr/>
          <p:nvPr/>
        </p:nvSpPr>
        <p:spPr bwMode="gray">
          <a:xfrm>
            <a:off x="9421995" y="3675536"/>
            <a:ext cx="272814" cy="345775"/>
          </a:xfrm>
          <a:prstGeom prst="rightArrow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71989" tIns="0" rIns="71989" bIns="359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174" algn="ctr" defTabSz="45720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800" dirty="0" err="1">
              <a:solidFill>
                <a:srgbClr val="4B4B4B"/>
              </a:solidFill>
              <a:latin typeface="TeleGrotesk Next"/>
              <a:cs typeface="Arial" charset="0"/>
            </a:endParaRPr>
          </a:p>
        </p:txBody>
      </p:sp>
      <p:pic>
        <p:nvPicPr>
          <p:cNvPr id="53" name="Grafik 56">
            <a:extLst>
              <a:ext uri="{FF2B5EF4-FFF2-40B4-BE49-F238E27FC236}">
                <a16:creationId xmlns:a16="http://schemas.microsoft.com/office/drawing/2014/main" id="{C4110E8B-0D9B-4C3F-90A4-756635101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42" y="1737625"/>
            <a:ext cx="1822583" cy="1158163"/>
          </a:xfrm>
          <a:prstGeom prst="rect">
            <a:avLst/>
          </a:prstGeom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877F8470-2376-4E20-A251-335C5E8A9FD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55" name="Picture 9">
            <a:extLst>
              <a:ext uri="{FF2B5EF4-FFF2-40B4-BE49-F238E27FC236}">
                <a16:creationId xmlns:a16="http://schemas.microsoft.com/office/drawing/2014/main" id="{5A49B9A7-391B-46F8-B3D6-4767DCC79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9E10D8-BF5B-49FB-AA10-DD4966363108}"/>
              </a:ext>
            </a:extLst>
          </p:cNvPr>
          <p:cNvGrpSpPr/>
          <p:nvPr/>
        </p:nvGrpSpPr>
        <p:grpSpPr>
          <a:xfrm>
            <a:off x="1363500" y="2993886"/>
            <a:ext cx="8800848" cy="2301465"/>
            <a:chOff x="1363500" y="2993886"/>
            <a:chExt cx="8800848" cy="2301465"/>
          </a:xfrm>
        </p:grpSpPr>
        <p:grpSp>
          <p:nvGrpSpPr>
            <p:cNvPr id="43" name="Gruppieren 46">
              <a:extLst>
                <a:ext uri="{FF2B5EF4-FFF2-40B4-BE49-F238E27FC236}">
                  <a16:creationId xmlns:a16="http://schemas.microsoft.com/office/drawing/2014/main" id="{E1280A1B-485F-4984-9D19-F4FC65D39126}"/>
                </a:ext>
              </a:extLst>
            </p:cNvPr>
            <p:cNvGrpSpPr/>
            <p:nvPr/>
          </p:nvGrpSpPr>
          <p:grpSpPr>
            <a:xfrm>
              <a:off x="1363500" y="3027311"/>
              <a:ext cx="8046369" cy="2268040"/>
              <a:chOff x="820956" y="2599665"/>
              <a:chExt cx="8047601" cy="2268388"/>
            </a:xfrm>
          </p:grpSpPr>
          <p:sp>
            <p:nvSpPr>
              <p:cNvPr id="44" name="Rectangle 53">
                <a:extLst>
                  <a:ext uri="{FF2B5EF4-FFF2-40B4-BE49-F238E27FC236}">
                    <a16:creationId xmlns:a16="http://schemas.microsoft.com/office/drawing/2014/main" id="{9946D768-C297-4024-8700-97256178E7FF}"/>
                  </a:ext>
                </a:extLst>
              </p:cNvPr>
              <p:cNvSpPr/>
              <p:nvPr/>
            </p:nvSpPr>
            <p:spPr bwMode="gray">
              <a:xfrm>
                <a:off x="829060" y="3191745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oneM2M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Standard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Platform</a:t>
                </a:r>
                <a:endParaRPr lang="de-DE" sz="1200" dirty="0">
                  <a:solidFill>
                    <a:srgbClr val="4B4B4B"/>
                  </a:solidFill>
                  <a:latin typeface="Tele-GroteskFet" pitchFamily="2" charset="0"/>
                  <a:cs typeface="Arial" charset="0"/>
                </a:endParaRPr>
              </a:p>
            </p:txBody>
          </p:sp>
          <p:sp>
            <p:nvSpPr>
              <p:cNvPr id="45" name="Rectangle 54">
                <a:extLst>
                  <a:ext uri="{FF2B5EF4-FFF2-40B4-BE49-F238E27FC236}">
                    <a16:creationId xmlns:a16="http://schemas.microsoft.com/office/drawing/2014/main" id="{8F1FCD64-C1CB-408F-8C50-5CF32D86F3E0}"/>
                  </a:ext>
                </a:extLst>
              </p:cNvPr>
              <p:cNvSpPr/>
              <p:nvPr/>
            </p:nvSpPr>
            <p:spPr bwMode="gray">
              <a:xfrm>
                <a:off x="864317" y="4412187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Various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Backend</a:t>
                </a:r>
                <a:b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</a:b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Systems</a:t>
                </a:r>
              </a:p>
            </p:txBody>
          </p:sp>
          <p:cxnSp>
            <p:nvCxnSpPr>
              <p:cNvPr id="47" name="Straight Connector 9">
                <a:extLst>
                  <a:ext uri="{FF2B5EF4-FFF2-40B4-BE49-F238E27FC236}">
                    <a16:creationId xmlns:a16="http://schemas.microsoft.com/office/drawing/2014/main" id="{5FA28894-308B-4510-9B7D-DF58B3760CBB}"/>
                  </a:ext>
                </a:extLst>
              </p:cNvPr>
              <p:cNvCxnSpPr/>
              <p:nvPr/>
            </p:nvCxnSpPr>
            <p:spPr>
              <a:xfrm>
                <a:off x="1868319" y="2773765"/>
                <a:ext cx="70002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Grafik 147">
                <a:extLst>
                  <a:ext uri="{FF2B5EF4-FFF2-40B4-BE49-F238E27FC236}">
                    <a16:creationId xmlns:a16="http://schemas.microsoft.com/office/drawing/2014/main" id="{A1EFC088-C60B-46F3-8F0C-283633C35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7543" y="3252561"/>
                <a:ext cx="548168" cy="341256"/>
              </a:xfrm>
              <a:prstGeom prst="rect">
                <a:avLst/>
              </a:prstGeom>
            </p:spPr>
          </p:pic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75AAD546-1C6C-44D3-B715-AAFE0DC3ABF2}"/>
                  </a:ext>
                </a:extLst>
              </p:cNvPr>
              <p:cNvSpPr/>
              <p:nvPr/>
            </p:nvSpPr>
            <p:spPr bwMode="gray">
              <a:xfrm>
                <a:off x="820956" y="2599665"/>
                <a:ext cx="875538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oneM2M API </a:t>
                </a:r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3B5F2412-6886-437C-9027-FCB1AAC38062}"/>
                  </a:ext>
                </a:extLst>
              </p:cNvPr>
              <p:cNvSpPr/>
              <p:nvPr/>
            </p:nvSpPr>
            <p:spPr bwMode="gray">
              <a:xfrm>
                <a:off x="829059" y="3860965"/>
                <a:ext cx="1110974" cy="4558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lIns="71989" tIns="0" rIns="71989" bIns="35994" rtlCol="0" anchor="ctr"/>
              <a:lstStyle/>
              <a:p>
                <a:pPr indent="3174" defTabSz="457201" fontAlgn="base">
                  <a:lnSpc>
                    <a:spcPct val="104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rgbClr val="E20074"/>
                  </a:buClr>
                  <a:buSzPct val="75000"/>
                </a:pPr>
                <a:r>
                  <a:rPr lang="de-DE" sz="1200" dirty="0" err="1">
                    <a:solidFill>
                      <a:srgbClr val="4B4B4B"/>
                    </a:solidFill>
                    <a:latin typeface="Tele-GroteskFet" pitchFamily="2" charset="0"/>
                    <a:cs typeface="Arial" charset="0"/>
                  </a:rPr>
                  <a:t>Connectors</a:t>
                </a:r>
                <a:endParaRPr lang="de-DE" sz="1200" dirty="0">
                  <a:solidFill>
                    <a:srgbClr val="4B4B4B"/>
                  </a:solidFill>
                  <a:latin typeface="Tele-GroteskFet" pitchFamily="2" charset="0"/>
                  <a:cs typeface="Arial" charset="0"/>
                </a:endParaRPr>
              </a:p>
            </p:txBody>
          </p:sp>
        </p:grpSp>
        <p:pic>
          <p:nvPicPr>
            <p:cNvPr id="56" name="Picture 7">
              <a:extLst>
                <a:ext uri="{FF2B5EF4-FFF2-40B4-BE49-F238E27FC236}">
                  <a16:creationId xmlns:a16="http://schemas.microsoft.com/office/drawing/2014/main" id="{FFA46900-BDCB-4DBE-8A40-8EE711A7C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1975" y="2993886"/>
              <a:ext cx="542373" cy="406183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615FA2CE-801C-43EA-8D27-52241591E1AE}"/>
              </a:ext>
            </a:extLst>
          </p:cNvPr>
          <p:cNvSpPr txBox="1"/>
          <p:nvPr/>
        </p:nvSpPr>
        <p:spPr>
          <a:xfrm>
            <a:off x="5035593" y="6447451"/>
            <a:ext cx="5394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e-AT" sz="110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our-lighthouse-city-hamburg-deploys-onem2m-smart-city-standards-to-go-greener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3" y="2106746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255338B-6870-4E61-BA71-F33971120F7D}"/>
              </a:ext>
            </a:extLst>
          </p:cNvPr>
          <p:cNvSpPr txBox="1"/>
          <p:nvPr/>
        </p:nvSpPr>
        <p:spPr>
          <a:xfrm>
            <a:off x="4866558" y="5011395"/>
            <a:ext cx="214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B42025"/>
                </a:solidFill>
                <a:hlinkClick r:id="rId3"/>
              </a:rPr>
              <a:t>www.oneM2M.org</a:t>
            </a:r>
            <a:endParaRPr lang="en-GB" sz="2000" dirty="0">
              <a:solidFill>
                <a:srgbClr val="B42025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8C73C1C-BDE3-4FFA-B68D-480A66290073}"/>
              </a:ext>
            </a:extLst>
          </p:cNvPr>
          <p:cNvSpPr txBox="1"/>
          <p:nvPr/>
        </p:nvSpPr>
        <p:spPr>
          <a:xfrm>
            <a:off x="2634372" y="5384409"/>
            <a:ext cx="692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Roland Hechwartner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– roland.hechwartner@magenta.at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4562563-A03B-445B-81EF-E91AC4BE2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0624" y="3189445"/>
            <a:ext cx="2478783" cy="18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Breitbild</PresentationFormat>
  <Paragraphs>119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Swagger</vt:lpstr>
      <vt:lpstr>TeleGrotesk Headline</vt:lpstr>
      <vt:lpstr>TeleGrotesk Next</vt:lpstr>
      <vt:lpstr>Tele-GroteskFet</vt:lpstr>
      <vt:lpstr>Tele-GroteskNor</vt:lpstr>
      <vt:lpstr>Times New Roman</vt:lpstr>
      <vt:lpstr>Trebuchet MS</vt:lpstr>
      <vt:lpstr>Ubuntu</vt:lpstr>
      <vt:lpstr>Future Technologies</vt:lpstr>
      <vt:lpstr>PowerPoint-Präsentation</vt:lpstr>
      <vt:lpstr>PowerPoint-Präsentation</vt:lpstr>
      <vt:lpstr>oneM2M in European Smart Cities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Backup</vt:lpstr>
      <vt:lpstr>oneM2M standards for end-to-end systems</vt:lpstr>
      <vt:lpstr>oneM2M standards for end-to-end systems</vt:lpstr>
      <vt:lpstr>oneM2M standards for end-to-end systems</vt:lpstr>
      <vt:lpstr>oneM2M standards for end-to-end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Hechwartner, Roland</cp:lastModifiedBy>
  <cp:revision>49</cp:revision>
  <dcterms:created xsi:type="dcterms:W3CDTF">2020-01-17T06:46:23Z</dcterms:created>
  <dcterms:modified xsi:type="dcterms:W3CDTF">2021-07-05T05:52:08Z</dcterms:modified>
</cp:coreProperties>
</file>