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9" r:id="rId2"/>
    <p:sldId id="256" r:id="rId3"/>
    <p:sldId id="284" r:id="rId4"/>
    <p:sldId id="285" r:id="rId5"/>
    <p:sldId id="286" r:id="rId6"/>
    <p:sldId id="291" r:id="rId7"/>
    <p:sldId id="290" r:id="rId8"/>
    <p:sldId id="275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21" cy="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8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9913" y="830263"/>
            <a:ext cx="7280275" cy="4095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3050" y="5192468"/>
            <a:ext cx="6735791" cy="4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dgc.tec@gov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lhiprasanth@gmail.com" TargetMode="External"/><Relationship Id="rId4" Type="http://schemas.openxmlformats.org/officeDocument/2006/relationships/hyperlink" Target="mailto:Praasanth.ponugoti@gov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658906" y="2809046"/>
            <a:ext cx="11255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</a:rPr>
              <a:t>Testing </a:t>
            </a:r>
            <a:r>
              <a:rPr lang="en-GB" sz="3000" dirty="0">
                <a:solidFill>
                  <a:srgbClr val="002060"/>
                </a:solidFill>
              </a:rPr>
              <a:t>and Certification of </a:t>
            </a:r>
            <a:r>
              <a:rPr lang="en-GB" sz="3000" dirty="0" err="1" smtClean="0">
                <a:solidFill>
                  <a:srgbClr val="002060"/>
                </a:solidFill>
              </a:rPr>
              <a:t>IoT</a:t>
            </a:r>
            <a:r>
              <a:rPr lang="en-GB" sz="3000" dirty="0" smtClean="0">
                <a:solidFill>
                  <a:srgbClr val="002060"/>
                </a:solidFill>
              </a:rPr>
              <a:t> Ecosystem </a:t>
            </a:r>
            <a:r>
              <a:rPr lang="en-GB" sz="3000" dirty="0">
                <a:solidFill>
                  <a:srgbClr val="002060"/>
                </a:solidFill>
              </a:rPr>
              <a:t>in India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D6C87-8D6C-4291-9B9B-8C0410740591}"/>
              </a:ext>
            </a:extLst>
          </p:cNvPr>
          <p:cNvSpPr txBox="1"/>
          <p:nvPr/>
        </p:nvSpPr>
        <p:spPr>
          <a:xfrm>
            <a:off x="5635706" y="3440424"/>
            <a:ext cx="652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By</a:t>
            </a:r>
            <a:r>
              <a:rPr lang="en-US" sz="3000" dirty="0" smtClean="0"/>
              <a:t> </a:t>
            </a:r>
            <a:endParaRPr lang="en-IN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4562975" y="4244195"/>
            <a:ext cx="3780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Prasanth Ponugoti., ITS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5426082" y="4798193"/>
            <a:ext cx="220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DDG (MRA),TEC 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433C7-AAA6-41C5-B3A3-B1A5A32A5314}"/>
              </a:ext>
            </a:extLst>
          </p:cNvPr>
          <p:cNvSpPr txBox="1"/>
          <p:nvPr/>
        </p:nvSpPr>
        <p:spPr>
          <a:xfrm>
            <a:off x="5619500" y="53100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61365" y="1663516"/>
            <a:ext cx="11860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IoT</a:t>
            </a:r>
            <a:r>
              <a:rPr lang="en-GB" sz="3200" dirty="0" smtClean="0"/>
              <a:t> </a:t>
            </a:r>
            <a:r>
              <a:rPr lang="en-GB" sz="3200" dirty="0"/>
              <a:t>Standards and Smart Cities: </a:t>
            </a:r>
            <a:r>
              <a:rPr lang="en-GB" sz="3200" dirty="0" smtClean="0"/>
              <a:t>oneM2M </a:t>
            </a:r>
            <a:r>
              <a:rPr lang="en-GB" sz="3200" dirty="0"/>
              <a:t>use cases, interworking, </a:t>
            </a:r>
            <a:endParaRPr lang="en-GB" sz="3200" dirty="0" smtClean="0"/>
          </a:p>
          <a:p>
            <a:pPr algn="ctr"/>
            <a:r>
              <a:rPr lang="en-GB" sz="3200" dirty="0" smtClean="0"/>
              <a:t>Testing </a:t>
            </a:r>
            <a:r>
              <a:rPr lang="en-GB" sz="3200" dirty="0"/>
              <a:t>and Certifications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DO WE NEED TESTING AND CERTIFICATION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 smtClean="0">
                <a:solidFill>
                  <a:srgbClr val="FF0000"/>
                </a:solidFill>
              </a:rPr>
              <a:t>CONFIRMITY ASSESMENT AND  CERTIFICATION-EMPHASIS  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094"/>
            <a:ext cx="4045527" cy="53039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GB" dirty="0"/>
              <a:t>Conformity assessment is the comprehensive term for procedures by which products and processes are evaluated and determined to conform to particular standards…</a:t>
            </a:r>
          </a:p>
          <a:p>
            <a:pPr marL="0" indent="0">
              <a:buNone/>
            </a:pPr>
            <a:r>
              <a:rPr lang="en-GB" dirty="0"/>
              <a:t>Gives  confidence certainty of environment in which we deploy, helps to ensure product are delivered as per </a:t>
            </a:r>
            <a:r>
              <a:rPr lang="en-GB" dirty="0" smtClean="0"/>
              <a:t>promise</a:t>
            </a:r>
          </a:p>
          <a:p>
            <a:pPr marL="0" indent="0">
              <a:buNone/>
            </a:pPr>
            <a:r>
              <a:rPr lang="en-GB" dirty="0" smtClean="0"/>
              <a:t>As a public policy professionals our focus is on protecting and providing the services and goods to last man  with out discrimination </a:t>
            </a:r>
          </a:p>
          <a:p>
            <a:pPr marL="0" indent="0">
              <a:buNone/>
            </a:pPr>
            <a:r>
              <a:rPr lang="en-GB" dirty="0" smtClean="0"/>
              <a:t>Complications in testing IOT  technologies </a:t>
            </a:r>
            <a:endParaRPr lang="en-GB" dirty="0"/>
          </a:p>
          <a:p>
            <a:pPr marL="0" indent="0">
              <a:buNone/>
            </a:pPr>
            <a:r>
              <a:rPr lang="en-GB" sz="2200" dirty="0" smtClean="0"/>
              <a:t> </a:t>
            </a:r>
            <a:endParaRPr lang="en-GB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27" y="1554094"/>
            <a:ext cx="4419600" cy="288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6220" y="1506022"/>
            <a:ext cx="36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China </a:t>
            </a:r>
            <a:r>
              <a:rPr lang="en-IN" dirty="0" err="1" smtClean="0">
                <a:solidFill>
                  <a:srgbClr val="FF0000"/>
                </a:solidFill>
              </a:rPr>
              <a:t>Tepai</a:t>
            </a:r>
            <a:r>
              <a:rPr lang="en-IN" dirty="0" smtClean="0">
                <a:solidFill>
                  <a:srgbClr val="FF0000"/>
                </a:solidFill>
              </a:rPr>
              <a:t>  Experience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112" y="4439776"/>
            <a:ext cx="3392384" cy="2476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79640" y="1506022"/>
            <a:ext cx="4212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000" dirty="0"/>
              <a:t>In today’s Homo </a:t>
            </a:r>
            <a:r>
              <a:rPr lang="en-GB" sz="2000" dirty="0" err="1"/>
              <a:t>Economicus</a:t>
            </a:r>
            <a:r>
              <a:rPr lang="en-GB" sz="2000" dirty="0"/>
              <a:t> society, telecommunication technology has become cardinal thread in the ambitiously emerging civilisations</a:t>
            </a:r>
          </a:p>
          <a:p>
            <a:r>
              <a:rPr lang="en-GB" sz="2000" dirty="0"/>
              <a:t>Nudging public policy in an emerging new great civilisations is not possible </a:t>
            </a:r>
            <a:r>
              <a:rPr lang="en-GB" sz="2000" dirty="0" smtClean="0"/>
              <a:t>without data acquisition through IOT and  </a:t>
            </a:r>
            <a:r>
              <a:rPr lang="en-GB" sz="2000" dirty="0"/>
              <a:t>telecom technologies…</a:t>
            </a:r>
          </a:p>
          <a:p>
            <a:r>
              <a:rPr lang="en-GB" sz="2000" dirty="0"/>
              <a:t>Telecom technologies are changing civilisation from homo </a:t>
            </a:r>
            <a:r>
              <a:rPr lang="en-GB" sz="2000" dirty="0" err="1"/>
              <a:t>economicus</a:t>
            </a:r>
            <a:r>
              <a:rPr lang="en-GB" sz="2000" dirty="0"/>
              <a:t> to Homo socio </a:t>
            </a:r>
            <a:r>
              <a:rPr lang="en-GB" sz="2000" dirty="0" err="1"/>
              <a:t>economicus</a:t>
            </a:r>
            <a:r>
              <a:rPr lang="en-GB" sz="2000" dirty="0"/>
              <a:t> by connecting people and things intelligently ..</a:t>
            </a:r>
          </a:p>
          <a:p>
            <a:r>
              <a:rPr lang="en-GB" sz="2000" dirty="0"/>
              <a:t>How can we sustain such societies with out standardisation and conformity assessment.. </a:t>
            </a:r>
          </a:p>
        </p:txBody>
      </p:sp>
    </p:spTree>
    <p:extLst>
      <p:ext uri="{BB962C8B-B14F-4D97-AF65-F5344CB8AC3E}">
        <p14:creationId xmlns:p14="http://schemas.microsoft.com/office/powerpoint/2010/main" val="21500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j-lt"/>
              </a:rPr>
              <a:t>METAMORHISIS OF TESTIGN AND CERTIFICATION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Emerging technologies are re-defining the testing as a process of continuum- NATIONAL STRATEGY . 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/>
              <a:t>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93963" y="1825625"/>
            <a:ext cx="6123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dream for 5 trillion dollar Indian economy, telecom is pivotal sector  </a:t>
            </a:r>
            <a:b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Conformity Assessment and certification shall be cardinal thread to accelerate such growth in any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Virtualisation and </a:t>
            </a:r>
            <a:r>
              <a:rPr lang="en-IN" sz="2400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softwareisation</a:t>
            </a:r>
            <a:r>
              <a:rPr lang="en-IN" sz="2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are biggest challenges in testing </a:t>
            </a:r>
            <a:endParaRPr kumimoji="0" lang="en-IN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34168"/>
            <a:ext cx="11852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To Meet such   demand in the industry TEC has started an ambitious scheme called Conformity Assessment Bodies Designation scheme and </a:t>
            </a:r>
            <a:r>
              <a:rPr lang="en-GB" sz="2400" dirty="0"/>
              <a:t>Mutual Recognition </a:t>
            </a:r>
            <a:r>
              <a:rPr lang="en-GB" sz="2400" dirty="0" smtClean="0"/>
              <a:t>Agreement </a:t>
            </a:r>
            <a:r>
              <a:rPr lang="en-GB" sz="2400" dirty="0"/>
              <a:t>(MRAs) </a:t>
            </a:r>
          </a:p>
          <a:p>
            <a:r>
              <a:rPr lang="en-GB" sz="2400" dirty="0"/>
              <a:t>Where is the compliance eco- system to realise such big dream ? ONLY PPP is the way !!!! </a:t>
            </a:r>
          </a:p>
          <a:p>
            <a:r>
              <a:rPr lang="en-GB" sz="2400" dirty="0"/>
              <a:t>CAB designation scheme is the answer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57" y="1690688"/>
            <a:ext cx="5675788" cy="32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j-lt"/>
              </a:rPr>
              <a:t>TEC National strategy -  Social justice vs </a:t>
            </a:r>
            <a:r>
              <a:rPr lang="en-US" b="1" dirty="0" smtClean="0"/>
              <a:t>markets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various certifications that TEC awards apart from Mandatory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AN INNOVATIVE PUBLIC POLICY TOMEET ASPIRATION OF GOVT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58E6-01DE-460C-860D-D022392C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/>
              <a:t>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0" y="1690687"/>
            <a:ext cx="6193301" cy="5532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5" y="1690687"/>
            <a:ext cx="6082145" cy="56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Following  Essential Requirements are published by TEC as on date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5400" dirty="0" smtClean="0"/>
              <a:t>IOT Gate Way</a:t>
            </a:r>
          </a:p>
          <a:p>
            <a:r>
              <a:rPr lang="en-IN" sz="5400" dirty="0" smtClean="0"/>
              <a:t>Smart Watch</a:t>
            </a:r>
          </a:p>
          <a:p>
            <a:r>
              <a:rPr lang="en-IN" sz="5400" dirty="0" smtClean="0"/>
              <a:t>Smart Electric meters</a:t>
            </a:r>
          </a:p>
          <a:p>
            <a:r>
              <a:rPr lang="en-IN" sz="5400" dirty="0" smtClean="0"/>
              <a:t>Feed back devices </a:t>
            </a:r>
          </a:p>
          <a:p>
            <a:r>
              <a:rPr lang="en-IN" sz="5400" dirty="0" smtClean="0"/>
              <a:t>Tracking devices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36991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4860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Iot</a:t>
            </a:r>
            <a:r>
              <a:rPr lang="en-IN" dirty="0" smtClean="0"/>
              <a:t> gateway		smart watch			feed back									devices	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989221"/>
              </p:ext>
            </p:extLst>
          </p:nvPr>
        </p:nvGraphicFramePr>
        <p:xfrm>
          <a:off x="61192" y="817417"/>
          <a:ext cx="4039753" cy="580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3438434" imgH="11115605" progId="Excel.Sheet.12">
                  <p:embed/>
                </p:oleObj>
              </mc:Choice>
              <mc:Fallback>
                <p:oleObj name="Worksheet" r:id="rId3" imgW="3438434" imgH="111156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92" y="817417"/>
                        <a:ext cx="4039753" cy="580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88941"/>
              </p:ext>
            </p:extLst>
          </p:nvPr>
        </p:nvGraphicFramePr>
        <p:xfrm>
          <a:off x="4267201" y="817416"/>
          <a:ext cx="4184072" cy="580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5" imgW="3514597" imgH="11668062" progId="Excel.Sheet.12">
                  <p:embed/>
                </p:oleObj>
              </mc:Choice>
              <mc:Fallback>
                <p:oleObj name="Worksheet" r:id="rId5" imgW="3514597" imgH="11668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1" y="817416"/>
                        <a:ext cx="4184072" cy="5805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520203"/>
              </p:ext>
            </p:extLst>
          </p:nvPr>
        </p:nvGraphicFramePr>
        <p:xfrm>
          <a:off x="8617529" y="1148806"/>
          <a:ext cx="3513279" cy="5473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7" imgW="3057620" imgH="10315704" progId="Excel.Sheet.12">
                  <p:embed/>
                </p:oleObj>
              </mc:Choice>
              <mc:Fallback>
                <p:oleObj name="Worksheet" r:id="rId7" imgW="3057620" imgH="10315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17529" y="1148806"/>
                        <a:ext cx="3513279" cy="5473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8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5" y="2563950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8B874-70BB-47B6-B83E-7096EED773D3}"/>
              </a:ext>
            </a:extLst>
          </p:cNvPr>
          <p:cNvSpPr txBox="1"/>
          <p:nvPr/>
        </p:nvSpPr>
        <p:spPr>
          <a:xfrm>
            <a:off x="7466853" y="4104910"/>
            <a:ext cx="450289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can reach me at :</a:t>
            </a:r>
          </a:p>
          <a:p>
            <a:r>
              <a:rPr lang="en-US" sz="3000" dirty="0" smtClean="0">
                <a:solidFill>
                  <a:srgbClr val="002060"/>
                </a:solidFill>
                <a:hlinkClick r:id="rId3"/>
              </a:rPr>
              <a:t>ddgc.tec@gov.in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  <a:hlinkClick r:id="rId4"/>
              </a:rPr>
              <a:t>Praasanth.ponugoti@gov.in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  <a:hlinkClick r:id="rId5"/>
              </a:rPr>
              <a:t>delhiprasanth@gmail.com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</a:rPr>
              <a:t>9868136446</a:t>
            </a:r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303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Times New Roman</vt:lpstr>
      <vt:lpstr>Trebuchet MS</vt:lpstr>
      <vt:lpstr>Future Technologies</vt:lpstr>
      <vt:lpstr>Worksheet</vt:lpstr>
      <vt:lpstr>PowerPoint Presentation</vt:lpstr>
      <vt:lpstr>PowerPoint Presentation</vt:lpstr>
      <vt:lpstr>WHY DO WE NEED TESTING AND CERTIFICATION  CONFIRMITY ASSESMENT AND  CERTIFICATION-EMPHASIS  </vt:lpstr>
      <vt:lpstr>METAMORHISIS OF TESTIGN AND CERTIFICATION Emerging technologies are re-defining the testing as a process of continuum- NATIONAL STRATEGY .  </vt:lpstr>
      <vt:lpstr>TEC National strategy -  Social justice vs markets  various certifications that TEC awards apart from Mandatory  AN INNOVATIVE PUBLIC POLICY TOMEET ASPIRATION OF GOVT</vt:lpstr>
      <vt:lpstr>Following  Essential Requirements are published by TEC as on date</vt:lpstr>
      <vt:lpstr>Iot gateway  smart watch   feed back         devices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SHARAD TRIVEDI</cp:lastModifiedBy>
  <cp:revision>44</cp:revision>
  <cp:lastPrinted>2021-07-08T06:05:38Z</cp:lastPrinted>
  <dcterms:created xsi:type="dcterms:W3CDTF">2020-01-17T06:46:23Z</dcterms:created>
  <dcterms:modified xsi:type="dcterms:W3CDTF">2021-07-08T06:06:47Z</dcterms:modified>
</cp:coreProperties>
</file>